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sldIdLst>
    <p:sldId id="256" r:id="rId2"/>
    <p:sldId id="314" r:id="rId3"/>
    <p:sldId id="315" r:id="rId4"/>
    <p:sldId id="317" r:id="rId5"/>
    <p:sldId id="318" r:id="rId6"/>
    <p:sldId id="319" r:id="rId7"/>
    <p:sldId id="321" r:id="rId8"/>
    <p:sldId id="322" r:id="rId9"/>
    <p:sldId id="332" r:id="rId10"/>
    <p:sldId id="331" r:id="rId11"/>
    <p:sldId id="323" r:id="rId12"/>
    <p:sldId id="324" r:id="rId13"/>
    <p:sldId id="325" r:id="rId14"/>
    <p:sldId id="333" r:id="rId15"/>
    <p:sldId id="334" r:id="rId16"/>
    <p:sldId id="326" r:id="rId17"/>
    <p:sldId id="327" r:id="rId18"/>
    <p:sldId id="328" r:id="rId19"/>
    <p:sldId id="329" r:id="rId20"/>
    <p:sldId id="330" r:id="rId21"/>
    <p:sldId id="31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803" autoAdjust="0"/>
  </p:normalViewPr>
  <p:slideViewPr>
    <p:cSldViewPr>
      <p:cViewPr>
        <p:scale>
          <a:sx n="60" d="100"/>
          <a:sy n="60" d="100"/>
        </p:scale>
        <p:origin x="-157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C3B29-9EF4-40DA-9D22-6FD4E1BD534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D50A5-CF5B-45E3-B386-2D6A3A038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985741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39242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0872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B69B7BB2-87DD-499E-A7A0-72C7A8C5EED6}" type="slidenum">
              <a:rPr kumimoji="0" lang="en-US" sz="1800">
                <a:solidFill>
                  <a:srgbClr val="000000"/>
                </a:solidFill>
                <a:effectLst/>
                <a:latin typeface="Arial" charset="0"/>
                <a:ea typeface="Arial Unicode MS"/>
                <a:cs typeface="Arial" charset="0"/>
              </a:rPr>
              <a:pPr algn="l">
                <a:defRPr/>
              </a:pPr>
              <a:t>‹#›</a:t>
            </a:fld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36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Between Classes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III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Association </a:t>
            </a:r>
            <a:r>
              <a:rPr lang="en-US" dirty="0" smtClean="0"/>
              <a:t>/ </a:t>
            </a:r>
            <a:r>
              <a:rPr lang="en-US" dirty="0" err="1" smtClean="0"/>
              <a:t>Asosiasi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Asosiasi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,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</a:p>
          <a:p>
            <a:pPr lvl="1"/>
            <a:r>
              <a:rPr lang="en-US" i="1" dirty="0" smtClean="0"/>
              <a:t>Directional Association</a:t>
            </a:r>
            <a:r>
              <a:rPr lang="en-US" dirty="0" smtClean="0"/>
              <a:t> / </a:t>
            </a:r>
            <a:r>
              <a:rPr lang="en-US" dirty="0" err="1" smtClean="0"/>
              <a:t>Asosiasi</a:t>
            </a:r>
            <a:r>
              <a:rPr lang="en-US" dirty="0" smtClean="0"/>
              <a:t> 1 </a:t>
            </a:r>
            <a:r>
              <a:rPr lang="en-US" dirty="0" err="1" smtClean="0"/>
              <a:t>arah</a:t>
            </a:r>
            <a:endParaRPr lang="en-US" dirty="0" smtClean="0"/>
          </a:p>
          <a:p>
            <a:pPr lvl="1"/>
            <a:r>
              <a:rPr lang="en-US" i="1" dirty="0" smtClean="0"/>
              <a:t>Bidirectional Association</a:t>
            </a:r>
            <a:r>
              <a:rPr lang="en-US" dirty="0" smtClean="0"/>
              <a:t> / </a:t>
            </a:r>
            <a:r>
              <a:rPr lang="en-US" dirty="0" err="1" smtClean="0"/>
              <a:t>Asosiasi</a:t>
            </a:r>
            <a:r>
              <a:rPr lang="en-US" dirty="0" smtClean="0"/>
              <a:t> 2 </a:t>
            </a:r>
            <a:r>
              <a:rPr lang="en-US" dirty="0" err="1" smtClean="0"/>
              <a:t>arah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Directional Association / </a:t>
            </a:r>
            <a:r>
              <a:rPr lang="en-US" sz="2800" dirty="0" err="1" smtClean="0"/>
              <a:t>Asosiasi</a:t>
            </a:r>
            <a:r>
              <a:rPr lang="en-US" sz="2800" dirty="0" smtClean="0"/>
              <a:t> 1 </a:t>
            </a:r>
            <a:r>
              <a:rPr lang="en-US" sz="2800" dirty="0" err="1" smtClean="0"/>
              <a:t>arah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Asosiasi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menggambar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yang lain </a:t>
            </a:r>
            <a:r>
              <a:rPr lang="en-US" dirty="0" err="1" smtClean="0"/>
              <a:t>pasif</a:t>
            </a:r>
            <a:r>
              <a:rPr lang="en-US" dirty="0" smtClean="0"/>
              <a:t> (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643314"/>
            <a:ext cx="635740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67000" y="5562600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Asosiasi</a:t>
            </a:r>
            <a:r>
              <a:rPr lang="en-US" dirty="0" smtClean="0"/>
              <a:t> 1 </a:t>
            </a:r>
            <a:r>
              <a:rPr lang="en-US" dirty="0" err="1" smtClean="0"/>
              <a:t>arah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Bidirectional Association / </a:t>
            </a:r>
            <a:r>
              <a:rPr lang="en-US" sz="2800" dirty="0" err="1" smtClean="0"/>
              <a:t>Asosiasi</a:t>
            </a:r>
            <a:r>
              <a:rPr lang="en-US" sz="2800" dirty="0" smtClean="0"/>
              <a:t> 2 </a:t>
            </a:r>
            <a:r>
              <a:rPr lang="en-US" sz="2800" dirty="0" err="1" smtClean="0"/>
              <a:t>arah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Asosiasi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yang lain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yang lain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yang </a:t>
            </a:r>
            <a:r>
              <a:rPr lang="en-US" dirty="0" err="1" smtClean="0"/>
              <a:t>mengirimnya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5566" y="4876800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Asosiasi</a:t>
            </a:r>
            <a:r>
              <a:rPr lang="en-US" sz="2000" dirty="0" smtClean="0"/>
              <a:t> </a:t>
            </a:r>
            <a:r>
              <a:rPr lang="en-US" sz="2000" dirty="0" err="1" smtClean="0"/>
              <a:t>Bidireksional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3733800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Own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095364" y="3729038"/>
            <a:ext cx="1500198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67396" y="3729038"/>
            <a:ext cx="1500198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</a:t>
            </a:r>
            <a:endParaRPr lang="en-US" dirty="0"/>
          </a:p>
        </p:txBody>
      </p:sp>
      <p:cxnSp>
        <p:nvCxnSpPr>
          <p:cNvPr id="18" name="Straight Connector 17"/>
          <p:cNvCxnSpPr>
            <a:stCxn id="16" idx="3"/>
            <a:endCxn id="17" idx="1"/>
          </p:cNvCxnSpPr>
          <p:nvPr/>
        </p:nvCxnSpPr>
        <p:spPr>
          <a:xfrm>
            <a:off x="2595562" y="4121947"/>
            <a:ext cx="307183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/ </a:t>
            </a:r>
            <a:r>
              <a:rPr lang="en-US" dirty="0" err="1" smtClean="0"/>
              <a:t>Generalisasi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Inheritance can be defined as the mechanism provided in programming languages </a:t>
            </a:r>
            <a:r>
              <a:rPr lang="en-US" i="1" dirty="0" smtClean="0"/>
              <a:t>to achieve </a:t>
            </a:r>
            <a:r>
              <a:rPr lang="en-US" i="1" dirty="0" smtClean="0"/>
              <a:t>the idea of vertical </a:t>
            </a:r>
            <a:r>
              <a:rPr lang="en-US" i="1" dirty="0" err="1" smtClean="0"/>
              <a:t>generalisation</a:t>
            </a:r>
            <a:r>
              <a:rPr lang="en-US" i="1" dirty="0" smtClean="0"/>
              <a:t> outlined above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4553" t="37500" r="16252" b="17708"/>
          <a:stretch>
            <a:fillRect/>
          </a:stretch>
        </p:blipFill>
        <p:spPr bwMode="auto">
          <a:xfrm>
            <a:off x="914400" y="2819400"/>
            <a:ext cx="714507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/ </a:t>
            </a:r>
            <a:r>
              <a:rPr lang="en-US" dirty="0" err="1" smtClean="0"/>
              <a:t>Generalisasi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Example of </a:t>
            </a:r>
            <a:r>
              <a:rPr lang="en-US" i="1" dirty="0" smtClean="0"/>
              <a:t>Generalization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8609" t="53125" r="30893" b="15625"/>
          <a:stretch>
            <a:fillRect/>
          </a:stretch>
        </p:blipFill>
        <p:spPr bwMode="auto">
          <a:xfrm>
            <a:off x="2362200" y="2209800"/>
            <a:ext cx="42672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/ </a:t>
            </a:r>
            <a:r>
              <a:rPr lang="en-US" dirty="0" err="1" smtClean="0"/>
              <a:t>Generalisasi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Example of </a:t>
            </a:r>
            <a:r>
              <a:rPr lang="en-US" i="1" dirty="0" smtClean="0"/>
              <a:t>Generalization</a:t>
            </a:r>
            <a:endParaRPr lang="en-US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2796" t="28125" r="14495" b="22917"/>
          <a:stretch>
            <a:fillRect/>
          </a:stretch>
        </p:blipFill>
        <p:spPr bwMode="auto">
          <a:xfrm>
            <a:off x="533400" y="1905000"/>
            <a:ext cx="773348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Agregation</a:t>
            </a:r>
            <a:r>
              <a:rPr lang="en-US" dirty="0" smtClean="0"/>
              <a:t> / </a:t>
            </a:r>
            <a:r>
              <a:rPr lang="en-US" dirty="0" err="1" smtClean="0"/>
              <a:t>Agregasi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Aggregasi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yang lain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pengarang,judul,namun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895840"/>
            <a:ext cx="81097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/ </a:t>
            </a:r>
            <a:r>
              <a:rPr lang="en-US" dirty="0" err="1" smtClean="0"/>
              <a:t>Komposisi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yang lain. </a:t>
            </a:r>
            <a:r>
              <a:rPr lang="en-US" dirty="0" err="1" smtClean="0"/>
              <a:t>Eksistensi</a:t>
            </a:r>
            <a:r>
              <a:rPr lang="en-US" dirty="0" smtClean="0"/>
              <a:t> (</a:t>
            </a:r>
            <a:r>
              <a:rPr lang="en-US" dirty="0" err="1" smtClean="0"/>
              <a:t>keberadaan</a:t>
            </a:r>
            <a:r>
              <a:rPr lang="en-US" dirty="0" smtClean="0"/>
              <a:t>)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keberadaan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yang lain</a:t>
            </a:r>
          </a:p>
          <a:p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,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sekurang-kurangnya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29200"/>
            <a:ext cx="8429684" cy="13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Multiplicity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981596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penanda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multiplicity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Multiplicity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mengindikasikan</a:t>
            </a:r>
            <a:r>
              <a:rPr lang="en-US" dirty="0" smtClean="0"/>
              <a:t>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terelasi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lain</a:t>
            </a:r>
          </a:p>
          <a:p>
            <a:r>
              <a:rPr lang="en-US" dirty="0" smtClean="0"/>
              <a:t>Multiplicity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en-US" dirty="0" smtClean="0"/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1..1,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1</a:t>
            </a:r>
          </a:p>
          <a:p>
            <a:pPr lvl="1"/>
            <a:r>
              <a:rPr lang="en-US" dirty="0" err="1" smtClean="0"/>
              <a:t>Sedangkan</a:t>
            </a:r>
            <a:r>
              <a:rPr lang="en-US" dirty="0" smtClean="0"/>
              <a:t> *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kependekan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0..*</a:t>
            </a:r>
          </a:p>
          <a:p>
            <a:pPr lvl="1"/>
            <a:r>
              <a:rPr lang="en-US" dirty="0" smtClean="0"/>
              <a:t>Dan 0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kependekan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0..0</a:t>
            </a:r>
          </a:p>
          <a:p>
            <a:r>
              <a:rPr lang="en-US" dirty="0" smtClean="0"/>
              <a:t>Default </a:t>
            </a:r>
            <a:r>
              <a:rPr lang="en-US" dirty="0" err="1" smtClean="0"/>
              <a:t>nilai</a:t>
            </a:r>
            <a:r>
              <a:rPr lang="en-US" dirty="0" smtClean="0"/>
              <a:t> multiplicity </a:t>
            </a:r>
            <a:r>
              <a:rPr lang="en-US" dirty="0" err="1" smtClean="0"/>
              <a:t>relasi</a:t>
            </a:r>
            <a:r>
              <a:rPr lang="en-US" dirty="0" smtClean="0"/>
              <a:t> class diagram </a:t>
            </a:r>
            <a:r>
              <a:rPr lang="en-US" dirty="0" err="1" smtClean="0"/>
              <a:t>adalah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Multiplicity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57224" y="1808161"/>
          <a:ext cx="7429552" cy="2978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14"/>
                <a:gridCol w="5448338"/>
              </a:tblGrid>
              <a:tr h="4619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Multiplicity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Arti</a:t>
                      </a:r>
                      <a:endParaRPr lang="en-US" sz="2400" dirty="0"/>
                    </a:p>
                  </a:txBody>
                  <a:tcPr/>
                </a:tc>
              </a:tr>
              <a:tr h="4619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 = 0..*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Banyak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tak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terhingga</a:t>
                      </a:r>
                      <a:endParaRPr lang="en-US" sz="2400" dirty="0"/>
                    </a:p>
                  </a:txBody>
                  <a:tcPr/>
                </a:tc>
              </a:tr>
              <a:tr h="4619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 = 0..0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Nol</a:t>
                      </a:r>
                      <a:endParaRPr lang="en-US" sz="2400" dirty="0"/>
                    </a:p>
                  </a:txBody>
                  <a:tcPr/>
                </a:tc>
              </a:tr>
              <a:tr h="568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= 1..1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Tepat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Satu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bisa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ditulis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bisa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tidak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i="1" dirty="0" smtClean="0"/>
                        <a:t>default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5612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1..*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Antara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Satu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sampai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Banyak</a:t>
                      </a:r>
                      <a:endParaRPr lang="en-US" sz="2400" dirty="0"/>
                    </a:p>
                  </a:txBody>
                  <a:tcPr/>
                </a:tc>
              </a:tr>
              <a:tr h="4619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Nol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atau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Satu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28860" y="498849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Notasi</a:t>
            </a:r>
            <a:r>
              <a:rPr lang="en-US" sz="1800" dirty="0" smtClean="0"/>
              <a:t> UML Class Diagram </a:t>
            </a:r>
            <a:r>
              <a:rPr lang="en-US" sz="1800" dirty="0" err="1" smtClean="0"/>
              <a:t>untuk</a:t>
            </a:r>
            <a:r>
              <a:rPr lang="en-US" sz="1800" dirty="0" smtClean="0"/>
              <a:t> Multiplicity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Class Diagram</a:t>
            </a:r>
          </a:p>
          <a:p>
            <a:r>
              <a:rPr lang="en-US" i="1" dirty="0" smtClean="0"/>
              <a:t>Relation</a:t>
            </a:r>
            <a:endParaRPr lang="en-US" i="1" dirty="0" smtClean="0"/>
          </a:p>
          <a:p>
            <a:pPr lvl="1"/>
            <a:r>
              <a:rPr lang="en-US" i="1" dirty="0" smtClean="0"/>
              <a:t>Association</a:t>
            </a:r>
            <a:r>
              <a:rPr lang="en-US" dirty="0" smtClean="0"/>
              <a:t> / </a:t>
            </a:r>
            <a:r>
              <a:rPr lang="en-US" dirty="0" err="1" smtClean="0"/>
              <a:t>Asosiasi</a:t>
            </a:r>
            <a:endParaRPr lang="en-US" dirty="0" smtClean="0"/>
          </a:p>
          <a:p>
            <a:pPr lvl="1"/>
            <a:r>
              <a:rPr lang="en-US" i="1" dirty="0" smtClean="0"/>
              <a:t>Generalization</a:t>
            </a:r>
            <a:r>
              <a:rPr lang="en-US" dirty="0" smtClean="0"/>
              <a:t> / </a:t>
            </a:r>
            <a:r>
              <a:rPr lang="en-US" dirty="0" err="1" smtClean="0"/>
              <a:t>Generalisasi</a:t>
            </a:r>
            <a:endParaRPr lang="en-US" i="1" dirty="0" smtClean="0"/>
          </a:p>
          <a:p>
            <a:pPr lvl="1"/>
            <a:r>
              <a:rPr lang="en-US" i="1" dirty="0" smtClean="0"/>
              <a:t>Aggregation</a:t>
            </a:r>
            <a:r>
              <a:rPr lang="en-US" dirty="0" smtClean="0"/>
              <a:t> / </a:t>
            </a:r>
            <a:r>
              <a:rPr lang="en-US" dirty="0" err="1" smtClean="0"/>
              <a:t>Aggregasi</a:t>
            </a:r>
            <a:endParaRPr lang="en-US" dirty="0" smtClean="0"/>
          </a:p>
          <a:p>
            <a:pPr lvl="1"/>
            <a:r>
              <a:rPr lang="en-US" i="1" dirty="0" smtClean="0"/>
              <a:t>Composition</a:t>
            </a:r>
            <a:r>
              <a:rPr lang="en-US" dirty="0" smtClean="0"/>
              <a:t> / </a:t>
            </a:r>
            <a:r>
              <a:rPr lang="en-US" dirty="0" err="1" smtClean="0"/>
              <a:t>Komposisi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Multiplicity - </a:t>
            </a:r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358114" cy="116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928934"/>
            <a:ext cx="7072362" cy="12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28662" y="4714884"/>
            <a:ext cx="2000264" cy="928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2132" y="4714884"/>
            <a:ext cx="2000264" cy="928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2928926" y="5179231"/>
            <a:ext cx="264320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71802" y="478632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       own            1..*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Thanks </a:t>
            </a:r>
          </a:p>
          <a:p>
            <a:pPr>
              <a:buNone/>
            </a:pPr>
            <a:r>
              <a:rPr lang="en-US" sz="4400" dirty="0" smtClean="0"/>
              <a:t>&amp;</a:t>
            </a:r>
          </a:p>
          <a:p>
            <a:pPr>
              <a:buNone/>
            </a:pPr>
            <a:r>
              <a:rPr lang="en-US" sz="4400" dirty="0" smtClean="0"/>
              <a:t>See You </a:t>
            </a:r>
          </a:p>
          <a:p>
            <a:pPr>
              <a:buNone/>
            </a:pPr>
            <a:r>
              <a:rPr lang="en-US" sz="4400" dirty="0" smtClean="0"/>
              <a:t>Next Chapter ……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 err="1" smtClean="0"/>
              <a:t>Refrence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 l="42167" t="12500" r="26208" b="9375"/>
          <a:stretch>
            <a:fillRect/>
          </a:stretch>
        </p:blipFill>
        <p:spPr bwMode="auto">
          <a:xfrm>
            <a:off x="457200" y="1295400"/>
            <a:ext cx="3581400" cy="497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 diagram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pengembang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mendapatkan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struktur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sistem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rancangan</a:t>
            </a:r>
            <a:r>
              <a:rPr lang="en-US" dirty="0" smtClean="0">
                <a:solidFill>
                  <a:srgbClr val="00B0F0"/>
                </a:solidFill>
              </a:rPr>
              <a:t> (</a:t>
            </a:r>
            <a:r>
              <a:rPr lang="en-US" i="1" dirty="0" smtClean="0">
                <a:solidFill>
                  <a:srgbClr val="00B0F0"/>
                </a:solidFill>
              </a:rPr>
              <a:t>design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smtClean="0"/>
              <a:t>Class diagram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menunjukkan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property </a:t>
            </a:r>
            <a:r>
              <a:rPr lang="en-US" dirty="0" smtClean="0"/>
              <a:t>yang </a:t>
            </a:r>
            <a:r>
              <a:rPr lang="en-US" dirty="0" err="1" smtClean="0"/>
              <a:t>diwakili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i="1" dirty="0" smtClean="0"/>
              <a:t>ttribute </a:t>
            </a:r>
            <a:r>
              <a:rPr lang="en-US" dirty="0" err="1" smtClean="0"/>
              <a:t>dan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</a:t>
            </a:r>
            <a:r>
              <a:rPr lang="en-US" i="1" dirty="0" err="1" smtClean="0">
                <a:solidFill>
                  <a:srgbClr val="0070C0"/>
                </a:solidFill>
              </a:rPr>
              <a:t>ehaviour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i="1" dirty="0" smtClean="0"/>
              <a:t>method</a:t>
            </a:r>
            <a:r>
              <a:rPr lang="en-US" dirty="0" smtClean="0"/>
              <a:t> /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Class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9766" t="56641" r="29722" b="9179"/>
          <a:stretch>
            <a:fillRect/>
          </a:stretch>
        </p:blipFill>
        <p:spPr bwMode="auto">
          <a:xfrm>
            <a:off x="895336" y="3976670"/>
            <a:ext cx="6572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000924" cy="71438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Class Diagram</a:t>
            </a:r>
            <a:endParaRPr lang="en-US" altLang="ja-JP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7010400" y="2209800"/>
            <a:ext cx="1981200" cy="533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ja-JP" sz="4000" b="1" dirty="0" smtClean="0">
                <a:solidFill>
                  <a:srgbClr val="FF9900"/>
                </a:solidFill>
              </a:rPr>
              <a:t>variable</a:t>
            </a:r>
            <a:endParaRPr lang="en-US" altLang="ja-JP" sz="4000" b="1" dirty="0">
              <a:solidFill>
                <a:srgbClr val="FF99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3400" y="1214422"/>
            <a:ext cx="6324600" cy="533877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71600" y="2133600"/>
            <a:ext cx="2362200" cy="914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kecepatan</a:t>
            </a:r>
            <a:endParaRPr kumimoji="1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895600" y="1295400"/>
            <a:ext cx="1752600" cy="6858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gir</a:t>
            </a:r>
            <a:endParaRPr kumimoji="1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4600" y="3276600"/>
            <a:ext cx="3581400" cy="990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3200" dirty="0"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id-ID" sz="3200" dirty="0" smtClean="0">
                <a:effectLst/>
                <a:latin typeface="Calibri" pitchFamily="34" charset="0"/>
                <a:cs typeface="Calibri" pitchFamily="34" charset="0"/>
              </a:rPr>
              <a:t>ampilkan kecepatan</a:t>
            </a:r>
            <a:endParaRPr kumimoji="1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71600" y="4648200"/>
            <a:ext cx="2819400" cy="990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3200" dirty="0">
                <a:effectLst/>
                <a:latin typeface="Calibri" pitchFamily="34" charset="0"/>
                <a:cs typeface="Calibri" pitchFamily="34" charset="0"/>
              </a:rPr>
              <a:t>u</a:t>
            </a:r>
            <a:r>
              <a:rPr lang="id-ID" sz="3200" dirty="0" smtClean="0">
                <a:effectLst/>
                <a:latin typeface="Calibri" pitchFamily="34" charset="0"/>
                <a:cs typeface="Calibri" pitchFamily="34" charset="0"/>
              </a:rPr>
              <a:t>bah gir</a:t>
            </a:r>
            <a:endParaRPr kumimoji="1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>
            <a:stCxn id="11" idx="5"/>
            <a:endCxn id="14" idx="1"/>
          </p:cNvCxnSpPr>
          <p:nvPr/>
        </p:nvCxnSpPr>
        <p:spPr bwMode="auto">
          <a:xfrm>
            <a:off x="4391538" y="1880767"/>
            <a:ext cx="2618862" cy="5957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0" idx="6"/>
          </p:cNvCxnSpPr>
          <p:nvPr/>
        </p:nvCxnSpPr>
        <p:spPr bwMode="auto">
          <a:xfrm>
            <a:off x="3733800" y="2590800"/>
            <a:ext cx="3124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0" name="Rectangle 10"/>
          <p:cNvSpPr txBox="1">
            <a:spLocks noChangeArrowheads="1"/>
          </p:cNvSpPr>
          <p:nvPr/>
        </p:nvSpPr>
        <p:spPr bwMode="auto">
          <a:xfrm>
            <a:off x="7239000" y="4800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method</a:t>
            </a:r>
            <a:endParaRPr kumimoji="0" lang="en-US" altLang="ja-JP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 bwMode="auto">
          <a:xfrm>
            <a:off x="6096000" y="3771900"/>
            <a:ext cx="1143000" cy="1295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886200" y="5029200"/>
            <a:ext cx="33528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6200" y="1143000"/>
            <a:ext cx="285750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ja-JP" sz="3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Class </a:t>
            </a:r>
            <a:r>
              <a:rPr kumimoji="0" lang="en-US" altLang="ja-JP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Sepeda</a:t>
            </a:r>
            <a:endParaRPr kumimoji="0" lang="en-US" altLang="ja-JP" sz="36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100" y="585789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ja-JP" sz="2800" b="1" u="sng" dirty="0" smtClean="0"/>
              <a:t>Class = Method + Variable</a:t>
            </a:r>
            <a:endParaRPr lang="en-US" sz="2800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1243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7072362" cy="64294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Class Diagram</a:t>
            </a:r>
            <a:endParaRPr lang="en-US" altLang="ja-JP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7010400" y="1981200"/>
            <a:ext cx="2438400" cy="533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altLang="ja-JP" sz="3200" b="1" dirty="0" smtClean="0">
                <a:solidFill>
                  <a:srgbClr val="FF9900"/>
                </a:solidFill>
              </a:rPr>
              <a:t>	instance variable</a:t>
            </a:r>
            <a:endParaRPr lang="en-US" altLang="ja-JP" sz="3200" b="1" dirty="0">
              <a:solidFill>
                <a:srgbClr val="FF99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9600" y="1285860"/>
            <a:ext cx="6324600" cy="507209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447800" y="2133600"/>
            <a:ext cx="3657600" cy="762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kecepatan</a:t>
            </a:r>
            <a:r>
              <a:rPr kumimoji="1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= 10km/jam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276600" y="1295400"/>
            <a:ext cx="1676400" cy="6858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gir</a:t>
            </a:r>
            <a:r>
              <a:rPr kumimoji="1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= 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057400" y="3352800"/>
            <a:ext cx="4038600" cy="990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b="1" dirty="0" smtClean="0">
                <a:effectLst/>
                <a:latin typeface="Calibri" pitchFamily="34" charset="0"/>
                <a:cs typeface="Calibri" pitchFamily="34" charset="0"/>
              </a:rPr>
              <a:t>tampilkan </a:t>
            </a:r>
            <a:r>
              <a:rPr lang="en-US" sz="2800" b="1" dirty="0" err="1" smtClean="0">
                <a:effectLst/>
                <a:latin typeface="Calibri" pitchFamily="34" charset="0"/>
                <a:cs typeface="Calibri" pitchFamily="34" charset="0"/>
              </a:rPr>
              <a:t>k</a:t>
            </a:r>
            <a:r>
              <a:rPr kumimoji="1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ecepatan</a:t>
            </a:r>
            <a:r>
              <a:rPr kumimoji="1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()</a:t>
            </a:r>
            <a:endParaRPr kumimoji="1" lang="id-ID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b="1" dirty="0"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k</a:t>
            </a:r>
            <a:r>
              <a:rPr lang="id-ID" sz="28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ecepatan = 10 km/jam</a:t>
            </a:r>
            <a:endParaRPr kumimoji="1" lang="en-U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752600" y="4876800"/>
            <a:ext cx="2514600" cy="914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effectLst/>
                <a:latin typeface="Calibri" pitchFamily="34" charset="0"/>
                <a:cs typeface="Calibri" pitchFamily="34" charset="0"/>
              </a:rPr>
              <a:t>u</a:t>
            </a:r>
            <a:r>
              <a:rPr kumimoji="1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bah</a:t>
            </a:r>
            <a:r>
              <a:rPr kumimoji="1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effectLst/>
                <a:latin typeface="Calibri" pitchFamily="34" charset="0"/>
                <a:cs typeface="Calibri" pitchFamily="34" charset="0"/>
              </a:rPr>
              <a:t>g</a:t>
            </a:r>
            <a:r>
              <a:rPr kumimoji="1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ir</a:t>
            </a:r>
            <a:r>
              <a:rPr kumimoji="1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(2)</a:t>
            </a:r>
            <a:endParaRPr kumimoji="1" lang="id-ID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b="1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gir = 5</a:t>
            </a:r>
            <a:endParaRPr kumimoji="1" lang="en-US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0"/>
          <p:cNvSpPr txBox="1">
            <a:spLocks noChangeArrowheads="1"/>
          </p:cNvSpPr>
          <p:nvPr/>
        </p:nvSpPr>
        <p:spPr bwMode="auto">
          <a:xfrm>
            <a:off x="6858000" y="40386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3200" b="1" kern="0" dirty="0" smtClean="0">
                <a:solidFill>
                  <a:srgbClr val="CC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instance method</a:t>
            </a:r>
            <a:endParaRPr kumimoji="0" lang="en-US" altLang="ja-JP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17" name="Straight Arrow Connector 16"/>
          <p:cNvCxnSpPr>
            <a:stCxn id="11" idx="6"/>
          </p:cNvCxnSpPr>
          <p:nvPr/>
        </p:nvCxnSpPr>
        <p:spPr bwMode="auto">
          <a:xfrm>
            <a:off x="4953000" y="1638300"/>
            <a:ext cx="2133600" cy="647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>
            <a:stCxn id="10" idx="6"/>
          </p:cNvCxnSpPr>
          <p:nvPr/>
        </p:nvCxnSpPr>
        <p:spPr bwMode="auto">
          <a:xfrm>
            <a:off x="5105400" y="2514600"/>
            <a:ext cx="21336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12" idx="3"/>
          </p:cNvCxnSpPr>
          <p:nvPr/>
        </p:nvCxnSpPr>
        <p:spPr bwMode="auto">
          <a:xfrm>
            <a:off x="6096000" y="3848100"/>
            <a:ext cx="1066800" cy="419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13" idx="3"/>
          </p:cNvCxnSpPr>
          <p:nvPr/>
        </p:nvCxnSpPr>
        <p:spPr bwMode="auto">
          <a:xfrm flipV="1">
            <a:off x="4267200" y="4876800"/>
            <a:ext cx="2819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52400" y="1143000"/>
            <a:ext cx="33528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en-US" altLang="ja-JP" sz="32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Object </a:t>
            </a:r>
            <a:r>
              <a:rPr kumimoji="0" lang="en-US" altLang="ja-JP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Sepedaku</a:t>
            </a:r>
            <a:endParaRPr kumimoji="0" lang="en-US" altLang="ja-JP" sz="32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5967731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 smtClean="0"/>
              <a:t>Object </a:t>
            </a:r>
            <a:r>
              <a:rPr lang="id-ID" altLang="ja-JP" b="1" u="sng" dirty="0" smtClean="0"/>
              <a:t>= Method + Variable</a:t>
            </a:r>
            <a:r>
              <a:rPr lang="en-US" altLang="ja-JP" b="1" u="sng" dirty="0" smtClean="0"/>
              <a:t> </a:t>
            </a:r>
            <a:r>
              <a:rPr lang="id-ID" altLang="ja-JP" b="1" u="sng" dirty="0" smtClean="0"/>
              <a:t>yg Memiliki Nilai</a:t>
            </a:r>
            <a:endParaRPr lang="en-US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3667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/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class,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Association</a:t>
            </a:r>
            <a:r>
              <a:rPr lang="en-US" dirty="0" smtClean="0"/>
              <a:t> / </a:t>
            </a:r>
            <a:r>
              <a:rPr lang="en-US" dirty="0" err="1" smtClean="0"/>
              <a:t>Asosiasi</a:t>
            </a:r>
            <a:endParaRPr lang="en-US" dirty="0" smtClean="0"/>
          </a:p>
          <a:p>
            <a:pPr lvl="1"/>
            <a:r>
              <a:rPr lang="en-US" i="1" dirty="0" smtClean="0"/>
              <a:t>Generalization</a:t>
            </a:r>
            <a:r>
              <a:rPr lang="en-US" dirty="0" smtClean="0"/>
              <a:t> / </a:t>
            </a:r>
            <a:r>
              <a:rPr lang="en-US" dirty="0" err="1" smtClean="0"/>
              <a:t>Generalisasi</a:t>
            </a:r>
            <a:endParaRPr lang="en-US" i="1" dirty="0" smtClean="0"/>
          </a:p>
          <a:p>
            <a:pPr lvl="1"/>
            <a:r>
              <a:rPr lang="en-US" i="1" dirty="0" smtClean="0"/>
              <a:t>Aggregation</a:t>
            </a:r>
            <a:r>
              <a:rPr lang="en-US" dirty="0" smtClean="0"/>
              <a:t> / </a:t>
            </a:r>
            <a:r>
              <a:rPr lang="en-US" dirty="0" err="1" smtClean="0"/>
              <a:t>Aggregasi</a:t>
            </a:r>
            <a:endParaRPr lang="en-US" dirty="0" smtClean="0"/>
          </a:p>
          <a:p>
            <a:pPr lvl="1"/>
            <a:r>
              <a:rPr lang="en-US" i="1" dirty="0" smtClean="0"/>
              <a:t>Composition</a:t>
            </a:r>
            <a:r>
              <a:rPr lang="en-US" dirty="0" smtClean="0"/>
              <a:t> / </a:t>
            </a:r>
            <a:r>
              <a:rPr lang="en-US" dirty="0" err="1" smtClean="0"/>
              <a:t>Komposisi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Association </a:t>
            </a:r>
            <a:r>
              <a:rPr lang="en-US" dirty="0" smtClean="0"/>
              <a:t>/ </a:t>
            </a:r>
            <a:r>
              <a:rPr lang="en-US" dirty="0" err="1" smtClean="0"/>
              <a:t>Asosiasi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An association is formally defined as a relation among two or more classes describing </a:t>
            </a:r>
            <a:r>
              <a:rPr lang="en-US" i="1" dirty="0" smtClean="0"/>
              <a:t>a group </a:t>
            </a:r>
            <a:r>
              <a:rPr lang="en-US" i="1" dirty="0" smtClean="0"/>
              <a:t>of links with common structure and </a:t>
            </a:r>
            <a:r>
              <a:rPr lang="en-US" i="1" dirty="0" smtClean="0"/>
              <a:t>semantics</a:t>
            </a:r>
          </a:p>
          <a:p>
            <a:r>
              <a:rPr lang="en-US" i="1" dirty="0" smtClean="0"/>
              <a:t>An association implies that an </a:t>
            </a:r>
            <a:r>
              <a:rPr lang="en-US" i="1" dirty="0" smtClean="0"/>
              <a:t>object of </a:t>
            </a:r>
            <a:r>
              <a:rPr lang="en-US" i="1" dirty="0" smtClean="0"/>
              <a:t>one class is making use of an object of another class and is indicated simply by a </a:t>
            </a:r>
            <a:r>
              <a:rPr lang="en-US" i="1" dirty="0" smtClean="0"/>
              <a:t>solid line </a:t>
            </a:r>
            <a:r>
              <a:rPr lang="en-US" i="1" dirty="0" smtClean="0"/>
              <a:t>connecting the two class icons</a:t>
            </a:r>
            <a:endParaRPr lang="en-US" i="1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924" t="41667" r="25037" b="40625"/>
          <a:stretch>
            <a:fillRect/>
          </a:stretch>
        </p:blipFill>
        <p:spPr bwMode="auto">
          <a:xfrm>
            <a:off x="1295400" y="4191000"/>
            <a:ext cx="641424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Association </a:t>
            </a:r>
            <a:r>
              <a:rPr lang="en-US" dirty="0" smtClean="0"/>
              <a:t>/ </a:t>
            </a:r>
            <a:r>
              <a:rPr lang="en-US" dirty="0" err="1" smtClean="0"/>
              <a:t>Asosiasi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Example of Association</a:t>
            </a:r>
            <a:endParaRPr lang="en-US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924" t="41667" r="25037" b="40625"/>
          <a:stretch>
            <a:fillRect/>
          </a:stretch>
        </p:blipFill>
        <p:spPr bwMode="auto">
          <a:xfrm>
            <a:off x="1066800" y="1981200"/>
            <a:ext cx="641424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9824" t="27083" r="21523" b="54167"/>
          <a:stretch>
            <a:fillRect/>
          </a:stretch>
        </p:blipFill>
        <p:spPr bwMode="auto">
          <a:xfrm>
            <a:off x="685800" y="4267200"/>
            <a:ext cx="726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5A22E19-99E7-494D-99CC-2A9A3823C765}"/>
  <p:tag name="GENSWF_ADVANCE_TIME" val="5"/>
  <p:tag name="TIMING" val="|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856EACC-EC90-4DE2-A89E-5DF0B8EA3ADA}"/>
  <p:tag name="GENSWF_ADVANCE_TIME" val="5"/>
  <p:tag name="TIMING" val="|5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612</TotalTime>
  <Words>551</Words>
  <Application>Microsoft Office PowerPoint</Application>
  <PresentationFormat>On-screen Show (4:3)</PresentationFormat>
  <Paragraphs>117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Relationship Between Classes</vt:lpstr>
      <vt:lpstr>Content</vt:lpstr>
      <vt:lpstr>Main Refrence</vt:lpstr>
      <vt:lpstr>Class Diagram</vt:lpstr>
      <vt:lpstr>Class Diagram</vt:lpstr>
      <vt:lpstr>Class Diagram</vt:lpstr>
      <vt:lpstr>Relation</vt:lpstr>
      <vt:lpstr>Association / Asosiasi</vt:lpstr>
      <vt:lpstr>Association / Asosiasi</vt:lpstr>
      <vt:lpstr>Association / Asosiasi</vt:lpstr>
      <vt:lpstr>Directional Association / Asosiasi 1 arah</vt:lpstr>
      <vt:lpstr>Bidirectional Association / Asosiasi 2 arah</vt:lpstr>
      <vt:lpstr>Generalization / Generalisasi</vt:lpstr>
      <vt:lpstr>Generalization / Generalisasi</vt:lpstr>
      <vt:lpstr>Generalization / Generalisasi</vt:lpstr>
      <vt:lpstr>Agregation / Agregasi</vt:lpstr>
      <vt:lpstr>Composition / Komposisi</vt:lpstr>
      <vt:lpstr>Multiplicity</vt:lpstr>
      <vt:lpstr>Multiplicity</vt:lpstr>
      <vt:lpstr>Multiplicity - Contoh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DAVE</cp:lastModifiedBy>
  <cp:revision>53</cp:revision>
  <dcterms:created xsi:type="dcterms:W3CDTF">2014-03-20T00:55:11Z</dcterms:created>
  <dcterms:modified xsi:type="dcterms:W3CDTF">2014-04-17T00:58:28Z</dcterms:modified>
</cp:coreProperties>
</file>