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sldIdLst>
    <p:sldId id="256" r:id="rId2"/>
    <p:sldId id="314" r:id="rId3"/>
    <p:sldId id="315" r:id="rId4"/>
    <p:sldId id="318" r:id="rId5"/>
    <p:sldId id="323" r:id="rId6"/>
    <p:sldId id="319" r:id="rId7"/>
    <p:sldId id="320" r:id="rId8"/>
    <p:sldId id="321" r:id="rId9"/>
    <p:sldId id="324" r:id="rId10"/>
    <p:sldId id="325" r:id="rId11"/>
    <p:sldId id="327" r:id="rId12"/>
    <p:sldId id="326" r:id="rId13"/>
    <p:sldId id="328" r:id="rId14"/>
    <p:sldId id="322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5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C3B29-9EF4-40DA-9D22-6FD4E1BD5349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50A5-CF5B-45E3-B386-2D6A3A0389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romi@romisatriawahono.net</a:t>
            </a:r>
            <a:endParaRPr lang="en-US" altLang="ja-JP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id-ID" altLang="ja-JP" smtClean="0"/>
              <a:t>Object-Oriented Programming</a:t>
            </a: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http://romisatriawahono.net</a:t>
            </a:r>
            <a:endParaRPr lang="en-US" altLang="ja-J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xmlns="" val="219079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0AE67C-63DF-4A9C-86F5-697162B00572}" type="slidenum">
              <a:rPr lang="en-US"/>
              <a:pPr/>
              <a:t>14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8105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FFE352-B139-4A0D-B938-8C58F9E1838F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309D202-354B-402C-B51B-2347EC65C6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Notasi</a:t>
            </a:r>
            <a:r>
              <a:rPr lang="en-US" dirty="0" smtClean="0"/>
              <a:t> </a:t>
            </a:r>
            <a:r>
              <a:rPr lang="en-US" i="1" dirty="0" smtClean="0"/>
              <a:t>Object Oriented System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/>
              <a:t>II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Structure Diagram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Class diagrams</a:t>
            </a:r>
          </a:p>
          <a:p>
            <a:r>
              <a:rPr lang="en-US" i="1" dirty="0" smtClean="0"/>
              <a:t>Composite </a:t>
            </a:r>
            <a:r>
              <a:rPr lang="en-US" i="1" dirty="0" smtClean="0"/>
              <a:t>structure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Component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Deployment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Object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Package </a:t>
            </a:r>
            <a:r>
              <a:rPr lang="en-US" i="1" dirty="0" smtClean="0"/>
              <a:t>diagrams</a:t>
            </a:r>
            <a:endParaRPr lang="en-US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1040" t="29167" r="18594" b="23958"/>
          <a:stretch>
            <a:fillRect/>
          </a:stretch>
        </p:blipFill>
        <p:spPr bwMode="auto">
          <a:xfrm>
            <a:off x="533400" y="1752600"/>
            <a:ext cx="815509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Behaviour</a:t>
            </a:r>
            <a:r>
              <a:rPr lang="en-US" dirty="0" smtClean="0"/>
              <a:t>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Behaviour</a:t>
            </a:r>
            <a:r>
              <a:rPr lang="en-US" dirty="0" smtClean="0"/>
              <a:t> diagrams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1. Activity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2. Use case </a:t>
            </a:r>
            <a:r>
              <a:rPr lang="en-US" i="1" dirty="0" smtClean="0"/>
              <a:t>diagrams</a:t>
            </a:r>
          </a:p>
          <a:p>
            <a:r>
              <a:rPr lang="en-US" i="1" dirty="0" smtClean="0"/>
              <a:t>3. State machine diagrams</a:t>
            </a:r>
            <a:endParaRPr lang="en-US" i="1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2211" t="43750" r="19766" b="26042"/>
          <a:stretch>
            <a:fillRect/>
          </a:stretch>
        </p:blipFill>
        <p:spPr bwMode="auto">
          <a:xfrm>
            <a:off x="838200" y="3733800"/>
            <a:ext cx="711024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</a:t>
            </a:r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smtClean="0"/>
              <a:t>Interaction diagrams </a:t>
            </a:r>
            <a:r>
              <a:rPr lang="en-US" dirty="0" err="1" smtClean="0"/>
              <a:t>meliputi</a:t>
            </a:r>
            <a:r>
              <a:rPr lang="en-US" dirty="0" smtClean="0"/>
              <a:t>:</a:t>
            </a:r>
          </a:p>
          <a:p>
            <a:r>
              <a:rPr lang="en-US" i="1" dirty="0" smtClean="0"/>
              <a:t>1. </a:t>
            </a:r>
            <a:r>
              <a:rPr lang="en-US" i="1" dirty="0" smtClean="0"/>
              <a:t>Sequence diagrams</a:t>
            </a:r>
          </a:p>
          <a:p>
            <a:r>
              <a:rPr lang="en-US" i="1" dirty="0" smtClean="0"/>
              <a:t>2. </a:t>
            </a:r>
            <a:r>
              <a:rPr lang="en-US" i="1" dirty="0" smtClean="0"/>
              <a:t>Timing diagrams</a:t>
            </a:r>
          </a:p>
          <a:p>
            <a:r>
              <a:rPr lang="en-US" i="1" dirty="0" smtClean="0"/>
              <a:t>3. </a:t>
            </a:r>
            <a:r>
              <a:rPr lang="en-US" i="1" dirty="0" smtClean="0"/>
              <a:t>Communication diagrams</a:t>
            </a:r>
          </a:p>
          <a:p>
            <a:r>
              <a:rPr lang="en-US" i="1" dirty="0" smtClean="0"/>
              <a:t>4. Interaction overview diagrams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35139" t="22916" r="22108" b="44792"/>
          <a:stretch>
            <a:fillRect/>
          </a:stretch>
        </p:blipFill>
        <p:spPr bwMode="auto">
          <a:xfrm>
            <a:off x="1219200" y="3810000"/>
            <a:ext cx="663923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63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 l="1667" t="52735" r="3333" b="6015"/>
          <a:stretch>
            <a:fillRect/>
          </a:stretch>
        </p:blipFill>
        <p:spPr bwMode="auto">
          <a:xfrm>
            <a:off x="228600" y="3581400"/>
            <a:ext cx="8686800" cy="251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  <p:pic>
        <p:nvPicPr>
          <p:cNvPr id="3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 l="1667" t="10235" r="3333" b="52265"/>
          <a:stretch>
            <a:fillRect/>
          </a:stretch>
        </p:blipFill>
        <p:spPr bwMode="auto">
          <a:xfrm>
            <a:off x="304800" y="990600"/>
            <a:ext cx="8686800" cy="228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00046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4400" dirty="0" smtClean="0"/>
          </a:p>
          <a:p>
            <a:pPr>
              <a:buNone/>
            </a:pPr>
            <a:r>
              <a:rPr lang="en-US" sz="4400" dirty="0" smtClean="0"/>
              <a:t>Thanks </a:t>
            </a:r>
          </a:p>
          <a:p>
            <a:pPr>
              <a:buNone/>
            </a:pPr>
            <a:r>
              <a:rPr lang="en-US" sz="4400" dirty="0" smtClean="0"/>
              <a:t>&amp;</a:t>
            </a:r>
          </a:p>
          <a:p>
            <a:pPr>
              <a:buNone/>
            </a:pPr>
            <a:r>
              <a:rPr lang="en-US" sz="4400" dirty="0" smtClean="0"/>
              <a:t>See You </a:t>
            </a:r>
          </a:p>
          <a:p>
            <a:pPr>
              <a:buNone/>
            </a:pPr>
            <a:r>
              <a:rPr lang="en-US" sz="4400" dirty="0" smtClean="0"/>
              <a:t>Next Chapter ……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i="1" dirty="0" smtClean="0"/>
              <a:t>a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</a:t>
            </a:r>
            <a:r>
              <a:rPr lang="en-US" dirty="0" err="1" smtClean="0"/>
              <a:t>Refrence</a:t>
            </a:r>
            <a:endParaRPr lang="en-US" dirty="0"/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 l="42167" t="12500" r="26208" b="9375"/>
          <a:stretch>
            <a:fillRect/>
          </a:stretch>
        </p:blipFill>
        <p:spPr bwMode="auto">
          <a:xfrm>
            <a:off x="457200" y="1295400"/>
            <a:ext cx="3581400" cy="497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all know that it is important to document systems and programs. In this section, </a:t>
            </a:r>
            <a:r>
              <a:rPr lang="en-US" dirty="0" smtClean="0"/>
              <a:t>we introduce </a:t>
            </a:r>
            <a:r>
              <a:rPr lang="en-US" dirty="0" smtClean="0"/>
              <a:t>a notation called </a:t>
            </a:r>
            <a:r>
              <a:rPr lang="en-US" b="1" dirty="0" smtClean="0"/>
              <a:t>Unified Modeling Language (UML), which is the standard </a:t>
            </a:r>
            <a:r>
              <a:rPr lang="en-US" b="1" dirty="0" smtClean="0"/>
              <a:t>for </a:t>
            </a:r>
            <a:r>
              <a:rPr lang="en-US" dirty="0" smtClean="0"/>
              <a:t>documenting </a:t>
            </a:r>
            <a:r>
              <a:rPr lang="en-US" dirty="0" smtClean="0"/>
              <a:t>object-oriented </a:t>
            </a:r>
            <a:r>
              <a:rPr lang="en-US" dirty="0" smtClean="0"/>
              <a:t>systems</a:t>
            </a:r>
          </a:p>
          <a:p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different ideas had been suggested to document object-oriented systems in the past and the term “Unified” reflects the fact that UML was an attempt to unify these different approaches.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Among </a:t>
            </a:r>
            <a:r>
              <a:rPr lang="en-US" dirty="0" smtClean="0"/>
              <a:t>the ones who contributed to </a:t>
            </a:r>
            <a:r>
              <a:rPr lang="en-US" dirty="0" smtClean="0"/>
              <a:t>the development </a:t>
            </a:r>
            <a:r>
              <a:rPr lang="en-US" dirty="0" smtClean="0"/>
              <a:t>of this notation, the efforts of Grady </a:t>
            </a:r>
            <a:r>
              <a:rPr lang="en-US" dirty="0" err="1" smtClean="0"/>
              <a:t>Booch</a:t>
            </a:r>
            <a:r>
              <a:rPr lang="en-US" dirty="0" smtClean="0"/>
              <a:t>, James </a:t>
            </a:r>
            <a:r>
              <a:rPr lang="en-US" dirty="0" err="1" smtClean="0"/>
              <a:t>Rumbaugh</a:t>
            </a:r>
            <a:r>
              <a:rPr lang="en-US" dirty="0" smtClean="0"/>
              <a:t>, and </a:t>
            </a:r>
            <a:r>
              <a:rPr lang="en-US" dirty="0" err="1" smtClean="0"/>
              <a:t>Ivor</a:t>
            </a:r>
            <a:r>
              <a:rPr lang="en-US" dirty="0" smtClean="0"/>
              <a:t> </a:t>
            </a:r>
            <a:r>
              <a:rPr lang="en-US" dirty="0" smtClean="0"/>
              <a:t>Jacobson deserve </a:t>
            </a:r>
            <a:r>
              <a:rPr lang="en-US" dirty="0" smtClean="0"/>
              <a:t>special mention.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 smtClean="0"/>
              <a:t>the initial notation was developed around 1995, </a:t>
            </a:r>
            <a:r>
              <a:rPr lang="en-US" dirty="0" smtClean="0"/>
              <a:t>the Object </a:t>
            </a:r>
            <a:r>
              <a:rPr lang="en-US" dirty="0" smtClean="0"/>
              <a:t>Management Group (OMG) took over the task of developing the notation further </a:t>
            </a:r>
            <a:r>
              <a:rPr lang="en-US" dirty="0" smtClean="0"/>
              <a:t>in 1997</a:t>
            </a:r>
            <a:r>
              <a:rPr lang="en-US" dirty="0" smtClean="0"/>
              <a:t>. As the years went by, the language became richer and, naturally, more complex. </a:t>
            </a:r>
            <a:r>
              <a:rPr lang="en-US" dirty="0" smtClean="0"/>
              <a:t>The current </a:t>
            </a:r>
            <a:r>
              <a:rPr lang="en-US" dirty="0" smtClean="0"/>
              <a:t>version is UML 2.0.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UML?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UML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C00000"/>
                </a:solidFill>
              </a:rPr>
              <a:t>Unified Modeling Language</a:t>
            </a:r>
          </a:p>
          <a:p>
            <a:r>
              <a:rPr lang="en-US" dirty="0" smtClean="0"/>
              <a:t>UML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memodelkan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semua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proses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dalam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siklus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hidup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id-ID" dirty="0" smtClean="0"/>
              <a:t>UML adalah </a:t>
            </a:r>
            <a:r>
              <a:rPr lang="id-ID" dirty="0" smtClean="0">
                <a:solidFill>
                  <a:srgbClr val="C00000"/>
                </a:solidFill>
              </a:rPr>
              <a:t>bahasa standar</a:t>
            </a:r>
            <a:r>
              <a:rPr lang="id-ID" dirty="0" smtClean="0"/>
              <a:t> untuk memvisualisasikan,</a:t>
            </a:r>
            <a:r>
              <a:rPr lang="en-US" dirty="0" err="1" smtClean="0"/>
              <a:t>menspesifiksi</a:t>
            </a:r>
            <a:r>
              <a:rPr lang="id-ID" dirty="0" smtClean="0"/>
              <a:t>, </a:t>
            </a:r>
            <a:r>
              <a:rPr lang="en-US" dirty="0" err="1" smtClean="0"/>
              <a:t>konstruksi</a:t>
            </a:r>
            <a:r>
              <a:rPr lang="id-ID" dirty="0" smtClean="0"/>
              <a:t>, dan mendokumentasikan artifak dari sistem perangkat lunak</a:t>
            </a:r>
          </a:p>
          <a:p>
            <a:r>
              <a:rPr lang="en-US" dirty="0" smtClean="0"/>
              <a:t>UML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suatu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alat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team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i="1" dirty="0" smtClean="0"/>
              <a:t>stakeholders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043758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Modeling?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85800" y="4648200"/>
            <a:ext cx="3505200" cy="650875"/>
          </a:xfrm>
        </p:spPr>
        <p:txBody>
          <a:bodyPr>
            <a:noAutofit/>
          </a:bodyPr>
          <a:lstStyle/>
          <a:p>
            <a:pPr algn="ctr"/>
            <a:endParaRPr lang="en-US" sz="1600" b="0" dirty="0" smtClean="0"/>
          </a:p>
          <a:p>
            <a:pPr algn="ctr"/>
            <a:endParaRPr lang="en-US" sz="1600" b="0" dirty="0" smtClean="0"/>
          </a:p>
          <a:p>
            <a:pPr algn="ctr"/>
            <a:endParaRPr lang="en-US" sz="1600" b="0" dirty="0" smtClean="0"/>
          </a:p>
          <a:p>
            <a:pPr algn="ctr"/>
            <a:endParaRPr lang="en-US" b="0" dirty="0" smtClean="0"/>
          </a:p>
          <a:p>
            <a:pPr algn="ctr"/>
            <a:endParaRPr lang="en-US" b="0" dirty="0" smtClean="0"/>
          </a:p>
          <a:p>
            <a:pPr algn="ctr"/>
            <a:endParaRPr lang="en-US" b="0" dirty="0" smtClean="0"/>
          </a:p>
          <a:p>
            <a:pPr algn="ctr"/>
            <a:endParaRPr lang="en-US" b="0" dirty="0" smtClean="0"/>
          </a:p>
          <a:p>
            <a:pPr algn="ctr"/>
            <a:endParaRPr lang="en-US" b="0" dirty="0" smtClean="0"/>
          </a:p>
          <a:p>
            <a:pPr algn="ctr"/>
            <a:endParaRPr lang="en-US" b="0" dirty="0" smtClean="0"/>
          </a:p>
          <a:p>
            <a:pPr algn="ctr"/>
            <a:endParaRPr lang="en-US" sz="2800" b="0" dirty="0" smtClean="0"/>
          </a:p>
          <a:p>
            <a:pPr algn="ctr"/>
            <a:endParaRPr lang="en-US" sz="2800" b="0" dirty="0" smtClean="0"/>
          </a:p>
          <a:p>
            <a:pPr algn="ctr"/>
            <a:endParaRPr lang="en-US" sz="2800" b="0" dirty="0" smtClean="0"/>
          </a:p>
          <a:p>
            <a:pPr algn="ctr"/>
            <a:r>
              <a:rPr lang="en-US" sz="2800" b="0" dirty="0" smtClean="0">
                <a:solidFill>
                  <a:srgbClr val="C00000"/>
                </a:solidFill>
              </a:rPr>
              <a:t>Business Process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33400" y="5638800"/>
            <a:ext cx="8077199" cy="8382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800" b="0" i="1" dirty="0" smtClean="0">
                <a:solidFill>
                  <a:schemeClr val="tx1"/>
                </a:solidFill>
              </a:rPr>
              <a:t>Modeling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menangkap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bagian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penting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dari</a:t>
            </a:r>
            <a:r>
              <a:rPr lang="en-US" sz="2800" b="0" dirty="0" smtClean="0">
                <a:solidFill>
                  <a:schemeClr val="tx1"/>
                </a:solidFill>
              </a:rPr>
              <a:t> </a:t>
            </a:r>
            <a:r>
              <a:rPr lang="en-US" sz="2800" b="0" dirty="0" err="1" smtClean="0">
                <a:solidFill>
                  <a:schemeClr val="tx1"/>
                </a:solidFill>
              </a:rPr>
              <a:t>sistem</a:t>
            </a:r>
            <a:r>
              <a:rPr lang="id-ID" sz="2800" b="0" dirty="0" smtClean="0">
                <a:solidFill>
                  <a:schemeClr val="tx1"/>
                </a:solidFill>
              </a:rPr>
              <a:t/>
            </a:r>
            <a:br>
              <a:rPr lang="id-ID" sz="2800" b="0" dirty="0" smtClean="0">
                <a:solidFill>
                  <a:schemeClr val="tx1"/>
                </a:solidFill>
              </a:rPr>
            </a:br>
            <a:r>
              <a:rPr lang="en-US" sz="2800" b="0" dirty="0" smtClean="0">
                <a:solidFill>
                  <a:schemeClr val="tx1"/>
                </a:solidFill>
              </a:rPr>
              <a:t>(James </a:t>
            </a:r>
            <a:r>
              <a:rPr lang="en-US" sz="2800" b="0" dirty="0" err="1" smtClean="0">
                <a:solidFill>
                  <a:schemeClr val="tx1"/>
                </a:solidFill>
              </a:rPr>
              <a:t>Rumbaugh</a:t>
            </a:r>
            <a:r>
              <a:rPr lang="en-US" sz="2800" b="0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2133600"/>
            <a:ext cx="319384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905000"/>
            <a:ext cx="2514599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2743200"/>
            <a:ext cx="1676400" cy="153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5486400" y="4759325"/>
            <a:ext cx="3276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05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05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05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Computer </a:t>
            </a:r>
            <a:r>
              <a:rPr kumimoji="0" lang="en-US" sz="280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Syste</a:t>
            </a:r>
            <a:r>
              <a:rPr kumimoji="0" lang="en-US" sz="2800" kern="0" dirty="0" smtClean="0">
                <a:solidFill>
                  <a:srgbClr val="C00000"/>
                </a:solidFill>
                <a:effectLst/>
                <a:latin typeface="+mn-lt"/>
                <a:ea typeface="+mn-ea"/>
              </a:rPr>
              <a:t>m</a:t>
            </a:r>
            <a:endParaRPr kumimoji="0" lang="en-US" sz="280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5159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5" grpId="0" build="p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UML </a:t>
            </a:r>
            <a:r>
              <a:rPr lang="en-US" dirty="0" smtClean="0"/>
              <a:t>provides a pictorial or graphical notation for documenting the </a:t>
            </a:r>
            <a:r>
              <a:rPr lang="en-US" dirty="0" err="1" smtClean="0"/>
              <a:t>artefacts</a:t>
            </a:r>
            <a:r>
              <a:rPr lang="en-US" dirty="0" smtClean="0"/>
              <a:t> such </a:t>
            </a:r>
            <a:r>
              <a:rPr lang="en-US" dirty="0" smtClean="0"/>
              <a:t>as classes</a:t>
            </a:r>
            <a:r>
              <a:rPr lang="en-US" dirty="0" smtClean="0"/>
              <a:t>, objects and packages that make up an object-oriented system. UML diagrams </a:t>
            </a:r>
            <a:r>
              <a:rPr lang="en-US" dirty="0" smtClean="0"/>
              <a:t>can be </a:t>
            </a:r>
            <a:r>
              <a:rPr lang="en-US" dirty="0" smtClean="0"/>
              <a:t>divided into three </a:t>
            </a:r>
            <a:r>
              <a:rPr lang="en-US" dirty="0" smtClean="0"/>
              <a:t>categories</a:t>
            </a:r>
          </a:p>
          <a:p>
            <a:r>
              <a:rPr lang="en-US" dirty="0" smtClean="0"/>
              <a:t>1. Structure </a:t>
            </a:r>
            <a:r>
              <a:rPr lang="en-US" dirty="0" smtClean="0"/>
              <a:t>diagrams</a:t>
            </a:r>
          </a:p>
          <a:p>
            <a:r>
              <a:rPr lang="en-US" dirty="0" smtClean="0"/>
              <a:t>2.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r>
              <a:rPr lang="en-US" dirty="0" smtClean="0"/>
              <a:t>diagrams</a:t>
            </a:r>
          </a:p>
          <a:p>
            <a:r>
              <a:rPr lang="en-US" dirty="0" smtClean="0"/>
              <a:t>3. Interaction diagrams</a:t>
            </a:r>
            <a:endParaRPr lang="en-US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19640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Object-oriented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1</a:t>
            </a:r>
            <a:r>
              <a:rPr lang="en-US" dirty="0" smtClean="0"/>
              <a:t>. </a:t>
            </a:r>
            <a:r>
              <a:rPr lang="en-US" b="1" dirty="0" smtClean="0"/>
              <a:t>Structure </a:t>
            </a:r>
            <a:r>
              <a:rPr lang="en-US" b="1" dirty="0" smtClean="0"/>
              <a:t>diagrams: </a:t>
            </a:r>
            <a:r>
              <a:rPr lang="en-US" dirty="0" smtClean="0"/>
              <a:t>that show the static architecture of the system irrespective </a:t>
            </a:r>
            <a:r>
              <a:rPr lang="en-US" dirty="0" smtClean="0"/>
              <a:t>of time</a:t>
            </a:r>
            <a:r>
              <a:rPr lang="en-US" dirty="0" smtClean="0"/>
              <a:t>. For example, structure diagrams for a university system may include </a:t>
            </a:r>
            <a:r>
              <a:rPr lang="en-US" dirty="0" smtClean="0"/>
              <a:t>diagrams that </a:t>
            </a:r>
            <a:r>
              <a:rPr lang="en-US" dirty="0" smtClean="0"/>
              <a:t>depict the design of classes such as Student, Faculty, etc.</a:t>
            </a:r>
          </a:p>
          <a:p>
            <a:pPr>
              <a:buNone/>
            </a:pPr>
            <a:r>
              <a:rPr lang="en-US" b="1" dirty="0" smtClean="0"/>
              <a:t>2.Behaviour diagrams:</a:t>
            </a:r>
            <a:r>
              <a:rPr lang="en-US" dirty="0" smtClean="0"/>
              <a:t> </a:t>
            </a:r>
            <a:r>
              <a:rPr lang="en-US" dirty="0" smtClean="0"/>
              <a:t>that depict the </a:t>
            </a:r>
            <a:r>
              <a:rPr lang="en-US" dirty="0" err="1" smtClean="0"/>
              <a:t>behaviour</a:t>
            </a:r>
            <a:r>
              <a:rPr lang="en-US" dirty="0" smtClean="0"/>
              <a:t> of a system or business process.</a:t>
            </a:r>
          </a:p>
          <a:p>
            <a:pPr>
              <a:buNone/>
            </a:pPr>
            <a:r>
              <a:rPr lang="en-US" b="1" dirty="0" smtClean="0"/>
              <a:t>3. Interaction </a:t>
            </a:r>
            <a:r>
              <a:rPr lang="en-US" b="1" dirty="0" smtClean="0"/>
              <a:t>diagrams:</a:t>
            </a:r>
            <a:r>
              <a:rPr lang="en-US" dirty="0" smtClean="0"/>
              <a:t> </a:t>
            </a:r>
            <a:r>
              <a:rPr lang="en-US" dirty="0" smtClean="0"/>
              <a:t>that show the methods, interactions and activities of the </a:t>
            </a:r>
            <a:r>
              <a:rPr lang="en-US" dirty="0" smtClean="0"/>
              <a:t>objects. For </a:t>
            </a:r>
            <a:r>
              <a:rPr lang="en-US" dirty="0" smtClean="0"/>
              <a:t>a university system, a possible </a:t>
            </a:r>
            <a:r>
              <a:rPr lang="en-US" dirty="0" err="1" smtClean="0"/>
              <a:t>behaviour</a:t>
            </a:r>
            <a:r>
              <a:rPr lang="en-US" dirty="0" smtClean="0"/>
              <a:t> diagram would show how a </a:t>
            </a:r>
            <a:r>
              <a:rPr lang="en-US" dirty="0" smtClean="0"/>
              <a:t>student registers </a:t>
            </a:r>
            <a:r>
              <a:rPr lang="en-US" dirty="0" smtClean="0"/>
              <a:t>for a course.</a:t>
            </a:r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587611E-7C78-4161-AC6C-71A97A089A13}"/>
  <p:tag name="GENSWF_ADVANCE_TIME" val="5"/>
  <p:tag name="TIMING" val="|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F0901DA-4A7A-42BF-8644-4169EFB5FE84}"/>
  <p:tag name="GENSWF_ADVANCE_TIME" val="5"/>
  <p:tag name="TIMING" val="|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577</TotalTime>
  <Words>454</Words>
  <Application>Microsoft Office PowerPoint</Application>
  <PresentationFormat>On-screen Show (4:3)</PresentationFormat>
  <Paragraphs>92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Origin</vt:lpstr>
      <vt:lpstr>Notasi Object Oriented System</vt:lpstr>
      <vt:lpstr>Content</vt:lpstr>
      <vt:lpstr>Main Refrence</vt:lpstr>
      <vt:lpstr>Introduction</vt:lpstr>
      <vt:lpstr>Introduction</vt:lpstr>
      <vt:lpstr>What’s UML?</vt:lpstr>
      <vt:lpstr>Why Modeling?</vt:lpstr>
      <vt:lpstr>Object-oriented Systems</vt:lpstr>
      <vt:lpstr>Object-oriented Systems</vt:lpstr>
      <vt:lpstr>Structure diagrams</vt:lpstr>
      <vt:lpstr>Structure diagrams</vt:lpstr>
      <vt:lpstr>Behaviour diagrams</vt:lpstr>
      <vt:lpstr>Interaction diagrams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DAVE</cp:lastModifiedBy>
  <cp:revision>51</cp:revision>
  <dcterms:created xsi:type="dcterms:W3CDTF">2014-03-20T00:55:11Z</dcterms:created>
  <dcterms:modified xsi:type="dcterms:W3CDTF">2014-04-17T01:24:49Z</dcterms:modified>
</cp:coreProperties>
</file>