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3629-8F66-4D3F-AF63-C0DB4E969F52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AD86-6098-4FC2-A723-0D56B62623C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5343D7-9BC3-4DE8-B39C-383F436BF719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0B55D5-22E8-4199-ADB4-EBD3671E964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33400"/>
            <a:ext cx="8568952" cy="286816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a typeface="ＭＳ Ｐゴシック" pitchFamily="-80" charset="-128"/>
              </a:rPr>
              <a:t>Public Relations, Sponsorship</a:t>
            </a:r>
            <a:r>
              <a:rPr lang="id-ID" sz="4000" dirty="0" smtClean="0">
                <a:solidFill>
                  <a:srgbClr val="FFFF00"/>
                </a:solidFill>
                <a:ea typeface="ＭＳ Ｐゴシック" pitchFamily="-80" charset="-128"/>
              </a:rPr>
              <a:t/>
            </a:r>
            <a:br>
              <a:rPr lang="id-ID" sz="4000" dirty="0" smtClean="0">
                <a:solidFill>
                  <a:srgbClr val="FFFF00"/>
                </a:solidFill>
                <a:ea typeface="ＭＳ Ｐゴシック" pitchFamily="-80" charset="-128"/>
              </a:rPr>
            </a:br>
            <a:r>
              <a:rPr lang="en-US" sz="4000" dirty="0" smtClean="0">
                <a:solidFill>
                  <a:srgbClr val="FFFF00"/>
                </a:solidFill>
                <a:ea typeface="ＭＳ Ｐゴシック" pitchFamily="-80" charset="-128"/>
              </a:rPr>
              <a:t>and </a:t>
            </a:r>
            <a:r>
              <a:rPr lang="id-ID" sz="4000" dirty="0" smtClean="0">
                <a:solidFill>
                  <a:srgbClr val="FFFF00"/>
                </a:solidFill>
                <a:ea typeface="ＭＳ Ｐゴシック" pitchFamily="-80" charset="-128"/>
              </a:rPr>
              <a:t/>
            </a:r>
            <a:br>
              <a:rPr lang="id-ID" sz="4000" dirty="0" smtClean="0">
                <a:solidFill>
                  <a:srgbClr val="FFFF00"/>
                </a:solidFill>
                <a:ea typeface="ＭＳ Ｐゴシック" pitchFamily="-80" charset="-128"/>
              </a:rPr>
            </a:br>
            <a:r>
              <a:rPr lang="en-US" sz="4000" dirty="0" smtClean="0">
                <a:solidFill>
                  <a:srgbClr val="FFFF00"/>
                </a:solidFill>
                <a:ea typeface="ＭＳ Ｐゴシック" pitchFamily="-80" charset="-128"/>
              </a:rPr>
              <a:t>Corporate Advertising</a:t>
            </a:r>
            <a:endParaRPr lang="id-ID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5114778" cy="1101248"/>
          </a:xfrm>
        </p:spPr>
        <p:txBody>
          <a:bodyPr>
            <a:normAutofit/>
          </a:bodyPr>
          <a:lstStyle/>
          <a:p>
            <a:r>
              <a:rPr lang="id-ID" sz="4000" dirty="0" smtClean="0"/>
              <a:t>MEETING </a:t>
            </a:r>
            <a:r>
              <a:rPr lang="id-ID" sz="4000" dirty="0" smtClean="0"/>
              <a:t>11</a:t>
            </a:r>
            <a:endParaRPr lang="id-ID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9872" y="6021288"/>
            <a:ext cx="5114778" cy="57606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id-ID" dirty="0" smtClean="0">
                <a:solidFill>
                  <a:srgbClr val="FFFFFF"/>
                </a:solidFill>
              </a:rPr>
              <a:t>Meeting, Incentive, Convention, Exhibition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Sponsorships &amp;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Measuring Sponsorship Results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Pointers for measuring the value of sponsorships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200" dirty="0" smtClean="0"/>
              <a:t>Have clear goals &amp; narrowly defined objectives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200" dirty="0" smtClean="0"/>
              <a:t>measure against a benchmark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200" dirty="0" smtClean="0"/>
              <a:t>do not change other marketing variables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200" dirty="0" smtClean="0"/>
              <a:t>incorporate an evaluation program into sponsorship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200" dirty="0" smtClean="0"/>
              <a:t>establish a budget for measuring results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Sponsorships &amp;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" y="1313994"/>
            <a:ext cx="7239000" cy="4846320"/>
          </a:xfrm>
        </p:spPr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Benefits of Sponsorship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offers those with limited media alternatives a means of communication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public approves of it much more than advertising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highly self-selective audience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enhances company image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can boost company morale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16389" name="Picture 5" descr="Screen shot 2011-01-05 at 1.55.45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28206"/>
            <a:ext cx="2561876" cy="322979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Sponsorships &amp;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Drawbacks of Sponsorship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costly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cosponsorship</a:t>
            </a:r>
            <a:r>
              <a:rPr lang="en-US" dirty="0" smtClean="0">
                <a:solidFill>
                  <a:schemeClr val="tx1"/>
                </a:solidFill>
              </a:rPr>
              <a:t> is cluttered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evaluation of effectiveness is tricky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17413" name="Picture 5" descr="Screen shot 2011-01-05 at 1.52.34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2438400" cy="1635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Corporate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sz="2800" dirty="0">
                <a:ea typeface="ＭＳ Ｐゴシック" charset="-128"/>
              </a:rPr>
              <a:t>Public Relations Advertising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ads used to improve company</a:t>
            </a:r>
            <a:r>
              <a:rPr lang="id-ID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relations with labor, government, suppliers,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customers or even voters</a:t>
            </a:r>
          </a:p>
          <a:p>
            <a:pPr>
              <a:lnSpc>
                <a:spcPct val="150000"/>
              </a:lnSpc>
              <a:defRPr/>
            </a:pPr>
            <a:endParaRPr sz="2800" dirty="0">
              <a:ea typeface="ＭＳ Ｐゴシック" charset="-128"/>
            </a:endParaRPr>
          </a:p>
        </p:txBody>
      </p:sp>
      <p:pic>
        <p:nvPicPr>
          <p:cNvPr id="18437" name="Picture 5" descr="Screen shot 2011-01-01 at 5.26.0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345089" cy="314096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Corporate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Corporate/Institutional Advertising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err="1" smtClean="0">
                <a:solidFill>
                  <a:schemeClr val="tx1"/>
                </a:solidFill>
              </a:rPr>
              <a:t>nonproduct</a:t>
            </a:r>
            <a:r>
              <a:rPr lang="en-US" dirty="0" smtClean="0">
                <a:solidFill>
                  <a:schemeClr val="tx1"/>
                </a:solidFill>
              </a:rPr>
              <a:t> advertising aimed at enhancing a company’s image or 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increase awareness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advertorials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umbrella advertising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corporate identity advertising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advocacy advertising</a:t>
            </a:r>
          </a:p>
          <a:p>
            <a:pPr lvl="2">
              <a:lnSpc>
                <a:spcPct val="150000"/>
              </a:lnSpc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dirty="0">
              <a:ea typeface="ＭＳ Ｐゴシック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538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17-</a:t>
            </a:r>
            <a:fld id="{4AD36F07-BBE0-41C8-9BF6-EBCAF336B8E3}" type="slidenum">
              <a:rPr lang="en-US" sz="1400">
                <a:latin typeface="Arial" charset="0"/>
              </a:rPr>
              <a:pPr/>
              <a:t>14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G0407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03338"/>
            <a:ext cx="3754438" cy="4030662"/>
          </a:xfrm>
          <a:prstGeom prst="rect">
            <a:avLst/>
          </a:prstGeom>
          <a:noFill/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395536" y="1988840"/>
            <a:ext cx="532859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Terima kasih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Learning Objectives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LO1: Distinguish between advertising and public relations.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LO2: Describe the key tasks of public relations practitioners.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LO3: Explain the potential benefits and drawbacks of sponsorships in an I</a:t>
            </a:r>
            <a:r>
              <a:rPr lang="id-ID" sz="2400" dirty="0" smtClean="0">
                <a:ea typeface="ＭＳ Ｐゴシック" charset="-128"/>
              </a:rPr>
              <a:t>ntegrated Marketing Communications </a:t>
            </a:r>
            <a:r>
              <a:rPr lang="en-US" sz="2400" dirty="0" smtClean="0">
                <a:ea typeface="ＭＳ Ｐゴシック" charset="-128"/>
              </a:rPr>
              <a:t>plan.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LO4: Discuss the functions of corporate advertising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The Role of Public Relations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Reputation Management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main goal of PR is to manage a company’s reputation</a:t>
            </a:r>
            <a:endParaRPr lang="id-ID" sz="24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Difference between Advertising &amp; PR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PR is not paid for like advertising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PR is more trusted because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message is edited &amp;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filtered by the media.</a:t>
            </a:r>
            <a:endParaRPr lang="id-ID" dirty="0" smtClean="0">
              <a:solidFill>
                <a:schemeClr val="tx1"/>
              </a:solidFill>
            </a:endParaRPr>
          </a:p>
          <a:p>
            <a:pPr lvl="1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id-ID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credibility is therefore stronger</a:t>
            </a:r>
          </a:p>
          <a:p>
            <a:pPr lvl="1">
              <a:defRPr/>
            </a:pPr>
            <a:endParaRPr lang="en-US" dirty="0" smtClean="0"/>
          </a:p>
          <a:p>
            <a:endParaRPr lang="id-ID" dirty="0"/>
          </a:p>
        </p:txBody>
      </p:sp>
      <p:pic>
        <p:nvPicPr>
          <p:cNvPr id="4" name="Picture 3" descr="Hasil gambar untuk public relation offic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0"/>
            <a:ext cx="28438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The Role of Public Relations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Marketing vs. Public Relations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MPR (Marketing Public Relations) 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when public relations is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used to support marketing 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MPR and other IMC strategies need to be closely coordinated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Screen shot 2011-01-05 at 1.44.13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464" y="3212976"/>
            <a:ext cx="301853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The Public Relations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4267200"/>
          </a:xfrm>
        </p:spPr>
        <p:txBody>
          <a:bodyPr/>
          <a:lstStyle/>
          <a:p>
            <a:pPr>
              <a:defRPr/>
            </a:pPr>
            <a:r>
              <a:rPr sz="2800" dirty="0">
                <a:ea typeface="ＭＳ Ｐゴシック" charset="-128"/>
              </a:rPr>
              <a:t>PR Planning &amp; Research</a:t>
            </a:r>
          </a:p>
          <a:p>
            <a:pPr>
              <a:defRPr/>
            </a:pPr>
            <a:r>
              <a:rPr sz="2800" dirty="0">
                <a:ea typeface="ＭＳ Ｐゴシック" charset="-128"/>
              </a:rPr>
              <a:t>Reputation management</a:t>
            </a:r>
          </a:p>
          <a:p>
            <a:pPr lvl="2">
              <a:defRPr/>
            </a:pPr>
            <a:r>
              <a:rPr lang="en-US" sz="2000" dirty="0" smtClean="0"/>
              <a:t>crisis management, publicity, </a:t>
            </a:r>
            <a:br>
              <a:rPr lang="en-US" sz="2000" dirty="0" smtClean="0"/>
            </a:br>
            <a:r>
              <a:rPr lang="en-US" sz="2000" dirty="0" smtClean="0"/>
              <a:t>press </a:t>
            </a:r>
            <a:r>
              <a:rPr lang="en-US" sz="2000" dirty="0" err="1" smtClean="0"/>
              <a:t>agentry</a:t>
            </a:r>
            <a:r>
              <a:rPr lang="en-US" sz="2000" dirty="0" smtClean="0"/>
              <a:t>, &amp; community involvement</a:t>
            </a:r>
          </a:p>
          <a:p>
            <a:pPr>
              <a:defRPr/>
            </a:pPr>
            <a:r>
              <a:rPr sz="2800" dirty="0">
                <a:ea typeface="ＭＳ Ｐゴシック" charset="-128"/>
              </a:rPr>
              <a:t>Speechwriting</a:t>
            </a:r>
          </a:p>
          <a:p>
            <a:pPr>
              <a:defRPr/>
            </a:pPr>
            <a:r>
              <a:rPr sz="2800" dirty="0">
                <a:ea typeface="ＭＳ Ｐゴシック" charset="-128"/>
              </a:rPr>
              <a:t>Publications</a:t>
            </a:r>
          </a:p>
          <a:p>
            <a:pPr>
              <a:defRPr/>
            </a:pPr>
            <a:r>
              <a:rPr sz="2800" dirty="0">
                <a:ea typeface="ＭＳ Ｐゴシック" charset="-128"/>
              </a:rPr>
              <a:t>Social Media</a:t>
            </a:r>
          </a:p>
          <a:p>
            <a:pPr>
              <a:defRPr/>
            </a:pPr>
            <a:r>
              <a:rPr sz="2800" dirty="0">
                <a:ea typeface="ＭＳ Ｐゴシック" charset="-128"/>
              </a:rPr>
              <a:t>Corporate Blogs</a:t>
            </a:r>
          </a:p>
          <a:p>
            <a:pPr>
              <a:defRPr/>
            </a:pPr>
            <a:endParaRPr sz="2800" dirty="0">
              <a:ea typeface="ＭＳ Ｐゴシック" charset="-128"/>
            </a:endParaRPr>
          </a:p>
          <a:p>
            <a:pPr lvl="2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The Public Relations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267200"/>
          </a:xfrm>
        </p:spPr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Public Relations Tools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News (press) Release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Press (media) Kit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Photos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Feature Articles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Printed Materials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Posters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Exhibits</a:t>
            </a:r>
          </a:p>
          <a:p>
            <a:pPr lvl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11269" name="Picture 5" descr="Screen shot 2011-01-01 at 4.30.09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29088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Sponsorships &amp; Events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dirty="0">
                <a:ea typeface="ＭＳ Ｐゴシック" charset="-128"/>
              </a:rPr>
              <a:t>Sponsorships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sponsorship</a:t>
            </a:r>
            <a:r>
              <a:rPr lang="en-US" dirty="0" smtClean="0">
                <a:solidFill>
                  <a:schemeClr val="tx1"/>
                </a:solidFill>
              </a:rPr>
              <a:t> is a cash or </a:t>
            </a:r>
            <a:r>
              <a:rPr lang="en-US" i="1" dirty="0" smtClean="0">
                <a:solidFill>
                  <a:schemeClr val="tx1"/>
                </a:solidFill>
              </a:rPr>
              <a:t>in-kind </a:t>
            </a:r>
            <a:r>
              <a:rPr lang="en-US" dirty="0" smtClean="0">
                <a:solidFill>
                  <a:schemeClr val="tx1"/>
                </a:solidFill>
              </a:rPr>
              <a:t>fee paid to a property in return for access to the exploitable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commercial potential associated with that property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Cause Marketing</a:t>
            </a:r>
            <a:r>
              <a:rPr lang="en-US" dirty="0" smtClean="0">
                <a:solidFill>
                  <a:schemeClr val="tx1"/>
                </a:solidFill>
              </a:rPr>
              <a:t> vs. </a:t>
            </a:r>
            <a:r>
              <a:rPr lang="en-US" b="1" dirty="0" smtClean="0">
                <a:solidFill>
                  <a:schemeClr val="tx1"/>
                </a:solidFill>
              </a:rPr>
              <a:t>Philanthropy</a:t>
            </a:r>
            <a:endParaRPr lang="id-ID" b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Philanthropy is an idea, event, or action that is</a:t>
            </a:r>
            <a:endParaRPr lang="id-ID" sz="17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None/>
              <a:defRPr/>
            </a:pPr>
            <a:r>
              <a:rPr lang="id-ID" sz="1700" dirty="0" smtClean="0">
                <a:solidFill>
                  <a:schemeClr val="tx1"/>
                </a:solidFill>
              </a:rPr>
              <a:t>	</a:t>
            </a:r>
            <a:r>
              <a:rPr lang="en-US" sz="1700" dirty="0" smtClean="0">
                <a:solidFill>
                  <a:schemeClr val="tx1"/>
                </a:solidFill>
              </a:rPr>
              <a:t>done to better humanity and usually involves</a:t>
            </a:r>
            <a:endParaRPr lang="id-ID" sz="17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None/>
              <a:defRPr/>
            </a:pPr>
            <a:r>
              <a:rPr lang="id-ID" sz="1700" dirty="0" smtClean="0">
                <a:solidFill>
                  <a:schemeClr val="tx1"/>
                </a:solidFill>
              </a:rPr>
              <a:t>	</a:t>
            </a:r>
            <a:r>
              <a:rPr lang="en-US" sz="1700" dirty="0" smtClean="0">
                <a:solidFill>
                  <a:schemeClr val="tx1"/>
                </a:solidFill>
              </a:rPr>
              <a:t>some sacrifice as opposed to being done for a profit motive</a:t>
            </a:r>
            <a:endParaRPr lang="id-ID" sz="17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None/>
              <a:defRPr/>
            </a:pPr>
            <a:r>
              <a:rPr lang="id-ID" sz="1700" dirty="0" smtClean="0">
                <a:solidFill>
                  <a:schemeClr val="tx1"/>
                </a:solidFill>
              </a:rPr>
              <a:t>	</a:t>
            </a:r>
            <a:r>
              <a:rPr lang="en-US" sz="1700" dirty="0" smtClean="0">
                <a:solidFill>
                  <a:schemeClr val="tx1"/>
                </a:solidFill>
              </a:rPr>
              <a:t>Acts of philanthropy include donating money to a charity, volunteering at a local shelter, or raising money to donate to cancer research.</a:t>
            </a:r>
          </a:p>
          <a:p>
            <a:pPr lvl="1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2293" name="Picture 5" descr="Screen shot 2011-01-01 at 4.39.31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36912"/>
            <a:ext cx="1835696" cy="27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Sponsorships &amp;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Types of Sponsorship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Sports Marketing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Arts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Causes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Associations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Festivals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Entertainment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13317" name="Picture 5" descr="Screen shot 2011-01-01 at 5.05.0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47163"/>
            <a:ext cx="3635896" cy="47108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creen shot 2011-01-05 at 1.53.46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41750"/>
            <a:ext cx="5181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ＭＳ Ｐゴシック" pitchFamily="-80" charset="-128"/>
              </a:rPr>
              <a:t>Sponsorships &amp;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ea typeface="ＭＳ Ｐゴシック" charset="-128"/>
              </a:rPr>
              <a:t>Measuring Sponsorship Results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Experts suggest 3 methods</a:t>
            </a:r>
          </a:p>
          <a:p>
            <a:pPr lvl="2">
              <a:defRPr/>
            </a:pPr>
            <a:r>
              <a:rPr lang="en-US" dirty="0" smtClean="0"/>
              <a:t>measure changes in awareness</a:t>
            </a:r>
          </a:p>
          <a:p>
            <a:pPr lvl="2">
              <a:defRPr/>
            </a:pPr>
            <a:r>
              <a:rPr lang="en-US" dirty="0" smtClean="0"/>
              <a:t>measure spending equivalencies</a:t>
            </a:r>
          </a:p>
          <a:p>
            <a:pPr lvl="2">
              <a:defRPr/>
            </a:pPr>
            <a:r>
              <a:rPr lang="en-US" dirty="0" smtClean="0"/>
              <a:t>measure changes in sales revenue with tracking devices 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376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Public Relations, Sponsorship and  Corporate Advertising</vt:lpstr>
      <vt:lpstr>Learning Objectives</vt:lpstr>
      <vt:lpstr>The Role of Public Relations</vt:lpstr>
      <vt:lpstr>The Role of Public Relations</vt:lpstr>
      <vt:lpstr>The Public Relations Job</vt:lpstr>
      <vt:lpstr>The Public Relations Job</vt:lpstr>
      <vt:lpstr>Sponsorships &amp; Events</vt:lpstr>
      <vt:lpstr>Sponsorships &amp; Events</vt:lpstr>
      <vt:lpstr>Sponsorships &amp; Events</vt:lpstr>
      <vt:lpstr>Sponsorships &amp; Events</vt:lpstr>
      <vt:lpstr>Sponsorships &amp; Events</vt:lpstr>
      <vt:lpstr>Sponsorships &amp; Events</vt:lpstr>
      <vt:lpstr>Corporate Advertising</vt:lpstr>
      <vt:lpstr>Corporate Advertising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Relations, Sponsorship and  Corporate Advertising</dc:title>
  <dc:creator>user</dc:creator>
  <cp:lastModifiedBy>user</cp:lastModifiedBy>
  <cp:revision>5</cp:revision>
  <dcterms:created xsi:type="dcterms:W3CDTF">2016-11-28T05:41:17Z</dcterms:created>
  <dcterms:modified xsi:type="dcterms:W3CDTF">2016-11-28T05:37:39Z</dcterms:modified>
</cp:coreProperties>
</file>