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4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63" r:id="rId12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426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978C6-C01D-4A4F-8778-CED8ADA25213}" type="datetimeFigureOut">
              <a:rPr lang="id-ID" smtClean="0"/>
              <a:pPr/>
              <a:t>08/10/2018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051E5-569A-43F2-85C0-0EAE266488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22856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E281F-6390-442D-AD6A-A9641FF8A43F}" type="datetimeFigureOut">
              <a:rPr lang="id-ID" smtClean="0"/>
              <a:pPr/>
              <a:t>08/10/2018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435A2-6EE3-4B7D-ADA9-3BEBD2CE730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6052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algn="just" eaLnBrk="1" hangingPunct="1">
              <a:buFontTx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Define allocation as the process of spreading costs between two or more profit centers to more accurately identify each department’s profitability.</a:t>
            </a:r>
          </a:p>
          <a:p>
            <a:pPr algn="just"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>
              <a:buFontTx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Hospitality suite business involves providing food and beverage service during conventions / conferences; hosted events are functions served by a hotel which are complementary for invited guests. </a:t>
            </a: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algn="just" eaLnBrk="1" hangingPunct="1">
              <a:buFontTx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Discuss issue of the prompt removal of soiled room service items, and how to design procedures for this operating challenge; use the first case study to facilitate discussion with students.</a:t>
            </a:r>
          </a:p>
          <a:p>
            <a:pPr algn="just"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>
              <a:buFontTx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Ask students about “upselling techniques” they have used in any segments of food and beverage service; then discuss how those techniques can be applied in room service.</a:t>
            </a: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>
              <a:buFontTx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Question 4 in “Issues at Work” (Chapter 8) addresses special training that a room service attendant needs to become an efficient dining room server.</a:t>
            </a: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>
              <a:buFontTx/>
              <a:buChar char="•"/>
            </a:pPr>
            <a:r>
              <a:rPr lang="en-US" smtClean="0">
                <a:latin typeface="Times New Roman" pitchFamily="18" charset="0"/>
              </a:rPr>
              <a:t>Stress that coordination between banquet chef and banquet manager, between production staff and service staff, between sales / marketing department and the banquet department is critical to success.  </a:t>
            </a:r>
          </a:p>
          <a:p>
            <a:pPr eaLnBrk="1" hangingPunct="1">
              <a:buFontTx/>
              <a:buChar char="•"/>
            </a:pPr>
            <a:r>
              <a:rPr lang="en-US" smtClean="0">
                <a:latin typeface="Times New Roman" pitchFamily="18" charset="0"/>
              </a:rPr>
              <a:t>Distinguish between hosted bars and cash bars.</a:t>
            </a:r>
          </a:p>
          <a:p>
            <a:pPr eaLnBrk="1" hangingPunct="1">
              <a:buFontTx/>
              <a:buChar char="•"/>
            </a:pPr>
            <a:r>
              <a:rPr lang="en-US" smtClean="0">
                <a:latin typeface="Times New Roman" pitchFamily="18" charset="0"/>
              </a:rPr>
              <a:t>Market share is the percentage of the entire volume of business of a specific type which the hotel enjoys.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>
              <a:buFontTx/>
              <a:buChar char="•"/>
            </a:pPr>
            <a:r>
              <a:rPr lang="en-US" smtClean="0">
                <a:latin typeface="Times New Roman" pitchFamily="18" charset="0"/>
              </a:rPr>
              <a:t>Discuss the use of a banquet event order, and how this helps the banquet planning process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7B433D4D-6C9A-49BF-B704-AED9ACCFC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197" y="953037"/>
            <a:ext cx="10042928" cy="4474430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FOOD </a:t>
            </a:r>
            <a:r>
              <a:rPr lang="id-ID" b="1" dirty="0">
                <a:solidFill>
                  <a:schemeClr val="bg1"/>
                </a:solidFill>
              </a:rPr>
              <a:t>AND BEVERAGE </a:t>
            </a:r>
            <a:r>
              <a:rPr lang="id-ID" b="1" dirty="0" smtClean="0">
                <a:solidFill>
                  <a:schemeClr val="bg1"/>
                </a:solidFill>
              </a:rPr>
              <a:t>MANAGEMENT</a:t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Manajemen Perhotelan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3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d-ID" sz="1200" smtClean="0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600200" y="777294"/>
            <a:ext cx="9144000" cy="457200"/>
          </a:xfrm>
          <a:prstGeom prst="rect">
            <a:avLst/>
          </a:prstGeom>
          <a:gradFill rotWithShape="0">
            <a:gsLst>
              <a:gs pos="0">
                <a:srgbClr val="FF9999"/>
              </a:gs>
              <a:gs pos="100000">
                <a:srgbClr val="FFB4B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Factors / concerns for planning banquet menus</a:t>
            </a:r>
          </a:p>
        </p:txBody>
      </p:sp>
      <p:sp>
        <p:nvSpPr>
          <p:cNvPr id="19460" name="Rectangle 10"/>
          <p:cNvSpPr>
            <a:spLocks noGrp="1" noChangeArrowheads="1"/>
          </p:cNvSpPr>
          <p:nvPr>
            <p:ph type="title"/>
          </p:nvPr>
        </p:nvSpPr>
        <p:spPr>
          <a:xfrm>
            <a:off x="475192" y="167694"/>
            <a:ext cx="11277600" cy="838200"/>
          </a:xfrm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</a:rPr>
              <a:t>Banquet Operations: Menu Planning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899584" y="1241425"/>
            <a:ext cx="10454216" cy="515938"/>
            <a:chOff x="425" y="890"/>
            <a:chExt cx="4939" cy="325"/>
          </a:xfrm>
        </p:grpSpPr>
        <p:sp>
          <p:nvSpPr>
            <p:cNvPr id="19494" name="Rectangle 3"/>
            <p:cNvSpPr>
              <a:spLocks noChangeArrowheads="1"/>
            </p:cNvSpPr>
            <p:nvPr/>
          </p:nvSpPr>
          <p:spPr bwMode="auto">
            <a:xfrm>
              <a:off x="425" y="890"/>
              <a:ext cx="4927" cy="32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9495" name="Picture 4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" y="935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6" name="Text Box 12"/>
            <p:cNvSpPr txBox="1">
              <a:spLocks noChangeArrowheads="1"/>
            </p:cNvSpPr>
            <p:nvPr/>
          </p:nvSpPr>
          <p:spPr bwMode="auto">
            <a:xfrm>
              <a:off x="756" y="912"/>
              <a:ext cx="46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  Guest preferences</a:t>
              </a:r>
              <a:endParaRPr lang="en-US"/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899584" y="1798639"/>
            <a:ext cx="10481733" cy="515937"/>
            <a:chOff x="425" y="1241"/>
            <a:chExt cx="4952" cy="325"/>
          </a:xfrm>
        </p:grpSpPr>
        <p:sp>
          <p:nvSpPr>
            <p:cNvPr id="19491" name="Rectangle 22"/>
            <p:cNvSpPr>
              <a:spLocks noChangeArrowheads="1"/>
            </p:cNvSpPr>
            <p:nvPr/>
          </p:nvSpPr>
          <p:spPr bwMode="auto">
            <a:xfrm>
              <a:off x="425" y="1241"/>
              <a:ext cx="4927" cy="32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9492" name="Picture 23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" y="1286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3" name="Text Box 24"/>
            <p:cNvSpPr txBox="1">
              <a:spLocks noChangeArrowheads="1"/>
            </p:cNvSpPr>
            <p:nvPr/>
          </p:nvSpPr>
          <p:spPr bwMode="auto">
            <a:xfrm>
              <a:off x="769" y="1263"/>
              <a:ext cx="46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  Ability to deliver desired quality products</a:t>
              </a: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899584" y="2374900"/>
            <a:ext cx="10818283" cy="515938"/>
            <a:chOff x="425" y="1604"/>
            <a:chExt cx="5111" cy="325"/>
          </a:xfrm>
        </p:grpSpPr>
        <p:sp>
          <p:nvSpPr>
            <p:cNvPr id="19488" name="Rectangle 25"/>
            <p:cNvSpPr>
              <a:spLocks noChangeArrowheads="1"/>
            </p:cNvSpPr>
            <p:nvPr/>
          </p:nvSpPr>
          <p:spPr bwMode="auto">
            <a:xfrm>
              <a:off x="425" y="1604"/>
              <a:ext cx="4927" cy="32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9489" name="Picture 26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" y="1649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0" name="Text Box 27"/>
            <p:cNvSpPr txBox="1">
              <a:spLocks noChangeArrowheads="1"/>
            </p:cNvSpPr>
            <p:nvPr/>
          </p:nvSpPr>
          <p:spPr bwMode="auto">
            <a:xfrm>
              <a:off x="769" y="1626"/>
              <a:ext cx="47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  Availability of ingredients required to produce the menu 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899584" y="2941639"/>
            <a:ext cx="10682816" cy="515937"/>
            <a:chOff x="425" y="1961"/>
            <a:chExt cx="5047" cy="325"/>
          </a:xfrm>
        </p:grpSpPr>
        <p:sp>
          <p:nvSpPr>
            <p:cNvPr id="19485" name="Rectangle 28"/>
            <p:cNvSpPr>
              <a:spLocks noChangeArrowheads="1"/>
            </p:cNvSpPr>
            <p:nvPr/>
          </p:nvSpPr>
          <p:spPr bwMode="auto">
            <a:xfrm>
              <a:off x="425" y="1961"/>
              <a:ext cx="4927" cy="32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9486" name="Picture 29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" y="2006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87" name="Text Box 30"/>
            <p:cNvSpPr txBox="1">
              <a:spLocks noChangeArrowheads="1"/>
            </p:cNvSpPr>
            <p:nvPr/>
          </p:nvSpPr>
          <p:spPr bwMode="auto">
            <a:xfrm>
              <a:off x="705" y="1983"/>
              <a:ext cx="47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   Production / service staff with appropriate skills </a:t>
              </a: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899584" y="3494089"/>
            <a:ext cx="10665883" cy="515937"/>
            <a:chOff x="425" y="2309"/>
            <a:chExt cx="5039" cy="325"/>
          </a:xfrm>
        </p:grpSpPr>
        <p:sp>
          <p:nvSpPr>
            <p:cNvPr id="19482" name="Rectangle 31"/>
            <p:cNvSpPr>
              <a:spLocks noChangeArrowheads="1"/>
            </p:cNvSpPr>
            <p:nvPr/>
          </p:nvSpPr>
          <p:spPr bwMode="auto">
            <a:xfrm>
              <a:off x="425" y="2309"/>
              <a:ext cx="4927" cy="32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9483" name="Picture 32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" y="2354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84" name="Text Box 33"/>
            <p:cNvSpPr txBox="1">
              <a:spLocks noChangeArrowheads="1"/>
            </p:cNvSpPr>
            <p:nvPr/>
          </p:nvSpPr>
          <p:spPr bwMode="auto">
            <a:xfrm>
              <a:off x="697" y="2331"/>
              <a:ext cx="47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   Equipment / layout / facility design issues </a:t>
              </a: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899584" y="4051300"/>
            <a:ext cx="10682816" cy="515938"/>
            <a:chOff x="425" y="2660"/>
            <a:chExt cx="5047" cy="325"/>
          </a:xfrm>
        </p:grpSpPr>
        <p:sp>
          <p:nvSpPr>
            <p:cNvPr id="19479" name="Rectangle 34"/>
            <p:cNvSpPr>
              <a:spLocks noChangeArrowheads="1"/>
            </p:cNvSpPr>
            <p:nvPr/>
          </p:nvSpPr>
          <p:spPr bwMode="auto">
            <a:xfrm>
              <a:off x="425" y="2660"/>
              <a:ext cx="4927" cy="32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9480" name="Picture 35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" y="2705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81" name="Text Box 36"/>
            <p:cNvSpPr txBox="1">
              <a:spLocks noChangeArrowheads="1"/>
            </p:cNvSpPr>
            <p:nvPr/>
          </p:nvSpPr>
          <p:spPr bwMode="auto">
            <a:xfrm>
              <a:off x="705" y="2682"/>
              <a:ext cx="47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   Nutrition issues </a:t>
              </a:r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899584" y="4613275"/>
            <a:ext cx="10682816" cy="515938"/>
            <a:chOff x="425" y="3014"/>
            <a:chExt cx="5047" cy="325"/>
          </a:xfrm>
        </p:grpSpPr>
        <p:sp>
          <p:nvSpPr>
            <p:cNvPr id="19476" name="Rectangle 37"/>
            <p:cNvSpPr>
              <a:spLocks noChangeArrowheads="1"/>
            </p:cNvSpPr>
            <p:nvPr/>
          </p:nvSpPr>
          <p:spPr bwMode="auto">
            <a:xfrm>
              <a:off x="425" y="3014"/>
              <a:ext cx="4927" cy="32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9477" name="Picture 38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" y="3059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8" name="Text Box 39"/>
            <p:cNvSpPr txBox="1">
              <a:spLocks noChangeArrowheads="1"/>
            </p:cNvSpPr>
            <p:nvPr/>
          </p:nvSpPr>
          <p:spPr bwMode="auto">
            <a:xfrm>
              <a:off x="705" y="3036"/>
              <a:ext cx="47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   Sanitation issues</a:t>
              </a:r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899584" y="5180014"/>
            <a:ext cx="10665883" cy="515937"/>
            <a:chOff x="425" y="3371"/>
            <a:chExt cx="5039" cy="325"/>
          </a:xfrm>
        </p:grpSpPr>
        <p:sp>
          <p:nvSpPr>
            <p:cNvPr id="19473" name="Rectangle 40"/>
            <p:cNvSpPr>
              <a:spLocks noChangeArrowheads="1"/>
            </p:cNvSpPr>
            <p:nvPr/>
          </p:nvSpPr>
          <p:spPr bwMode="auto">
            <a:xfrm>
              <a:off x="425" y="3371"/>
              <a:ext cx="4927" cy="32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9474" name="Picture 41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" y="3416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5" name="Text Box 42"/>
            <p:cNvSpPr txBox="1">
              <a:spLocks noChangeArrowheads="1"/>
            </p:cNvSpPr>
            <p:nvPr/>
          </p:nvSpPr>
          <p:spPr bwMode="auto">
            <a:xfrm>
              <a:off x="697" y="3393"/>
              <a:ext cx="47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   Peak volume production / operating concerns </a:t>
              </a: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899584" y="5737225"/>
            <a:ext cx="10632016" cy="515938"/>
            <a:chOff x="425" y="3722"/>
            <a:chExt cx="5023" cy="325"/>
          </a:xfrm>
        </p:grpSpPr>
        <p:sp>
          <p:nvSpPr>
            <p:cNvPr id="19470" name="Rectangle 43"/>
            <p:cNvSpPr>
              <a:spLocks noChangeArrowheads="1"/>
            </p:cNvSpPr>
            <p:nvPr/>
          </p:nvSpPr>
          <p:spPr bwMode="auto">
            <a:xfrm>
              <a:off x="425" y="3722"/>
              <a:ext cx="4927" cy="32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9471" name="Picture 44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" y="3767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2" name="Text Box 45"/>
            <p:cNvSpPr txBox="1">
              <a:spLocks noChangeArrowheads="1"/>
            </p:cNvSpPr>
            <p:nvPr/>
          </p:nvSpPr>
          <p:spPr bwMode="auto">
            <a:xfrm>
              <a:off x="681" y="3744"/>
              <a:ext cx="47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   Ability to generate required profit levels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9578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A41D4B0D-B4E0-482D-94CD-1F7A285E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7F24345C-EF83-4281-ADA2-0F7F9EA3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429000"/>
            <a:ext cx="8761413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9600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xmlns="" val="391718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7B433D4D-6C9A-49BF-B704-AED9ACCFC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197" y="953037"/>
            <a:ext cx="10042928" cy="4474430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PROFITABILITY</a:t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Meeting 4</a:t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Manajemen Perhotelan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5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d-ID" sz="1200" smtClean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641600" y="1219200"/>
            <a:ext cx="6908800" cy="457200"/>
          </a:xfrm>
          <a:prstGeom prst="rect">
            <a:avLst/>
          </a:prstGeom>
          <a:gradFill rotWithShape="0">
            <a:gsLst>
              <a:gs pos="0">
                <a:srgbClr val="FF9999"/>
              </a:gs>
              <a:gs pos="100000">
                <a:srgbClr val="FFB4B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Profitability = Revenue - Expenses</a:t>
            </a:r>
          </a:p>
        </p:txBody>
      </p:sp>
      <p:sp>
        <p:nvSpPr>
          <p:cNvPr id="12292" name="Rectangle 31"/>
          <p:cNvSpPr>
            <a:spLocks noGrp="1" noChangeArrowheads="1"/>
          </p:cNvSpPr>
          <p:nvPr>
            <p:ph type="title"/>
          </p:nvPr>
        </p:nvSpPr>
        <p:spPr>
          <a:xfrm>
            <a:off x="493184" y="381000"/>
            <a:ext cx="11277600" cy="8382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</a:rPr>
              <a:t>Profitability Differences:  Hotel &amp; Restaurant Foodservices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20184" y="4425950"/>
            <a:ext cx="10972800" cy="914400"/>
            <a:chOff x="293" y="2874"/>
            <a:chExt cx="5184" cy="576"/>
          </a:xfrm>
        </p:grpSpPr>
        <p:sp>
          <p:nvSpPr>
            <p:cNvPr id="12310" name="Rectangle 16"/>
            <p:cNvSpPr>
              <a:spLocks noChangeArrowheads="1"/>
            </p:cNvSpPr>
            <p:nvPr/>
          </p:nvSpPr>
          <p:spPr bwMode="auto">
            <a:xfrm>
              <a:off x="293" y="2879"/>
              <a:ext cx="5184" cy="571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311" name="Text Box 17"/>
            <p:cNvSpPr txBox="1">
              <a:spLocks noChangeArrowheads="1"/>
            </p:cNvSpPr>
            <p:nvPr/>
          </p:nvSpPr>
          <p:spPr bwMode="auto">
            <a:xfrm>
              <a:off x="401" y="2924"/>
              <a:ext cx="47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1" eaLnBrk="1" hangingPunct="1">
                <a:spcBef>
                  <a:spcPct val="20000"/>
                </a:spcBef>
              </a:pPr>
              <a:endParaRPr lang="id-ID">
                <a:solidFill>
                  <a:srgbClr val="000066"/>
                </a:solidFill>
                <a:cs typeface="Times New Roman" pitchFamily="18" charset="0"/>
              </a:endParaRPr>
            </a:p>
          </p:txBody>
        </p:sp>
        <p:pic>
          <p:nvPicPr>
            <p:cNvPr id="12312" name="Picture 18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" y="2924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3" name="Text Box 32"/>
            <p:cNvSpPr txBox="1">
              <a:spLocks noChangeArrowheads="1"/>
            </p:cNvSpPr>
            <p:nvPr/>
          </p:nvSpPr>
          <p:spPr bwMode="auto">
            <a:xfrm>
              <a:off x="372" y="2874"/>
              <a:ext cx="507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1" eaLnBrk="1" hangingPunct="1">
                <a:spcBef>
                  <a:spcPct val="20000"/>
                </a:spcBef>
              </a:pPr>
              <a:r>
                <a:rPr lang="en-US" dirty="0">
                  <a:solidFill>
                    <a:srgbClr val="000066"/>
                  </a:solidFill>
                </a:rPr>
                <a:t>Hotel’s “bottom line” profit from F &amp; B sales is likely to be lower than a restaurant’s.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645584" y="1701801"/>
            <a:ext cx="10972800" cy="828675"/>
            <a:chOff x="305" y="1158"/>
            <a:chExt cx="5184" cy="522"/>
          </a:xfrm>
        </p:grpSpPr>
        <p:sp>
          <p:nvSpPr>
            <p:cNvPr id="12307" name="Rectangle 6"/>
            <p:cNvSpPr>
              <a:spLocks noChangeArrowheads="1"/>
            </p:cNvSpPr>
            <p:nvPr/>
          </p:nvSpPr>
          <p:spPr bwMode="auto">
            <a:xfrm>
              <a:off x="305" y="1163"/>
              <a:ext cx="5184" cy="517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2308" name="Picture 8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1208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9" name="Text Box 35"/>
            <p:cNvSpPr txBox="1">
              <a:spLocks noChangeArrowheads="1"/>
            </p:cNvSpPr>
            <p:nvPr/>
          </p:nvSpPr>
          <p:spPr bwMode="auto">
            <a:xfrm>
              <a:off x="651" y="1158"/>
              <a:ext cx="47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Profit amounts generated by restaurant F &amp; B is relatively easy to </a:t>
              </a:r>
              <a:r>
                <a:rPr lang="en-US" dirty="0" smtClean="0">
                  <a:cs typeface="Times New Roman" pitchFamily="18" charset="0"/>
                </a:rPr>
                <a:t>calculate</a:t>
              </a:r>
              <a:r>
                <a:rPr lang="id-ID" dirty="0" smtClean="0">
                  <a:cs typeface="Times New Roman" pitchFamily="18" charset="0"/>
                </a:rPr>
                <a:t>. </a:t>
              </a:r>
              <a:endParaRPr lang="en-US" dirty="0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45584" y="2616203"/>
            <a:ext cx="10972800" cy="830263"/>
            <a:chOff x="305" y="1734"/>
            <a:chExt cx="5184" cy="523"/>
          </a:xfrm>
        </p:grpSpPr>
        <p:sp>
          <p:nvSpPr>
            <p:cNvPr id="12304" name="Rectangle 36"/>
            <p:cNvSpPr>
              <a:spLocks noChangeArrowheads="1"/>
            </p:cNvSpPr>
            <p:nvPr/>
          </p:nvSpPr>
          <p:spPr bwMode="auto">
            <a:xfrm>
              <a:off x="305" y="1739"/>
              <a:ext cx="5184" cy="517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2305" name="Picture 37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1784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6" name="Text Box 38"/>
            <p:cNvSpPr txBox="1">
              <a:spLocks noChangeArrowheads="1"/>
            </p:cNvSpPr>
            <p:nvPr/>
          </p:nvSpPr>
          <p:spPr bwMode="auto">
            <a:xfrm>
              <a:off x="651" y="1734"/>
              <a:ext cx="460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The process of allocating revenues and expenses applicable to F &amp; B services in a hotel is more difficult</a:t>
              </a:r>
              <a:r>
                <a:rPr lang="en-US" dirty="0" smtClean="0">
                  <a:cs typeface="Times New Roman" pitchFamily="18" charset="0"/>
                </a:rPr>
                <a:t>.</a:t>
              </a:r>
              <a:r>
                <a:rPr lang="id-ID" dirty="0" smtClean="0">
                  <a:cs typeface="Times New Roman" pitchFamily="18" charset="0"/>
                </a:rPr>
                <a:t> (alokasi biaya)</a:t>
              </a:r>
              <a:endParaRPr lang="en-US" dirty="0">
                <a:cs typeface="Times New Roman" pitchFamily="18" charset="0"/>
              </a:endParaRP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645584" y="3521076"/>
            <a:ext cx="10972800" cy="828675"/>
            <a:chOff x="305" y="2304"/>
            <a:chExt cx="5184" cy="522"/>
          </a:xfrm>
        </p:grpSpPr>
        <p:sp>
          <p:nvSpPr>
            <p:cNvPr id="12301" name="Rectangle 39"/>
            <p:cNvSpPr>
              <a:spLocks noChangeArrowheads="1"/>
            </p:cNvSpPr>
            <p:nvPr/>
          </p:nvSpPr>
          <p:spPr bwMode="auto">
            <a:xfrm>
              <a:off x="305" y="2309"/>
              <a:ext cx="5184" cy="517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2302" name="Picture 40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2354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3" name="Text Box 41"/>
            <p:cNvSpPr txBox="1">
              <a:spLocks noChangeArrowheads="1"/>
            </p:cNvSpPr>
            <p:nvPr/>
          </p:nvSpPr>
          <p:spPr bwMode="auto">
            <a:xfrm>
              <a:off x="651" y="2304"/>
              <a:ext cx="46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Costs of F &amp; B sales is generally higher in a restaurant than in hotel.</a:t>
              </a: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645584" y="5426076"/>
            <a:ext cx="10972800" cy="828675"/>
            <a:chOff x="305" y="3504"/>
            <a:chExt cx="5184" cy="522"/>
          </a:xfrm>
        </p:grpSpPr>
        <p:sp>
          <p:nvSpPr>
            <p:cNvPr id="12298" name="Rectangle 42"/>
            <p:cNvSpPr>
              <a:spLocks noChangeArrowheads="1"/>
            </p:cNvSpPr>
            <p:nvPr/>
          </p:nvSpPr>
          <p:spPr bwMode="auto">
            <a:xfrm>
              <a:off x="305" y="3509"/>
              <a:ext cx="5184" cy="517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2299" name="Picture 43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3554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" name="Text Box 44"/>
            <p:cNvSpPr txBox="1">
              <a:spLocks noChangeArrowheads="1"/>
            </p:cNvSpPr>
            <p:nvPr/>
          </p:nvSpPr>
          <p:spPr bwMode="auto">
            <a:xfrm>
              <a:off x="651" y="3504"/>
              <a:ext cx="46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Payroll costs (or fixed labor costs) are higher than in a restaurant.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56516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d-ID" sz="12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96850"/>
            <a:ext cx="11277600" cy="838200"/>
          </a:xfrm>
        </p:spPr>
        <p:txBody>
          <a:bodyPr/>
          <a:lstStyle/>
          <a:p>
            <a:pPr algn="ctr" eaLnBrk="1" hangingPunct="1"/>
            <a:r>
              <a:rPr lang="id-ID" sz="2400" b="1" dirty="0" smtClean="0">
                <a:solidFill>
                  <a:schemeClr val="bg1"/>
                </a:solidFill>
              </a:rPr>
              <a:t/>
            </a:r>
            <a:br>
              <a:rPr lang="id-ID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Marketing-related Differences:  </a:t>
            </a:r>
            <a:r>
              <a:rPr lang="id-ID" sz="2400" b="1" dirty="0" smtClean="0">
                <a:solidFill>
                  <a:schemeClr val="bg1"/>
                </a:solidFill>
              </a:rPr>
              <a:t/>
            </a:r>
            <a:br>
              <a:rPr lang="id-ID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Hotel &amp; Restaurant Foodservices</a:t>
            </a:r>
          </a:p>
        </p:txBody>
      </p:sp>
      <p:sp>
        <p:nvSpPr>
          <p:cNvPr id="13316" name="Text Box 28"/>
          <p:cNvSpPr txBox="1">
            <a:spLocks noChangeArrowheads="1"/>
          </p:cNvSpPr>
          <p:nvPr/>
        </p:nvSpPr>
        <p:spPr bwMode="auto">
          <a:xfrm>
            <a:off x="914400" y="64008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d-ID"/>
          </a:p>
        </p:txBody>
      </p:sp>
      <p:grpSp>
        <p:nvGrpSpPr>
          <p:cNvPr id="2" name="Group 143"/>
          <p:cNvGrpSpPr>
            <a:grpSpLocks/>
          </p:cNvGrpSpPr>
          <p:nvPr/>
        </p:nvGrpSpPr>
        <p:grpSpPr bwMode="auto">
          <a:xfrm>
            <a:off x="4614333" y="1295400"/>
            <a:ext cx="6705600" cy="1524000"/>
            <a:chOff x="2180" y="876"/>
            <a:chExt cx="3168" cy="960"/>
          </a:xfrm>
        </p:grpSpPr>
        <p:sp>
          <p:nvSpPr>
            <p:cNvPr id="13337" name="AutoShape 95"/>
            <p:cNvSpPr>
              <a:spLocks noChangeArrowheads="1"/>
            </p:cNvSpPr>
            <p:nvPr/>
          </p:nvSpPr>
          <p:spPr bwMode="auto">
            <a:xfrm>
              <a:off x="2180" y="876"/>
              <a:ext cx="3168" cy="96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38" name="Text Box 96"/>
            <p:cNvSpPr txBox="1">
              <a:spLocks noChangeArrowheads="1"/>
            </p:cNvSpPr>
            <p:nvPr/>
          </p:nvSpPr>
          <p:spPr bwMode="auto">
            <a:xfrm>
              <a:off x="2468" y="924"/>
              <a:ext cx="26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000066"/>
                  </a:solidFill>
                </a:rPr>
                <a:t>Restaurants: locations easily accessible to potential guests</a:t>
              </a:r>
            </a:p>
          </p:txBody>
        </p:sp>
        <p:pic>
          <p:nvPicPr>
            <p:cNvPr id="13339" name="Picture 97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6" y="972"/>
              <a:ext cx="19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40" name="Text Box 116"/>
            <p:cNvSpPr txBox="1">
              <a:spLocks noChangeArrowheads="1"/>
            </p:cNvSpPr>
            <p:nvPr/>
          </p:nvSpPr>
          <p:spPr bwMode="auto">
            <a:xfrm>
              <a:off x="2468" y="1335"/>
              <a:ext cx="288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000066"/>
                  </a:solidFill>
                </a:rPr>
                <a:t>Hotels: locations most accessible to guests desiring lodging accommodations</a:t>
              </a:r>
            </a:p>
          </p:txBody>
        </p:sp>
        <p:pic>
          <p:nvPicPr>
            <p:cNvPr id="13341" name="Picture 117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6" y="1383"/>
              <a:ext cx="19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46"/>
          <p:cNvGrpSpPr>
            <a:grpSpLocks/>
          </p:cNvGrpSpPr>
          <p:nvPr/>
        </p:nvGrpSpPr>
        <p:grpSpPr bwMode="auto">
          <a:xfrm>
            <a:off x="4614333" y="3033714"/>
            <a:ext cx="6908800" cy="1481137"/>
            <a:chOff x="2180" y="1971"/>
            <a:chExt cx="3264" cy="933"/>
          </a:xfrm>
        </p:grpSpPr>
        <p:sp>
          <p:nvSpPr>
            <p:cNvPr id="13332" name="AutoShape 118"/>
            <p:cNvSpPr>
              <a:spLocks noChangeArrowheads="1"/>
            </p:cNvSpPr>
            <p:nvPr/>
          </p:nvSpPr>
          <p:spPr bwMode="auto">
            <a:xfrm>
              <a:off x="2180" y="1971"/>
              <a:ext cx="3168" cy="9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33" name="Text Box 119"/>
            <p:cNvSpPr txBox="1">
              <a:spLocks noChangeArrowheads="1"/>
            </p:cNvSpPr>
            <p:nvPr/>
          </p:nvSpPr>
          <p:spPr bwMode="auto">
            <a:xfrm>
              <a:off x="2468" y="2019"/>
              <a:ext cx="26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000066"/>
                  </a:solidFill>
                </a:rPr>
                <a:t>Restaurants: locations easily accessible to potential guests</a:t>
              </a:r>
            </a:p>
          </p:txBody>
        </p:sp>
        <p:pic>
          <p:nvPicPr>
            <p:cNvPr id="13334" name="Picture 120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6" y="2067"/>
              <a:ext cx="19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5" name="Text Box 122"/>
            <p:cNvSpPr txBox="1">
              <a:spLocks noChangeArrowheads="1"/>
            </p:cNvSpPr>
            <p:nvPr/>
          </p:nvSpPr>
          <p:spPr bwMode="auto">
            <a:xfrm>
              <a:off x="2468" y="2448"/>
              <a:ext cx="297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000066"/>
                  </a:solidFill>
                </a:rPr>
                <a:t>Hotels: locations most accessible to guests desiring lodging accommodations</a:t>
              </a:r>
            </a:p>
          </p:txBody>
        </p:sp>
        <p:pic>
          <p:nvPicPr>
            <p:cNvPr id="13336" name="Picture 123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6" y="2496"/>
              <a:ext cx="19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48"/>
          <p:cNvGrpSpPr>
            <a:grpSpLocks/>
          </p:cNvGrpSpPr>
          <p:nvPr/>
        </p:nvGrpSpPr>
        <p:grpSpPr bwMode="auto">
          <a:xfrm>
            <a:off x="4614333" y="4719639"/>
            <a:ext cx="6866467" cy="1481137"/>
            <a:chOff x="2180" y="3033"/>
            <a:chExt cx="3244" cy="933"/>
          </a:xfrm>
        </p:grpSpPr>
        <p:sp>
          <p:nvSpPr>
            <p:cNvPr id="13329" name="AutoShape 124"/>
            <p:cNvSpPr>
              <a:spLocks noChangeArrowheads="1"/>
            </p:cNvSpPr>
            <p:nvPr/>
          </p:nvSpPr>
          <p:spPr bwMode="auto">
            <a:xfrm>
              <a:off x="2180" y="3033"/>
              <a:ext cx="3168" cy="9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30" name="Text Box 125"/>
            <p:cNvSpPr txBox="1">
              <a:spLocks noChangeArrowheads="1"/>
            </p:cNvSpPr>
            <p:nvPr/>
          </p:nvSpPr>
          <p:spPr bwMode="auto">
            <a:xfrm>
              <a:off x="2468" y="3081"/>
              <a:ext cx="2956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000066"/>
                  </a:solidFill>
                  <a:cs typeface="Times New Roman" pitchFamily="18" charset="0"/>
                </a:rPr>
                <a:t>For hotels, F&amp; B service is viewed as an amenity or </a:t>
              </a:r>
              <a:r>
                <a:rPr lang="en-US" sz="2000" dirty="0" smtClean="0">
                  <a:solidFill>
                    <a:srgbClr val="000066"/>
                  </a:solidFill>
                  <a:cs typeface="Times New Roman" pitchFamily="18" charset="0"/>
                </a:rPr>
                <a:t>secondary</a:t>
              </a:r>
              <a:endParaRPr lang="id-ID" sz="2000" dirty="0" smtClean="0">
                <a:solidFill>
                  <a:srgbClr val="000066"/>
                </a:solidFill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66"/>
                  </a:solidFill>
                  <a:cs typeface="Times New Roman" pitchFamily="18" charset="0"/>
                </a:rPr>
                <a:t>(</a:t>
              </a:r>
              <a:r>
                <a:rPr lang="en-US" sz="2000" dirty="0">
                  <a:solidFill>
                    <a:srgbClr val="000066"/>
                  </a:solidFill>
                  <a:cs typeface="Times New Roman" pitchFamily="18" charset="0"/>
                </a:rPr>
                <a:t>sale of guestrooms is primary objective)</a:t>
              </a:r>
              <a:r>
                <a:rPr lang="en-US" sz="2000" dirty="0">
                  <a:solidFill>
                    <a:srgbClr val="000066"/>
                  </a:solidFill>
                </a:rPr>
                <a:t> </a:t>
              </a:r>
            </a:p>
          </p:txBody>
        </p:sp>
        <p:pic>
          <p:nvPicPr>
            <p:cNvPr id="13331" name="Picture 126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6" y="3129"/>
              <a:ext cx="19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44"/>
          <p:cNvGrpSpPr>
            <a:grpSpLocks/>
          </p:cNvGrpSpPr>
          <p:nvPr/>
        </p:nvGrpSpPr>
        <p:grpSpPr bwMode="auto">
          <a:xfrm>
            <a:off x="1261533" y="1328738"/>
            <a:ext cx="3251200" cy="1481137"/>
            <a:chOff x="596" y="897"/>
            <a:chExt cx="1536" cy="933"/>
          </a:xfrm>
        </p:grpSpPr>
        <p:sp>
          <p:nvSpPr>
            <p:cNvPr id="13327" name="Rectangle 133"/>
            <p:cNvSpPr>
              <a:spLocks noChangeArrowheads="1"/>
            </p:cNvSpPr>
            <p:nvPr/>
          </p:nvSpPr>
          <p:spPr bwMode="auto">
            <a:xfrm>
              <a:off x="596" y="897"/>
              <a:ext cx="1536" cy="933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28" name="Text Box 135"/>
            <p:cNvSpPr txBox="1">
              <a:spLocks noChangeArrowheads="1"/>
            </p:cNvSpPr>
            <p:nvPr/>
          </p:nvSpPr>
          <p:spPr bwMode="auto">
            <a:xfrm>
              <a:off x="623" y="1098"/>
              <a:ext cx="148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</a:rPr>
                <a:t>Location within the community</a:t>
              </a:r>
            </a:p>
          </p:txBody>
        </p:sp>
      </p:grpSp>
      <p:grpSp>
        <p:nvGrpSpPr>
          <p:cNvPr id="6" name="Group 145"/>
          <p:cNvGrpSpPr>
            <a:grpSpLocks/>
          </p:cNvGrpSpPr>
          <p:nvPr/>
        </p:nvGrpSpPr>
        <p:grpSpPr bwMode="auto">
          <a:xfrm>
            <a:off x="1261533" y="3033714"/>
            <a:ext cx="3251200" cy="1481137"/>
            <a:chOff x="596" y="1971"/>
            <a:chExt cx="1536" cy="933"/>
          </a:xfrm>
        </p:grpSpPr>
        <p:sp>
          <p:nvSpPr>
            <p:cNvPr id="13325" name="Rectangle 136"/>
            <p:cNvSpPr>
              <a:spLocks noChangeArrowheads="1"/>
            </p:cNvSpPr>
            <p:nvPr/>
          </p:nvSpPr>
          <p:spPr bwMode="auto">
            <a:xfrm>
              <a:off x="596" y="1971"/>
              <a:ext cx="1536" cy="933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26" name="Text Box 137"/>
            <p:cNvSpPr txBox="1">
              <a:spLocks noChangeArrowheads="1"/>
            </p:cNvSpPr>
            <p:nvPr/>
          </p:nvSpPr>
          <p:spPr bwMode="auto">
            <a:xfrm>
              <a:off x="623" y="2190"/>
              <a:ext cx="148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</a:rPr>
                <a:t>Location within a hotel</a:t>
              </a:r>
            </a:p>
          </p:txBody>
        </p:sp>
      </p:grpSp>
      <p:grpSp>
        <p:nvGrpSpPr>
          <p:cNvPr id="7" name="Group 147"/>
          <p:cNvGrpSpPr>
            <a:grpSpLocks/>
          </p:cNvGrpSpPr>
          <p:nvPr/>
        </p:nvGrpSpPr>
        <p:grpSpPr bwMode="auto">
          <a:xfrm>
            <a:off x="1191685" y="4710114"/>
            <a:ext cx="3321049" cy="1481137"/>
            <a:chOff x="563" y="3027"/>
            <a:chExt cx="1569" cy="933"/>
          </a:xfrm>
        </p:grpSpPr>
        <p:sp>
          <p:nvSpPr>
            <p:cNvPr id="13323" name="Rectangle 138"/>
            <p:cNvSpPr>
              <a:spLocks noChangeArrowheads="1"/>
            </p:cNvSpPr>
            <p:nvPr/>
          </p:nvSpPr>
          <p:spPr bwMode="auto">
            <a:xfrm>
              <a:off x="596" y="3027"/>
              <a:ext cx="1536" cy="933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24" name="Text Box 140"/>
            <p:cNvSpPr txBox="1">
              <a:spLocks noChangeArrowheads="1"/>
            </p:cNvSpPr>
            <p:nvPr/>
          </p:nvSpPr>
          <p:spPr bwMode="auto">
            <a:xfrm>
              <a:off x="563" y="3312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66"/>
                  </a:solidFill>
                </a:rPr>
                <a:t>Menu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4197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d-ID" sz="1200" smtClean="0"/>
          </a:p>
        </p:txBody>
      </p:sp>
      <p:sp>
        <p:nvSpPr>
          <p:cNvPr id="14339" name="Rectangle 22"/>
          <p:cNvSpPr>
            <a:spLocks noGrp="1" noChangeArrowheads="1"/>
          </p:cNvSpPr>
          <p:nvPr>
            <p:ph type="title"/>
          </p:nvPr>
        </p:nvSpPr>
        <p:spPr>
          <a:xfrm>
            <a:off x="495300" y="196850"/>
            <a:ext cx="11277600" cy="8382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</a:rPr>
              <a:t>Room Service Operations:  Profitability Concerns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209551" y="1219200"/>
            <a:ext cx="2641600" cy="1524000"/>
            <a:chOff x="99" y="864"/>
            <a:chExt cx="1248" cy="960"/>
          </a:xfrm>
        </p:grpSpPr>
        <p:sp>
          <p:nvSpPr>
            <p:cNvPr id="14370" name="Rectangle 24"/>
            <p:cNvSpPr>
              <a:spLocks noChangeArrowheads="1"/>
            </p:cNvSpPr>
            <p:nvPr/>
          </p:nvSpPr>
          <p:spPr bwMode="auto">
            <a:xfrm>
              <a:off x="99" y="864"/>
              <a:ext cx="1248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71" name="Text Box 26"/>
            <p:cNvSpPr txBox="1">
              <a:spLocks noChangeArrowheads="1"/>
            </p:cNvSpPr>
            <p:nvPr/>
          </p:nvSpPr>
          <p:spPr bwMode="auto">
            <a:xfrm>
              <a:off x="144" y="1104"/>
              <a:ext cx="11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Why lose money?</a:t>
              </a:r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2946400" y="1219200"/>
            <a:ext cx="9042400" cy="1524000"/>
            <a:chOff x="1392" y="864"/>
            <a:chExt cx="4272" cy="960"/>
          </a:xfrm>
        </p:grpSpPr>
        <p:sp>
          <p:nvSpPr>
            <p:cNvPr id="14363" name="Rectangle 4"/>
            <p:cNvSpPr>
              <a:spLocks noChangeArrowheads="1"/>
            </p:cNvSpPr>
            <p:nvPr/>
          </p:nvSpPr>
          <p:spPr bwMode="auto">
            <a:xfrm>
              <a:off x="1392" y="864"/>
              <a:ext cx="4272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4364" name="Picture 6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963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5" name="Text Box 27"/>
            <p:cNvSpPr txBox="1">
              <a:spLocks noChangeArrowheads="1"/>
            </p:cNvSpPr>
            <p:nvPr/>
          </p:nvSpPr>
          <p:spPr bwMode="auto">
            <a:xfrm>
              <a:off x="1581" y="912"/>
              <a:ext cx="40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/>
                <a:t>Relatively few properties generate profits from room service</a:t>
              </a:r>
            </a:p>
          </p:txBody>
        </p:sp>
        <p:sp>
          <p:nvSpPr>
            <p:cNvPr id="14366" name="Text Box 28"/>
            <p:cNvSpPr txBox="1">
              <a:spLocks noChangeArrowheads="1"/>
            </p:cNvSpPr>
            <p:nvPr/>
          </p:nvSpPr>
          <p:spPr bwMode="auto">
            <a:xfrm>
              <a:off x="1579" y="1116"/>
              <a:ext cx="32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Very high labor costs</a:t>
              </a:r>
            </a:p>
          </p:txBody>
        </p:sp>
        <p:sp>
          <p:nvSpPr>
            <p:cNvPr id="14367" name="Text Box 29"/>
            <p:cNvSpPr txBox="1">
              <a:spLocks noChangeArrowheads="1"/>
            </p:cNvSpPr>
            <p:nvPr/>
          </p:nvSpPr>
          <p:spPr bwMode="auto">
            <a:xfrm>
              <a:off x="1587" y="1332"/>
              <a:ext cx="326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/>
                <a:t>High expenses incurred for capital costs </a:t>
              </a:r>
            </a:p>
          </p:txBody>
        </p:sp>
        <p:pic>
          <p:nvPicPr>
            <p:cNvPr id="14368" name="Picture 50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1200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9" name="Picture 51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1392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209551" y="2895600"/>
            <a:ext cx="2641600" cy="1524000"/>
            <a:chOff x="99" y="1920"/>
            <a:chExt cx="1248" cy="960"/>
          </a:xfrm>
        </p:grpSpPr>
        <p:sp>
          <p:nvSpPr>
            <p:cNvPr id="14361" name="Rectangle 54"/>
            <p:cNvSpPr>
              <a:spLocks noChangeArrowheads="1"/>
            </p:cNvSpPr>
            <p:nvPr/>
          </p:nvSpPr>
          <p:spPr bwMode="auto">
            <a:xfrm>
              <a:off x="99" y="1920"/>
              <a:ext cx="1248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62" name="Text Box 55"/>
            <p:cNvSpPr txBox="1">
              <a:spLocks noChangeArrowheads="1"/>
            </p:cNvSpPr>
            <p:nvPr/>
          </p:nvSpPr>
          <p:spPr bwMode="auto">
            <a:xfrm>
              <a:off x="144" y="2151"/>
              <a:ext cx="11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Why offered?</a:t>
              </a:r>
            </a:p>
          </p:txBody>
        </p:sp>
      </p:grpSp>
      <p:grpSp>
        <p:nvGrpSpPr>
          <p:cNvPr id="5" name="Group 77"/>
          <p:cNvGrpSpPr>
            <a:grpSpLocks/>
          </p:cNvGrpSpPr>
          <p:nvPr/>
        </p:nvGrpSpPr>
        <p:grpSpPr bwMode="auto">
          <a:xfrm>
            <a:off x="209551" y="4572000"/>
            <a:ext cx="2641600" cy="1524000"/>
            <a:chOff x="99" y="2976"/>
            <a:chExt cx="1248" cy="960"/>
          </a:xfrm>
        </p:grpSpPr>
        <p:sp>
          <p:nvSpPr>
            <p:cNvPr id="14359" name="Rectangle 63"/>
            <p:cNvSpPr>
              <a:spLocks noChangeArrowheads="1"/>
            </p:cNvSpPr>
            <p:nvPr/>
          </p:nvSpPr>
          <p:spPr bwMode="auto">
            <a:xfrm>
              <a:off x="99" y="2976"/>
              <a:ext cx="1248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60" name="Text Box 64"/>
            <p:cNvSpPr txBox="1">
              <a:spLocks noChangeArrowheads="1"/>
            </p:cNvSpPr>
            <p:nvPr/>
          </p:nvSpPr>
          <p:spPr bwMode="auto">
            <a:xfrm>
              <a:off x="144" y="3153"/>
              <a:ext cx="115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How to offset losses?</a:t>
              </a: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2946400" y="4495800"/>
            <a:ext cx="9042400" cy="1600200"/>
            <a:chOff x="1392" y="2928"/>
            <a:chExt cx="4272" cy="1008"/>
          </a:xfrm>
        </p:grpSpPr>
        <p:sp>
          <p:nvSpPr>
            <p:cNvPr id="14352" name="Text Box 58"/>
            <p:cNvSpPr txBox="1">
              <a:spLocks noChangeArrowheads="1"/>
            </p:cNvSpPr>
            <p:nvPr/>
          </p:nvSpPr>
          <p:spPr bwMode="auto">
            <a:xfrm>
              <a:off x="2160" y="2928"/>
              <a:ext cx="326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High expenses incurred for capital costs 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/>
                <a:t>- Delivery carts / warming devices</a:t>
              </a:r>
            </a:p>
          </p:txBody>
        </p:sp>
        <p:pic>
          <p:nvPicPr>
            <p:cNvPr id="14353" name="Picture 60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2976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4" name="Rectangle 61"/>
            <p:cNvSpPr>
              <a:spLocks noChangeArrowheads="1"/>
            </p:cNvSpPr>
            <p:nvPr/>
          </p:nvSpPr>
          <p:spPr bwMode="auto">
            <a:xfrm>
              <a:off x="1392" y="2976"/>
              <a:ext cx="4272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4355" name="Picture 62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3267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6" name="Text Box 65"/>
            <p:cNvSpPr txBox="1">
              <a:spLocks noChangeArrowheads="1"/>
            </p:cNvSpPr>
            <p:nvPr/>
          </p:nvSpPr>
          <p:spPr bwMode="auto">
            <a:xfrm>
              <a:off x="1581" y="3216"/>
              <a:ext cx="40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/>
                <a:t>Offer  hospitality suite business</a:t>
              </a:r>
            </a:p>
          </p:txBody>
        </p:sp>
        <p:sp>
          <p:nvSpPr>
            <p:cNvPr id="14357" name="Text Box 66"/>
            <p:cNvSpPr txBox="1">
              <a:spLocks noChangeArrowheads="1"/>
            </p:cNvSpPr>
            <p:nvPr/>
          </p:nvSpPr>
          <p:spPr bwMode="auto">
            <a:xfrm>
              <a:off x="1595" y="3420"/>
              <a:ext cx="32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/>
                <a:t>Provide hosted events</a:t>
              </a:r>
            </a:p>
          </p:txBody>
        </p:sp>
        <p:pic>
          <p:nvPicPr>
            <p:cNvPr id="14358" name="Picture 68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3504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2946400" y="2895600"/>
            <a:ext cx="9042400" cy="1524000"/>
            <a:chOff x="1392" y="1920"/>
            <a:chExt cx="4272" cy="960"/>
          </a:xfrm>
        </p:grpSpPr>
        <p:sp>
          <p:nvSpPr>
            <p:cNvPr id="14346" name="Rectangle 52"/>
            <p:cNvSpPr>
              <a:spLocks noChangeArrowheads="1"/>
            </p:cNvSpPr>
            <p:nvPr/>
          </p:nvSpPr>
          <p:spPr bwMode="auto">
            <a:xfrm>
              <a:off x="1392" y="1920"/>
              <a:ext cx="4272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4347" name="Picture 53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2100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8" name="Text Box 56"/>
            <p:cNvSpPr txBox="1">
              <a:spLocks noChangeArrowheads="1"/>
            </p:cNvSpPr>
            <p:nvPr/>
          </p:nvSpPr>
          <p:spPr bwMode="auto">
            <a:xfrm>
              <a:off x="1581" y="2049"/>
              <a:ext cx="40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/>
                <a:t>Service to guests</a:t>
              </a:r>
            </a:p>
          </p:txBody>
        </p:sp>
        <p:sp>
          <p:nvSpPr>
            <p:cNvPr id="14349" name="Text Box 57"/>
            <p:cNvSpPr txBox="1">
              <a:spLocks noChangeArrowheads="1"/>
            </p:cNvSpPr>
            <p:nvPr/>
          </p:nvSpPr>
          <p:spPr bwMode="auto">
            <a:xfrm>
              <a:off x="1593" y="2436"/>
              <a:ext cx="32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Impacts hotel rating</a:t>
              </a:r>
            </a:p>
          </p:txBody>
        </p:sp>
        <p:pic>
          <p:nvPicPr>
            <p:cNvPr id="14350" name="Picture 59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2529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1" name="Text Box 70"/>
            <p:cNvSpPr txBox="1">
              <a:spLocks noChangeArrowheads="1"/>
            </p:cNvSpPr>
            <p:nvPr/>
          </p:nvSpPr>
          <p:spPr bwMode="auto">
            <a:xfrm>
              <a:off x="1554" y="2244"/>
              <a:ext cx="40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/>
                <a:t>- some guests select hotels based on room service availability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2208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d-ID" sz="1200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482421" y="533400"/>
            <a:ext cx="11277600" cy="8382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Room Service Operations: </a:t>
            </a:r>
            <a:r>
              <a:rPr lang="id-ID" sz="2800" b="1" dirty="0" smtClean="0">
                <a:solidFill>
                  <a:schemeClr val="bg1"/>
                </a:solidFill>
              </a:rPr>
              <a:t/>
            </a:r>
            <a:br>
              <a:rPr lang="id-ID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Menu Planning Factors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09551" y="1371600"/>
            <a:ext cx="2641600" cy="1524000"/>
            <a:chOff x="99" y="864"/>
            <a:chExt cx="1248" cy="960"/>
          </a:xfrm>
        </p:grpSpPr>
        <p:sp>
          <p:nvSpPr>
            <p:cNvPr id="15389" name="Rectangle 5"/>
            <p:cNvSpPr>
              <a:spLocks noChangeArrowheads="1"/>
            </p:cNvSpPr>
            <p:nvPr/>
          </p:nvSpPr>
          <p:spPr bwMode="auto">
            <a:xfrm>
              <a:off x="99" y="864"/>
              <a:ext cx="1248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390" name="Text Box 6"/>
            <p:cNvSpPr txBox="1">
              <a:spLocks noChangeArrowheads="1"/>
            </p:cNvSpPr>
            <p:nvPr/>
          </p:nvSpPr>
          <p:spPr bwMode="auto">
            <a:xfrm>
              <a:off x="144" y="1104"/>
              <a:ext cx="11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Quality Concerns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0" y="3048000"/>
            <a:ext cx="2641600" cy="1524000"/>
            <a:chOff x="99" y="1920"/>
            <a:chExt cx="1248" cy="960"/>
          </a:xfrm>
        </p:grpSpPr>
        <p:sp>
          <p:nvSpPr>
            <p:cNvPr id="15387" name="Rectangle 14"/>
            <p:cNvSpPr>
              <a:spLocks noChangeArrowheads="1"/>
            </p:cNvSpPr>
            <p:nvPr/>
          </p:nvSpPr>
          <p:spPr bwMode="auto">
            <a:xfrm>
              <a:off x="99" y="1920"/>
              <a:ext cx="1248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388" name="Text Box 15"/>
            <p:cNvSpPr txBox="1">
              <a:spLocks noChangeArrowheads="1"/>
            </p:cNvSpPr>
            <p:nvPr/>
          </p:nvSpPr>
          <p:spPr bwMode="auto">
            <a:xfrm>
              <a:off x="144" y="2151"/>
              <a:ext cx="11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Cross-Selling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09551" y="4724400"/>
            <a:ext cx="2641600" cy="1524000"/>
            <a:chOff x="99" y="2976"/>
            <a:chExt cx="1248" cy="960"/>
          </a:xfrm>
        </p:grpSpPr>
        <p:sp>
          <p:nvSpPr>
            <p:cNvPr id="15385" name="Rectangle 23"/>
            <p:cNvSpPr>
              <a:spLocks noChangeArrowheads="1"/>
            </p:cNvSpPr>
            <p:nvPr/>
          </p:nvSpPr>
          <p:spPr bwMode="auto">
            <a:xfrm>
              <a:off x="99" y="2976"/>
              <a:ext cx="1248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386" name="Text Box 24"/>
            <p:cNvSpPr txBox="1">
              <a:spLocks noChangeArrowheads="1"/>
            </p:cNvSpPr>
            <p:nvPr/>
          </p:nvSpPr>
          <p:spPr bwMode="auto">
            <a:xfrm>
              <a:off x="144" y="3153"/>
              <a:ext cx="11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Menu Language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946400" y="3048000"/>
            <a:ext cx="9050867" cy="1524000"/>
            <a:chOff x="1392" y="1920"/>
            <a:chExt cx="4276" cy="960"/>
          </a:xfrm>
        </p:grpSpPr>
        <p:sp>
          <p:nvSpPr>
            <p:cNvPr id="15381" name="Rectangle 12"/>
            <p:cNvSpPr>
              <a:spLocks noChangeArrowheads="1"/>
            </p:cNvSpPr>
            <p:nvPr/>
          </p:nvSpPr>
          <p:spPr bwMode="auto">
            <a:xfrm>
              <a:off x="1392" y="1920"/>
              <a:ext cx="4272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5382" name="Picture 13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2280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3" name="Text Box 16"/>
            <p:cNvSpPr txBox="1">
              <a:spLocks noChangeArrowheads="1"/>
            </p:cNvSpPr>
            <p:nvPr/>
          </p:nvSpPr>
          <p:spPr bwMode="auto">
            <a:xfrm>
              <a:off x="1597" y="2229"/>
              <a:ext cx="40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/>
                <a:t>Advertising availability of other hotel services</a:t>
              </a:r>
            </a:p>
          </p:txBody>
        </p:sp>
        <p:sp>
          <p:nvSpPr>
            <p:cNvPr id="15384" name="Text Box 28"/>
            <p:cNvSpPr txBox="1">
              <a:spLocks noChangeArrowheads="1"/>
            </p:cNvSpPr>
            <p:nvPr/>
          </p:nvSpPr>
          <p:spPr bwMode="auto">
            <a:xfrm>
              <a:off x="1593" y="2412"/>
              <a:ext cx="40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/>
                <a:t>- dinner menu providing info about Sunday brunch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946400" y="1371600"/>
            <a:ext cx="9050867" cy="1524000"/>
            <a:chOff x="1392" y="864"/>
            <a:chExt cx="4276" cy="960"/>
          </a:xfrm>
        </p:grpSpPr>
        <p:sp>
          <p:nvSpPr>
            <p:cNvPr id="15375" name="Rectangle 2"/>
            <p:cNvSpPr>
              <a:spLocks noChangeArrowheads="1"/>
            </p:cNvSpPr>
            <p:nvPr/>
          </p:nvSpPr>
          <p:spPr bwMode="auto">
            <a:xfrm>
              <a:off x="1392" y="864"/>
              <a:ext cx="4272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5376" name="Picture 3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4" y="996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7" name="Text Box 7"/>
            <p:cNvSpPr txBox="1">
              <a:spLocks noChangeArrowheads="1"/>
            </p:cNvSpPr>
            <p:nvPr/>
          </p:nvSpPr>
          <p:spPr bwMode="auto">
            <a:xfrm>
              <a:off x="1597" y="952"/>
              <a:ext cx="40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/>
                <a:t>Less likely to oversee room service food quality </a:t>
              </a:r>
            </a:p>
          </p:txBody>
        </p:sp>
        <p:sp>
          <p:nvSpPr>
            <p:cNvPr id="15378" name="Text Box 8"/>
            <p:cNvSpPr txBox="1">
              <a:spLocks noChangeArrowheads="1"/>
            </p:cNvSpPr>
            <p:nvPr/>
          </p:nvSpPr>
          <p:spPr bwMode="auto">
            <a:xfrm>
              <a:off x="1603" y="1156"/>
              <a:ext cx="326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/>
                <a:t>Must offer products maintaining quality during holding and transportation to guest room</a:t>
              </a:r>
            </a:p>
          </p:txBody>
        </p:sp>
        <p:pic>
          <p:nvPicPr>
            <p:cNvPr id="15379" name="Picture 10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1236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0" name="Text Box 29"/>
            <p:cNvSpPr txBox="1">
              <a:spLocks noChangeArrowheads="1"/>
            </p:cNvSpPr>
            <p:nvPr/>
          </p:nvSpPr>
          <p:spPr bwMode="auto">
            <a:xfrm>
              <a:off x="1597" y="1576"/>
              <a:ext cx="40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/>
                <a:t>(example: problems with omelet &amp; French fries)</a:t>
              </a: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2946400" y="4724400"/>
            <a:ext cx="9050867" cy="1524000"/>
            <a:chOff x="1392" y="2976"/>
            <a:chExt cx="4276" cy="960"/>
          </a:xfrm>
        </p:grpSpPr>
        <p:sp>
          <p:nvSpPr>
            <p:cNvPr id="15370" name="Rectangle 21"/>
            <p:cNvSpPr>
              <a:spLocks noChangeArrowheads="1"/>
            </p:cNvSpPr>
            <p:nvPr/>
          </p:nvSpPr>
          <p:spPr bwMode="auto">
            <a:xfrm>
              <a:off x="1392" y="2976"/>
              <a:ext cx="4272" cy="96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5371" name="Picture 22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" y="3084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2" name="Text Box 25"/>
            <p:cNvSpPr txBox="1">
              <a:spLocks noChangeArrowheads="1"/>
            </p:cNvSpPr>
            <p:nvPr/>
          </p:nvSpPr>
          <p:spPr bwMode="auto">
            <a:xfrm>
              <a:off x="1597" y="3009"/>
              <a:ext cx="4071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/>
                <a:t>Language barriers for international guests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2000" dirty="0"/>
                <a:t>- uses of pictures and multi-lingual menu descriptions</a:t>
              </a:r>
            </a:p>
          </p:txBody>
        </p:sp>
        <p:pic>
          <p:nvPicPr>
            <p:cNvPr id="15373" name="Picture 30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4" y="3558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4" name="Text Box 31"/>
            <p:cNvSpPr txBox="1">
              <a:spLocks noChangeArrowheads="1"/>
            </p:cNvSpPr>
            <p:nvPr/>
          </p:nvSpPr>
          <p:spPr bwMode="auto">
            <a:xfrm>
              <a:off x="1597" y="3510"/>
              <a:ext cx="4071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/>
                <a:t>Clearly state </a:t>
              </a:r>
              <a:r>
                <a:rPr lang="en-US" sz="2000" dirty="0" smtClean="0"/>
                <a:t>ordering-requirements</a:t>
              </a:r>
              <a:r>
                <a:rPr lang="id-ID" sz="2000" dirty="0" smtClean="0"/>
                <a:t> (kebijakan suatu negara)</a:t>
              </a:r>
              <a:endParaRPr lang="en-US" sz="2000" dirty="0"/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dirty="0"/>
                <a:t>- minimum order charges / mandatory tipping policies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62713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d-ID" sz="1200" smtClean="0"/>
          </a:p>
        </p:txBody>
      </p:sp>
      <p:sp>
        <p:nvSpPr>
          <p:cNvPr id="16387" name="Rectangle 32"/>
          <p:cNvSpPr>
            <a:spLocks noGrp="1" noChangeArrowheads="1"/>
          </p:cNvSpPr>
          <p:nvPr>
            <p:ph type="title"/>
          </p:nvPr>
        </p:nvSpPr>
        <p:spPr>
          <a:xfrm>
            <a:off x="495808" y="252414"/>
            <a:ext cx="11277600" cy="8382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Room Service Operations: Operating Issues</a:t>
            </a: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287867" y="1090614"/>
            <a:ext cx="11700933" cy="528637"/>
            <a:chOff x="136" y="687"/>
            <a:chExt cx="5528" cy="333"/>
          </a:xfrm>
        </p:grpSpPr>
        <p:sp>
          <p:nvSpPr>
            <p:cNvPr id="16418" name="Rectangle 6"/>
            <p:cNvSpPr>
              <a:spLocks noChangeArrowheads="1"/>
            </p:cNvSpPr>
            <p:nvPr/>
          </p:nvSpPr>
          <p:spPr bwMode="auto">
            <a:xfrm>
              <a:off x="136" y="687"/>
              <a:ext cx="5528" cy="333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6419" name="Picture 8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" y="765"/>
              <a:ext cx="27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20" name="Text Box 34"/>
            <p:cNvSpPr txBox="1">
              <a:spLocks noChangeArrowheads="1"/>
            </p:cNvSpPr>
            <p:nvPr/>
          </p:nvSpPr>
          <p:spPr bwMode="auto">
            <a:xfrm>
              <a:off x="475" y="741"/>
              <a:ext cx="48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cs typeface="Times New Roman" pitchFamily="18" charset="0"/>
                </a:rPr>
                <a:t>An inaccurate room service order cannot be corrected quickly.</a:t>
              </a:r>
            </a:p>
          </p:txBody>
        </p:sp>
      </p:grp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287867" y="1690689"/>
            <a:ext cx="11700933" cy="708025"/>
            <a:chOff x="136" y="1065"/>
            <a:chExt cx="5528" cy="446"/>
          </a:xfrm>
        </p:grpSpPr>
        <p:sp>
          <p:nvSpPr>
            <p:cNvPr id="16415" name="Rectangle 10"/>
            <p:cNvSpPr>
              <a:spLocks noChangeArrowheads="1"/>
            </p:cNvSpPr>
            <p:nvPr/>
          </p:nvSpPr>
          <p:spPr bwMode="auto">
            <a:xfrm>
              <a:off x="136" y="1083"/>
              <a:ext cx="5528" cy="414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16" name="Text Box 11"/>
            <p:cNvSpPr txBox="1">
              <a:spLocks noChangeArrowheads="1"/>
            </p:cNvSpPr>
            <p:nvPr/>
          </p:nvSpPr>
          <p:spPr bwMode="auto">
            <a:xfrm>
              <a:off x="484" y="1065"/>
              <a:ext cx="504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sz="2000" dirty="0">
                  <a:cs typeface="Times New Roman" pitchFamily="18" charset="0"/>
                </a:rPr>
                <a:t>A minor problem in room service may impact guest’s perceptions about the entire lodging experience</a:t>
              </a:r>
              <a:r>
                <a:rPr lang="en-US" sz="2000" dirty="0" smtClean="0">
                  <a:cs typeface="Times New Roman" pitchFamily="18" charset="0"/>
                </a:rPr>
                <a:t>.</a:t>
              </a:r>
              <a:r>
                <a:rPr lang="id-ID" sz="2000" dirty="0" smtClean="0">
                  <a:cs typeface="Times New Roman" pitchFamily="18" charset="0"/>
                </a:rPr>
                <a:t> (bad effect)</a:t>
              </a:r>
              <a:endParaRPr lang="en-US" sz="2000" dirty="0">
                <a:cs typeface="Times New Roman" pitchFamily="18" charset="0"/>
              </a:endParaRPr>
            </a:p>
          </p:txBody>
        </p:sp>
        <p:pic>
          <p:nvPicPr>
            <p:cNvPr id="16417" name="Picture 35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" y="1113"/>
              <a:ext cx="27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285751" y="2795588"/>
            <a:ext cx="2667000" cy="1219200"/>
            <a:chOff x="135" y="1761"/>
            <a:chExt cx="1260" cy="768"/>
          </a:xfrm>
        </p:grpSpPr>
        <p:sp>
          <p:nvSpPr>
            <p:cNvPr id="16413" name="Rectangle 55"/>
            <p:cNvSpPr>
              <a:spLocks noChangeArrowheads="1"/>
            </p:cNvSpPr>
            <p:nvPr/>
          </p:nvSpPr>
          <p:spPr bwMode="auto">
            <a:xfrm>
              <a:off x="135" y="1761"/>
              <a:ext cx="1248" cy="768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14" name="Text Box 56"/>
            <p:cNvSpPr txBox="1">
              <a:spLocks noChangeArrowheads="1"/>
            </p:cNvSpPr>
            <p:nvPr/>
          </p:nvSpPr>
          <p:spPr bwMode="auto">
            <a:xfrm>
              <a:off x="135" y="1995"/>
              <a:ext cx="1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/>
                <a:t>Communication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3022600" y="2795588"/>
            <a:ext cx="9033933" cy="1219200"/>
            <a:chOff x="1428" y="1761"/>
            <a:chExt cx="4268" cy="768"/>
          </a:xfrm>
        </p:grpSpPr>
        <p:sp>
          <p:nvSpPr>
            <p:cNvPr id="16408" name="Rectangle 53"/>
            <p:cNvSpPr>
              <a:spLocks noChangeArrowheads="1"/>
            </p:cNvSpPr>
            <p:nvPr/>
          </p:nvSpPr>
          <p:spPr bwMode="auto">
            <a:xfrm>
              <a:off x="1428" y="1761"/>
              <a:ext cx="4236" cy="768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6409" name="Picture 54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" y="1824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0" name="Text Box 57"/>
            <p:cNvSpPr txBox="1">
              <a:spLocks noChangeArrowheads="1"/>
            </p:cNvSpPr>
            <p:nvPr/>
          </p:nvSpPr>
          <p:spPr bwMode="auto">
            <a:xfrm>
              <a:off x="1625" y="1776"/>
              <a:ext cx="40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/>
                <a:t>Guest placing order / order taker / room service production-service staff / room service staff  </a:t>
              </a:r>
            </a:p>
          </p:txBody>
        </p:sp>
        <p:sp>
          <p:nvSpPr>
            <p:cNvPr id="16411" name="Text Box 58"/>
            <p:cNvSpPr txBox="1">
              <a:spLocks noChangeArrowheads="1"/>
            </p:cNvSpPr>
            <p:nvPr/>
          </p:nvSpPr>
          <p:spPr bwMode="auto">
            <a:xfrm>
              <a:off x="1624" y="2112"/>
              <a:ext cx="39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dirty="0"/>
                <a:t>Abbreviations should be clearly understood by order taker and food production </a:t>
              </a:r>
              <a:r>
                <a:rPr lang="en-US" sz="2000" dirty="0" smtClean="0"/>
                <a:t>staff</a:t>
              </a:r>
              <a:r>
                <a:rPr lang="id-ID" sz="2000" dirty="0" smtClean="0"/>
                <a:t> (singkatan harus jelas)</a:t>
              </a:r>
              <a:endParaRPr lang="en-US" sz="2000" dirty="0"/>
            </a:p>
          </p:txBody>
        </p:sp>
        <p:pic>
          <p:nvPicPr>
            <p:cNvPr id="16412" name="Picture 59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3" y="2199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285751" y="4200525"/>
            <a:ext cx="2667000" cy="914400"/>
            <a:chOff x="135" y="2646"/>
            <a:chExt cx="1260" cy="576"/>
          </a:xfrm>
        </p:grpSpPr>
        <p:sp>
          <p:nvSpPr>
            <p:cNvPr id="16406" name="Rectangle 63"/>
            <p:cNvSpPr>
              <a:spLocks noChangeArrowheads="1"/>
            </p:cNvSpPr>
            <p:nvPr/>
          </p:nvSpPr>
          <p:spPr bwMode="auto">
            <a:xfrm>
              <a:off x="135" y="2646"/>
              <a:ext cx="1248" cy="576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07" name="Text Box 64"/>
            <p:cNvSpPr txBox="1">
              <a:spLocks noChangeArrowheads="1"/>
            </p:cNvSpPr>
            <p:nvPr/>
          </p:nvSpPr>
          <p:spPr bwMode="auto">
            <a:xfrm>
              <a:off x="135" y="2790"/>
              <a:ext cx="1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/>
                <a:t>Technology</a:t>
              </a:r>
            </a:p>
          </p:txBody>
        </p:sp>
      </p:grp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3022600" y="4200525"/>
            <a:ext cx="9067800" cy="930275"/>
            <a:chOff x="1428" y="2646"/>
            <a:chExt cx="4284" cy="586"/>
          </a:xfrm>
        </p:grpSpPr>
        <p:sp>
          <p:nvSpPr>
            <p:cNvPr id="16403" name="Rectangle 61"/>
            <p:cNvSpPr>
              <a:spLocks noChangeArrowheads="1"/>
            </p:cNvSpPr>
            <p:nvPr/>
          </p:nvSpPr>
          <p:spPr bwMode="auto">
            <a:xfrm>
              <a:off x="1428" y="2646"/>
              <a:ext cx="4238" cy="576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6404" name="Picture 62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" y="2709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5" name="Text Box 65"/>
            <p:cNvSpPr txBox="1">
              <a:spLocks noChangeArrowheads="1"/>
            </p:cNvSpPr>
            <p:nvPr/>
          </p:nvSpPr>
          <p:spPr bwMode="auto">
            <a:xfrm>
              <a:off x="1641" y="2661"/>
              <a:ext cx="407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/>
                <a:t>Improving the accuracy of room service orders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Char char="-"/>
              </a:pPr>
              <a:r>
                <a:rPr lang="en-US" sz="2000" dirty="0" smtClean="0"/>
                <a:t>electronic </a:t>
              </a:r>
              <a:r>
                <a:rPr lang="en-US" sz="2000" dirty="0"/>
                <a:t>cash register (ECR) / point-of-sale terminal /</a:t>
              </a: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sz="2000" dirty="0"/>
                <a:t>  remote printer</a:t>
              </a:r>
            </a:p>
          </p:txBody>
        </p:sp>
      </p:grp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285752" y="5286376"/>
            <a:ext cx="2686049" cy="942975"/>
            <a:chOff x="135" y="3330"/>
            <a:chExt cx="1269" cy="594"/>
          </a:xfrm>
        </p:grpSpPr>
        <p:sp>
          <p:nvSpPr>
            <p:cNvPr id="16401" name="Rectangle 77"/>
            <p:cNvSpPr>
              <a:spLocks noChangeArrowheads="1"/>
            </p:cNvSpPr>
            <p:nvPr/>
          </p:nvSpPr>
          <p:spPr bwMode="auto">
            <a:xfrm>
              <a:off x="135" y="3330"/>
              <a:ext cx="1248" cy="594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02" name="Text Box 78"/>
            <p:cNvSpPr txBox="1">
              <a:spLocks noChangeArrowheads="1"/>
            </p:cNvSpPr>
            <p:nvPr/>
          </p:nvSpPr>
          <p:spPr bwMode="auto">
            <a:xfrm>
              <a:off x="144" y="3396"/>
              <a:ext cx="1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/>
                <a:t>Upselling Technique</a:t>
              </a: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022600" y="5286376"/>
            <a:ext cx="9084733" cy="942975"/>
            <a:chOff x="1428" y="3330"/>
            <a:chExt cx="4292" cy="594"/>
          </a:xfrm>
        </p:grpSpPr>
        <p:sp>
          <p:nvSpPr>
            <p:cNvPr id="16396" name="Rectangle 75"/>
            <p:cNvSpPr>
              <a:spLocks noChangeArrowheads="1"/>
            </p:cNvSpPr>
            <p:nvPr/>
          </p:nvSpPr>
          <p:spPr bwMode="auto">
            <a:xfrm>
              <a:off x="1428" y="3330"/>
              <a:ext cx="4238" cy="594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6397" name="Picture 76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" y="3456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8" name="Text Box 79"/>
            <p:cNvSpPr txBox="1">
              <a:spLocks noChangeArrowheads="1"/>
            </p:cNvSpPr>
            <p:nvPr/>
          </p:nvSpPr>
          <p:spPr bwMode="auto">
            <a:xfrm>
              <a:off x="1649" y="3408"/>
              <a:ext cx="40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 smtClean="0"/>
                <a:t>Opportunities for upselling are overlooked</a:t>
              </a:r>
              <a:r>
                <a:rPr lang="id-ID" sz="2000" dirty="0" smtClean="0"/>
                <a:t> (diabaikan)</a:t>
              </a:r>
              <a:endParaRPr lang="en-US" sz="2000" dirty="0"/>
            </a:p>
          </p:txBody>
        </p:sp>
        <p:pic>
          <p:nvPicPr>
            <p:cNvPr id="16399" name="Picture 81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9" y="3678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0" name="Text Box 83"/>
            <p:cNvSpPr txBox="1">
              <a:spLocks noChangeArrowheads="1"/>
            </p:cNvSpPr>
            <p:nvPr/>
          </p:nvSpPr>
          <p:spPr bwMode="auto">
            <a:xfrm>
              <a:off x="1649" y="3639"/>
              <a:ext cx="40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sz="2000" dirty="0"/>
                <a:t>Upselling increases guest check </a:t>
              </a:r>
              <a:r>
                <a:rPr lang="en-US" sz="2000" dirty="0" smtClean="0"/>
                <a:t>average</a:t>
              </a:r>
              <a:r>
                <a:rPr lang="id-ID" sz="2000" dirty="0" smtClean="0"/>
                <a:t> (A+ to A++ etc)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88783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d-ID" sz="1200" smtClean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032000" y="1143000"/>
            <a:ext cx="8534400" cy="457200"/>
          </a:xfrm>
          <a:prstGeom prst="rect">
            <a:avLst/>
          </a:prstGeom>
          <a:gradFill rotWithShape="0">
            <a:gsLst>
              <a:gs pos="0">
                <a:srgbClr val="FF9999"/>
              </a:gs>
              <a:gs pos="100000">
                <a:srgbClr val="FFB4B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Training issues for room service attendants</a:t>
            </a:r>
          </a:p>
        </p:txBody>
      </p:sp>
      <p:sp>
        <p:nvSpPr>
          <p:cNvPr id="17412" name="Rectangle 39"/>
          <p:cNvSpPr>
            <a:spLocks noGrp="1" noChangeArrowheads="1"/>
          </p:cNvSpPr>
          <p:nvPr>
            <p:ph type="title"/>
          </p:nvPr>
        </p:nvSpPr>
        <p:spPr>
          <a:xfrm>
            <a:off x="412750" y="304800"/>
            <a:ext cx="11772900" cy="8382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Room Service Operations: Within-Room Service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645584" y="3562350"/>
            <a:ext cx="10972800" cy="533400"/>
            <a:chOff x="305" y="2244"/>
            <a:chExt cx="5184" cy="336"/>
          </a:xfrm>
        </p:grpSpPr>
        <p:sp>
          <p:nvSpPr>
            <p:cNvPr id="17430" name="Rectangle 13"/>
            <p:cNvSpPr>
              <a:spLocks noChangeArrowheads="1"/>
            </p:cNvSpPr>
            <p:nvPr/>
          </p:nvSpPr>
          <p:spPr bwMode="auto">
            <a:xfrm>
              <a:off x="305" y="2244"/>
              <a:ext cx="5184" cy="336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7431" name="Picture 15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2289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2" name="Text Box 41"/>
            <p:cNvSpPr txBox="1">
              <a:spLocks noChangeArrowheads="1"/>
            </p:cNvSpPr>
            <p:nvPr/>
          </p:nvSpPr>
          <p:spPr bwMode="auto">
            <a:xfrm>
              <a:off x="681" y="2262"/>
              <a:ext cx="4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Presenting guest check and securing payment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645584" y="4305300"/>
            <a:ext cx="10972800" cy="533400"/>
            <a:chOff x="305" y="2712"/>
            <a:chExt cx="5184" cy="336"/>
          </a:xfrm>
        </p:grpSpPr>
        <p:sp>
          <p:nvSpPr>
            <p:cNvPr id="17427" name="Rectangle 17"/>
            <p:cNvSpPr>
              <a:spLocks noChangeArrowheads="1"/>
            </p:cNvSpPr>
            <p:nvPr/>
          </p:nvSpPr>
          <p:spPr bwMode="auto">
            <a:xfrm>
              <a:off x="305" y="2712"/>
              <a:ext cx="5184" cy="336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7428" name="Picture 19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2757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9" name="Text Box 42"/>
            <p:cNvSpPr txBox="1">
              <a:spLocks noChangeArrowheads="1"/>
            </p:cNvSpPr>
            <p:nvPr/>
          </p:nvSpPr>
          <p:spPr bwMode="auto">
            <a:xfrm>
              <a:off x="681" y="2742"/>
              <a:ext cx="4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Opening wine bottles (where applicable) 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645584" y="5138738"/>
            <a:ext cx="10972800" cy="533400"/>
            <a:chOff x="305" y="3237"/>
            <a:chExt cx="5184" cy="336"/>
          </a:xfrm>
        </p:grpSpPr>
        <p:sp>
          <p:nvSpPr>
            <p:cNvPr id="17424" name="Rectangle 21"/>
            <p:cNvSpPr>
              <a:spLocks noChangeArrowheads="1"/>
            </p:cNvSpPr>
            <p:nvPr/>
          </p:nvSpPr>
          <p:spPr bwMode="auto">
            <a:xfrm>
              <a:off x="305" y="3237"/>
              <a:ext cx="5184" cy="336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7425" name="Picture 23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3282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 Box 43"/>
            <p:cNvSpPr txBox="1">
              <a:spLocks noChangeArrowheads="1"/>
            </p:cNvSpPr>
            <p:nvPr/>
          </p:nvSpPr>
          <p:spPr bwMode="auto">
            <a:xfrm>
              <a:off x="681" y="3270"/>
              <a:ext cx="4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Providing an attitude of genuine hospitality 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645584" y="1966913"/>
            <a:ext cx="10972800" cy="533400"/>
            <a:chOff x="305" y="1239"/>
            <a:chExt cx="5184" cy="336"/>
          </a:xfrm>
        </p:grpSpPr>
        <p:sp>
          <p:nvSpPr>
            <p:cNvPr id="17421" name="Rectangle 6"/>
            <p:cNvSpPr>
              <a:spLocks noChangeArrowheads="1"/>
            </p:cNvSpPr>
            <p:nvPr/>
          </p:nvSpPr>
          <p:spPr bwMode="auto">
            <a:xfrm>
              <a:off x="305" y="1239"/>
              <a:ext cx="5184" cy="336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7422" name="Picture 8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1284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3" name="Text Box 46"/>
            <p:cNvSpPr txBox="1">
              <a:spLocks noChangeArrowheads="1"/>
            </p:cNvSpPr>
            <p:nvPr/>
          </p:nvSpPr>
          <p:spPr bwMode="auto">
            <a:xfrm>
              <a:off x="696" y="1248"/>
              <a:ext cx="46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000066"/>
                  </a:solidFill>
                  <a:cs typeface="Times New Roman" pitchFamily="18" charset="0"/>
                </a:rPr>
                <a:t>Explaining procedures to retrieve room service items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645584" y="2757488"/>
            <a:ext cx="10972800" cy="533400"/>
            <a:chOff x="305" y="1737"/>
            <a:chExt cx="5184" cy="336"/>
          </a:xfrm>
        </p:grpSpPr>
        <p:sp>
          <p:nvSpPr>
            <p:cNvPr id="17418" name="Rectangle 9"/>
            <p:cNvSpPr>
              <a:spLocks noChangeArrowheads="1"/>
            </p:cNvSpPr>
            <p:nvPr/>
          </p:nvSpPr>
          <p:spPr bwMode="auto">
            <a:xfrm>
              <a:off x="305" y="1737"/>
              <a:ext cx="5184" cy="336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7419" name="Picture 11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1785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0" name="Text Box 47"/>
            <p:cNvSpPr txBox="1">
              <a:spLocks noChangeArrowheads="1"/>
            </p:cNvSpPr>
            <p:nvPr/>
          </p:nvSpPr>
          <p:spPr bwMode="auto">
            <a:xfrm>
              <a:off x="696" y="1764"/>
              <a:ext cx="47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000066"/>
                  </a:solidFill>
                  <a:cs typeface="Times New Roman" pitchFamily="18" charset="0"/>
                </a:rPr>
                <a:t>Asking guests where room service meal should be set 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25188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d-ID" sz="1200" smtClean="0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032000" y="990600"/>
            <a:ext cx="8534400" cy="457200"/>
          </a:xfrm>
          <a:prstGeom prst="rect">
            <a:avLst/>
          </a:prstGeom>
          <a:gradFill rotWithShape="0">
            <a:gsLst>
              <a:gs pos="0">
                <a:srgbClr val="FF9999"/>
              </a:gs>
              <a:gs pos="100000">
                <a:srgbClr val="FFB4B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Well-planned banquets can be profitable!	</a:t>
            </a:r>
          </a:p>
        </p:txBody>
      </p:sp>
      <p:sp>
        <p:nvSpPr>
          <p:cNvPr id="18436" name="Rectangle 16"/>
          <p:cNvSpPr>
            <a:spLocks noGrp="1" noChangeArrowheads="1"/>
          </p:cNvSpPr>
          <p:nvPr>
            <p:ph type="title"/>
          </p:nvPr>
        </p:nvSpPr>
        <p:spPr>
          <a:xfrm>
            <a:off x="374651" y="286153"/>
            <a:ext cx="11772900" cy="8382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Banquet Operations: Profit Opportunities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45584" y="1600200"/>
            <a:ext cx="10972800" cy="928688"/>
            <a:chOff x="305" y="1008"/>
            <a:chExt cx="5184" cy="585"/>
          </a:xfrm>
        </p:grpSpPr>
        <p:sp>
          <p:nvSpPr>
            <p:cNvPr id="18453" name="Rectangle 3"/>
            <p:cNvSpPr>
              <a:spLocks noChangeArrowheads="1"/>
            </p:cNvSpPr>
            <p:nvPr/>
          </p:nvSpPr>
          <p:spPr bwMode="auto">
            <a:xfrm>
              <a:off x="305" y="1008"/>
              <a:ext cx="5184" cy="58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8454" name="Picture 5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1053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708" y="1047"/>
              <a:ext cx="4620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Banquet menu has higher contribution margin.</a:t>
              </a: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- </a:t>
              </a:r>
              <a:r>
                <a:rPr lang="en-US" sz="2000" dirty="0">
                  <a:cs typeface="Times New Roman" pitchFamily="18" charset="0"/>
                </a:rPr>
                <a:t>banquets frequently celebrate special events</a:t>
              </a:r>
              <a:endParaRPr lang="en-US" sz="2000" dirty="0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45584" y="2638425"/>
            <a:ext cx="10972800" cy="1462088"/>
            <a:chOff x="305" y="1662"/>
            <a:chExt cx="5184" cy="921"/>
          </a:xfrm>
        </p:grpSpPr>
        <p:sp>
          <p:nvSpPr>
            <p:cNvPr id="18450" name="Rectangle 22"/>
            <p:cNvSpPr>
              <a:spLocks noChangeArrowheads="1"/>
            </p:cNvSpPr>
            <p:nvPr/>
          </p:nvSpPr>
          <p:spPr bwMode="auto">
            <a:xfrm>
              <a:off x="305" y="1662"/>
              <a:ext cx="5184" cy="921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8451" name="Picture 23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1707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2" name="Text Box 24"/>
            <p:cNvSpPr txBox="1">
              <a:spLocks noChangeArrowheads="1"/>
            </p:cNvSpPr>
            <p:nvPr/>
          </p:nvSpPr>
          <p:spPr bwMode="auto">
            <a:xfrm>
              <a:off x="708" y="1674"/>
              <a:ext cx="462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Forecasting &amp; planning production, service and labor are relatively easy. </a:t>
              </a: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dirty="0">
                  <a:cs typeface="Times New Roman" pitchFamily="18" charset="0"/>
                </a:rPr>
                <a:t>- </a:t>
              </a:r>
              <a:r>
                <a:rPr lang="en-US" sz="2000" dirty="0">
                  <a:cs typeface="Times New Roman" pitchFamily="18" charset="0"/>
                </a:rPr>
                <a:t>formal guarantee is made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en-US" sz="2000" dirty="0">
                  <a:cs typeface="Times New Roman" pitchFamily="18" charset="0"/>
                </a:rPr>
                <a:t>- less likelihood of overproduction of food with subsequent waste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45584" y="4186239"/>
            <a:ext cx="11038416" cy="928687"/>
            <a:chOff x="305" y="2637"/>
            <a:chExt cx="5215" cy="585"/>
          </a:xfrm>
        </p:grpSpPr>
        <p:sp>
          <p:nvSpPr>
            <p:cNvPr id="18447" name="Rectangle 25"/>
            <p:cNvSpPr>
              <a:spLocks noChangeArrowheads="1"/>
            </p:cNvSpPr>
            <p:nvPr/>
          </p:nvSpPr>
          <p:spPr bwMode="auto">
            <a:xfrm>
              <a:off x="305" y="2637"/>
              <a:ext cx="5184" cy="58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8448" name="Picture 26" descr="C:\Documents and Settings\Microlabs\Application Data\Microsoft\Media Catalog\Downloaded Clips\cl0\BS00023_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2682"/>
              <a:ext cx="3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9" name="Text Box 27"/>
            <p:cNvSpPr txBox="1">
              <a:spLocks noChangeArrowheads="1"/>
            </p:cNvSpPr>
            <p:nvPr/>
          </p:nvSpPr>
          <p:spPr bwMode="auto">
            <a:xfrm>
              <a:off x="702" y="2676"/>
              <a:ext cx="4818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Beverage sales from hosted or cash bars increase profit.</a:t>
              </a: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- </a:t>
              </a:r>
              <a:r>
                <a:rPr lang="en-US" sz="2000">
                  <a:cs typeface="Times New Roman" pitchFamily="18" charset="0"/>
                </a:rPr>
                <a:t>capable of increasing alcoholic beverage sales 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09601" y="5257800"/>
            <a:ext cx="5651500" cy="928688"/>
            <a:chOff x="288" y="3312"/>
            <a:chExt cx="2670" cy="585"/>
          </a:xfrm>
        </p:grpSpPr>
        <p:sp>
          <p:nvSpPr>
            <p:cNvPr id="18445" name="Rectangle 28"/>
            <p:cNvSpPr>
              <a:spLocks noChangeArrowheads="1"/>
            </p:cNvSpPr>
            <p:nvPr/>
          </p:nvSpPr>
          <p:spPr bwMode="auto">
            <a:xfrm>
              <a:off x="288" y="3312"/>
              <a:ext cx="2544" cy="58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6" name="Text Box 29"/>
            <p:cNvSpPr txBox="1">
              <a:spLocks noChangeArrowheads="1"/>
            </p:cNvSpPr>
            <p:nvPr/>
          </p:nvSpPr>
          <p:spPr bwMode="auto">
            <a:xfrm>
              <a:off x="318" y="3342"/>
              <a:ext cx="264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Increasing market share of the community’s banquet business</a:t>
              </a:r>
              <a:r>
                <a:rPr lang="en-US"/>
                <a:t> 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6146800" y="5238750"/>
            <a:ext cx="5435600" cy="933450"/>
            <a:chOff x="2904" y="3300"/>
            <a:chExt cx="2568" cy="588"/>
          </a:xfrm>
        </p:grpSpPr>
        <p:sp>
          <p:nvSpPr>
            <p:cNvPr id="18442" name="AutoShape 31"/>
            <p:cNvSpPr>
              <a:spLocks noChangeArrowheads="1"/>
            </p:cNvSpPr>
            <p:nvPr/>
          </p:nvSpPr>
          <p:spPr bwMode="auto">
            <a:xfrm>
              <a:off x="2904" y="3312"/>
              <a:ext cx="624" cy="576"/>
            </a:xfrm>
            <a:prstGeom prst="rightArrow">
              <a:avLst>
                <a:gd name="adj1" fmla="val 40000"/>
                <a:gd name="adj2" fmla="val 26833"/>
              </a:avLst>
            </a:prstGeom>
            <a:gradFill rotWithShape="0">
              <a:gsLst>
                <a:gs pos="0">
                  <a:srgbClr val="FF9999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3" name="Rectangle 33"/>
            <p:cNvSpPr>
              <a:spLocks noChangeArrowheads="1"/>
            </p:cNvSpPr>
            <p:nvPr/>
          </p:nvSpPr>
          <p:spPr bwMode="auto">
            <a:xfrm>
              <a:off x="3564" y="3300"/>
              <a:ext cx="1908" cy="58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4" name="Text Box 34"/>
            <p:cNvSpPr txBox="1">
              <a:spLocks noChangeArrowheads="1"/>
            </p:cNvSpPr>
            <p:nvPr/>
          </p:nvSpPr>
          <p:spPr bwMode="auto">
            <a:xfrm>
              <a:off x="3616" y="3348"/>
              <a:ext cx="178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cs typeface="Times New Roman" pitchFamily="18" charset="0"/>
                </a:rPr>
                <a:t>Increasing property’s profitability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8888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OD AND BEVERAGE MANAGEMENT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FOOD AND BEVERAGE MANAGEMENT</Template>
  <TotalTime>248</TotalTime>
  <Words>849</Words>
  <Application>Microsoft Office PowerPoint</Application>
  <PresentationFormat>Custom</PresentationFormat>
  <Paragraphs>99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FOOD AND BEVERAGE MANAGEMENT</vt:lpstr>
      <vt:lpstr>          FOOD AND BEVERAGE MANAGEMENT  Manajemen Perhotelan</vt:lpstr>
      <vt:lpstr>          PROFITABILITY Meeting 4  Manajemen Perhotelan</vt:lpstr>
      <vt:lpstr>Profitability Differences:  Hotel &amp; Restaurant Foodservices</vt:lpstr>
      <vt:lpstr> Marketing-related Differences:   Hotel &amp; Restaurant Foodservices</vt:lpstr>
      <vt:lpstr>Room Service Operations:  Profitability Concerns</vt:lpstr>
      <vt:lpstr>Room Service Operations:  Menu Planning Factors</vt:lpstr>
      <vt:lpstr>Room Service Operations: Operating Issues</vt:lpstr>
      <vt:lpstr>Room Service Operations: Within-Room Service</vt:lpstr>
      <vt:lpstr>Banquet Operations: Profit Opportunities</vt:lpstr>
      <vt:lpstr>Banquet Operations: Menu Planning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MANAGEMENT  Manajemen Perhotelan</dc:title>
  <dc:creator>ipoel</dc:creator>
  <cp:lastModifiedBy>user</cp:lastModifiedBy>
  <cp:revision>14</cp:revision>
  <cp:lastPrinted>2018-03-12T03:02:59Z</cp:lastPrinted>
  <dcterms:created xsi:type="dcterms:W3CDTF">2018-03-12T01:43:05Z</dcterms:created>
  <dcterms:modified xsi:type="dcterms:W3CDTF">2018-10-08T03:58:04Z</dcterms:modified>
</cp:coreProperties>
</file>