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5"/>
  </p:sldMasterIdLst>
  <p:notesMasterIdLst>
    <p:notesMasterId r:id="rId20"/>
  </p:notesMasterIdLst>
  <p:handoutMasterIdLst>
    <p:handoutMasterId r:id="rId21"/>
  </p:handoutMasterIdLst>
  <p:sldIdLst>
    <p:sldId id="258" r:id="rId6"/>
    <p:sldId id="286" r:id="rId7"/>
    <p:sldId id="280" r:id="rId8"/>
    <p:sldId id="325" r:id="rId9"/>
    <p:sldId id="287" r:id="rId10"/>
    <p:sldId id="327" r:id="rId11"/>
    <p:sldId id="326" r:id="rId12"/>
    <p:sldId id="282" r:id="rId13"/>
    <p:sldId id="293" r:id="rId14"/>
    <p:sldId id="322" r:id="rId15"/>
    <p:sldId id="318" r:id="rId16"/>
    <p:sldId id="323" r:id="rId17"/>
    <p:sldId id="324" r:id="rId18"/>
    <p:sldId id="328" r:id="rId1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F3E3F"/>
    <a:srgbClr val="C3C3C5"/>
    <a:srgbClr val="007ABD"/>
    <a:srgbClr val="F8DC00"/>
    <a:srgbClr val="CCCB1B"/>
    <a:srgbClr val="EAB90C"/>
    <a:srgbClr val="C53830"/>
    <a:srgbClr val="A60063"/>
    <a:srgbClr val="3D96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87239" autoAdjust="0"/>
  </p:normalViewPr>
  <p:slideViewPr>
    <p:cSldViewPr>
      <p:cViewPr varScale="1">
        <p:scale>
          <a:sx n="63" d="100"/>
          <a:sy n="63" d="100"/>
        </p:scale>
        <p:origin x="-1956" y="-108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71E5F-C26F-48F2-898D-5DE4E2F31BE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7A967-10FA-4F52-A4BD-42E828F9FF80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050" b="1" dirty="0" smtClean="0"/>
            <a:t>Y2k</a:t>
          </a:r>
          <a:endParaRPr lang="en-US" sz="1050" b="1" dirty="0"/>
        </a:p>
      </dgm:t>
    </dgm:pt>
    <dgm:pt modelId="{7A628CED-2768-455D-9BC3-47E01423EC64}" type="parTrans" cxnId="{68EDC3B1-16DA-479C-8901-EC4B19657612}">
      <dgm:prSet/>
      <dgm:spPr/>
      <dgm:t>
        <a:bodyPr/>
        <a:lstStyle/>
        <a:p>
          <a:endParaRPr lang="en-US" sz="1200"/>
        </a:p>
      </dgm:t>
    </dgm:pt>
    <dgm:pt modelId="{F6392C93-1B8E-43BE-A427-00A84ABE87DA}" type="sibTrans" cxnId="{68EDC3B1-16DA-479C-8901-EC4B19657612}">
      <dgm:prSet/>
      <dgm:spPr/>
      <dgm:t>
        <a:bodyPr/>
        <a:lstStyle/>
        <a:p>
          <a:endParaRPr lang="en-US" sz="1200"/>
        </a:p>
      </dgm:t>
    </dgm:pt>
    <dgm:pt modelId="{EC9AAA85-507D-47F9-BDA1-7BC191676673}">
      <dgm:prSet phldrT="[Text]" custT="1"/>
      <dgm:spPr/>
      <dgm:t>
        <a:bodyPr/>
        <a:lstStyle/>
        <a:p>
          <a:r>
            <a:rPr lang="en-US" sz="1050" b="1" dirty="0" smtClean="0"/>
            <a:t>Offshore</a:t>
          </a:r>
          <a:endParaRPr lang="en-US" sz="1050" b="1" dirty="0"/>
        </a:p>
      </dgm:t>
    </dgm:pt>
    <dgm:pt modelId="{8B1E4F17-DC60-4253-B53C-CCC29E573E77}" type="parTrans" cxnId="{85301835-3C2C-4633-BD2E-B2489A40A3EF}">
      <dgm:prSet/>
      <dgm:spPr/>
      <dgm:t>
        <a:bodyPr/>
        <a:lstStyle/>
        <a:p>
          <a:endParaRPr lang="en-US" sz="1200"/>
        </a:p>
      </dgm:t>
    </dgm:pt>
    <dgm:pt modelId="{E28674EE-19F3-4AB3-8699-54257B7C3448}" type="sibTrans" cxnId="{85301835-3C2C-4633-BD2E-B2489A40A3EF}">
      <dgm:prSet/>
      <dgm:spPr/>
      <dgm:t>
        <a:bodyPr/>
        <a:lstStyle/>
        <a:p>
          <a:endParaRPr lang="en-US" sz="1200"/>
        </a:p>
      </dgm:t>
    </dgm:pt>
    <dgm:pt modelId="{7534E8A8-188B-4519-931A-4FCBDA605E38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050" b="1" dirty="0" smtClean="0"/>
            <a:t>Financial Crisis</a:t>
          </a:r>
          <a:endParaRPr lang="en-US" sz="1050" b="1" dirty="0"/>
        </a:p>
      </dgm:t>
    </dgm:pt>
    <dgm:pt modelId="{3F9EA31C-6942-4424-BBB6-3F2A4EB7920A}" type="parTrans" cxnId="{FD43FF3C-90DA-4843-8E24-61B32B306D58}">
      <dgm:prSet/>
      <dgm:spPr/>
      <dgm:t>
        <a:bodyPr/>
        <a:lstStyle/>
        <a:p>
          <a:endParaRPr lang="en-US" sz="1200"/>
        </a:p>
      </dgm:t>
    </dgm:pt>
    <dgm:pt modelId="{D8AB9869-033B-4759-8B3A-713FC61450F8}" type="sibTrans" cxnId="{FD43FF3C-90DA-4843-8E24-61B32B306D58}">
      <dgm:prSet/>
      <dgm:spPr/>
      <dgm:t>
        <a:bodyPr/>
        <a:lstStyle/>
        <a:p>
          <a:endParaRPr lang="en-US" sz="1200"/>
        </a:p>
      </dgm:t>
    </dgm:pt>
    <dgm:pt modelId="{C2B4625F-8FE0-41F6-81D1-B72AA55C099E}">
      <dgm:prSet phldrT="[Text]" custT="1"/>
      <dgm:spPr>
        <a:solidFill>
          <a:srgbClr val="FFFF00">
            <a:alpha val="50000"/>
          </a:srgbClr>
        </a:solidFill>
      </dgm:spPr>
      <dgm:t>
        <a:bodyPr lIns="0" rIns="0"/>
        <a:lstStyle/>
        <a:p>
          <a:r>
            <a:rPr lang="en-US" sz="1050" b="1" dirty="0" smtClean="0"/>
            <a:t>Nearshore</a:t>
          </a:r>
          <a:endParaRPr lang="en-US" sz="1050" b="1" dirty="0"/>
        </a:p>
      </dgm:t>
    </dgm:pt>
    <dgm:pt modelId="{5CADE48F-FE86-4F4B-8803-2313F4610702}" type="parTrans" cxnId="{A5939B67-92D6-472E-80DE-D891B27DF714}">
      <dgm:prSet/>
      <dgm:spPr/>
      <dgm:t>
        <a:bodyPr/>
        <a:lstStyle/>
        <a:p>
          <a:endParaRPr lang="en-US" sz="1200"/>
        </a:p>
      </dgm:t>
    </dgm:pt>
    <dgm:pt modelId="{5D724AAF-9C3F-4DBB-98F3-AEB2A788023E}" type="sibTrans" cxnId="{A5939B67-92D6-472E-80DE-D891B27DF714}">
      <dgm:prSet/>
      <dgm:spPr/>
      <dgm:t>
        <a:bodyPr/>
        <a:lstStyle/>
        <a:p>
          <a:endParaRPr lang="en-US" sz="1200"/>
        </a:p>
      </dgm:t>
    </dgm:pt>
    <dgm:pt modelId="{AB663DC8-C011-49B5-A007-C9F14EE0568A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050" b="1" dirty="0" smtClean="0"/>
            <a:t>Digital / Internet of Things</a:t>
          </a:r>
          <a:endParaRPr lang="en-US" sz="1050" b="1" dirty="0"/>
        </a:p>
      </dgm:t>
    </dgm:pt>
    <dgm:pt modelId="{25F30DE9-2DC3-41F7-A218-9699B7A10A5B}" type="parTrans" cxnId="{F122FB47-2431-4A95-92A8-4F8CA9C6D99C}">
      <dgm:prSet/>
      <dgm:spPr/>
      <dgm:t>
        <a:bodyPr/>
        <a:lstStyle/>
        <a:p>
          <a:endParaRPr lang="en-US"/>
        </a:p>
      </dgm:t>
    </dgm:pt>
    <dgm:pt modelId="{22289A62-0FE7-4C0B-9375-760BEE36242F}" type="sibTrans" cxnId="{F122FB47-2431-4A95-92A8-4F8CA9C6D99C}">
      <dgm:prSet/>
      <dgm:spPr/>
      <dgm:t>
        <a:bodyPr/>
        <a:lstStyle/>
        <a:p>
          <a:endParaRPr lang="en-US"/>
        </a:p>
      </dgm:t>
    </dgm:pt>
    <dgm:pt modelId="{57C99CEA-915F-438D-B72C-4C2F3D860214}" type="pres">
      <dgm:prSet presAssocID="{FAD71E5F-C26F-48F2-898D-5DE4E2F31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45F49-1003-4E3E-A8EA-A40F86D080CD}" type="pres">
      <dgm:prSet presAssocID="{4377A967-10FA-4F52-A4BD-42E828F9FF8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D8F77-A10A-4FC4-A738-6A4E9DCD440A}" type="pres">
      <dgm:prSet presAssocID="{F6392C93-1B8E-43BE-A427-00A84ABE87DA}" presName="space" presStyleCnt="0"/>
      <dgm:spPr/>
    </dgm:pt>
    <dgm:pt modelId="{586EFF51-D8C2-4179-BCFC-45E74E4F6E53}" type="pres">
      <dgm:prSet presAssocID="{EC9AAA85-507D-47F9-BDA1-7BC19167667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2A3D-E703-4C50-BB3D-7C0B905AE6BE}" type="pres">
      <dgm:prSet presAssocID="{E28674EE-19F3-4AB3-8699-54257B7C3448}" presName="space" presStyleCnt="0"/>
      <dgm:spPr/>
    </dgm:pt>
    <dgm:pt modelId="{FD53ECC7-ABDE-453E-AC53-95B730C4E98E}" type="pres">
      <dgm:prSet presAssocID="{7534E8A8-188B-4519-931A-4FCBDA605E3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7E4F8-993C-4C91-BB4F-C4D544FA1BEC}" type="pres">
      <dgm:prSet presAssocID="{D8AB9869-033B-4759-8B3A-713FC61450F8}" presName="space" presStyleCnt="0"/>
      <dgm:spPr/>
    </dgm:pt>
    <dgm:pt modelId="{8A810BB5-C448-4ADE-91C9-31F86DFD04C8}" type="pres">
      <dgm:prSet presAssocID="{C2B4625F-8FE0-41F6-81D1-B72AA55C099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93FC5-68FD-4908-8CE2-511A5C9A1E93}" type="pres">
      <dgm:prSet presAssocID="{5D724AAF-9C3F-4DBB-98F3-AEB2A788023E}" presName="space" presStyleCnt="0"/>
      <dgm:spPr/>
    </dgm:pt>
    <dgm:pt modelId="{3073ADD5-71FD-449F-B3BA-5752BC6352EA}" type="pres">
      <dgm:prSet presAssocID="{AB663DC8-C011-49B5-A007-C9F14EE0568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2FB47-2431-4A95-92A8-4F8CA9C6D99C}" srcId="{FAD71E5F-C26F-48F2-898D-5DE4E2F31BE2}" destId="{AB663DC8-C011-49B5-A007-C9F14EE0568A}" srcOrd="4" destOrd="0" parTransId="{25F30DE9-2DC3-41F7-A218-9699B7A10A5B}" sibTransId="{22289A62-0FE7-4C0B-9375-760BEE36242F}"/>
    <dgm:cxn modelId="{FD43FF3C-90DA-4843-8E24-61B32B306D58}" srcId="{FAD71E5F-C26F-48F2-898D-5DE4E2F31BE2}" destId="{7534E8A8-188B-4519-931A-4FCBDA605E38}" srcOrd="2" destOrd="0" parTransId="{3F9EA31C-6942-4424-BBB6-3F2A4EB7920A}" sibTransId="{D8AB9869-033B-4759-8B3A-713FC61450F8}"/>
    <dgm:cxn modelId="{DD51B0A4-773E-4461-916E-316474AA146F}" type="presOf" srcId="{AB663DC8-C011-49B5-A007-C9F14EE0568A}" destId="{3073ADD5-71FD-449F-B3BA-5752BC6352EA}" srcOrd="0" destOrd="0" presId="urn:microsoft.com/office/officeart/2005/8/layout/venn3"/>
    <dgm:cxn modelId="{FF2DDA9F-5DAC-431D-9FC7-E3B4A3BD4987}" type="presOf" srcId="{C2B4625F-8FE0-41F6-81D1-B72AA55C099E}" destId="{8A810BB5-C448-4ADE-91C9-31F86DFD04C8}" srcOrd="0" destOrd="0" presId="urn:microsoft.com/office/officeart/2005/8/layout/venn3"/>
    <dgm:cxn modelId="{85301835-3C2C-4633-BD2E-B2489A40A3EF}" srcId="{FAD71E5F-C26F-48F2-898D-5DE4E2F31BE2}" destId="{EC9AAA85-507D-47F9-BDA1-7BC191676673}" srcOrd="1" destOrd="0" parTransId="{8B1E4F17-DC60-4253-B53C-CCC29E573E77}" sibTransId="{E28674EE-19F3-4AB3-8699-54257B7C3448}"/>
    <dgm:cxn modelId="{D376E094-49CD-4E8F-B23D-7718E080D7DF}" type="presOf" srcId="{FAD71E5F-C26F-48F2-898D-5DE4E2F31BE2}" destId="{57C99CEA-915F-438D-B72C-4C2F3D860214}" srcOrd="0" destOrd="0" presId="urn:microsoft.com/office/officeart/2005/8/layout/venn3"/>
    <dgm:cxn modelId="{D82957FB-8435-4370-B5DB-1D02F29B99F0}" type="presOf" srcId="{EC9AAA85-507D-47F9-BDA1-7BC191676673}" destId="{586EFF51-D8C2-4179-BCFC-45E74E4F6E53}" srcOrd="0" destOrd="0" presId="urn:microsoft.com/office/officeart/2005/8/layout/venn3"/>
    <dgm:cxn modelId="{590C6DDA-2E74-41B1-A86A-195C17389CE8}" type="presOf" srcId="{4377A967-10FA-4F52-A4BD-42E828F9FF80}" destId="{C6545F49-1003-4E3E-A8EA-A40F86D080CD}" srcOrd="0" destOrd="0" presId="urn:microsoft.com/office/officeart/2005/8/layout/venn3"/>
    <dgm:cxn modelId="{A5939B67-92D6-472E-80DE-D891B27DF714}" srcId="{FAD71E5F-C26F-48F2-898D-5DE4E2F31BE2}" destId="{C2B4625F-8FE0-41F6-81D1-B72AA55C099E}" srcOrd="3" destOrd="0" parTransId="{5CADE48F-FE86-4F4B-8803-2313F4610702}" sibTransId="{5D724AAF-9C3F-4DBB-98F3-AEB2A788023E}"/>
    <dgm:cxn modelId="{022AE283-F73B-460F-8749-A0E76C4C1B7C}" type="presOf" srcId="{7534E8A8-188B-4519-931A-4FCBDA605E38}" destId="{FD53ECC7-ABDE-453E-AC53-95B730C4E98E}" srcOrd="0" destOrd="0" presId="urn:microsoft.com/office/officeart/2005/8/layout/venn3"/>
    <dgm:cxn modelId="{68EDC3B1-16DA-479C-8901-EC4B19657612}" srcId="{FAD71E5F-C26F-48F2-898D-5DE4E2F31BE2}" destId="{4377A967-10FA-4F52-A4BD-42E828F9FF80}" srcOrd="0" destOrd="0" parTransId="{7A628CED-2768-455D-9BC3-47E01423EC64}" sibTransId="{F6392C93-1B8E-43BE-A427-00A84ABE87DA}"/>
    <dgm:cxn modelId="{AB0D42D3-CB34-4805-9823-E7FA81483061}" type="presParOf" srcId="{57C99CEA-915F-438D-B72C-4C2F3D860214}" destId="{C6545F49-1003-4E3E-A8EA-A40F86D080CD}" srcOrd="0" destOrd="0" presId="urn:microsoft.com/office/officeart/2005/8/layout/venn3"/>
    <dgm:cxn modelId="{57CC8A59-0E84-4405-8D06-C74A5C658E38}" type="presParOf" srcId="{57C99CEA-915F-438D-B72C-4C2F3D860214}" destId="{C4FD8F77-A10A-4FC4-A738-6A4E9DCD440A}" srcOrd="1" destOrd="0" presId="urn:microsoft.com/office/officeart/2005/8/layout/venn3"/>
    <dgm:cxn modelId="{6BFB1F5B-AC29-49AE-8477-174D569BF410}" type="presParOf" srcId="{57C99CEA-915F-438D-B72C-4C2F3D860214}" destId="{586EFF51-D8C2-4179-BCFC-45E74E4F6E53}" srcOrd="2" destOrd="0" presId="urn:microsoft.com/office/officeart/2005/8/layout/venn3"/>
    <dgm:cxn modelId="{9DCB7E83-F571-43AF-977B-DF45A01E78D4}" type="presParOf" srcId="{57C99CEA-915F-438D-B72C-4C2F3D860214}" destId="{5E542A3D-E703-4C50-BB3D-7C0B905AE6BE}" srcOrd="3" destOrd="0" presId="urn:microsoft.com/office/officeart/2005/8/layout/venn3"/>
    <dgm:cxn modelId="{D3A67EA4-56E8-43AF-BB84-707F22DB7CB8}" type="presParOf" srcId="{57C99CEA-915F-438D-B72C-4C2F3D860214}" destId="{FD53ECC7-ABDE-453E-AC53-95B730C4E98E}" srcOrd="4" destOrd="0" presId="urn:microsoft.com/office/officeart/2005/8/layout/venn3"/>
    <dgm:cxn modelId="{C6ABF272-56FF-4016-A834-CE4A40490828}" type="presParOf" srcId="{57C99CEA-915F-438D-B72C-4C2F3D860214}" destId="{C5C7E4F8-993C-4C91-BB4F-C4D544FA1BEC}" srcOrd="5" destOrd="0" presId="urn:microsoft.com/office/officeart/2005/8/layout/venn3"/>
    <dgm:cxn modelId="{79EE5968-3A76-4AC3-B209-08937BBAAD4D}" type="presParOf" srcId="{57C99CEA-915F-438D-B72C-4C2F3D860214}" destId="{8A810BB5-C448-4ADE-91C9-31F86DFD04C8}" srcOrd="6" destOrd="0" presId="urn:microsoft.com/office/officeart/2005/8/layout/venn3"/>
    <dgm:cxn modelId="{D60044EA-851D-42B1-B3FD-4B721533723A}" type="presParOf" srcId="{57C99CEA-915F-438D-B72C-4C2F3D860214}" destId="{13E93FC5-68FD-4908-8CE2-511A5C9A1E93}" srcOrd="7" destOrd="0" presId="urn:microsoft.com/office/officeart/2005/8/layout/venn3"/>
    <dgm:cxn modelId="{67C5FFB5-290A-4D4E-8891-E25C21BC33B0}" type="presParOf" srcId="{57C99CEA-915F-438D-B72C-4C2F3D860214}" destId="{3073ADD5-71FD-449F-B3BA-5752BC6352E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45F49-1003-4E3E-A8EA-A40F86D080CD}">
      <dsp:nvSpPr>
        <dsp:cNvPr id="0" name=""/>
        <dsp:cNvSpPr/>
      </dsp:nvSpPr>
      <dsp:spPr>
        <a:xfrm>
          <a:off x="595" y="9968"/>
          <a:ext cx="1160859" cy="1160859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886" tIns="13970" rIns="63886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Y2k</a:t>
          </a:r>
          <a:endParaRPr lang="en-US" sz="1050" b="1" kern="1200" dirty="0"/>
        </a:p>
      </dsp:txBody>
      <dsp:txXfrm>
        <a:off x="595" y="9968"/>
        <a:ext cx="1160859" cy="1160859"/>
      </dsp:txXfrm>
    </dsp:sp>
    <dsp:sp modelId="{586EFF51-D8C2-4179-BCFC-45E74E4F6E53}">
      <dsp:nvSpPr>
        <dsp:cNvPr id="0" name=""/>
        <dsp:cNvSpPr/>
      </dsp:nvSpPr>
      <dsp:spPr>
        <a:xfrm>
          <a:off x="929282" y="9968"/>
          <a:ext cx="1160859" cy="11608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886" tIns="13970" rIns="63886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Offshore</a:t>
          </a:r>
          <a:endParaRPr lang="en-US" sz="1050" b="1" kern="1200" dirty="0"/>
        </a:p>
      </dsp:txBody>
      <dsp:txXfrm>
        <a:off x="929282" y="9968"/>
        <a:ext cx="1160859" cy="1160859"/>
      </dsp:txXfrm>
    </dsp:sp>
    <dsp:sp modelId="{FD53ECC7-ABDE-453E-AC53-95B730C4E98E}">
      <dsp:nvSpPr>
        <dsp:cNvPr id="0" name=""/>
        <dsp:cNvSpPr/>
      </dsp:nvSpPr>
      <dsp:spPr>
        <a:xfrm>
          <a:off x="1857970" y="9968"/>
          <a:ext cx="1160859" cy="1160859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886" tIns="13970" rIns="63886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Financial Crisis</a:t>
          </a:r>
          <a:endParaRPr lang="en-US" sz="1050" b="1" kern="1200" dirty="0"/>
        </a:p>
      </dsp:txBody>
      <dsp:txXfrm>
        <a:off x="1857970" y="9968"/>
        <a:ext cx="1160859" cy="1160859"/>
      </dsp:txXfrm>
    </dsp:sp>
    <dsp:sp modelId="{8A810BB5-C448-4ADE-91C9-31F86DFD04C8}">
      <dsp:nvSpPr>
        <dsp:cNvPr id="0" name=""/>
        <dsp:cNvSpPr/>
      </dsp:nvSpPr>
      <dsp:spPr>
        <a:xfrm>
          <a:off x="2786657" y="9968"/>
          <a:ext cx="1160859" cy="116085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Nearshore</a:t>
          </a:r>
          <a:endParaRPr lang="en-US" sz="1050" b="1" kern="1200" dirty="0"/>
        </a:p>
      </dsp:txBody>
      <dsp:txXfrm>
        <a:off x="2786657" y="9968"/>
        <a:ext cx="1160859" cy="1160859"/>
      </dsp:txXfrm>
    </dsp:sp>
    <dsp:sp modelId="{3073ADD5-71FD-449F-B3BA-5752BC6352EA}">
      <dsp:nvSpPr>
        <dsp:cNvPr id="0" name=""/>
        <dsp:cNvSpPr/>
      </dsp:nvSpPr>
      <dsp:spPr>
        <a:xfrm>
          <a:off x="3715345" y="9968"/>
          <a:ext cx="1160859" cy="1160859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Digital / Internet of Things</a:t>
          </a:r>
          <a:endParaRPr lang="en-US" sz="1050" b="1" kern="1200" dirty="0"/>
        </a:p>
      </dsp:txBody>
      <dsp:txXfrm>
        <a:off x="3715345" y="9968"/>
        <a:ext cx="1160859" cy="116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F743A71-CA31-48A5-A24A-32DA0C562880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1926A3-D6F2-4A6C-800C-1B47597F5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c" descr="CLS Classification: Confidential Information"/>
          <p:cNvSpPr txBox="1"/>
          <p:nvPr/>
        </p:nvSpPr>
        <p:spPr>
          <a:xfrm>
            <a:off x="1" y="9753833"/>
            <a:ext cx="6858000" cy="231275"/>
          </a:xfrm>
          <a:prstGeom prst="rect">
            <a:avLst/>
          </a:prstGeom>
          <a:noFill/>
        </p:spPr>
        <p:txBody>
          <a:bodyPr vert="horz" lIns="91879" tIns="45939" rIns="91879" bIns="45939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  <a:latin typeface="arial unicode ms"/>
              </a:rPr>
              <a:t>CLS Classification: Confidential Information</a:t>
            </a:r>
            <a:endParaRPr lang="en-US" sz="9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106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90C84C22-43B9-48DF-8B1C-3FB831205957}" type="datetimeFigureOut">
              <a:rPr lang="en-GB" smtClean="0"/>
              <a:pPr/>
              <a:t>17/10/2016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CLS Classification: Public Information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437C2C1-8AED-4689-BAA6-E3492437F5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c" descr="CLS Classification: Confidential Information"/>
          <p:cNvSpPr txBox="1"/>
          <p:nvPr/>
        </p:nvSpPr>
        <p:spPr>
          <a:xfrm>
            <a:off x="1" y="9753833"/>
            <a:ext cx="6858000" cy="231275"/>
          </a:xfrm>
          <a:prstGeom prst="rect">
            <a:avLst/>
          </a:prstGeom>
          <a:noFill/>
        </p:spPr>
        <p:txBody>
          <a:bodyPr vert="horz" lIns="91879" tIns="45939" rIns="91879" bIns="45939" rtlCol="0">
            <a:spAutoFit/>
          </a:bodyPr>
          <a:lstStyle/>
          <a:p>
            <a:pPr algn="ctr"/>
            <a:r>
              <a:rPr lang="en-US" sz="900" b="0" i="0" u="none" baseline="0" dirty="0" smtClean="0">
                <a:solidFill>
                  <a:srgbClr val="000000"/>
                </a:solidFill>
                <a:latin typeface="arial unicode ms"/>
              </a:rPr>
              <a:t>CLS Classification: Confidential Information</a:t>
            </a:r>
            <a:endParaRPr lang="en-US" sz="900" b="0" i="0" u="none" baseline="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534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066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</a:t>
            </a:r>
            <a:r>
              <a:rPr lang="en-US" baseline="0" dirty="0" smtClean="0"/>
              <a:t> you buy a company or even a house with a contract?  No, why.  Because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1631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4174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731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7316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>
              <a:defRPr/>
            </a:pPr>
            <a:r>
              <a:rPr lang="en-US" b="1" i="1" dirty="0" smtClean="0">
                <a:solidFill>
                  <a:srgbClr val="007ABD"/>
                </a:solidFill>
              </a:rPr>
              <a:t>Regulators globally have issued heightened standards and guidance for third party’s.   These cover most regulatory expectations.  </a:t>
            </a:r>
            <a:endParaRPr lang="en-CA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7C2C1-8AED-4689-BAA6-E3492437F54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47268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223200"/>
            <a:ext cx="2336512" cy="5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00" y="5292000"/>
            <a:ext cx="1101600" cy="998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" y="6040800"/>
            <a:ext cx="212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6CC"/>
                </a:solidFill>
                <a:latin typeface="Arial" pitchFamily="34" charset="0"/>
                <a:cs typeface="Arial" pitchFamily="34" charset="0"/>
              </a:rPr>
              <a:t>www.cls-group.com</a:t>
            </a:r>
            <a:endParaRPr lang="en-GB" sz="1400" dirty="0">
              <a:solidFill>
                <a:srgbClr val="007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00" y="6631200"/>
            <a:ext cx="7700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76CC"/>
                </a:solidFill>
                <a:latin typeface="Arial" pitchFamily="34" charset="0"/>
                <a:cs typeface="Arial" pitchFamily="34" charset="0"/>
              </a:rPr>
              <a:t>® CLS and the CLS</a:t>
            </a:r>
            <a:r>
              <a:rPr lang="en-GB" sz="900" baseline="0" dirty="0" smtClean="0">
                <a:solidFill>
                  <a:srgbClr val="0076CC"/>
                </a:solidFill>
                <a:latin typeface="Arial" pitchFamily="34" charset="0"/>
                <a:cs typeface="Arial" pitchFamily="34" charset="0"/>
              </a:rPr>
              <a:t> Logo are registered trademarks of CLS UK Intermediate Holdings Ltd © 2009 CLS Intermediate Holdings Ltd.</a:t>
            </a:r>
            <a:endParaRPr lang="en-GB" sz="900" dirty="0">
              <a:solidFill>
                <a:srgbClr val="007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74000" y="2023200"/>
            <a:ext cx="5770800" cy="831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0" y="4892400"/>
            <a:ext cx="5760000" cy="882000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05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heading and conten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59101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heading, Arial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3779952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 baseline="0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 </a:t>
            </a:r>
          </a:p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	</a:t>
            </a:r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0000" y="1620000"/>
            <a:ext cx="3779952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 </a:t>
            </a:r>
          </a:p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335340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59101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heading, Arial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3779952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 baseline="0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0000" y="1620000"/>
            <a:ext cx="3779952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 baseline="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872875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2 line, subheading and conten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10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two line heading, Arial,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3779952" cy="3816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 baseline="0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0000" y="1800000"/>
            <a:ext cx="3779952" cy="3816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1149728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2 line and conten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10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two line heading, Arial,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3779952" cy="3816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 baseline="0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 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0000" y="1800000"/>
            <a:ext cx="3779952" cy="3816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719073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objec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4767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heading, Arial font, bold, size 22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8280000" cy="47687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360000" y="2160000"/>
            <a:ext cx="4067984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000" y="2160000"/>
            <a:ext cx="3779952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 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600825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2 line, subheading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10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two line heading, Arial,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8280000" cy="47687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60000" y="2340000"/>
            <a:ext cx="8280000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60467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2 line, subheading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10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two line heading, Arial,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8280000" cy="47687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60000" y="2340000"/>
            <a:ext cx="4067984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000" y="2340000"/>
            <a:ext cx="3779952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 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809516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55600" y="6310800"/>
            <a:ext cx="1224000" cy="3960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177600"/>
            <a:ext cx="1261182" cy="259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36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8000"/>
            <a:ext cx="8208000" cy="6084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heading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00" y="0"/>
            <a:ext cx="495529" cy="9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3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55600" y="6310800"/>
            <a:ext cx="1224000" cy="3960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177600"/>
            <a:ext cx="1261182" cy="259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36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39200" y="1519200"/>
            <a:ext cx="8236800" cy="41076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8000"/>
            <a:ext cx="8208000" cy="6084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heading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00" y="0"/>
            <a:ext cx="495529" cy="9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9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90800"/>
            <a:ext cx="9144000" cy="2358000"/>
          </a:xfrm>
          <a:prstGeom prst="rect">
            <a:avLst/>
          </a:prstGeom>
          <a:solidFill>
            <a:srgbClr val="007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200" y="2908800"/>
            <a:ext cx="5770800" cy="831600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21468"/>
            <a:ext cx="1864800" cy="38325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9" y="1990800"/>
            <a:ext cx="1198800" cy="23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7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24" y="0"/>
            <a:ext cx="4873752" cy="3845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28000"/>
            <a:ext cx="1504188" cy="1965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4000" y="2592000"/>
            <a:ext cx="4175992" cy="1989128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buClr>
                <a:schemeClr val="bg1"/>
              </a:buClr>
              <a:defRPr sz="3000" b="1">
                <a:solidFill>
                  <a:srgbClr val="007ABD"/>
                </a:solidFill>
              </a:defRPr>
            </a:lvl1pPr>
            <a:lvl2pPr marL="177800" indent="0">
              <a:defRPr sz="2200">
                <a:solidFill>
                  <a:srgbClr val="C3C3C5"/>
                </a:solidFill>
              </a:defRPr>
            </a:lvl2pPr>
          </a:lstStyle>
          <a:p>
            <a:r>
              <a:rPr lang="en-US" dirty="0" smtClean="0"/>
              <a:t>Heading, Arial bold, size 30, </a:t>
            </a:r>
            <a:r>
              <a:rPr lang="en-US" dirty="0" err="1" smtClean="0"/>
              <a:t>colour</a:t>
            </a:r>
            <a:r>
              <a:rPr lang="en-US" dirty="0" smtClean="0"/>
              <a:t>: Blue 1 (R0 G122 B189)</a:t>
            </a:r>
            <a:endParaRPr lang="en-GB" dirty="0" smtClean="0"/>
          </a:p>
          <a:p>
            <a:pPr lvl="1"/>
            <a:r>
              <a:rPr lang="en-US" dirty="0" smtClean="0"/>
              <a:t>Subheading, Arial, size 22, </a:t>
            </a:r>
            <a:r>
              <a:rPr lang="en-US" dirty="0" err="1" smtClean="0"/>
              <a:t>colour</a:t>
            </a:r>
            <a:r>
              <a:rPr lang="en-US" dirty="0" smtClean="0"/>
              <a:t>: Grey 2 (R195 G195 B197)</a:t>
            </a:r>
            <a:endParaRPr lang="en-GB" dirty="0"/>
          </a:p>
        </p:txBody>
      </p:sp>
      <p:sp>
        <p:nvSpPr>
          <p:cNvPr id="3" name="Right Triangle 2"/>
          <p:cNvSpPr/>
          <p:nvPr userDrawn="1"/>
        </p:nvSpPr>
        <p:spPr>
          <a:xfrm>
            <a:off x="0" y="5791200"/>
            <a:ext cx="1828800" cy="1066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98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heading and conten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59101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 baseline="0"/>
            </a:lvl1pPr>
          </a:lstStyle>
          <a:p>
            <a:r>
              <a:rPr lang="en-US" dirty="0" smtClean="0"/>
              <a:t>Main heading, Arial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8280000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 (R61 G150 B209)</a:t>
            </a:r>
          </a:p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baseline="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baseline="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732463"/>
            <a:ext cx="8280400" cy="31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F3E3F"/>
                </a:solidFill>
              </a:defRPr>
            </a:lvl1pPr>
          </a:lstStyle>
          <a:p>
            <a:pPr lvl="0"/>
            <a:r>
              <a:rPr lang="en-GB" dirty="0" smtClean="0"/>
              <a:t>Source, Arial, size 10, colour Grey 1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1825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59101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 baseline="0"/>
            </a:lvl1pPr>
          </a:lstStyle>
          <a:p>
            <a:r>
              <a:rPr lang="en-US" dirty="0" smtClean="0"/>
              <a:t>Main heading, Arial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8280000" cy="4140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1"/>
            <a:r>
              <a:rPr lang="en-US" dirty="0" smtClean="0"/>
              <a:t>Level one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 </a:t>
            </a:r>
          </a:p>
          <a:p>
            <a:pPr lvl="2"/>
            <a:r>
              <a:rPr lang="en-US" dirty="0" smtClean="0"/>
              <a:t>Level two bullet, Arial, size 16,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8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, subhead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6" y="0"/>
            <a:ext cx="2043684" cy="123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6696000" cy="4767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en-US" dirty="0" smtClean="0"/>
              <a:t>Main heading, Arial, bold, size 22, </a:t>
            </a:r>
            <a:r>
              <a:rPr lang="en-US" dirty="0" err="1" smtClean="0"/>
              <a:t>colour</a:t>
            </a:r>
            <a:r>
              <a:rPr lang="en-US" dirty="0" smtClean="0"/>
              <a:t> Blue 1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236000" y="6336000"/>
            <a:ext cx="1440000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A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8EF05372-8C53-4C22-96A8-DA75F4F46E43}" type="slidenum">
              <a:rPr lang="en-GB" sz="1000" smtClean="0">
                <a:solidFill>
                  <a:srgbClr val="000000"/>
                </a:solidFill>
              </a:rPr>
              <a:pPr algn="r"/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8280000" cy="47687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dirty="0" smtClean="0"/>
              <a:t>Subheading, Arial bold, size 16, </a:t>
            </a:r>
            <a:r>
              <a:rPr lang="en-US" dirty="0" err="1" smtClean="0"/>
              <a:t>colour</a:t>
            </a:r>
            <a:r>
              <a:rPr lang="en-US" dirty="0" smtClean="0"/>
              <a:t> Blue 2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60000" y="2160000"/>
            <a:ext cx="8280000" cy="3645264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spcBef>
                <a:spcPts val="600"/>
              </a:spcBef>
              <a:buClr>
                <a:schemeClr val="bg1"/>
              </a:buClr>
              <a:defRPr sz="1600" b="1">
                <a:solidFill>
                  <a:srgbClr val="3D96D1"/>
                </a:solidFill>
              </a:defRPr>
            </a:lvl1pPr>
            <a:lvl2pPr marL="361950" indent="-180975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>
                <a:solidFill>
                  <a:srgbClr val="3F3E3E"/>
                </a:solidFill>
              </a:defRPr>
            </a:lvl2pPr>
            <a:lvl3pPr marL="542925" indent="-180975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>
                <a:solidFill>
                  <a:srgbClr val="3F3E3E"/>
                </a:solidFill>
              </a:defRPr>
            </a:lvl3pPr>
            <a:lvl4pPr marL="893763" indent="-180975">
              <a:spcBef>
                <a:spcPts val="600"/>
              </a:spcBef>
              <a:buFont typeface="Arial" panose="020B0604020202020204" pitchFamily="34" charset="0"/>
              <a:buChar char="&gt;"/>
              <a:defRPr sz="1600">
                <a:solidFill>
                  <a:srgbClr val="3F3E3E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0313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24" y="0"/>
            <a:ext cx="4873752" cy="384505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4000" y="3456096"/>
            <a:ext cx="4175992" cy="1989128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buClr>
                <a:schemeClr val="bg1"/>
              </a:buClr>
              <a:defRPr sz="3000" b="1">
                <a:solidFill>
                  <a:srgbClr val="007ABD"/>
                </a:solidFill>
              </a:defRPr>
            </a:lvl1pPr>
            <a:lvl2pPr marL="177800" indent="0">
              <a:defRPr sz="2200">
                <a:solidFill>
                  <a:srgbClr val="C3C3C5"/>
                </a:solidFill>
              </a:defRPr>
            </a:lvl2pPr>
          </a:lstStyle>
          <a:p>
            <a:r>
              <a:rPr lang="en-US" dirty="0" smtClean="0"/>
              <a:t>Section opener, Arial bold, size 30, </a:t>
            </a:r>
            <a:r>
              <a:rPr lang="en-US" dirty="0" err="1" smtClean="0"/>
              <a:t>Colour</a:t>
            </a:r>
            <a:r>
              <a:rPr lang="en-US" dirty="0" smtClean="0"/>
              <a:t>: Blue 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5169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76000"/>
            <a:ext cx="8229600" cy="410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600" y="6310800"/>
            <a:ext cx="1224000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c" descr="CLS Classification: Confidential Information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arial unicode ms"/>
              </a:rPr>
              <a:t>CLS Classification: Confidential Information</a:t>
            </a:r>
            <a:endParaRPr lang="en-US" sz="850" b="0" i="0" u="none" baseline="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3656" r:id="rId10"/>
    <p:sldLayoutId id="2147483660" r:id="rId11"/>
    <p:sldLayoutId id="2147483651" r:id="rId12"/>
    <p:sldLayoutId id="2147483661" r:id="rId13"/>
    <p:sldLayoutId id="2147483653" r:id="rId14"/>
    <p:sldLayoutId id="2147483655" r:id="rId15"/>
    <p:sldLayoutId id="2147483662" r:id="rId1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04800" y="1143000"/>
            <a:ext cx="8286600" cy="3961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Vendor Management And Why Is It Important To You?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80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6696000" cy="476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Governance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990600"/>
            <a:ext cx="5562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Executive and Board engagement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Defined roles and responsibility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Drive and approve policy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Monitor and oversee vendor portfolio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Two tier governance model</a:t>
            </a:r>
          </a:p>
          <a:p>
            <a:pPr lvl="1">
              <a:spcAft>
                <a:spcPts val="300"/>
              </a:spcAft>
            </a:pPr>
            <a:endParaRPr lang="en-US" sz="1400" dirty="0" smtClean="0"/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514600" y="35814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Executive Committee</a:t>
            </a: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3962399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Vendor / Operations Committee</a:t>
            </a:r>
            <a:endParaRPr lang="en-US" sz="1600" b="1" dirty="0"/>
          </a:p>
        </p:txBody>
      </p:sp>
      <p:cxnSp>
        <p:nvCxnSpPr>
          <p:cNvPr id="15" name="Curved Connector 14"/>
          <p:cNvCxnSpPr>
            <a:stCxn id="10" idx="0"/>
            <a:endCxn id="12" idx="0"/>
          </p:cNvCxnSpPr>
          <p:nvPr/>
        </p:nvCxnSpPr>
        <p:spPr>
          <a:xfrm rot="16200000" flipH="1">
            <a:off x="4229100" y="2590799"/>
            <a:ext cx="380999" cy="2362200"/>
          </a:xfrm>
          <a:prstGeom prst="curvedConnector3">
            <a:avLst>
              <a:gd name="adj1" fmla="val -6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2"/>
            <a:endCxn id="10" idx="2"/>
          </p:cNvCxnSpPr>
          <p:nvPr/>
        </p:nvCxnSpPr>
        <p:spPr>
          <a:xfrm rot="5400000" flipH="1">
            <a:off x="4229100" y="3429000"/>
            <a:ext cx="380999" cy="2362200"/>
          </a:xfrm>
          <a:prstGeom prst="curvedConnector3">
            <a:avLst>
              <a:gd name="adj1" fmla="val -6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29718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Sets the tone…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Strategic Alignment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Policy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Risk appetite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Vendor oversight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Escalations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3962162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Drives Vendor….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Performance 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Compliance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Demand pipeline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Business Continuity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400" dirty="0" smtClean="0"/>
              <a:t>Audits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21" name="TextBox 20"/>
          <p:cNvSpPr txBox="1"/>
          <p:nvPr/>
        </p:nvSpPr>
        <p:spPr>
          <a:xfrm rot="1071169">
            <a:off x="4958750" y="1797802"/>
            <a:ext cx="387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General awareness of vendors… is no longer an acceptable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56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6696000" cy="476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Risk Classification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" y="990600"/>
            <a:ext cx="62484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Formal risk management across the life cycle and risk domains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Risk- based segmentation tool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Risk is not based on value alone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Apply resources based on level of segmentation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801696"/>
            <a:ext cx="3331165" cy="26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" y="3886200"/>
            <a:ext cx="27432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Risks Considerations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Reputational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Info Security and Privacy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Contractual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Service Delivery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Financial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Business Continuity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Geopolitical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Regulatory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Exit Strategy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4038600"/>
            <a:ext cx="1828800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Other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Domestic/Offshore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Core / Non-core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24" name="Curved Right Arrow 23"/>
          <p:cNvSpPr/>
          <p:nvPr/>
        </p:nvSpPr>
        <p:spPr>
          <a:xfrm rot="5400000">
            <a:off x="6298853" y="2260253"/>
            <a:ext cx="838200" cy="2261294"/>
          </a:xfrm>
          <a:prstGeom prst="curvedRightArrow">
            <a:avLst>
              <a:gd name="adj1" fmla="val 448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16200000">
            <a:off x="3304431" y="2189113"/>
            <a:ext cx="687024" cy="2404797"/>
          </a:xfrm>
          <a:prstGeom prst="curvedLeftArrow">
            <a:avLst>
              <a:gd name="adj1" fmla="val 4922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6696000" cy="476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Monitoring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48200" y="1731600"/>
            <a:ext cx="4191000" cy="2115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48200" y="4278791"/>
            <a:ext cx="4191000" cy="2115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81000" y="1750148"/>
            <a:ext cx="4191000" cy="2115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81000" y="4285297"/>
            <a:ext cx="4191000" cy="2115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648200" y="1371600"/>
            <a:ext cx="4191000" cy="36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Account Plans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81000" y="3925297"/>
            <a:ext cx="4191000" cy="36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Performance Dashboards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81000" y="1390150"/>
            <a:ext cx="4191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Governance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648200" y="3918791"/>
            <a:ext cx="4191000" cy="36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Vendor Risk Dashboards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29" y="4534897"/>
            <a:ext cx="2659879" cy="1707572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365" y="2002663"/>
            <a:ext cx="2675035" cy="1488496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272118" y="2161567"/>
            <a:ext cx="114748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Stakeholder maps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Governance meetings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8451" y="4687297"/>
            <a:ext cx="1147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Consolidated reporting :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Commercial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Performance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Risk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Financials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Relationship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162800" y="1825585"/>
            <a:ext cx="160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Dept. Sourcing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Pipeline</a:t>
            </a:r>
          </a:p>
          <a:p>
            <a:endParaRPr lang="en-GB" sz="500" dirty="0" smtClean="0"/>
          </a:p>
          <a:p>
            <a:endParaRPr lang="en-GB" sz="500" dirty="0" smtClean="0"/>
          </a:p>
          <a:p>
            <a:r>
              <a:rPr lang="en-GB" sz="1200" dirty="0" smtClean="0"/>
              <a:t>Supplier Account plans: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Engagements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Pipeline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Improvement plans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Innovation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200" dirty="0" smtClean="0"/>
              <a:t>Investment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82" y="2803685"/>
            <a:ext cx="822212" cy="93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07" y="2187823"/>
            <a:ext cx="1099693" cy="1259069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8" y="4362237"/>
            <a:ext cx="1286472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319"/>
            <a:ext cx="2752827" cy="1323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7" name="TextBox 36"/>
          <p:cNvSpPr txBox="1"/>
          <p:nvPr/>
        </p:nvSpPr>
        <p:spPr>
          <a:xfrm>
            <a:off x="5433267" y="5715000"/>
            <a:ext cx="287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Portfolio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Segmentation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Aligned governance and resources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0082" y="1870478"/>
            <a:ext cx="822212" cy="789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6696000" cy="476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Takeaways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92899"/>
            <a:ext cx="8280000" cy="3007701"/>
          </a:xfrm>
        </p:spPr>
        <p:txBody>
          <a:bodyPr>
            <a:normAutofit/>
          </a:bodyPr>
          <a:lstStyle/>
          <a:p>
            <a:pPr marL="461963" lvl="1" indent="-280988"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Understand how vendors are being managed at your organization</a:t>
            </a:r>
          </a:p>
          <a:p>
            <a:pPr marL="461963" lvl="1" indent="-280988"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Are you focused on the right things?</a:t>
            </a:r>
          </a:p>
          <a:p>
            <a:pPr marL="461963" lvl="1" indent="-280988"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Familiarize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yourself with the latest regulatory guidance</a:t>
            </a:r>
          </a:p>
          <a:p>
            <a:pPr marL="461963" lvl="1" indent="-280988"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Regularly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assess and monitor the effectiveness of vendor program, not just at the vendor selection stage</a:t>
            </a:r>
          </a:p>
          <a:p>
            <a:pPr marL="461963" lvl="1" indent="-280988"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Include vendor risk management as a function within the vendor management program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28600" y="8382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7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relationships must be good for the company, its vendors and consumers</a:t>
            </a:r>
            <a:endParaRPr lang="en-US" sz="1400" b="1" i="1" dirty="0">
              <a:solidFill>
                <a:srgbClr val="007A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7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304800"/>
            <a:ext cx="8280000" cy="6248400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/>
              <a:t>TUGAS </a:t>
            </a:r>
          </a:p>
          <a:p>
            <a:pPr algn="ctr"/>
            <a:r>
              <a:rPr lang="id-ID" sz="5400" dirty="0" smtClean="0"/>
              <a:t>PERTEMUAN KE 7</a:t>
            </a:r>
          </a:p>
          <a:p>
            <a:endParaRPr lang="id-ID" sz="5400" dirty="0" smtClean="0"/>
          </a:p>
          <a:p>
            <a:pPr algn="ctr">
              <a:buNone/>
            </a:pPr>
            <a:r>
              <a:rPr lang="id-ID" sz="5400" dirty="0" smtClean="0"/>
              <a:t>Paper Mice yang Sudah dikirim ke Email di cetak ke dalam kertas A4 dan diberi Cover</a:t>
            </a:r>
          </a:p>
          <a:p>
            <a:r>
              <a:rPr lang="id-ID" sz="5400" dirty="0" smtClean="0"/>
              <a:t> </a:t>
            </a:r>
            <a:endParaRPr lang="id-ID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61798"/>
            <a:ext cx="8280000" cy="1102701"/>
          </a:xfrm>
        </p:spPr>
        <p:txBody>
          <a:bodyPr>
            <a:normAutofit/>
          </a:bodyPr>
          <a:lstStyle/>
          <a:p>
            <a:pPr marL="695325" lvl="1" indent="-514350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Is there a vendor management framework that </a:t>
            </a:r>
            <a:r>
              <a:rPr lang="en-US" sz="2800" u="sng" dirty="0" smtClean="0">
                <a:solidFill>
                  <a:srgbClr val="002060"/>
                </a:solidFill>
                <a:latin typeface="+mj-lt"/>
              </a:rPr>
              <a:t>consistently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 manages third party risks?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800" y="3088299"/>
            <a:ext cx="8280000" cy="1102701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»"/>
              <a:defRPr sz="1600" b="1" kern="1200">
                <a:solidFill>
                  <a:srgbClr val="3D96D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lvl="1" indent="-51435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Do you know all of your vendors?  Do they have a contract?</a:t>
            </a:r>
          </a:p>
          <a:p>
            <a:pPr marL="288925" indent="-288925">
              <a:buClrTx/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143000"/>
            <a:ext cx="8280000" cy="3352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»"/>
              <a:defRPr sz="1600" b="1" kern="1200">
                <a:solidFill>
                  <a:srgbClr val="3D96D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lvl="1" indent="-5143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Who manages third party vendors at your organization?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1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96000" cy="5910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4140000"/>
          </a:xfrm>
        </p:spPr>
        <p:txBody>
          <a:bodyPr>
            <a:normAutofit/>
          </a:bodyPr>
          <a:lstStyle/>
          <a:p>
            <a:pPr marL="180975" lvl="1" indent="0"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Vendor Management</a:t>
            </a:r>
          </a:p>
          <a:p>
            <a:pPr marL="628650" lvl="2" indent="-266700"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Key Components </a:t>
            </a:r>
          </a:p>
          <a:p>
            <a:pPr marL="628650" lvl="2" indent="-266700"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Effective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Vendor Management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Framework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180975" lvl="1" indent="0">
              <a:buClr>
                <a:srgbClr val="002060"/>
              </a:buClr>
              <a:buSzPct val="100000"/>
              <a:buNone/>
            </a:pP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 marL="180975" lvl="1" indent="0"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Regulator Expectations</a:t>
            </a:r>
          </a:p>
          <a:p>
            <a:pPr marL="638175" lvl="2" indent="-276225"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Focus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Areas</a:t>
            </a:r>
          </a:p>
          <a:p>
            <a:pPr marL="180975" lvl="1" indent="0">
              <a:buClr>
                <a:srgbClr val="002060"/>
              </a:buClr>
              <a:buSzPct val="100000"/>
              <a:buNone/>
            </a:pPr>
            <a:endParaRPr lang="en-US" sz="2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03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>
            <a:spLocks/>
          </p:cNvSpPr>
          <p:nvPr/>
        </p:nvSpPr>
        <p:spPr>
          <a:xfrm>
            <a:off x="152400" y="914400"/>
            <a:ext cx="8839200" cy="97210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ClrTx/>
              <a:buSzPct val="75000"/>
              <a:buNone/>
            </a:pPr>
            <a:r>
              <a:rPr lang="en-CA" sz="1400" b="1" i="1" dirty="0">
                <a:solidFill>
                  <a:srgbClr val="007ABD"/>
                </a:solidFill>
              </a:rPr>
              <a:t>Vendor </a:t>
            </a:r>
            <a:r>
              <a:rPr lang="en-CA" sz="1400" b="1" i="1" dirty="0" smtClean="0">
                <a:solidFill>
                  <a:srgbClr val="007ABD"/>
                </a:solidFill>
              </a:rPr>
              <a:t>Management </a:t>
            </a:r>
            <a:r>
              <a:rPr lang="en-CA" sz="1400" b="1" i="1" dirty="0">
                <a:solidFill>
                  <a:srgbClr val="007ABD"/>
                </a:solidFill>
              </a:rPr>
              <a:t>is the ongoing management of third-party providers of products or services</a:t>
            </a:r>
          </a:p>
          <a:p>
            <a:pPr marL="287338" lvl="1" indent="-109538">
              <a:spcBef>
                <a:spcPts val="400"/>
              </a:spcBef>
              <a:buClrTx/>
              <a:buSzPct val="75000"/>
              <a:buFont typeface="Wingdings" panose="05000000000000000000" pitchFamily="2" charset="2"/>
              <a:buChar char="§"/>
            </a:pPr>
            <a:endParaRPr lang="en-CA" sz="1200" b="1" dirty="0" smtClean="0">
              <a:latin typeface="+mn-lt"/>
              <a:cs typeface="+mn-cs"/>
            </a:endParaRPr>
          </a:p>
          <a:p>
            <a:pPr marL="287338" lvl="1" indent="-109538">
              <a:spcBef>
                <a:spcPts val="40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en-CA" sz="1400" b="1" dirty="0" smtClean="0">
                <a:latin typeface="+mn-lt"/>
                <a:cs typeface="+mn-cs"/>
              </a:rPr>
              <a:t>The </a:t>
            </a:r>
            <a:r>
              <a:rPr lang="en-CA" sz="1400" b="1" dirty="0">
                <a:latin typeface="+mn-lt"/>
                <a:cs typeface="+mn-cs"/>
              </a:rPr>
              <a:t>goal of VM is to </a:t>
            </a:r>
            <a:r>
              <a:rPr lang="en-US" sz="1400" b="1" dirty="0">
                <a:latin typeface="+mn-lt"/>
                <a:cs typeface="+mn-cs"/>
              </a:rPr>
              <a:t>ensure the organization continuously obtains the best value from external providers of products and services while controlling exposure to vendor-related </a:t>
            </a:r>
            <a:r>
              <a:rPr lang="en-US" sz="1400" b="1" dirty="0" smtClean="0">
                <a:latin typeface="+mn-lt"/>
                <a:cs typeface="+mn-cs"/>
              </a:rPr>
              <a:t>risk</a:t>
            </a:r>
            <a:endParaRPr lang="en-CA" sz="1400" b="1" dirty="0">
              <a:latin typeface="+mn-lt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2252229"/>
              </p:ext>
            </p:extLst>
          </p:nvPr>
        </p:nvGraphicFramePr>
        <p:xfrm>
          <a:off x="251520" y="2118360"/>
          <a:ext cx="820668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80"/>
                <a:gridCol w="6781800"/>
              </a:tblGrid>
              <a:tr h="21553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Lifecycle</a:t>
                      </a:r>
                      <a:endParaRPr lang="en-US" sz="1200" dirty="0"/>
                    </a:p>
                  </a:txBody>
                  <a:tcPr marL="45720" marR="4572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Description</a:t>
                      </a:r>
                      <a:endParaRPr lang="en-US" sz="1200" dirty="0"/>
                    </a:p>
                  </a:txBody>
                  <a:tcPr marL="45720" marR="4572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Governance &amp; Process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200" dirty="0" smtClean="0"/>
                        <a:t>Establish </a:t>
                      </a:r>
                      <a:r>
                        <a:rPr lang="en-US" sz="1200" b="1" dirty="0" smtClean="0"/>
                        <a:t>strategy</a:t>
                      </a:r>
                      <a:r>
                        <a:rPr lang="en-US" sz="1200" dirty="0" smtClean="0"/>
                        <a:t> and </a:t>
                      </a:r>
                      <a:r>
                        <a:rPr lang="en-US" sz="1200" b="1" dirty="0" smtClean="0"/>
                        <a:t>governance</a:t>
                      </a:r>
                      <a:r>
                        <a:rPr lang="en-US" sz="1200" dirty="0" smtClean="0"/>
                        <a:t>. D</a:t>
                      </a:r>
                      <a:r>
                        <a:rPr lang="en-CA" sz="1200" dirty="0" smtClean="0"/>
                        <a:t>efine SOPs,  documentation, system, roles and responsibilities</a:t>
                      </a:r>
                      <a:endParaRPr lang="en-CA" sz="1200" dirty="0"/>
                    </a:p>
                  </a:txBody>
                  <a:tcPr marL="45720" marR="45720"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Select Vendors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Select vendors in accordance with a </a:t>
                      </a: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formal, unbiased practice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. Ensure the best fit for the product/service requirements and the best value at the optimal exposure to vendor risk</a:t>
                      </a:r>
                    </a:p>
                  </a:txBody>
                  <a:tcPr marL="45720" marR="45720">
                    <a:noFill/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Manage Vendor</a:t>
                      </a:r>
                      <a:r>
                        <a:rPr lang="en-CA" sz="1200" b="1" baseline="0" dirty="0" smtClean="0"/>
                        <a:t> Contracts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Manage vendor contracts through the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contract lifecycle</a:t>
                      </a:r>
                      <a:endParaRPr lang="en-CA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Manage Vendor Risk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Manage vendor risk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protect the organization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from negative effects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that can be caused by events on the vendor’s side</a:t>
                      </a:r>
                      <a:endParaRPr lang="en-CA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Manage Vendor Relationships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Maintain effective </a:t>
                      </a:r>
                      <a:r>
                        <a:rPr lang="en-CA" sz="1200" b="1" dirty="0" smtClean="0">
                          <a:solidFill>
                            <a:schemeClr val="tx1"/>
                          </a:solidFill>
                        </a:rPr>
                        <a:t>relationships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 with vendors</a:t>
                      </a:r>
                    </a:p>
                  </a:txBody>
                  <a:tcPr marL="45720" marR="45720">
                    <a:noFill/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Manage Vendor</a:t>
                      </a:r>
                      <a:r>
                        <a:rPr lang="en-CA" sz="1200" b="1" baseline="0" dirty="0" smtClean="0"/>
                        <a:t> Performance</a:t>
                      </a:r>
                      <a:endParaRPr lang="en-US" sz="1200" b="1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Ensure vendors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perform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as contracted</a:t>
                      </a:r>
                    </a:p>
                  </a:txBody>
                  <a:tcPr marL="45720" marR="45720">
                    <a:noFill/>
                  </a:tcPr>
                </a:tc>
              </a:tr>
            </a:tbl>
          </a:graphicData>
        </a:graphic>
      </p:graphicFrame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96000" cy="5910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is Vendor Management?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05175"/>
            <a:ext cx="226101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096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Vendor Manager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9050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Owner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32004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Procurement 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4958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Finance 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57912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Legal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7086600" y="5867400"/>
            <a:ext cx="12192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Sr. Mgmt.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182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495800" y="5837086"/>
            <a:ext cx="2450748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21020778">
            <a:off x="3993476" y="5613466"/>
            <a:ext cx="2954975" cy="62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696000" cy="59101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Why is it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mportant?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04800" y="914400"/>
            <a:ext cx="7704856" cy="381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 kern="1200">
                <a:solidFill>
                  <a:srgbClr val="3D96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i="1" dirty="0" smtClean="0">
                <a:solidFill>
                  <a:srgbClr val="007ABD"/>
                </a:solidFill>
              </a:rPr>
              <a:t>Because we must measure, manage, and scrutinize the vendors we rely on to deliver value</a:t>
            </a:r>
            <a:endParaRPr lang="en-GB" sz="1400" i="1" dirty="0">
              <a:solidFill>
                <a:srgbClr val="007ABD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1449" y="1502738"/>
            <a:ext cx="1182551" cy="662293"/>
          </a:xfrm>
          <a:prstGeom prst="roundRect">
            <a:avLst/>
          </a:prstGeom>
          <a:solidFill>
            <a:srgbClr val="007ABD"/>
          </a:solidFill>
          <a:ln w="12700">
            <a:solidFill>
              <a:srgbClr val="3F3E3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Reliance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6508" y="1447800"/>
            <a:ext cx="5789492" cy="998831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 kern="1200">
                <a:solidFill>
                  <a:srgbClr val="3D96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1" indent="-2174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Need vendors to deliver critical specialized services </a:t>
            </a:r>
          </a:p>
          <a:p>
            <a:pPr marL="395288" lvl="1" indent="-2174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Over half of a company’s expenditure is with vendors </a:t>
            </a:r>
          </a:p>
          <a:p>
            <a:pPr marL="395288" lvl="1" indent="-2174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Vendors globally help us achieve our mission </a:t>
            </a:r>
          </a:p>
          <a:p>
            <a:pPr lvl="1">
              <a:spcBef>
                <a:spcPts val="400"/>
              </a:spcBef>
            </a:pP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1394" y="2362200"/>
            <a:ext cx="1182551" cy="662293"/>
          </a:xfrm>
          <a:prstGeom prst="roundRect">
            <a:avLst/>
          </a:prstGeom>
          <a:solidFill>
            <a:srgbClr val="007ABD"/>
          </a:solidFill>
          <a:ln w="12700">
            <a:solidFill>
              <a:srgbClr val="3F3E3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Value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46508" y="2415523"/>
            <a:ext cx="6380074" cy="556277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 kern="1200">
                <a:solidFill>
                  <a:srgbClr val="3D96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1" indent="-2174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Maximise value and deliver great commercial outcomes through our relationships</a:t>
            </a: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1394" y="3198129"/>
            <a:ext cx="1182551" cy="662293"/>
          </a:xfrm>
          <a:prstGeom prst="roundRect">
            <a:avLst/>
          </a:prstGeom>
          <a:solidFill>
            <a:srgbClr val="007ABD"/>
          </a:solidFill>
          <a:ln w="12700">
            <a:solidFill>
              <a:srgbClr val="3F3E3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46508" y="3208344"/>
            <a:ext cx="6164187" cy="754056"/>
          </a:xfrm>
          <a:prstGeom prst="rect">
            <a:avLst/>
          </a:prstGeom>
        </p:spPr>
        <p:txBody>
          <a:bodyPr lIns="0" tIns="0" rIns="0" bIns="0"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 kern="1200">
                <a:solidFill>
                  <a:srgbClr val="3D96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-180975" algn="l" defTabSz="914400" rtl="0" eaLnBrk="1" latinLnBrk="0" hangingPunct="1">
              <a:spcBef>
                <a:spcPts val="6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3763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rgbClr val="3F3E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1" indent="-2174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Increased </a:t>
            </a:r>
            <a:r>
              <a:rPr lang="en-GB" sz="1400" b="1" dirty="0">
                <a:solidFill>
                  <a:schemeClr val="tx1"/>
                </a:solidFill>
                <a:latin typeface="+mn-lt"/>
                <a:cs typeface="+mn-cs"/>
              </a:rPr>
              <a:t>regulatory and member scrutiny </a:t>
            </a:r>
            <a:r>
              <a:rPr lang="en-GB" sz="1400" dirty="0">
                <a:solidFill>
                  <a:schemeClr val="tx1"/>
                </a:solidFill>
                <a:latin typeface="+mn-lt"/>
                <a:cs typeface="+mn-cs"/>
              </a:rPr>
              <a:t>on how financial institutions manage third party vendor risk - operational, cyber security, supply chain, compliance, strategic, financial and reputational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5247" y="5143205"/>
            <a:ext cx="6049925" cy="2139047"/>
          </a:xfrm>
          <a:prstGeom prst="rect">
            <a:avLst/>
          </a:prstGeom>
        </p:spPr>
        <p:txBody>
          <a:bodyPr lIns="0" tIns="0" rIns="0" bIns="0"/>
          <a:lstStyle/>
          <a:p>
            <a:pPr marL="180975" indent="-180975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800" y="1447800"/>
            <a:ext cx="1663737" cy="1927843"/>
            <a:chOff x="7294864" y="1701744"/>
            <a:chExt cx="1832929" cy="2147533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844268" y="2586686"/>
              <a:ext cx="1283525" cy="126259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7294864" y="1701744"/>
              <a:ext cx="1283525" cy="126259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7336460" y="2062668"/>
              <a:ext cx="1219516" cy="70182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rmAutofit/>
            </a:bodyPr>
            <a:lstStyle>
              <a:lvl1pPr marL="180975" indent="-180975" algn="l" defTabSz="914400" rtl="0" eaLnBrk="1" latinLnBrk="0" hangingPunct="1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 sz="1600" b="1" kern="1200">
                  <a:solidFill>
                    <a:srgbClr val="3D96D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61950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5000"/>
                <a:buFontTx/>
                <a:buBlip>
                  <a:blip r:embed="rId3"/>
                </a:buBlip>
                <a:defRPr sz="1600" kern="120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42925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5000"/>
                <a:buFontTx/>
                <a:buBlip>
                  <a:blip r:embed="rId4"/>
                </a:buBlip>
                <a:defRPr sz="1600" kern="120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893763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Char char="&gt;"/>
                <a:defRPr sz="1600" kern="1200">
                  <a:solidFill>
                    <a:srgbClr val="3F3E3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100" i="1" dirty="0" smtClean="0">
                  <a:solidFill>
                    <a:schemeClr val="bg1"/>
                  </a:solidFill>
                </a:rPr>
                <a:t>Our Contracts are a </a:t>
              </a:r>
              <a:r>
                <a:rPr lang="en-GB" sz="1100" i="1" dirty="0">
                  <a:solidFill>
                    <a:schemeClr val="bg1"/>
                  </a:solidFill>
                </a:rPr>
                <a:t>S</a:t>
              </a:r>
              <a:r>
                <a:rPr lang="en-GB" sz="1100" i="1" dirty="0" smtClean="0">
                  <a:solidFill>
                    <a:schemeClr val="bg1"/>
                  </a:solidFill>
                </a:rPr>
                <a:t>trategic Asset</a:t>
              </a:r>
              <a:endParaRPr lang="en-GB" sz="11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894095" y="2911985"/>
              <a:ext cx="1200647" cy="70182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80975" indent="-180975" algn="l" defTabSz="914400" rtl="0" eaLnBrk="1" latinLnBrk="0" hangingPunct="1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 sz="1600" b="1" kern="1200">
                  <a:solidFill>
                    <a:srgbClr val="3D96D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61950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5000"/>
                <a:buFontTx/>
                <a:buBlip>
                  <a:blip r:embed="rId3"/>
                </a:buBlip>
                <a:defRPr sz="1600" kern="120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42925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75000"/>
                <a:buFontTx/>
                <a:buBlip>
                  <a:blip r:embed="rId4"/>
                </a:buBlip>
                <a:defRPr sz="1600" kern="120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893763" indent="-180975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Char char="&gt;"/>
                <a:defRPr sz="1600" kern="1200">
                  <a:solidFill>
                    <a:srgbClr val="3F3E3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Vendor Management is a Core Competence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Diagram 26"/>
          <p:cNvGraphicFramePr/>
          <p:nvPr>
            <p:extLst>
              <p:ext uri="{D42A27DB-BD31-4B8C-83A1-F6EECF244321}">
                <p14:modId xmlns="" xmlns:p14="http://schemas.microsoft.com/office/powerpoint/2010/main" val="2893339258"/>
              </p:ext>
            </p:extLst>
          </p:nvPr>
        </p:nvGraphicFramePr>
        <p:xfrm>
          <a:off x="2231135" y="4839003"/>
          <a:ext cx="4876800" cy="118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38400" y="4648200"/>
            <a:ext cx="75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2000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1" y="4648200"/>
            <a:ext cx="75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2005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01744" y="4648200"/>
            <a:ext cx="75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2008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79136" y="4648200"/>
            <a:ext cx="75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2013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" y="42672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Importance has evolved with changing business environment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6172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Oversight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4232" y="4648200"/>
            <a:ext cx="75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2015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6143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66883" y="228600"/>
            <a:ext cx="8572317" cy="476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</a:rPr>
              <a:t>What is a third party vendor?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3"/>
          <p:cNvSpPr txBox="1">
            <a:spLocks/>
          </p:cNvSpPr>
          <p:nvPr/>
        </p:nvSpPr>
        <p:spPr>
          <a:xfrm>
            <a:off x="152400" y="914400"/>
            <a:ext cx="8839200" cy="97210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lvl="1" indent="-109538">
              <a:spcBef>
                <a:spcPts val="40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en-CA" sz="1400" b="1" dirty="0" smtClean="0">
                <a:latin typeface="+mn-lt"/>
                <a:cs typeface="+mn-cs"/>
              </a:rPr>
              <a:t>Any individual or entity, which is not a direct employee, which provides a produce/service to, or behalf of, the organization</a:t>
            </a:r>
          </a:p>
          <a:p>
            <a:pPr marL="287338" lvl="1" indent="-109538">
              <a:spcBef>
                <a:spcPts val="40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en-CA" sz="1400" b="1" dirty="0" smtClean="0">
                <a:latin typeface="+mn-lt"/>
                <a:cs typeface="+mn-cs"/>
              </a:rPr>
              <a:t>Typically managed at both the engagement and relationship levels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23622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Vendors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9718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Affiliates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35814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Contractors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23622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Providers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733800" y="29718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Partnerships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35814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Joint Ventures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791200" y="23622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Agencies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791200" y="29718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Law firms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791200" y="3581400"/>
            <a:ext cx="1676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Government Organizations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48006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One service, one contract, provided to one line of business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4876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Multiple engagements with the same company</a:t>
            </a:r>
            <a:endParaRPr lang="en-US" sz="1400" b="1" dirty="0"/>
          </a:p>
        </p:txBody>
      </p:sp>
      <p:sp>
        <p:nvSpPr>
          <p:cNvPr id="24" name="Right Arrow 23"/>
          <p:cNvSpPr/>
          <p:nvPr/>
        </p:nvSpPr>
        <p:spPr>
          <a:xfrm>
            <a:off x="3886200" y="52578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60" t="51704" r="29304" b="34020"/>
          <a:stretch/>
        </p:blipFill>
        <p:spPr bwMode="auto">
          <a:xfrm>
            <a:off x="5403274" y="4648200"/>
            <a:ext cx="911030" cy="13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107"/>
          <a:stretch/>
        </p:blipFill>
        <p:spPr bwMode="auto">
          <a:xfrm>
            <a:off x="2209800" y="4572000"/>
            <a:ext cx="119841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86000" y="5943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Engagement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601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Relationship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5614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66883" y="228600"/>
            <a:ext cx="8572317" cy="476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</a:rPr>
              <a:t>Vendors may present a combination of risks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8765138"/>
              </p:ext>
            </p:extLst>
          </p:nvPr>
        </p:nvGraphicFramePr>
        <p:xfrm>
          <a:off x="1752600" y="1219200"/>
          <a:ext cx="70104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029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Cyber 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Ensuring confidentiality, integrity,</a:t>
                      </a:r>
                      <a:r>
                        <a:rPr lang="en-US" sz="1200" baseline="0" dirty="0" smtClean="0"/>
                        <a:t> availability of information assets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Compliance/legal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Actions inconsistent with legal, policy</a:t>
                      </a:r>
                      <a:r>
                        <a:rPr lang="en-US" sz="1200" baseline="0" dirty="0" smtClean="0"/>
                        <a:t> or regulatory requirements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 delivery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Third</a:t>
                      </a:r>
                      <a:r>
                        <a:rPr lang="en-US" sz="1200" baseline="0" dirty="0" smtClean="0"/>
                        <a:t> party failures resulting in impact to the service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Contractual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Inability to deliver services per contract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Business continuity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Inability</a:t>
                      </a:r>
                      <a:r>
                        <a:rPr lang="en-US" sz="1200" baseline="0" dirty="0" smtClean="0"/>
                        <a:t> to continue providing services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Intellectual</a:t>
                      </a:r>
                      <a:r>
                        <a:rPr lang="en-US" sz="1400" b="1" baseline="0" dirty="0" smtClean="0"/>
                        <a:t> property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Inappropriate</a:t>
                      </a:r>
                      <a:r>
                        <a:rPr lang="en-US" sz="1200" baseline="0" dirty="0" smtClean="0"/>
                        <a:t> use of intellectual property 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meet contractual obligations due to financial difficulties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Reputation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impacting an organization’s brand and reputation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Geopolitical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Region/country-specific factors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Strategic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Third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party not aligned with the organization’s strategic objectives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Credit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make obligated payments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deliver a quality service/produce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Pentagon 1"/>
          <p:cNvSpPr/>
          <p:nvPr/>
        </p:nvSpPr>
        <p:spPr>
          <a:xfrm>
            <a:off x="152400" y="1524000"/>
            <a:ext cx="1371600" cy="2153920"/>
          </a:xfrm>
          <a:prstGeom prst="homePlate">
            <a:avLst>
              <a:gd name="adj" fmla="val 2931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Inherent risk to the product/ service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52400" y="3982720"/>
            <a:ext cx="1371600" cy="2209800"/>
          </a:xfrm>
          <a:prstGeom prst="homePlate">
            <a:avLst>
              <a:gd name="adj" fmla="val 2931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Risks unique to the third party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24600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Deloitte 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0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Regulatory</a:t>
            </a:r>
          </a:p>
          <a:p>
            <a:r>
              <a:rPr lang="en-US" dirty="0"/>
              <a:t>E</a:t>
            </a:r>
            <a:r>
              <a:rPr lang="en-US" dirty="0" smtClean="0"/>
              <a:t>xpectations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0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6696000" cy="476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Regulatory Expectations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6785674"/>
              </p:ext>
            </p:extLst>
          </p:nvPr>
        </p:nvGraphicFramePr>
        <p:xfrm>
          <a:off x="381000" y="1402943"/>
          <a:ext cx="8534400" cy="501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00"/>
                <a:gridCol w="6311900"/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4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Expanded scope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Oversee </a:t>
                      </a:r>
                      <a:r>
                        <a:rPr lang="en-US" sz="1200" b="1" dirty="0" smtClean="0"/>
                        <a:t>all</a:t>
                      </a:r>
                      <a:r>
                        <a:rPr lang="en-US" sz="1200" b="1" baseline="0" dirty="0" smtClean="0"/>
                        <a:t> service providers, affiliates, partnerships and other third parties</a:t>
                      </a:r>
                      <a:endParaRPr lang="en-US" sz="1200" b="1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Governance and accountability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Define responsibilities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aseline="0" dirty="0" smtClean="0"/>
                        <a:t>of the board, senior management, and relationships managers</a:t>
                      </a:r>
                      <a:endParaRPr lang="en-US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End-to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-end risk management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Formalize risk management across the life-cycle and risk domains.  </a:t>
                      </a:r>
                      <a:r>
                        <a:rPr lang="en-US" sz="1200" b="1" dirty="0" smtClean="0"/>
                        <a:t>Greater</a:t>
                      </a:r>
                      <a:r>
                        <a:rPr lang="en-US" sz="1200" b="1" baseline="0" dirty="0" smtClean="0"/>
                        <a:t> scrutiny with high risk vendors. </a:t>
                      </a:r>
                      <a:endParaRPr lang="en-US" sz="1200" b="1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4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Due Diligence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</a:t>
                      </a:r>
                      <a:r>
                        <a:rPr lang="en-US" sz="1200" baseline="0" dirty="0" smtClean="0"/>
                        <a:t> how vendors are </a:t>
                      </a:r>
                      <a:r>
                        <a:rPr lang="en-US" sz="1200" b="1" baseline="0" dirty="0" smtClean="0"/>
                        <a:t>sought, vetted, selected</a:t>
                      </a:r>
                      <a:endParaRPr lang="en-US" sz="1200" b="1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4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Contracts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 you have them?  Do they have the appropriate</a:t>
                      </a:r>
                      <a:r>
                        <a:rPr lang="en-US" sz="1200" baseline="0" dirty="0" smtClean="0"/>
                        <a:t> clauses?  </a:t>
                      </a:r>
                      <a:r>
                        <a:rPr lang="en-US" sz="1200" b="1" baseline="0" dirty="0" smtClean="0"/>
                        <a:t>Execute a contract inventory</a:t>
                      </a:r>
                      <a:r>
                        <a:rPr lang="en-US" sz="1200" baseline="0" dirty="0" smtClean="0"/>
                        <a:t>.</a:t>
                      </a:r>
                      <a:endParaRPr lang="en-US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Monitoring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Timely and effective reporting in</a:t>
                      </a:r>
                      <a:r>
                        <a:rPr lang="en-US" sz="1200" baseline="0" dirty="0" smtClean="0"/>
                        <a:t> vendor relationships.  Demonstrate you have sufficient visibility and control.  Use of </a:t>
                      </a:r>
                      <a:r>
                        <a:rPr lang="en-US" sz="1200" b="1" baseline="0" dirty="0" smtClean="0"/>
                        <a:t>scorecards and dashboards</a:t>
                      </a:r>
                      <a:endParaRPr lang="en-US" sz="1200" b="1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Compliance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 all relevant </a:t>
                      </a:r>
                      <a:r>
                        <a:rPr lang="en-US" sz="1200" b="1" dirty="0" smtClean="0"/>
                        <a:t>compliance requirements</a:t>
                      </a:r>
                      <a:r>
                        <a:rPr lang="en-US" sz="1200" b="1" baseline="0" dirty="0" smtClean="0"/>
                        <a:t> and document </a:t>
                      </a:r>
                      <a:r>
                        <a:rPr lang="en-US" sz="1200" baseline="0" dirty="0" smtClean="0"/>
                        <a:t>how they are being met</a:t>
                      </a:r>
                      <a:endParaRPr lang="en-US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4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Reviews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 your vendors…</a:t>
                      </a:r>
                      <a:r>
                        <a:rPr lang="en-US" sz="1200" b="1" dirty="0" smtClean="0"/>
                        <a:t>’Say what they do?’ </a:t>
                      </a:r>
                      <a:r>
                        <a:rPr lang="en-US" sz="1200" dirty="0" smtClean="0"/>
                        <a:t>and </a:t>
                      </a:r>
                      <a:r>
                        <a:rPr lang="en-US" sz="1200" b="1" dirty="0" smtClean="0"/>
                        <a:t>‘Do what they say</a:t>
                      </a:r>
                      <a:r>
                        <a:rPr lang="en-US" sz="1200" dirty="0" smtClean="0"/>
                        <a:t>’.  Risks are documented and controls in place.</a:t>
                      </a:r>
                      <a:endParaRPr lang="en-US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Business Continuity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Consider the </a:t>
                      </a:r>
                      <a:r>
                        <a:rPr lang="en-US" sz="1200" b="1" dirty="0" smtClean="0"/>
                        <a:t>systemic implications </a:t>
                      </a:r>
                      <a:r>
                        <a:rPr lang="en-US" sz="1200" dirty="0" smtClean="0"/>
                        <a:t>of outsourcing and potential third</a:t>
                      </a:r>
                      <a:r>
                        <a:rPr lang="en-US" sz="1200" baseline="0" dirty="0" smtClean="0"/>
                        <a:t> party failures</a:t>
                      </a:r>
                      <a:endParaRPr lang="en-US" sz="12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457200" y="205740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457200" y="2646452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446926" y="4145622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600" y="914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7ABD"/>
                </a:solidFill>
              </a:rPr>
              <a:t>Regulators globally have issued heightened standards and guidance for third party’s.   These cover most regulatory expectations….  </a:t>
            </a:r>
            <a:endParaRPr lang="en-CA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26637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STheme">
  <a:themeElements>
    <a:clrScheme name="CLS_Brigh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6CC"/>
      </a:accent1>
      <a:accent2>
        <a:srgbClr val="808080"/>
      </a:accent2>
      <a:accent3>
        <a:srgbClr val="51197A"/>
      </a:accent3>
      <a:accent4>
        <a:srgbClr val="EABB00"/>
      </a:accent4>
      <a:accent5>
        <a:srgbClr val="C73326"/>
      </a:accent5>
      <a:accent6>
        <a:srgbClr val="86B233"/>
      </a:accent6>
      <a:hlink>
        <a:srgbClr val="CCCCFF"/>
      </a:hlink>
      <a:folHlink>
        <a:srgbClr val="B2B2B2"/>
      </a:folHlink>
    </a:clrScheme>
    <a:fontScheme name="CLS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unications Project Document" ma:contentTypeID="0x010100ABA03C460E5F4B28ADA2F9B977DED3F0005FCE0546C47CAB44A94B931566B236A5005E65072AA98E524DA0558ED310FD64D0" ma:contentTypeVersion="24" ma:contentTypeDescription="" ma:contentTypeScope="" ma:versionID="c0aaf7f2a70b005a7396c3163716c84d">
  <xsd:schema xmlns:xsd="http://www.w3.org/2001/XMLSchema" xmlns:xs="http://www.w3.org/2001/XMLSchema" xmlns:p="http://schemas.microsoft.com/office/2006/metadata/properties" xmlns:ns1="http://schemas.microsoft.com/sharepoint/v3" xmlns:ns2="57ddb507-ed57-4f3b-9723-f3b08d8f054e" targetNamespace="http://schemas.microsoft.com/office/2006/metadata/properties" ma:root="true" ma:fieldsID="97a8f45415780fd6749600cebb637431" ns1:_="" ns2:_="">
    <xsd:import namespace="http://schemas.microsoft.com/sharepoint/v3"/>
    <xsd:import namespace="57ddb507-ed57-4f3b-9723-f3b08d8f054e"/>
    <xsd:element name="properties">
      <xsd:complexType>
        <xsd:sequence>
          <xsd:element name="documentManagement">
            <xsd:complexType>
              <xsd:all>
                <xsd:element ref="ns2:This_x0020_is_x0020_a_x0020_potential_x0020_record" minOccurs="0"/>
                <xsd:element ref="ns2:CLS_DocumentClassification"/>
                <xsd:element ref="ns2:Document_x0020_Author" minOccurs="0"/>
                <xsd:element ref="ns2:_dlc_DocIdPersistId" minOccurs="0"/>
                <xsd:element ref="ns2:a260e7385b594b95bc0a31527afa70a1" minOccurs="0"/>
                <xsd:element ref="ns2:TaxCatchAll" minOccurs="0"/>
                <xsd:element ref="ns2:TaxCatchAllLabel" minOccurs="0"/>
                <xsd:element ref="ns2:TaxKeywordTaxHTField" minOccurs="0"/>
                <xsd:element ref="ns2:_dlc_DocId" minOccurs="0"/>
                <xsd:element ref="ns2:_dlc_DocIdUrl" minOccurs="0"/>
                <xsd:element ref="ns2:Communications_x0020_Project_x0020_Document_x0020_Type" minOccurs="0"/>
                <xsd:element ref="ns2:nc9a4ecf781e40739ae83386704f89db" minOccurs="0"/>
                <xsd:element ref="ns1:Comments" minOccurs="0"/>
                <xsd:element ref="ns2:DMS_Sit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3" nillable="true" ma:displayName="Comments" ma:hidden="true" ma:internalName="Comment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db507-ed57-4f3b-9723-f3b08d8f054e" elementFormDefault="qualified">
    <xsd:import namespace="http://schemas.microsoft.com/office/2006/documentManagement/types"/>
    <xsd:import namespace="http://schemas.microsoft.com/office/infopath/2007/PartnerControls"/>
    <xsd:element name="This_x0020_is_x0020_a_x0020_potential_x0020_record" ma:index="3" nillable="true" ma:displayName="This is a potential record" ma:default="0" ma:internalName="This_x0020_is_x0020_a_x0020_potential_x0020_record">
      <xsd:simpleType>
        <xsd:restriction base="dms:Boolean"/>
      </xsd:simpleType>
    </xsd:element>
    <xsd:element name="CLS_DocumentClassification" ma:index="4" ma:displayName="Document Classification" ma:description="Enter the document classification relating to this document" ma:internalName="CLS_DocumentClassification" ma:readOnly="false">
      <xsd:simpleType>
        <xsd:restriction base="dms:Choice">
          <xsd:enumeration value="1. Public Information"/>
          <xsd:enumeration value="2. Confidential Information"/>
          <xsd:enumeration value="3. Confidential Supervisory Information"/>
          <xsd:enumeration value="4. Restricted Information"/>
        </xsd:restriction>
      </xsd:simpleType>
    </xsd:element>
    <xsd:element name="Document_x0020_Author" ma:index="5" nillable="true" ma:displayName="Document Author" ma:list="UserInfo" ma:SharePointGroup="0" ma:internalName="Document_x0020_Autho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260e7385b594b95bc0a31527afa70a1" ma:index="11" nillable="true" ma:taxonomy="true" ma:internalName="a260e7385b594b95bc0a31527afa70a1" ma:taxonomyFieldName="CLS_Department" ma:displayName="Department" ma:readOnly="false" ma:default="1;#Communications|66097793-ffe9-4658-abf5-57b088bdd494" ma:fieldId="{a260e738-5b59-4b95-bc0a-31527afa70a1}" ma:taxonomyMulti="true" ma:sspId="488c8df4-0e4d-422e-bcf7-b92779d2c563" ma:termSetId="e3fe425a-b07c-4ffb-a7a8-03c39ca6d0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9f7206c-032f-4e12-bcd5-233516888d18}" ma:internalName="TaxCatchAll" ma:showField="CatchAllData" ma:web="57ddb507-ed57-4f3b-9723-f3b08d8f0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9f7206c-032f-4e12-bcd5-233516888d18}" ma:internalName="TaxCatchAllLabel" ma:readOnly="true" ma:showField="CatchAllDataLabel" ma:web="57ddb507-ed57-4f3b-9723-f3b08d8f0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488c8df4-0e4d-422e-bcf7-b92779d2c56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unications_x0020_Project_x0020_Document_x0020_Type" ma:index="21" nillable="true" ma:displayName="Communications Project Document Type" ma:format="Dropdown" ma:internalName="Communications_x0020_Project_x0020_Document_x0020_Type">
      <xsd:simpleType>
        <xsd:restriction base="dms:Choice">
          <xsd:enumeration value="Work Request"/>
          <xsd:enumeration value="Project Definition Document"/>
          <xsd:enumeration value="Project change Request"/>
        </xsd:restriction>
      </xsd:simpleType>
    </xsd:element>
    <xsd:element name="nc9a4ecf781e40739ae83386704f89db" ma:index="22" nillable="true" ma:taxonomy="true" ma:internalName="nc9a4ecf781e40739ae83386704f89db" ma:taxonomyFieldName="Record_x0020_Series_x0020_Information_x0020_Category" ma:displayName="Record Series Information Category" ma:default="" ma:fieldId="{7c9a4ecf-781e-4073-9ae8-3386704f89db}" ma:sspId="488c8df4-0e4d-422e-bcf7-b92779d2c563" ma:termSetId="98c13d52-ad42-4b18-8063-9572f5e6f39d" ma:anchorId="de804be8-495b-4cea-b169-8cac7fd320ca" ma:open="false" ma:isKeyword="false">
      <xsd:complexType>
        <xsd:sequence>
          <xsd:element ref="pc:Terms" minOccurs="0" maxOccurs="1"/>
        </xsd:sequence>
      </xsd:complexType>
    </xsd:element>
    <xsd:element name="DMS_SiteName" ma:index="24" nillable="true" ma:displayName="DMS_SiteName" ma:default="Communications" ma:description="" ma:hidden="true" ma:internalName="DMS_SiteName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is_x0020_is_x0020_a_x0020_potential_x0020_record xmlns="57ddb507-ed57-4f3b-9723-f3b08d8f054e">false</This_x0020_is_x0020_a_x0020_potential_x0020_record>
    <CLS_DocumentClassification xmlns="57ddb507-ed57-4f3b-9723-f3b08d8f054e"/>
    <a260e7385b594b95bc0a31527afa70a1 xmlns="57ddb507-ed57-4f3b-9723-f3b08d8f05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66097793-ffe9-4658-abf5-57b088bdd494</TermId>
        </TermInfo>
      </Terms>
    </a260e7385b594b95bc0a31527afa70a1>
    <Document_x0020_Author xmlns="57ddb507-ed57-4f3b-9723-f3b08d8f054e">
      <UserInfo>
        <DisplayName/>
        <AccountId xsi:nil="true"/>
        <AccountType/>
      </UserInfo>
    </Document_x0020_Author>
    <TaxKeywordTaxHTField xmlns="57ddb507-ed57-4f3b-9723-f3b08d8f054e">
      <Terms xmlns="http://schemas.microsoft.com/office/infopath/2007/PartnerControls"/>
    </TaxKeywordTaxHTField>
    <nc9a4ecf781e40739ae83386704f89db xmlns="57ddb507-ed57-4f3b-9723-f3b08d8f054e">
      <Terms xmlns="http://schemas.microsoft.com/office/infopath/2007/PartnerControls"/>
    </nc9a4ecf781e40739ae83386704f89db>
    <Communications_x0020_Project_x0020_Document_x0020_Type xmlns="57ddb507-ed57-4f3b-9723-f3b08d8f054e" xsi:nil="true"/>
    <TaxCatchAll xmlns="57ddb507-ed57-4f3b-9723-f3b08d8f054e">
      <Value>1</Value>
    </TaxCatchAll>
    <DMS_SiteName xmlns="57ddb507-ed57-4f3b-9723-f3b08d8f054e">Communications</DMS_SiteName>
    <Comments xmlns="http://schemas.microsoft.com/sharepoint/v3" xsi:nil="true"/>
    <_dlc_DocId xmlns="57ddb507-ed57-4f3b-9723-f3b08d8f054e">CLS5-31-360</_dlc_DocId>
    <_dlc_DocIdUrl xmlns="57ddb507-ed57-4f3b-9723-f3b08d8f054e">
      <Url>https://clshub.prod.local/Communications/_layouts/DocIdRedir.aspx?ID=CLS5-31-360</Url>
      <Description>CLS5-31-360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C4155-64E5-4F9B-9F43-92E21E9DAAA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A41CB83-FFFA-43C7-89EA-53E746C52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ddb507-ed57-4f3b-9723-f3b08d8f0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4130E-52C8-4326-8C28-88DD150D2FB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57ddb507-ed57-4f3b-9723-f3b08d8f054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125B88B-3926-4620-935C-552262E5E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CLSTheme</Template>
  <TotalTime>4292</TotalTime>
  <Words>1002</Words>
  <Application>Microsoft Office PowerPoint</Application>
  <PresentationFormat>On-screen Show (4:3)</PresentationFormat>
  <Paragraphs>219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CLSTheme</vt:lpstr>
      <vt:lpstr>Slide 1</vt:lpstr>
      <vt:lpstr>Slide 2</vt:lpstr>
      <vt:lpstr>Agenda</vt:lpstr>
      <vt:lpstr>What is Vendor Management?</vt:lpstr>
      <vt:lpstr>Why is it important?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CLS Services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mluongo</dc:creator>
  <cp:lastModifiedBy>user</cp:lastModifiedBy>
  <cp:revision>124</cp:revision>
  <cp:lastPrinted>2015-06-16T19:03:38Z</cp:lastPrinted>
  <dcterms:created xsi:type="dcterms:W3CDTF">2015-06-11T14:55:40Z</dcterms:created>
  <dcterms:modified xsi:type="dcterms:W3CDTF">2016-10-18T02:09:01Z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0x010100ABA03C460E5F4B28ADA2F9B977DED3F0005FCE0546C47CAB44A94B931566B236A5005E65072AA98E524DA0558ED310FD64D0</vt:lpwstr>
  </property>
  <property fmtid="{D5CDD505-2E9C-101B-9397-08002B2CF9AE}" pid="3" name="_dlc_DocIdItemGuid">
    <vt:lpwstr>e4e24e05-2593-47df-8901-9877d9683db3</vt:lpwstr>
  </property>
  <property fmtid="{D5CDD505-2E9C-101B-9397-08002B2CF9AE}" pid="4" name="TaxKeyword">
    <vt:lpwstr/>
  </property>
  <property fmtid="{D5CDD505-2E9C-101B-9397-08002B2CF9AE}" pid="5" name="Record_x0020_Series_x0020_Information_x0020_Category">
    <vt:lpwstr/>
  </property>
  <property fmtid="{D5CDD505-2E9C-101B-9397-08002B2CF9AE}" pid="6" name="CLS_Department">
    <vt:lpwstr>1;#Communications|66097793-ffe9-4658-abf5-57b088bdd494</vt:lpwstr>
  </property>
  <property fmtid="{D5CDD505-2E9C-101B-9397-08002B2CF9AE}" pid="7" name="Record Series Information Category">
    <vt:lpwstr/>
  </property>
  <property fmtid="{D5CDD505-2E9C-101B-9397-08002B2CF9AE}" pid="8" name="TitusGUID">
    <vt:lpwstr>067d70e4-43be-478b-85c8-b9239a5a714b</vt:lpwstr>
  </property>
  <property fmtid="{D5CDD505-2E9C-101B-9397-08002B2CF9AE}" pid="9" name="CLSClassification">
    <vt:lpwstr>CLS Classification: Confidential Information</vt:lpwstr>
  </property>
</Properties>
</file>