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65" r:id="rId4"/>
    <p:sldId id="272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61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80" d="100"/>
          <a:sy n="80" d="100"/>
        </p:scale>
        <p:origin x="-88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4/1/2014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145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4462"/>
            <a:ext cx="4013200" cy="3128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414462"/>
            <a:ext cx="4013200" cy="31289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9B8E-6E4E-48FF-9461-CAEBD7AA4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4/1/2014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09600" y="2343150"/>
            <a:ext cx="822960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MERENCANAKAN PELATIHAN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Training Need Assessment (TNA)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4462"/>
            <a:ext cx="7543800" cy="3128963"/>
          </a:xfrm>
        </p:spPr>
        <p:txBody>
          <a:bodyPr/>
          <a:lstStyle/>
          <a:p>
            <a:r>
              <a:rPr lang="en-US" dirty="0" smtClean="0"/>
              <a:t>Specific</a:t>
            </a:r>
          </a:p>
          <a:p>
            <a:r>
              <a:rPr lang="en-US" dirty="0" err="1" smtClean="0"/>
              <a:t>Measureble</a:t>
            </a:r>
            <a:endParaRPr lang="en-US" dirty="0" smtClean="0"/>
          </a:p>
          <a:p>
            <a:r>
              <a:rPr lang="en-US" dirty="0" smtClean="0"/>
              <a:t>Attainable</a:t>
            </a:r>
          </a:p>
          <a:p>
            <a:r>
              <a:rPr lang="en-US" dirty="0" smtClean="0"/>
              <a:t>Result Oriented</a:t>
            </a:r>
          </a:p>
          <a:p>
            <a:r>
              <a:rPr lang="en-US" dirty="0" smtClean="0"/>
              <a:t>Time 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33550"/>
            <a:ext cx="6324600" cy="2809875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TNA !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!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6280" b="1628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51850" cy="857250"/>
          </a:xfrm>
        </p:spPr>
        <p:txBody>
          <a:bodyPr/>
          <a:lstStyle/>
          <a:p>
            <a:pPr algn="ctr">
              <a:defRPr/>
            </a:pPr>
            <a:r>
              <a:rPr lang="id-ID" dirty="0" smtClean="0">
                <a:solidFill>
                  <a:schemeClr val="accent1">
                    <a:lumMod val="50000"/>
                  </a:schemeClr>
                </a:solidFill>
              </a:rPr>
              <a:t>Proses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Pelatihan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371" name="Text Box 1027"/>
          <p:cNvSpPr txBox="1">
            <a:spLocks noChangeArrowheads="1"/>
          </p:cNvSpPr>
          <p:nvPr/>
        </p:nvSpPr>
        <p:spPr bwMode="auto">
          <a:xfrm>
            <a:off x="1676400" y="1600200"/>
            <a:ext cx="2438400" cy="5847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ANALYZE</a:t>
            </a:r>
          </a:p>
        </p:txBody>
      </p:sp>
      <p:sp>
        <p:nvSpPr>
          <p:cNvPr id="58374" name="Text Box 1030"/>
          <p:cNvSpPr txBox="1">
            <a:spLocks noChangeArrowheads="1"/>
          </p:cNvSpPr>
          <p:nvPr/>
        </p:nvSpPr>
        <p:spPr bwMode="auto">
          <a:xfrm>
            <a:off x="5105400" y="1600200"/>
            <a:ext cx="2438400" cy="5847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DESIGN</a:t>
            </a:r>
          </a:p>
        </p:txBody>
      </p:sp>
      <p:sp>
        <p:nvSpPr>
          <p:cNvPr id="58375" name="Text Box 1031"/>
          <p:cNvSpPr txBox="1">
            <a:spLocks noChangeArrowheads="1"/>
          </p:cNvSpPr>
          <p:nvPr/>
        </p:nvSpPr>
        <p:spPr bwMode="auto">
          <a:xfrm>
            <a:off x="1676400" y="2571750"/>
            <a:ext cx="2438400" cy="5847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DEVELOP</a:t>
            </a:r>
          </a:p>
        </p:txBody>
      </p:sp>
      <p:sp>
        <p:nvSpPr>
          <p:cNvPr id="58376" name="Text Box 1032"/>
          <p:cNvSpPr txBox="1">
            <a:spLocks noChangeArrowheads="1"/>
          </p:cNvSpPr>
          <p:nvPr/>
        </p:nvSpPr>
        <p:spPr bwMode="auto">
          <a:xfrm>
            <a:off x="5029200" y="2571750"/>
            <a:ext cx="2743200" cy="5847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IMPLEMENT</a:t>
            </a:r>
          </a:p>
        </p:txBody>
      </p:sp>
      <p:sp>
        <p:nvSpPr>
          <p:cNvPr id="58377" name="Text Box 1033"/>
          <p:cNvSpPr txBox="1">
            <a:spLocks noChangeArrowheads="1"/>
          </p:cNvSpPr>
          <p:nvPr/>
        </p:nvSpPr>
        <p:spPr bwMode="auto">
          <a:xfrm>
            <a:off x="3505200" y="3771900"/>
            <a:ext cx="2438400" cy="5847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EVALUATE</a:t>
            </a:r>
          </a:p>
        </p:txBody>
      </p:sp>
      <p:sp>
        <p:nvSpPr>
          <p:cNvPr id="28680" name="Line 1034"/>
          <p:cNvSpPr>
            <a:spLocks noChangeShapeType="1"/>
          </p:cNvSpPr>
          <p:nvPr/>
        </p:nvSpPr>
        <p:spPr bwMode="auto">
          <a:xfrm>
            <a:off x="4267200" y="18288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36"/>
          <p:cNvSpPr>
            <a:spLocks noChangeShapeType="1"/>
          </p:cNvSpPr>
          <p:nvPr/>
        </p:nvSpPr>
        <p:spPr bwMode="auto">
          <a:xfrm flipV="1">
            <a:off x="3200400" y="2057400"/>
            <a:ext cx="1981200" cy="514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37"/>
          <p:cNvSpPr>
            <a:spLocks noChangeShapeType="1"/>
          </p:cNvSpPr>
          <p:nvPr/>
        </p:nvSpPr>
        <p:spPr bwMode="auto">
          <a:xfrm>
            <a:off x="4114800" y="280035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038"/>
          <p:cNvSpPr>
            <a:spLocks noChangeShapeType="1"/>
          </p:cNvSpPr>
          <p:nvPr/>
        </p:nvSpPr>
        <p:spPr bwMode="auto">
          <a:xfrm flipV="1">
            <a:off x="5715000" y="3028950"/>
            <a:ext cx="0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039"/>
          <p:cNvSpPr>
            <a:spLocks noChangeShapeType="1"/>
          </p:cNvSpPr>
          <p:nvPr/>
        </p:nvSpPr>
        <p:spPr bwMode="auto">
          <a:xfrm flipH="1">
            <a:off x="762000" y="40005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040"/>
          <p:cNvSpPr>
            <a:spLocks noChangeShapeType="1"/>
          </p:cNvSpPr>
          <p:nvPr/>
        </p:nvSpPr>
        <p:spPr bwMode="auto">
          <a:xfrm flipV="1">
            <a:off x="762000" y="1828800"/>
            <a:ext cx="0" cy="2171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041"/>
          <p:cNvSpPr>
            <a:spLocks noChangeShapeType="1"/>
          </p:cNvSpPr>
          <p:nvPr/>
        </p:nvSpPr>
        <p:spPr bwMode="auto">
          <a:xfrm>
            <a:off x="762000" y="182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 autoUpdateAnimBg="0"/>
      <p:bldP spid="58374" grpId="0" animBg="1" autoUpdateAnimBg="0"/>
      <p:bldP spid="58375" grpId="0" animBg="1" autoUpdateAnimBg="0"/>
      <p:bldP spid="58376" grpId="0" animBg="1" autoUpdateAnimBg="0"/>
      <p:bldP spid="5837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of TNA </a:t>
            </a:r>
            <a:r>
              <a:rPr lang="en-US" sz="2800" smtClean="0"/>
              <a:t>(Robert Mager)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4462"/>
            <a:ext cx="6781800" cy="3128963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1.  Define the problem?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2.  Determine the importance</a:t>
            </a:r>
          </a:p>
          <a:p>
            <a:pPr lvl="1"/>
            <a:r>
              <a:rPr lang="en-US" smtClean="0"/>
              <a:t>Is it worth solving?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3.  Determine the cause(s)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4.  Identify training vs. non-training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   	  solutions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5.  Select the best (most cost-effective) 	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	  solutions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TNA : </a:t>
            </a:r>
            <a:r>
              <a:rPr lang="en-US" dirty="0" err="1" smtClean="0"/>
              <a:t>Komprehensif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4462"/>
            <a:ext cx="8153400" cy="312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Tingkat </a:t>
            </a:r>
            <a:r>
              <a:rPr lang="en-US" dirty="0" err="1" smtClean="0"/>
              <a:t>organisasi</a:t>
            </a:r>
            <a:r>
              <a:rPr lang="en-US" dirty="0" smtClean="0"/>
              <a:t> : </a:t>
            </a:r>
            <a:r>
              <a:rPr lang="en-US" dirty="0" err="1" smtClean="0"/>
              <a:t>kebutuhan</a:t>
            </a:r>
            <a:r>
              <a:rPr lang="en-US" dirty="0" smtClean="0"/>
              <a:t> &amp;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tugas</a:t>
            </a:r>
            <a:r>
              <a:rPr lang="en-US" dirty="0" smtClean="0"/>
              <a:t> :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individu</a:t>
            </a:r>
            <a:r>
              <a:rPr lang="en-US" dirty="0" smtClean="0"/>
              <a:t> :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Pengumpulan Data</a:t>
            </a:r>
            <a:endParaRPr 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1" y="1428750"/>
            <a:ext cx="6315075" cy="3128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Interviews</a:t>
            </a:r>
          </a:p>
          <a:p>
            <a:r>
              <a:rPr lang="en-US" sz="3600" dirty="0" smtClean="0"/>
              <a:t>Surveys/</a:t>
            </a:r>
            <a:r>
              <a:rPr lang="id-ID" sz="3600" dirty="0" smtClean="0"/>
              <a:t>kuesioner</a:t>
            </a:r>
            <a:endParaRPr lang="en-US" sz="3600" dirty="0" smtClean="0"/>
          </a:p>
          <a:p>
            <a:r>
              <a:rPr lang="en-US" sz="3600" dirty="0" smtClean="0"/>
              <a:t>Focus Groups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id-ID" sz="3600" dirty="0" smtClean="0"/>
              <a:t>Data sekunder yang ada</a:t>
            </a:r>
            <a:endParaRPr lang="en-US" sz="4000" dirty="0" smtClean="0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715000" y="1885950"/>
          <a:ext cx="3073400" cy="2219325"/>
        </p:xfrm>
        <a:graphic>
          <a:graphicData uri="http://schemas.openxmlformats.org/presentationml/2006/ole">
            <p:oleObj spid="_x0000_s2050" name="Clip" r:id="rId3" imgW="2328840" imgH="2325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1450"/>
            <a:ext cx="8737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TNA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program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800600" y="1504950"/>
            <a:ext cx="4013200" cy="3128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Institusi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pribadi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err="1" smtClean="0"/>
              <a:t>Apa</a:t>
            </a:r>
            <a:r>
              <a:rPr lang="en-US" sz="2900" dirty="0" smtClean="0"/>
              <a:t> </a:t>
            </a:r>
            <a:r>
              <a:rPr lang="en-US" sz="2900" dirty="0" err="1" smtClean="0"/>
              <a:t>bidang</a:t>
            </a:r>
            <a:r>
              <a:rPr lang="en-US" sz="2900" dirty="0" smtClean="0"/>
              <a:t> </a:t>
            </a:r>
            <a:r>
              <a:rPr lang="en-US" sz="2900" dirty="0" err="1" smtClean="0"/>
              <a:t>kerjanya</a:t>
            </a:r>
            <a:r>
              <a:rPr lang="en-US" sz="2900" dirty="0" smtClean="0"/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Seberapa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lang="en-US" sz="2900" dirty="0" smtClean="0"/>
              <a:t>?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1450"/>
            <a:ext cx="8737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TNA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86200" y="1504950"/>
            <a:ext cx="4927600" cy="33528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</a:t>
            </a:r>
            <a:r>
              <a:rPr lang="en-US" sz="2900" dirty="0" smtClean="0"/>
              <a:t>/</a:t>
            </a:r>
            <a:r>
              <a:rPr lang="en-US" sz="2900" dirty="0" err="1" smtClean="0"/>
              <a:t>mahasiswa</a:t>
            </a:r>
            <a:r>
              <a:rPr lang="en-US" sz="2900" dirty="0" smtClean="0"/>
              <a:t>/ </a:t>
            </a:r>
            <a:r>
              <a:rPr lang="en-US" sz="2900" dirty="0" err="1" smtClean="0"/>
              <a:t>siswa</a:t>
            </a:r>
            <a:r>
              <a:rPr lang="en-US" sz="2900" dirty="0" smtClean="0"/>
              <a:t>/ </a:t>
            </a:r>
            <a:r>
              <a:rPr lang="en-US" sz="2900" dirty="0" err="1" smtClean="0"/>
              <a:t>anggota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 </a:t>
            </a:r>
            <a:r>
              <a:rPr lang="en-US" sz="2900" dirty="0" err="1" smtClean="0"/>
              <a:t>tertentu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Berapa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kelompok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usianya</a:t>
            </a:r>
            <a:r>
              <a:rPr lang="en-US" sz="2900" dirty="0" smtClean="0"/>
              <a:t>?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aseline="0" dirty="0" err="1" smtClean="0"/>
              <a:t>Berapa</a:t>
            </a:r>
            <a:r>
              <a:rPr lang="en-US" sz="2900" dirty="0" smtClean="0"/>
              <a:t> </a:t>
            </a:r>
            <a:r>
              <a:rPr lang="en-US" sz="2900" dirty="0" err="1" smtClean="0"/>
              <a:t>jumlah</a:t>
            </a:r>
            <a:r>
              <a:rPr lang="en-US" sz="2900" dirty="0" smtClean="0"/>
              <a:t> </a:t>
            </a:r>
            <a:r>
              <a:rPr lang="en-US" sz="2900" dirty="0" err="1" smtClean="0"/>
              <a:t>peserta</a:t>
            </a:r>
            <a:r>
              <a:rPr lang="en-US" sz="2900" dirty="0" smtClean="0"/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err="1" smtClean="0"/>
              <a:t>Apa</a:t>
            </a:r>
            <a:r>
              <a:rPr lang="en-US" sz="2900" dirty="0" smtClean="0"/>
              <a:t> </a:t>
            </a:r>
            <a:r>
              <a:rPr lang="en-US" sz="2900" dirty="0" err="1" smtClean="0"/>
              <a:t>posisinya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 / </a:t>
            </a:r>
            <a:r>
              <a:rPr lang="en-US" sz="2900" dirty="0" err="1" smtClean="0"/>
              <a:t>institusi</a:t>
            </a:r>
            <a:r>
              <a:rPr lang="en-US" sz="2900" dirty="0" smtClean="0"/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err="1" smtClean="0"/>
              <a:t>Lamanya</a:t>
            </a:r>
            <a:r>
              <a:rPr lang="en-US" sz="2900" dirty="0" smtClean="0"/>
              <a:t> </a:t>
            </a:r>
            <a:r>
              <a:rPr lang="en-US" sz="2900" dirty="0" err="1" smtClean="0"/>
              <a:t>aktif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institusi</a:t>
            </a:r>
            <a:r>
              <a:rPr lang="en-US" sz="2900" dirty="0" smtClean="0"/>
              <a:t> /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 </a:t>
            </a:r>
            <a:r>
              <a:rPr lang="en-US" sz="2900" dirty="0" err="1" smtClean="0"/>
              <a:t>tersebut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1450"/>
            <a:ext cx="8737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TNA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4462"/>
            <a:ext cx="2209800" cy="3128963"/>
          </a:xfrm>
        </p:spPr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895600" y="1504950"/>
            <a:ext cx="6096000" cy="3429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diinginkan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institusi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aseline="0" dirty="0" err="1" smtClean="0"/>
              <a:t>Bagaimana</a:t>
            </a:r>
            <a:r>
              <a:rPr lang="en-US" sz="2900" dirty="0" smtClean="0"/>
              <a:t> </a:t>
            </a:r>
            <a:r>
              <a:rPr lang="en-US" sz="2900" dirty="0" err="1" smtClean="0"/>
              <a:t>realitanya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 </a:t>
            </a:r>
            <a:r>
              <a:rPr lang="en-US" sz="2900" dirty="0" err="1" smtClean="0"/>
              <a:t>tsb</a:t>
            </a:r>
            <a:r>
              <a:rPr lang="en-US" sz="2900" dirty="0" smtClean="0"/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sebenarnya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diinginkan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peserta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err="1" smtClean="0"/>
              <a:t>Apa</a:t>
            </a:r>
            <a:r>
              <a:rPr lang="en-US" sz="2900" dirty="0" smtClean="0"/>
              <a:t> </a:t>
            </a:r>
            <a:r>
              <a:rPr lang="en-US" sz="2900" dirty="0" err="1" smtClean="0"/>
              <a:t>sebenarnya</a:t>
            </a:r>
            <a:r>
              <a:rPr lang="en-US" sz="2900" dirty="0" smtClean="0"/>
              <a:t> </a:t>
            </a:r>
            <a:r>
              <a:rPr lang="en-US" sz="2900" dirty="0" err="1" smtClean="0"/>
              <a:t>yg</a:t>
            </a:r>
            <a:r>
              <a:rPr lang="en-US" sz="2900" dirty="0" smtClean="0"/>
              <a:t> </a:t>
            </a:r>
            <a:r>
              <a:rPr lang="en-US" sz="2900" dirty="0" err="1" smtClean="0"/>
              <a:t>dibutuhkan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peserta</a:t>
            </a:r>
            <a:r>
              <a:rPr lang="en-US" sz="2900" dirty="0" smtClean="0"/>
              <a:t> </a:t>
            </a:r>
            <a:r>
              <a:rPr lang="en-US" sz="2900" dirty="0" err="1" smtClean="0"/>
              <a:t>pelatihan</a:t>
            </a:r>
            <a:r>
              <a:rPr lang="en-US" sz="2900" dirty="0" smtClean="0"/>
              <a:t>?</a:t>
            </a:r>
            <a:endParaRPr lang="en-US" sz="2900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err="1" smtClean="0"/>
              <a:t>Bagaimana</a:t>
            </a:r>
            <a:r>
              <a:rPr lang="en-US" sz="2900" dirty="0" smtClean="0"/>
              <a:t> </a:t>
            </a:r>
            <a:r>
              <a:rPr lang="en-US" sz="2900" dirty="0" err="1" smtClean="0"/>
              <a:t>kesenjangan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71450"/>
            <a:ext cx="8737600" cy="857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TNA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4462"/>
            <a:ext cx="2743200" cy="3128963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86200" y="1504950"/>
            <a:ext cx="4927600" cy="3128963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sajakah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pernah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mereka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aseline="0" dirty="0" err="1" smtClean="0"/>
              <a:t>Bentuk</a:t>
            </a:r>
            <a:r>
              <a:rPr lang="en-US" sz="2900" dirty="0" smtClean="0"/>
              <a:t> </a:t>
            </a:r>
            <a:r>
              <a:rPr lang="en-US" sz="2900" dirty="0" err="1" smtClean="0"/>
              <a:t>pelatihan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masa</a:t>
            </a:r>
            <a:r>
              <a:rPr lang="en-US" sz="2900" dirty="0" smtClean="0"/>
              <a:t> </a:t>
            </a:r>
            <a:r>
              <a:rPr lang="en-US" sz="2900" dirty="0" err="1" smtClean="0"/>
              <a:t>lalu</a:t>
            </a:r>
            <a:r>
              <a:rPr lang="en-US" sz="2900" dirty="0" smtClean="0"/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Bagaimana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evaluasi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pernah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mereka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ikuti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aseline="0" dirty="0" err="1" smtClean="0"/>
              <a:t>Berapa</a:t>
            </a:r>
            <a:r>
              <a:rPr lang="en-US" sz="2900" dirty="0" smtClean="0"/>
              <a:t> </a:t>
            </a:r>
            <a:r>
              <a:rPr lang="en-US" sz="2900" dirty="0" err="1" smtClean="0"/>
              <a:t>biaya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dianggarkan</a:t>
            </a:r>
            <a:r>
              <a:rPr lang="en-US" sz="2900" dirty="0" smtClean="0"/>
              <a:t>?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262</Words>
  <Application>Microsoft Office PowerPoint</Application>
  <PresentationFormat>On-screen Show (16:9)</PresentationFormat>
  <Paragraphs>65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WidescreenPresentation</vt:lpstr>
      <vt:lpstr>Clip</vt:lpstr>
      <vt:lpstr>MERENCANAKAN PELATIHAN</vt:lpstr>
      <vt:lpstr>Proses Pelatihan</vt:lpstr>
      <vt:lpstr>Steps of TNA (Robert Mager)</vt:lpstr>
      <vt:lpstr>TNA : Komprehensif</vt:lpstr>
      <vt:lpstr>Metode Pengumpulan Data</vt:lpstr>
      <vt:lpstr>Beberapa Contoh pertanyaan utk TNA</vt:lpstr>
      <vt:lpstr>Beberapa Contoh pertanyaan utk TNA</vt:lpstr>
      <vt:lpstr>Beberapa Contoh pertanyaan utk TNA</vt:lpstr>
      <vt:lpstr>Beberapa Contoh pertanyaan utk TNA</vt:lpstr>
      <vt:lpstr>SMART dalam </vt:lpstr>
      <vt:lpstr>Tugas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2014-04-01T05:15:26Z</dcterms:created>
  <dcterms:modified xsi:type="dcterms:W3CDTF">2014-04-01T09:04:54Z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