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64" r:id="rId2"/>
    <p:sldId id="290" r:id="rId3"/>
    <p:sldId id="291" r:id="rId4"/>
    <p:sldId id="292" r:id="rId5"/>
    <p:sldId id="293" r:id="rId6"/>
    <p:sldId id="294" r:id="rId7"/>
    <p:sldId id="295" r:id="rId8"/>
    <p:sldId id="296" r:id="rId9"/>
    <p:sldId id="297" r:id="rId10"/>
    <p:sldId id="267" r:id="rId11"/>
    <p:sldId id="268" r:id="rId12"/>
    <p:sldId id="281" r:id="rId13"/>
    <p:sldId id="272" r:id="rId14"/>
    <p:sldId id="274" r:id="rId15"/>
    <p:sldId id="275" r:id="rId16"/>
    <p:sldId id="276" r:id="rId17"/>
    <p:sldId id="277" r:id="rId18"/>
    <p:sldId id="278" r:id="rId19"/>
    <p:sldId id="289" r:id="rId20"/>
    <p:sldId id="282" r:id="rId21"/>
    <p:sldId id="283" r:id="rId22"/>
    <p:sldId id="284" r:id="rId23"/>
    <p:sldId id="285" r:id="rId24"/>
    <p:sldId id="286" r:id="rId25"/>
    <p:sldId id="287" r:id="rId26"/>
    <p:sldId id="288" r:id="rId27"/>
    <p:sldId id="298" r:id="rId28"/>
    <p:sldId id="29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0" d="100"/>
          <a:sy n="70" d="100"/>
        </p:scale>
        <p:origin x="132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7474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27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8261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03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5439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3456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9870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022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700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91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912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954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065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034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43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135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111425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1346200"/>
            <a:ext cx="6591985" cy="3117040"/>
          </a:xfrm>
        </p:spPr>
        <p:txBody>
          <a:bodyPr/>
          <a:lstStyle/>
          <a:p>
            <a:r>
              <a:rPr lang="id-ID" dirty="0" smtClean="0"/>
              <a:t>Organisasi Yankes</a:t>
            </a:r>
            <a:br>
              <a:rPr lang="id-ID" dirty="0" smtClean="0"/>
            </a:br>
            <a:r>
              <a:rPr lang="id-ID" sz="1800" dirty="0" smtClean="0"/>
              <a:t>Pertemuan 3</a:t>
            </a:r>
            <a:endParaRPr lang="id-ID" dirty="0"/>
          </a:p>
        </p:txBody>
      </p:sp>
      <p:sp>
        <p:nvSpPr>
          <p:cNvPr id="3" name="Text Placeholder 2"/>
          <p:cNvSpPr>
            <a:spLocks noGrp="1"/>
          </p:cNvSpPr>
          <p:nvPr>
            <p:ph type="body" idx="1"/>
          </p:nvPr>
        </p:nvSpPr>
        <p:spPr>
          <a:xfrm>
            <a:off x="1941910" y="4306934"/>
            <a:ext cx="6686549" cy="1789066"/>
          </a:xfrm>
        </p:spPr>
        <p:txBody>
          <a:bodyPr>
            <a:noAutofit/>
          </a:bodyPr>
          <a:lstStyle/>
          <a:p>
            <a:r>
              <a:rPr lang="id-ID" dirty="0" smtClean="0"/>
              <a:t>3.1 Rumah Sakit</a:t>
            </a:r>
          </a:p>
          <a:p>
            <a:r>
              <a:rPr lang="id-ID" dirty="0" smtClean="0"/>
              <a:t>3.2 Tugas dan fungsi Rumah Sakit</a:t>
            </a:r>
            <a:endParaRPr lang="en-US" dirty="0"/>
          </a:p>
          <a:p>
            <a:r>
              <a:rPr lang="en-US" dirty="0" smtClean="0"/>
              <a:t>3.3 </a:t>
            </a:r>
            <a:r>
              <a:rPr lang="en-US" dirty="0" err="1" smtClean="0"/>
              <a:t>Klinik</a:t>
            </a:r>
            <a:endParaRPr lang="id-ID" dirty="0" smtClean="0"/>
          </a:p>
        </p:txBody>
      </p:sp>
      <p:sp>
        <p:nvSpPr>
          <p:cNvPr id="6" name="TextBox 5"/>
          <p:cNvSpPr txBox="1"/>
          <p:nvPr/>
        </p:nvSpPr>
        <p:spPr>
          <a:xfrm>
            <a:off x="1256659" y="979743"/>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79743"/>
            <a:ext cx="723259" cy="669414"/>
          </a:xfrm>
          <a:prstGeom prst="rect">
            <a:avLst/>
          </a:prstGeom>
        </p:spPr>
      </p:pic>
    </p:spTree>
    <p:extLst>
      <p:ext uri="{BB962C8B-B14F-4D97-AF65-F5344CB8AC3E}">
        <p14:creationId xmlns:p14="http://schemas.microsoft.com/office/powerpoint/2010/main" val="1531416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3.1 Rumah Sakit </a:t>
            </a:r>
            <a:endParaRPr lang="id-ID" dirty="0"/>
          </a:p>
        </p:txBody>
      </p:sp>
      <p:sp>
        <p:nvSpPr>
          <p:cNvPr id="3" name="Content Placeholder 2"/>
          <p:cNvSpPr>
            <a:spLocks noGrp="1"/>
          </p:cNvSpPr>
          <p:nvPr>
            <p:ph idx="1"/>
          </p:nvPr>
        </p:nvSpPr>
        <p:spPr>
          <a:xfrm>
            <a:off x="1805937" y="1655929"/>
            <a:ext cx="6591985" cy="3777622"/>
          </a:xfrm>
        </p:spPr>
        <p:txBody>
          <a:bodyPr>
            <a:normAutofit/>
          </a:bodyPr>
          <a:lstStyle/>
          <a:p>
            <a:pPr marL="0" indent="0">
              <a:buNone/>
            </a:pPr>
            <a:r>
              <a:rPr lang="id-ID" sz="1500" dirty="0" smtClean="0"/>
              <a:t>	</a:t>
            </a:r>
          </a:p>
          <a:p>
            <a:pPr>
              <a:lnSpc>
                <a:spcPct val="150000"/>
              </a:lnSpc>
            </a:pPr>
            <a:r>
              <a:rPr lang="en-US" dirty="0" err="1"/>
              <a:t>Menurut</a:t>
            </a:r>
            <a:r>
              <a:rPr lang="en-US" dirty="0"/>
              <a:t>  </a:t>
            </a:r>
            <a:r>
              <a:rPr lang="en-US" dirty="0" err="1"/>
              <a:t>Keputusan</a:t>
            </a:r>
            <a:r>
              <a:rPr lang="en-US" dirty="0"/>
              <a:t> </a:t>
            </a:r>
            <a:r>
              <a:rPr lang="en-US" dirty="0" err="1"/>
              <a:t>Menteri</a:t>
            </a:r>
            <a:r>
              <a:rPr lang="en-US" dirty="0"/>
              <a:t> </a:t>
            </a:r>
            <a:r>
              <a:rPr lang="en-US" dirty="0" err="1"/>
              <a:t>Kesehatan</a:t>
            </a:r>
            <a:r>
              <a:rPr lang="en-US" dirty="0"/>
              <a:t> </a:t>
            </a:r>
            <a:r>
              <a:rPr lang="en-US" dirty="0" err="1"/>
              <a:t>Republik</a:t>
            </a:r>
            <a:r>
              <a:rPr lang="en-US" dirty="0"/>
              <a:t> Indonesia No. 340/MENKES/PER/III/2010 </a:t>
            </a:r>
            <a:r>
              <a:rPr lang="en-US" dirty="0" err="1"/>
              <a:t>adalah</a:t>
            </a:r>
            <a:r>
              <a:rPr lang="en-US" dirty="0"/>
              <a:t>:</a:t>
            </a:r>
          </a:p>
          <a:p>
            <a:pPr>
              <a:lnSpc>
                <a:spcPct val="150000"/>
              </a:lnSpc>
            </a:pPr>
            <a:r>
              <a:rPr lang="en-US" dirty="0"/>
              <a:t>“</a:t>
            </a:r>
            <a:r>
              <a:rPr lang="en-US" dirty="0" err="1"/>
              <a:t>Rumah</a:t>
            </a:r>
            <a:r>
              <a:rPr lang="en-US" dirty="0"/>
              <a:t> </a:t>
            </a:r>
            <a:r>
              <a:rPr lang="en-US" dirty="0" err="1"/>
              <a:t>sakit</a:t>
            </a:r>
            <a:r>
              <a:rPr lang="en-US" dirty="0"/>
              <a:t> </a:t>
            </a:r>
            <a:r>
              <a:rPr lang="en-US" dirty="0" err="1"/>
              <a:t>adalah</a:t>
            </a:r>
            <a:r>
              <a:rPr lang="en-US" dirty="0"/>
              <a:t> </a:t>
            </a:r>
            <a:r>
              <a:rPr lang="en-US" dirty="0" err="1"/>
              <a:t>institusi</a:t>
            </a:r>
            <a:r>
              <a:rPr lang="en-US" dirty="0"/>
              <a:t> </a:t>
            </a:r>
            <a:r>
              <a:rPr lang="en-US" dirty="0" err="1"/>
              <a:t>pelayanan</a:t>
            </a:r>
            <a:r>
              <a:rPr lang="en-US" dirty="0"/>
              <a:t> </a:t>
            </a:r>
            <a:r>
              <a:rPr lang="en-US" dirty="0" err="1"/>
              <a:t>kesehatan</a:t>
            </a:r>
            <a:r>
              <a:rPr lang="en-US" dirty="0"/>
              <a:t> yang </a:t>
            </a:r>
            <a:r>
              <a:rPr lang="en-US" dirty="0" err="1"/>
              <a:t>menyelenggarakan</a:t>
            </a:r>
            <a:r>
              <a:rPr lang="en-US" dirty="0"/>
              <a:t> </a:t>
            </a:r>
            <a:r>
              <a:rPr lang="en-US" dirty="0" err="1"/>
              <a:t>pelayanan</a:t>
            </a:r>
            <a:r>
              <a:rPr lang="en-US" dirty="0"/>
              <a:t> </a:t>
            </a:r>
            <a:r>
              <a:rPr lang="en-US" dirty="0" err="1"/>
              <a:t>kesehatan</a:t>
            </a:r>
            <a:r>
              <a:rPr lang="en-US" dirty="0"/>
              <a:t> </a:t>
            </a:r>
            <a:r>
              <a:rPr lang="en-US" dirty="0" err="1"/>
              <a:t>perorangan</a:t>
            </a:r>
            <a:r>
              <a:rPr lang="en-US" dirty="0"/>
              <a:t> </a:t>
            </a:r>
            <a:r>
              <a:rPr lang="en-US" dirty="0" err="1"/>
              <a:t>secara</a:t>
            </a:r>
            <a:r>
              <a:rPr lang="en-US" dirty="0"/>
              <a:t> </a:t>
            </a:r>
            <a:r>
              <a:rPr lang="en-US" dirty="0" err="1"/>
              <a:t>paripurna</a:t>
            </a:r>
            <a:r>
              <a:rPr lang="en-US" dirty="0"/>
              <a:t> yang </a:t>
            </a:r>
            <a:r>
              <a:rPr lang="en-US" dirty="0" err="1"/>
              <a:t>menyediakan</a:t>
            </a:r>
            <a:r>
              <a:rPr lang="en-US" dirty="0"/>
              <a:t> </a:t>
            </a:r>
            <a:r>
              <a:rPr lang="en-US" dirty="0" err="1"/>
              <a:t>pelayanan</a:t>
            </a:r>
            <a:r>
              <a:rPr lang="en-US" dirty="0"/>
              <a:t> </a:t>
            </a:r>
            <a:r>
              <a:rPr lang="en-US" dirty="0" err="1"/>
              <a:t>rawat</a:t>
            </a:r>
            <a:r>
              <a:rPr lang="en-US" dirty="0"/>
              <a:t> </a:t>
            </a:r>
            <a:r>
              <a:rPr lang="en-US" dirty="0" err="1"/>
              <a:t>inap</a:t>
            </a:r>
            <a:r>
              <a:rPr lang="en-US" dirty="0"/>
              <a:t>, </a:t>
            </a:r>
            <a:r>
              <a:rPr lang="en-US" dirty="0" err="1"/>
              <a:t>rawat</a:t>
            </a:r>
            <a:r>
              <a:rPr lang="en-US" dirty="0"/>
              <a:t> </a:t>
            </a:r>
            <a:r>
              <a:rPr lang="en-US" dirty="0" err="1"/>
              <a:t>jalan</a:t>
            </a:r>
            <a:r>
              <a:rPr lang="en-US" dirty="0"/>
              <a:t> </a:t>
            </a:r>
            <a:r>
              <a:rPr lang="en-US" dirty="0" err="1"/>
              <a:t>dan</a:t>
            </a:r>
            <a:r>
              <a:rPr lang="en-US" dirty="0"/>
              <a:t> </a:t>
            </a:r>
            <a:r>
              <a:rPr lang="en-US" dirty="0" err="1"/>
              <a:t>gawat</a:t>
            </a:r>
            <a:r>
              <a:rPr lang="en-US" dirty="0"/>
              <a:t> </a:t>
            </a:r>
            <a:r>
              <a:rPr lang="en-US" dirty="0" err="1"/>
              <a:t>darurat</a:t>
            </a:r>
            <a:r>
              <a:rPr lang="en-US" dirty="0"/>
              <a:t>”</a:t>
            </a:r>
          </a:p>
          <a:p>
            <a:pPr marL="0" indent="0" algn="ctr">
              <a:buNone/>
            </a:pPr>
            <a:endParaRPr lang="id-ID" sz="1800" dirty="0"/>
          </a:p>
          <a:p>
            <a:pPr marL="0" indent="0" algn="ctr">
              <a:buNone/>
            </a:pPr>
            <a:endParaRPr lang="id-ID" sz="1800" dirty="0"/>
          </a:p>
          <a:p>
            <a:pPr marL="0" indent="0" algn="ctr">
              <a:buNone/>
            </a:pPr>
            <a:endParaRPr lang="id-ID" sz="1800" dirty="0"/>
          </a:p>
          <a:p>
            <a:pPr marL="0" indent="0" algn="ctr">
              <a:buNone/>
            </a:pPr>
            <a:endParaRPr lang="id-ID" sz="1800" dirty="0"/>
          </a:p>
        </p:txBody>
      </p:sp>
      <p:sp>
        <p:nvSpPr>
          <p:cNvPr id="7" name="TextBox 6"/>
          <p:cNvSpPr txBox="1"/>
          <p:nvPr/>
        </p:nvSpPr>
        <p:spPr>
          <a:xfrm>
            <a:off x="1666234" y="57150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715000"/>
            <a:ext cx="723259" cy="669414"/>
          </a:xfrm>
          <a:prstGeom prst="rect">
            <a:avLst/>
          </a:prstGeom>
        </p:spPr>
      </p:pic>
    </p:spTree>
    <p:extLst>
      <p:ext uri="{BB962C8B-B14F-4D97-AF65-F5344CB8AC3E}">
        <p14:creationId xmlns:p14="http://schemas.microsoft.com/office/powerpoint/2010/main" val="3643645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401" y="607034"/>
            <a:ext cx="6589199" cy="1280890"/>
          </a:xfrm>
        </p:spPr>
        <p:txBody>
          <a:bodyPr/>
          <a:lstStyle/>
          <a:p>
            <a:r>
              <a:rPr lang="id-ID" dirty="0" smtClean="0"/>
              <a:t>Tugas dan Fungsi RS</a:t>
            </a:r>
            <a:endParaRPr lang="id-ID" dirty="0"/>
          </a:p>
        </p:txBody>
      </p:sp>
      <p:sp>
        <p:nvSpPr>
          <p:cNvPr id="4" name="Rectangle 1"/>
          <p:cNvSpPr>
            <a:spLocks noGrp="1" noChangeArrowheads="1"/>
          </p:cNvSpPr>
          <p:nvPr>
            <p:ph idx="1"/>
          </p:nvPr>
        </p:nvSpPr>
        <p:spPr bwMode="auto">
          <a:xfrm>
            <a:off x="1528924" y="2030693"/>
            <a:ext cx="6905302" cy="375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ctr" anchorCtr="0" compatLnSpc="1">
            <a:prstTxWarp prst="textNoShape">
              <a:avLst/>
            </a:prstTxWarp>
            <a:spAutoFit/>
          </a:bodyPr>
          <a:lstStyle/>
          <a:p>
            <a:pPr>
              <a:lnSpc>
                <a:spcPct val="150000"/>
              </a:lnSpc>
            </a:pPr>
            <a:r>
              <a:rPr lang="id-ID" dirty="0" smtClean="0"/>
              <a:t>Pelayanan medis</a:t>
            </a:r>
          </a:p>
          <a:p>
            <a:pPr>
              <a:lnSpc>
                <a:spcPct val="150000"/>
              </a:lnSpc>
            </a:pPr>
            <a:r>
              <a:rPr lang="id-ID" dirty="0" smtClean="0"/>
              <a:t>Pelayanan </a:t>
            </a:r>
            <a:r>
              <a:rPr lang="id-ID" dirty="0"/>
              <a:t>dan asuhan </a:t>
            </a:r>
            <a:r>
              <a:rPr lang="id-ID" dirty="0" smtClean="0"/>
              <a:t>keperawatan</a:t>
            </a:r>
          </a:p>
          <a:p>
            <a:pPr>
              <a:lnSpc>
                <a:spcPct val="150000"/>
              </a:lnSpc>
            </a:pPr>
            <a:r>
              <a:rPr lang="id-ID" dirty="0" smtClean="0"/>
              <a:t>Pelayanan </a:t>
            </a:r>
            <a:r>
              <a:rPr lang="id-ID" dirty="0"/>
              <a:t>penunjang medis dan </a:t>
            </a:r>
            <a:r>
              <a:rPr lang="id-ID" dirty="0" smtClean="0"/>
              <a:t>nonmedis</a:t>
            </a:r>
          </a:p>
          <a:p>
            <a:pPr>
              <a:lnSpc>
                <a:spcPct val="150000"/>
              </a:lnSpc>
            </a:pPr>
            <a:r>
              <a:rPr lang="id-ID" dirty="0" smtClean="0"/>
              <a:t>Pelayanan </a:t>
            </a:r>
            <a:r>
              <a:rPr lang="id-ID" dirty="0"/>
              <a:t>kesehatan kemasyarakatan dan </a:t>
            </a:r>
            <a:r>
              <a:rPr lang="id-ID" dirty="0" smtClean="0"/>
              <a:t>rujukan</a:t>
            </a:r>
          </a:p>
          <a:p>
            <a:pPr>
              <a:lnSpc>
                <a:spcPct val="150000"/>
              </a:lnSpc>
            </a:pPr>
            <a:r>
              <a:rPr lang="id-ID" dirty="0" smtClean="0"/>
              <a:t>Pendidikan</a:t>
            </a:r>
            <a:r>
              <a:rPr lang="id-ID" dirty="0"/>
              <a:t>, penelitian dan </a:t>
            </a:r>
            <a:r>
              <a:rPr lang="id-ID" dirty="0" smtClean="0"/>
              <a:t>pengembangan</a:t>
            </a:r>
          </a:p>
          <a:p>
            <a:pPr>
              <a:lnSpc>
                <a:spcPct val="150000"/>
              </a:lnSpc>
            </a:pPr>
            <a:r>
              <a:rPr lang="id-ID" dirty="0" smtClean="0"/>
              <a:t>Administrasi </a:t>
            </a:r>
            <a:r>
              <a:rPr lang="id-ID" dirty="0"/>
              <a:t>umum dan keuangan </a:t>
            </a:r>
            <a:endParaRPr lang="en-US" altLang="en-US" dirty="0"/>
          </a:p>
          <a:p>
            <a:pPr marL="0" indent="0" algn="just" defTabSz="685800" eaLnBrk="0" fontAlgn="base" hangingPunct="0">
              <a:spcBef>
                <a:spcPct val="0"/>
              </a:spcBef>
              <a:spcAft>
                <a:spcPct val="0"/>
              </a:spcAft>
              <a:buClrTx/>
              <a:buNone/>
            </a:pPr>
            <a:endParaRPr lang="en-US" altLang="en-US" dirty="0">
              <a:latin typeface="Tahoma" panose="020B0604030504040204" pitchFamily="34" charset="0"/>
            </a:endParaRPr>
          </a:p>
          <a:p>
            <a:pPr marL="0" indent="0" defTabSz="685800" eaLnBrk="0" fontAlgn="base" hangingPunct="0">
              <a:spcBef>
                <a:spcPct val="0"/>
              </a:spcBef>
              <a:spcAft>
                <a:spcPct val="0"/>
              </a:spcAft>
              <a:buClrTx/>
              <a:buNone/>
            </a:pPr>
            <a:endParaRPr lang="id-ID" altLang="id-ID" dirty="0">
              <a:solidFill>
                <a:schemeClr val="tx1"/>
              </a:solidFill>
              <a:latin typeface="Arial" panose="020B0604020202020204" pitchFamily="34" charset="0"/>
            </a:endParaRPr>
          </a:p>
        </p:txBody>
      </p:sp>
      <p:sp>
        <p:nvSpPr>
          <p:cNvPr id="7" name="TextBox 6"/>
          <p:cNvSpPr txBox="1"/>
          <p:nvPr/>
        </p:nvSpPr>
        <p:spPr>
          <a:xfrm>
            <a:off x="1666234" y="59309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930900"/>
            <a:ext cx="723259" cy="669414"/>
          </a:xfrm>
          <a:prstGeom prst="rect">
            <a:avLst/>
          </a:prstGeom>
        </p:spPr>
      </p:pic>
    </p:spTree>
    <p:extLst>
      <p:ext uri="{BB962C8B-B14F-4D97-AF65-F5344CB8AC3E}">
        <p14:creationId xmlns:p14="http://schemas.microsoft.com/office/powerpoint/2010/main" val="250858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0500" y="668447"/>
            <a:ext cx="7226300" cy="5078313"/>
          </a:xfrm>
          <a:prstGeom prst="rect">
            <a:avLst/>
          </a:prstGeom>
        </p:spPr>
        <p:txBody>
          <a:bodyPr wrap="square">
            <a:spAutoFit/>
          </a:bodyPr>
          <a:lstStyle/>
          <a:p>
            <a:r>
              <a:rPr lang="id-ID" dirty="0"/>
              <a:t>Sedangkan menurut undang-undang No. 44 tahun 2009 tentang rumah sakit, fungsi rumah sakit adalah </a:t>
            </a:r>
            <a:r>
              <a:rPr lang="id-ID" dirty="0" smtClean="0"/>
              <a:t>:</a:t>
            </a:r>
          </a:p>
          <a:p>
            <a:endParaRPr lang="id-ID" dirty="0"/>
          </a:p>
          <a:p>
            <a:pPr marL="285750" indent="-285750">
              <a:buFont typeface="Arial" panose="020B0604020202020204" pitchFamily="34" charset="0"/>
              <a:buChar char="•"/>
            </a:pPr>
            <a:r>
              <a:rPr lang="id-ID" dirty="0" smtClean="0"/>
              <a:t>Penyelenggaraan </a:t>
            </a:r>
            <a:r>
              <a:rPr lang="id-ID" dirty="0"/>
              <a:t>pelayanan pengobatan dan pemulihan kesehatan </a:t>
            </a:r>
            <a:r>
              <a:rPr lang="id-ID" dirty="0" smtClean="0"/>
              <a:t>sesuai </a:t>
            </a:r>
            <a:r>
              <a:rPr lang="id-ID" dirty="0"/>
              <a:t>dengan standar pelayanan rumah </a:t>
            </a:r>
            <a:r>
              <a:rPr lang="id-ID" dirty="0" smtClean="0"/>
              <a:t>sakit.</a:t>
            </a:r>
          </a:p>
          <a:p>
            <a:endParaRPr lang="id-ID" dirty="0" smtClean="0"/>
          </a:p>
          <a:p>
            <a:pPr marL="285750" indent="-285750">
              <a:buFont typeface="Arial" panose="020B0604020202020204" pitchFamily="34" charset="0"/>
              <a:buChar char="•"/>
            </a:pPr>
            <a:r>
              <a:rPr lang="id-ID" dirty="0" smtClean="0"/>
              <a:t>Pemeliharaan </a:t>
            </a:r>
            <a:r>
              <a:rPr lang="id-ID" dirty="0"/>
              <a:t>dan peningkatan kesehatan perorangan melalui pelayanan kesehatan yang paripurna tingkat kedua dan ketiga sesuai kebutuhan </a:t>
            </a:r>
            <a:r>
              <a:rPr lang="id-ID" dirty="0" smtClean="0"/>
              <a:t>medis.</a:t>
            </a:r>
          </a:p>
          <a:p>
            <a:endParaRPr lang="id-ID" dirty="0" smtClean="0"/>
          </a:p>
          <a:p>
            <a:pPr marL="285750" indent="-285750">
              <a:buFont typeface="Arial" panose="020B0604020202020204" pitchFamily="34" charset="0"/>
              <a:buChar char="•"/>
            </a:pPr>
            <a:r>
              <a:rPr lang="id-ID" dirty="0" smtClean="0"/>
              <a:t>Penyelenggaaan </a:t>
            </a:r>
            <a:r>
              <a:rPr lang="id-ID" dirty="0"/>
              <a:t>pendidikan dan pelatihan sumber daya manusia dalam rangka peningkatan kemampuan dalam pemberian pelayanan </a:t>
            </a:r>
            <a:r>
              <a:rPr lang="id-ID" dirty="0" smtClean="0"/>
              <a:t>kesehatn.</a:t>
            </a:r>
          </a:p>
          <a:p>
            <a:endParaRPr lang="id-ID" dirty="0" smtClean="0"/>
          </a:p>
          <a:p>
            <a:pPr marL="285750" indent="-285750">
              <a:buFont typeface="Arial" panose="020B0604020202020204" pitchFamily="34" charset="0"/>
              <a:buChar char="•"/>
            </a:pPr>
            <a:r>
              <a:rPr lang="id-ID" dirty="0" smtClean="0"/>
              <a:t>Penyelenggaraan </a:t>
            </a:r>
            <a:r>
              <a:rPr lang="id-ID" dirty="0"/>
              <a:t>penelitian dan pengembangan serta penapisan teknologi bidang kesehatan dalam rangka peningkatan pelayanan kesehatan dengan memperhatikan etika ilmu pengetahan bidang kesehatan.</a:t>
            </a:r>
          </a:p>
        </p:txBody>
      </p:sp>
    </p:spTree>
    <p:extLst>
      <p:ext uri="{BB962C8B-B14F-4D97-AF65-F5344CB8AC3E}">
        <p14:creationId xmlns:p14="http://schemas.microsoft.com/office/powerpoint/2010/main" val="1512325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22090"/>
          </a:xfrm>
        </p:spPr>
        <p:txBody>
          <a:bodyPr/>
          <a:lstStyle/>
          <a:p>
            <a:r>
              <a:rPr lang="id-ID" dirty="0" smtClean="0"/>
              <a:t>Tipe Rumah Sakit</a:t>
            </a:r>
            <a:endParaRPr lang="id-ID" dirty="0"/>
          </a:p>
        </p:txBody>
      </p:sp>
      <p:sp>
        <p:nvSpPr>
          <p:cNvPr id="3" name="Content Placeholder 2"/>
          <p:cNvSpPr>
            <a:spLocks noGrp="1"/>
          </p:cNvSpPr>
          <p:nvPr>
            <p:ph idx="1"/>
          </p:nvPr>
        </p:nvSpPr>
        <p:spPr>
          <a:xfrm>
            <a:off x="1945201" y="1860550"/>
            <a:ext cx="6437306" cy="2833217"/>
          </a:xfrm>
        </p:spPr>
        <p:txBody>
          <a:bodyPr>
            <a:noAutofit/>
          </a:bodyPr>
          <a:lstStyle/>
          <a:p>
            <a:pPr algn="just">
              <a:lnSpc>
                <a:spcPct val="150000"/>
              </a:lnSpc>
            </a:pPr>
            <a:r>
              <a:rPr lang="id-ID" dirty="0"/>
              <a:t>Tipe rumah sakit ini diperkuat berdasarkan Permenkes RI Nomor 986/Menkes/Per/1 1/1992, meliputi  pelayanan rumah sakit umum pemerintah Departemen Kesehatan dan Pemerintah Daerah yang  diklasifikasikan menjadi kelas/tipe A,B,C,D dan E, </a:t>
            </a:r>
            <a:endParaRPr lang="id-ID" sz="1200" dirty="0"/>
          </a:p>
        </p:txBody>
      </p:sp>
      <p:sp>
        <p:nvSpPr>
          <p:cNvPr id="4" name="TextBox 3"/>
          <p:cNvSpPr txBox="1"/>
          <p:nvPr/>
        </p:nvSpPr>
        <p:spPr>
          <a:xfrm>
            <a:off x="1666234" y="58039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803900"/>
            <a:ext cx="723259" cy="669414"/>
          </a:xfrm>
          <a:prstGeom prst="rect">
            <a:avLst/>
          </a:prstGeom>
        </p:spPr>
      </p:pic>
    </p:spTree>
    <p:extLst>
      <p:ext uri="{BB962C8B-B14F-4D97-AF65-F5344CB8AC3E}">
        <p14:creationId xmlns:p14="http://schemas.microsoft.com/office/powerpoint/2010/main" val="2107976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RS Tipe A</a:t>
            </a:r>
            <a:endParaRPr lang="id-ID" dirty="0"/>
          </a:p>
        </p:txBody>
      </p:sp>
      <p:sp>
        <p:nvSpPr>
          <p:cNvPr id="3" name="Content Placeholder 2"/>
          <p:cNvSpPr>
            <a:spLocks noGrp="1"/>
          </p:cNvSpPr>
          <p:nvPr>
            <p:ph idx="1"/>
          </p:nvPr>
        </p:nvSpPr>
        <p:spPr/>
        <p:txBody>
          <a:bodyPr/>
          <a:lstStyle/>
          <a:p>
            <a:pPr algn="just">
              <a:lnSpc>
                <a:spcPct val="150000"/>
              </a:lnSpc>
            </a:pPr>
            <a:r>
              <a:rPr lang="id-ID" dirty="0"/>
              <a:t>adalah</a:t>
            </a:r>
            <a:r>
              <a:rPr lang="id-ID" b="1" dirty="0"/>
              <a:t> </a:t>
            </a:r>
            <a:r>
              <a:rPr lang="id-ID" dirty="0"/>
              <a:t>rumah sakit yang mampu memberikan pelayanan kedokteran spesialis dan subspesialis luas oleh pemerintah, rumah sakit ini telah ditetapkan sebagai tempat pelayanan rujukan tertinggi (</a:t>
            </a:r>
            <a:r>
              <a:rPr lang="id-ID" i="1" dirty="0"/>
              <a:t>top referral hospital</a:t>
            </a:r>
            <a:r>
              <a:rPr lang="id-ID" dirty="0"/>
              <a:t>) atau disebut juga rumah sakit pusat</a:t>
            </a:r>
            <a:r>
              <a:rPr lang="id-ID" dirty="0" smtClean="0"/>
              <a:t>.</a:t>
            </a:r>
          </a:p>
          <a:p>
            <a:pPr marL="0" indent="0" algn="just">
              <a:lnSpc>
                <a:spcPct val="150000"/>
              </a:lnSpc>
              <a:buNone/>
            </a:pPr>
            <a:r>
              <a:rPr lang="id-ID" dirty="0" smtClean="0"/>
              <a:t>	</a:t>
            </a:r>
            <a:endParaRPr lang="id-ID" dirty="0"/>
          </a:p>
        </p:txBody>
      </p:sp>
      <p:sp>
        <p:nvSpPr>
          <p:cNvPr id="4" name="TextBox 3"/>
          <p:cNvSpPr txBox="1"/>
          <p:nvPr/>
        </p:nvSpPr>
        <p:spPr>
          <a:xfrm>
            <a:off x="1666234" y="58039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803900"/>
            <a:ext cx="723259" cy="669414"/>
          </a:xfrm>
          <a:prstGeom prst="rect">
            <a:avLst/>
          </a:prstGeom>
        </p:spPr>
      </p:pic>
    </p:spTree>
    <p:extLst>
      <p:ext uri="{BB962C8B-B14F-4D97-AF65-F5344CB8AC3E}">
        <p14:creationId xmlns:p14="http://schemas.microsoft.com/office/powerpoint/2010/main" val="925578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RS Tipe B</a:t>
            </a:r>
            <a:endParaRPr lang="id-ID" dirty="0"/>
          </a:p>
        </p:txBody>
      </p:sp>
      <p:sp>
        <p:nvSpPr>
          <p:cNvPr id="3" name="Content Placeholder 2"/>
          <p:cNvSpPr>
            <a:spLocks noGrp="1"/>
          </p:cNvSpPr>
          <p:nvPr>
            <p:ph idx="1"/>
          </p:nvPr>
        </p:nvSpPr>
        <p:spPr/>
        <p:txBody>
          <a:bodyPr/>
          <a:lstStyle/>
          <a:p>
            <a:pPr algn="just">
              <a:lnSpc>
                <a:spcPct val="150000"/>
              </a:lnSpc>
            </a:pPr>
            <a:r>
              <a:rPr lang="id-ID" dirty="0"/>
              <a:t>rumah sakit yang mampu memberikan pelayanan kedokteran medik spesialis luas dan subspesialis terbatas. Rumah sakit tipe B ini </a:t>
            </a:r>
            <a:r>
              <a:rPr lang="id-ID" dirty="0" smtClean="0"/>
              <a:t>didirikan </a:t>
            </a:r>
            <a:r>
              <a:rPr lang="id-ID" dirty="0"/>
              <a:t>di setiap ibukota propinsi (provincial hospital) yang dapat menampung pelayanan rujukan dari rumah sakit kabupaten. Rumah sakit pendidikan yang tidak termasuk tipe A juga diklasifikasikan sebagai rumah sakit tipe B</a:t>
            </a:r>
            <a:endParaRPr lang="en-US" altLang="en-US" dirty="0"/>
          </a:p>
          <a:p>
            <a:endParaRPr lang="id-ID" dirty="0"/>
          </a:p>
        </p:txBody>
      </p:sp>
      <p:sp>
        <p:nvSpPr>
          <p:cNvPr id="4" name="TextBox 3"/>
          <p:cNvSpPr txBox="1"/>
          <p:nvPr/>
        </p:nvSpPr>
        <p:spPr>
          <a:xfrm>
            <a:off x="1666234" y="59817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981700"/>
            <a:ext cx="723259" cy="669414"/>
          </a:xfrm>
          <a:prstGeom prst="rect">
            <a:avLst/>
          </a:prstGeom>
        </p:spPr>
      </p:pic>
    </p:spTree>
    <p:extLst>
      <p:ext uri="{BB962C8B-B14F-4D97-AF65-F5344CB8AC3E}">
        <p14:creationId xmlns:p14="http://schemas.microsoft.com/office/powerpoint/2010/main" val="3577777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RS Tipe C</a:t>
            </a:r>
            <a:endParaRPr lang="id-ID"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id-ID" dirty="0"/>
              <a:t>rumah sakit yang mampu memberikan pelayanan kedokteran subspesialis terbatas. Terdapat empat macam pelayanan spesialis disediakan yakni pelayanan penyakit dalam, pelayanan bedah, pelayanan kesehatan anak, serta pelayanan kebidanan dan kandungan</a:t>
            </a:r>
            <a:r>
              <a:rPr lang="id-ID" dirty="0" smtClean="0"/>
              <a:t>.</a:t>
            </a:r>
          </a:p>
          <a:p>
            <a:pPr algn="just">
              <a:lnSpc>
                <a:spcPct val="150000"/>
              </a:lnSpc>
            </a:pPr>
            <a:r>
              <a:rPr lang="id-ID" dirty="0"/>
              <a:t>Rumah sakit kelas C ini adalah rumah sakit yang didirikan di Kota atau kabupaten-kapupaten sebagai faskes tingkat 2 yang menampung rujukan dari faskes tingkat 1 (puskesmas/poliklinik atau dokter pribadi)</a:t>
            </a:r>
          </a:p>
        </p:txBody>
      </p:sp>
      <p:sp>
        <p:nvSpPr>
          <p:cNvPr id="4" name="TextBox 3"/>
          <p:cNvSpPr txBox="1"/>
          <p:nvPr/>
        </p:nvSpPr>
        <p:spPr>
          <a:xfrm>
            <a:off x="1666234" y="60071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6007100"/>
            <a:ext cx="723259" cy="669414"/>
          </a:xfrm>
          <a:prstGeom prst="rect">
            <a:avLst/>
          </a:prstGeom>
        </p:spPr>
      </p:pic>
    </p:spTree>
    <p:extLst>
      <p:ext uri="{BB962C8B-B14F-4D97-AF65-F5344CB8AC3E}">
        <p14:creationId xmlns:p14="http://schemas.microsoft.com/office/powerpoint/2010/main" val="2852536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RS Tipe D</a:t>
            </a:r>
            <a:endParaRPr lang="id-ID" dirty="0"/>
          </a:p>
        </p:txBody>
      </p:sp>
      <p:sp>
        <p:nvSpPr>
          <p:cNvPr id="3" name="Content Placeholder 2"/>
          <p:cNvSpPr>
            <a:spLocks noGrp="1"/>
          </p:cNvSpPr>
          <p:nvPr>
            <p:ph idx="1"/>
          </p:nvPr>
        </p:nvSpPr>
        <p:spPr/>
        <p:txBody>
          <a:bodyPr/>
          <a:lstStyle/>
          <a:p>
            <a:pPr algn="just">
              <a:lnSpc>
                <a:spcPct val="150000"/>
              </a:lnSpc>
            </a:pPr>
            <a:r>
              <a:rPr lang="id-ID" dirty="0" smtClean="0"/>
              <a:t>Rumah </a:t>
            </a:r>
            <a:r>
              <a:rPr lang="id-ID" dirty="0"/>
              <a:t>Sakit ini bersifat transisi karena pada suatu saat akan ditingkatkan menjadi rumah sakit kelas C</a:t>
            </a:r>
            <a:r>
              <a:rPr lang="id-ID" dirty="0" smtClean="0"/>
              <a:t>.</a:t>
            </a:r>
          </a:p>
          <a:p>
            <a:pPr algn="just">
              <a:lnSpc>
                <a:spcPct val="150000"/>
              </a:lnSpc>
            </a:pPr>
            <a:r>
              <a:rPr lang="id-ID" dirty="0"/>
              <a:t>Pada saat ini kemampuan rumah sakit tipe D hanyalah memberikan pelayanan kedokteran umum dan kedokteran gigi. Sama halnya dengan rumah sakit tipe C, rumah sakit tipe D juga menampung pelayanan yang berasal dari puskesmas</a:t>
            </a:r>
            <a:endParaRPr lang="en-US" altLang="en-US" dirty="0"/>
          </a:p>
          <a:p>
            <a:endParaRPr lang="id-ID" dirty="0"/>
          </a:p>
        </p:txBody>
      </p:sp>
      <p:sp>
        <p:nvSpPr>
          <p:cNvPr id="4" name="TextBox 3"/>
          <p:cNvSpPr txBox="1"/>
          <p:nvPr/>
        </p:nvSpPr>
        <p:spPr>
          <a:xfrm>
            <a:off x="1666234" y="59817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981700"/>
            <a:ext cx="723259" cy="669414"/>
          </a:xfrm>
          <a:prstGeom prst="rect">
            <a:avLst/>
          </a:prstGeom>
        </p:spPr>
      </p:pic>
    </p:spTree>
    <p:extLst>
      <p:ext uri="{BB962C8B-B14F-4D97-AF65-F5344CB8AC3E}">
        <p14:creationId xmlns:p14="http://schemas.microsoft.com/office/powerpoint/2010/main" val="667730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RS Tipe E</a:t>
            </a:r>
            <a:endParaRPr lang="id-ID" dirty="0"/>
          </a:p>
        </p:txBody>
      </p:sp>
      <p:sp>
        <p:nvSpPr>
          <p:cNvPr id="3" name="Content Placeholder 2"/>
          <p:cNvSpPr>
            <a:spLocks noGrp="1"/>
          </p:cNvSpPr>
          <p:nvPr>
            <p:ph idx="1"/>
          </p:nvPr>
        </p:nvSpPr>
        <p:spPr/>
        <p:txBody>
          <a:bodyPr/>
          <a:lstStyle/>
          <a:p>
            <a:pPr algn="just">
              <a:lnSpc>
                <a:spcPct val="150000"/>
              </a:lnSpc>
            </a:pPr>
            <a:r>
              <a:rPr lang="id-ID" dirty="0"/>
              <a:t>Rumah Sakit Kelas E merupakan rumah sakit khusus (special hospital) yang menyelenggarakan hanya satu macam pelayanan kedokteran saja. Pada saat ini banyak tipe E yang didirikan pemerintah, misalnya rumah sakit jiwa, rumah sakit kusta, rumah sakit paru, rumah sakit jantung, dan rumah sakit ibu dan anak.</a:t>
            </a:r>
            <a:endParaRPr lang="en-US" altLang="en-US" dirty="0"/>
          </a:p>
          <a:p>
            <a:endParaRPr lang="id-ID" dirty="0"/>
          </a:p>
        </p:txBody>
      </p:sp>
      <p:sp>
        <p:nvSpPr>
          <p:cNvPr id="4" name="TextBox 3"/>
          <p:cNvSpPr txBox="1"/>
          <p:nvPr/>
        </p:nvSpPr>
        <p:spPr>
          <a:xfrm>
            <a:off x="1666234" y="5829300"/>
            <a:ext cx="3315341" cy="692497"/>
          </a:xfrm>
          <a:prstGeom prst="rect">
            <a:avLst/>
          </a:prstGeom>
          <a:noFill/>
        </p:spPr>
        <p:txBody>
          <a:bodyPr wrap="square" rtlCol="0">
            <a:spAutoFit/>
          </a:bodyPr>
          <a:lstStyle/>
          <a:p>
            <a:r>
              <a:rPr lang="id-ID" sz="900" dirty="0">
                <a:latin typeface="Aharoni" panose="02010803020104030203" pitchFamily="2" charset="-79"/>
                <a:cs typeface="Aharoni" panose="02010803020104030203" pitchFamily="2" charset="-79"/>
              </a:rPr>
              <a:t>Prodi DIII Rekam Medis dan Informasi Kesehatan</a:t>
            </a:r>
          </a:p>
          <a:p>
            <a:r>
              <a:rPr lang="id-ID" sz="1050" dirty="0">
                <a:latin typeface="Aharoni" panose="02010803020104030203" pitchFamily="2" charset="-79"/>
                <a:cs typeface="Aharoni" panose="02010803020104030203" pitchFamily="2" charset="-79"/>
              </a:rPr>
              <a:t>FAKULTAS KESEHATAN</a:t>
            </a:r>
          </a:p>
          <a:p>
            <a:r>
              <a:rPr lang="id-ID" sz="1050" dirty="0">
                <a:latin typeface="Aharoni" panose="02010803020104030203" pitchFamily="2" charset="-79"/>
                <a:cs typeface="Aharoni" panose="02010803020104030203" pitchFamily="2" charset="-79"/>
              </a:rPr>
              <a:t>UNIVERSITAS DIAN NUSWANTORO</a:t>
            </a:r>
          </a:p>
          <a:p>
            <a:r>
              <a:rPr lang="id-ID" sz="900" dirty="0">
                <a:latin typeface="Bauhaus 93" panose="04030905020B02020C02" pitchFamily="82" charset="0"/>
                <a:cs typeface="Aharoni" panose="02010803020104030203" pitchFamily="2" charset="-79"/>
              </a:rPr>
              <a:t>Maulana Tomy Abiyasa, Amd.PK, SKM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75" y="5829300"/>
            <a:ext cx="723259" cy="669414"/>
          </a:xfrm>
          <a:prstGeom prst="rect">
            <a:avLst/>
          </a:prstGeom>
        </p:spPr>
      </p:pic>
    </p:spTree>
    <p:extLst>
      <p:ext uri="{BB962C8B-B14F-4D97-AF65-F5344CB8AC3E}">
        <p14:creationId xmlns:p14="http://schemas.microsoft.com/office/powerpoint/2010/main" val="924903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20490"/>
          </a:xfrm>
        </p:spPr>
        <p:txBody>
          <a:bodyPr>
            <a:normAutofit fontScale="90000"/>
          </a:bodyPr>
          <a:lstStyle/>
          <a:p>
            <a:r>
              <a:rPr lang="en-ID" dirty="0" err="1" smtClean="0"/>
              <a:t>Kategori</a:t>
            </a:r>
            <a:r>
              <a:rPr lang="en-ID" dirty="0" smtClean="0"/>
              <a:t> </a:t>
            </a:r>
            <a:r>
              <a:rPr lang="en-ID" dirty="0" err="1" smtClean="0"/>
              <a:t>Akreditasi</a:t>
            </a:r>
            <a:r>
              <a:rPr lang="en-ID" dirty="0" smtClean="0"/>
              <a:t> RS</a:t>
            </a:r>
            <a:endParaRPr lang="en-US" dirty="0"/>
          </a:p>
        </p:txBody>
      </p:sp>
      <p:sp>
        <p:nvSpPr>
          <p:cNvPr id="3" name="Content Placeholder 2"/>
          <p:cNvSpPr>
            <a:spLocks noGrp="1"/>
          </p:cNvSpPr>
          <p:nvPr>
            <p:ph idx="1"/>
          </p:nvPr>
        </p:nvSpPr>
        <p:spPr>
          <a:xfrm>
            <a:off x="1942415" y="1257300"/>
            <a:ext cx="6591985" cy="4653922"/>
          </a:xfrm>
        </p:spPr>
        <p:txBody>
          <a:bodyPr/>
          <a:lstStyle/>
          <a:p>
            <a:r>
              <a:rPr lang="en-ID" dirty="0" smtClean="0"/>
              <a:t>Tingkat </a:t>
            </a:r>
            <a:r>
              <a:rPr lang="en-ID" dirty="0" err="1" smtClean="0"/>
              <a:t>Dasar</a:t>
            </a:r>
            <a:endParaRPr lang="en-ID" dirty="0" smtClean="0"/>
          </a:p>
          <a:p>
            <a:r>
              <a:rPr lang="en-ID" dirty="0" smtClean="0"/>
              <a:t>Tingkat </a:t>
            </a:r>
            <a:r>
              <a:rPr lang="en-ID" dirty="0" err="1" smtClean="0"/>
              <a:t>Madya</a:t>
            </a:r>
            <a:endParaRPr lang="en-ID" dirty="0" smtClean="0"/>
          </a:p>
          <a:p>
            <a:r>
              <a:rPr lang="en-ID" dirty="0" smtClean="0"/>
              <a:t>Tingkat </a:t>
            </a:r>
            <a:r>
              <a:rPr lang="en-ID" dirty="0" err="1" smtClean="0"/>
              <a:t>Utama</a:t>
            </a:r>
            <a:endParaRPr lang="en-ID" dirty="0" smtClean="0"/>
          </a:p>
          <a:p>
            <a:r>
              <a:rPr lang="en-ID" dirty="0" smtClean="0"/>
              <a:t>Tingkat </a:t>
            </a:r>
            <a:r>
              <a:rPr lang="en-ID" dirty="0" err="1" smtClean="0"/>
              <a:t>Paripurna</a:t>
            </a:r>
            <a:endParaRPr lang="en-US" dirty="0"/>
          </a:p>
        </p:txBody>
      </p:sp>
    </p:spTree>
    <p:extLst>
      <p:ext uri="{BB962C8B-B14F-4D97-AF65-F5344CB8AC3E}">
        <p14:creationId xmlns:p14="http://schemas.microsoft.com/office/powerpoint/2010/main" val="757431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Post Test</a:t>
            </a:r>
            <a:endParaRPr lang="en-US" dirty="0"/>
          </a:p>
        </p:txBody>
      </p:sp>
      <p:sp>
        <p:nvSpPr>
          <p:cNvPr id="5" name="Content Placeholder 4"/>
          <p:cNvSpPr>
            <a:spLocks noGrp="1"/>
          </p:cNvSpPr>
          <p:nvPr>
            <p:ph idx="1"/>
          </p:nvPr>
        </p:nvSpPr>
        <p:spPr>
          <a:xfrm>
            <a:off x="1904315" y="2540000"/>
            <a:ext cx="6591985" cy="2070100"/>
          </a:xfrm>
        </p:spPr>
        <p:txBody>
          <a:bodyPr/>
          <a:lstStyle/>
          <a:p>
            <a:pPr marL="0" indent="0">
              <a:buNone/>
            </a:pPr>
            <a:endParaRPr lang="en-ID" dirty="0"/>
          </a:p>
          <a:p>
            <a:pPr marL="0" indent="0" algn="ctr">
              <a:lnSpc>
                <a:spcPct val="150000"/>
              </a:lnSpc>
              <a:buNone/>
            </a:pPr>
            <a:r>
              <a:rPr lang="en-ID" sz="2400" b="1" dirty="0" err="1" smtClean="0"/>
              <a:t>Sebutkan</a:t>
            </a:r>
            <a:r>
              <a:rPr lang="en-ID" sz="2400" b="1" dirty="0" smtClean="0"/>
              <a:t> </a:t>
            </a:r>
            <a:r>
              <a:rPr lang="en-ID" sz="2400" b="1" dirty="0" err="1" smtClean="0"/>
              <a:t>Definisi</a:t>
            </a:r>
            <a:r>
              <a:rPr lang="en-ID" sz="2400" b="1" dirty="0" smtClean="0"/>
              <a:t> RM </a:t>
            </a:r>
            <a:r>
              <a:rPr lang="en-ID" sz="2400" b="1" dirty="0" err="1" smtClean="0"/>
              <a:t>menurut</a:t>
            </a:r>
            <a:r>
              <a:rPr lang="en-ID" sz="2400" b="1" dirty="0" smtClean="0"/>
              <a:t> </a:t>
            </a:r>
            <a:r>
              <a:rPr lang="es-ES" sz="2400" b="1" dirty="0" err="1"/>
              <a:t>Pasal</a:t>
            </a:r>
            <a:r>
              <a:rPr lang="es-ES" sz="2400" b="1" dirty="0"/>
              <a:t> 46 </a:t>
            </a:r>
            <a:r>
              <a:rPr lang="es-ES" sz="2400" b="1" dirty="0" err="1"/>
              <a:t>ayat</a:t>
            </a:r>
            <a:r>
              <a:rPr lang="es-ES" sz="2400" b="1" dirty="0"/>
              <a:t> (1) UU </a:t>
            </a:r>
            <a:r>
              <a:rPr lang="es-ES" sz="2400" b="1" dirty="0" err="1"/>
              <a:t>Praktik</a:t>
            </a:r>
            <a:r>
              <a:rPr lang="es-ES" sz="2400" b="1" dirty="0"/>
              <a:t> </a:t>
            </a:r>
            <a:r>
              <a:rPr lang="es-ES" sz="2400" b="1" dirty="0" err="1" smtClean="0"/>
              <a:t>Kedokteran</a:t>
            </a:r>
            <a:r>
              <a:rPr lang="es-ES" sz="2400" b="1" dirty="0" smtClean="0"/>
              <a:t> ?</a:t>
            </a:r>
          </a:p>
          <a:p>
            <a:pPr marL="0" indent="0">
              <a:buNone/>
            </a:pPr>
            <a:endParaRPr lang="en-US" dirty="0"/>
          </a:p>
        </p:txBody>
      </p:sp>
    </p:spTree>
    <p:extLst>
      <p:ext uri="{BB962C8B-B14F-4D97-AF65-F5344CB8AC3E}">
        <p14:creationId xmlns:p14="http://schemas.microsoft.com/office/powerpoint/2010/main" val="3757866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a:t>
            </a:r>
            <a:r>
              <a:rPr lang="en-US" dirty="0" smtClean="0"/>
              <a:t>2</a:t>
            </a:r>
            <a:r>
              <a:rPr lang="id-ID" dirty="0" smtClean="0"/>
              <a:t> PUSKESMAS</a:t>
            </a:r>
            <a:endParaRPr lang="id-ID" dirty="0"/>
          </a:p>
        </p:txBody>
      </p:sp>
      <p:sp>
        <p:nvSpPr>
          <p:cNvPr id="3" name="Content Placeholder 2"/>
          <p:cNvSpPr>
            <a:spLocks noGrp="1"/>
          </p:cNvSpPr>
          <p:nvPr>
            <p:ph idx="1"/>
          </p:nvPr>
        </p:nvSpPr>
        <p:spPr/>
        <p:txBody>
          <a:bodyPr/>
          <a:lstStyle/>
          <a:p>
            <a:pPr algn="just">
              <a:lnSpc>
                <a:spcPct val="150000"/>
              </a:lnSpc>
            </a:pPr>
            <a:r>
              <a:rPr lang="id-ID" dirty="0"/>
              <a:t>Puskesmas adalah unit pelaksana teknis dinas kabupaten/kota yang bertanggungjawab menyelenggarakan pembangunan kesehatan di suatau wilayah kerja (Depkes, 2011)</a:t>
            </a:r>
          </a:p>
        </p:txBody>
      </p:sp>
    </p:spTree>
    <p:extLst>
      <p:ext uri="{BB962C8B-B14F-4D97-AF65-F5344CB8AC3E}">
        <p14:creationId xmlns:p14="http://schemas.microsoft.com/office/powerpoint/2010/main" val="1731092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Visi Puskesmas</a:t>
            </a:r>
            <a:endParaRPr lang="id-ID" dirty="0"/>
          </a:p>
        </p:txBody>
      </p:sp>
      <p:sp>
        <p:nvSpPr>
          <p:cNvPr id="3" name="Content Placeholder 2"/>
          <p:cNvSpPr>
            <a:spLocks noGrp="1"/>
          </p:cNvSpPr>
          <p:nvPr>
            <p:ph idx="1"/>
          </p:nvPr>
        </p:nvSpPr>
        <p:spPr/>
        <p:txBody>
          <a:bodyPr/>
          <a:lstStyle/>
          <a:p>
            <a:pPr>
              <a:lnSpc>
                <a:spcPct val="150000"/>
              </a:lnSpc>
            </a:pPr>
            <a:r>
              <a:rPr lang="id-ID" dirty="0"/>
              <a:t>Visi puskesmas adalah tercapainya kecamatan sehat menuju Indonesia sehat. Indikator utama yakni:</a:t>
            </a:r>
            <a:br>
              <a:rPr lang="id-ID" dirty="0"/>
            </a:br>
            <a:r>
              <a:rPr lang="id-ID" dirty="0"/>
              <a:t>Lingkungan sehat. </a:t>
            </a:r>
          </a:p>
          <a:p>
            <a:pPr>
              <a:lnSpc>
                <a:spcPct val="150000"/>
              </a:lnSpc>
            </a:pPr>
            <a:r>
              <a:rPr lang="id-ID" dirty="0"/>
              <a:t>Perilaku sehat. </a:t>
            </a:r>
          </a:p>
          <a:p>
            <a:pPr>
              <a:lnSpc>
                <a:spcPct val="150000"/>
              </a:lnSpc>
            </a:pPr>
            <a:r>
              <a:rPr lang="id-ID" dirty="0"/>
              <a:t>Cakupan pelayanan kesehatan yang bermutu. </a:t>
            </a:r>
          </a:p>
          <a:p>
            <a:pPr>
              <a:lnSpc>
                <a:spcPct val="150000"/>
              </a:lnSpc>
            </a:pPr>
            <a:r>
              <a:rPr lang="id-ID" dirty="0"/>
              <a:t>Derajat kesehatan penduduk kecamatan.</a:t>
            </a:r>
          </a:p>
          <a:p>
            <a:endParaRPr lang="id-ID" dirty="0"/>
          </a:p>
        </p:txBody>
      </p:sp>
    </p:spTree>
    <p:extLst>
      <p:ext uri="{BB962C8B-B14F-4D97-AF65-F5344CB8AC3E}">
        <p14:creationId xmlns:p14="http://schemas.microsoft.com/office/powerpoint/2010/main" val="3767597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Misi Puskesmas</a:t>
            </a:r>
            <a:endParaRPr lang="id-ID"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id-ID" dirty="0"/>
              <a:t>Menggerakkan pembangunan berwawasan kesehatan di wilayah kerjanya. </a:t>
            </a:r>
          </a:p>
          <a:p>
            <a:pPr algn="just">
              <a:lnSpc>
                <a:spcPct val="150000"/>
              </a:lnSpc>
            </a:pPr>
            <a:r>
              <a:rPr lang="id-ID" dirty="0"/>
              <a:t>Mendorong kemandirian hidup sehat bagi keluarga dan masyarakat di wilayah kerjanya. </a:t>
            </a:r>
          </a:p>
          <a:p>
            <a:pPr algn="just">
              <a:lnSpc>
                <a:spcPct val="150000"/>
              </a:lnSpc>
            </a:pPr>
            <a:r>
              <a:rPr lang="id-ID" dirty="0"/>
              <a:t>Memelihara dan meningkatkan mutu, pemerataan dan keterjangkauan pelayanan kesehatan yang diselenggarakan. </a:t>
            </a:r>
          </a:p>
          <a:p>
            <a:pPr algn="just">
              <a:lnSpc>
                <a:spcPct val="150000"/>
              </a:lnSpc>
            </a:pPr>
            <a:r>
              <a:rPr lang="id-ID" dirty="0"/>
              <a:t>Memelihara dan meningkatkan kesehatan perorangan, keluarga dan masyarakat berserta lingkungannya.</a:t>
            </a:r>
          </a:p>
          <a:p>
            <a:endParaRPr lang="id-ID" dirty="0"/>
          </a:p>
        </p:txBody>
      </p:sp>
    </p:spTree>
    <p:extLst>
      <p:ext uri="{BB962C8B-B14F-4D97-AF65-F5344CB8AC3E}">
        <p14:creationId xmlns:p14="http://schemas.microsoft.com/office/powerpoint/2010/main" val="3015907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85590"/>
          </a:xfrm>
        </p:spPr>
        <p:txBody>
          <a:bodyPr/>
          <a:lstStyle/>
          <a:p>
            <a:r>
              <a:rPr lang="id-ID" dirty="0" smtClean="0"/>
              <a:t>Kegiatan Pokok</a:t>
            </a:r>
            <a:endParaRPr lang="id-ID" dirty="0"/>
          </a:p>
        </p:txBody>
      </p:sp>
      <p:sp>
        <p:nvSpPr>
          <p:cNvPr id="3" name="Content Placeholder 2"/>
          <p:cNvSpPr>
            <a:spLocks noGrp="1"/>
          </p:cNvSpPr>
          <p:nvPr>
            <p:ph idx="1"/>
          </p:nvPr>
        </p:nvSpPr>
        <p:spPr>
          <a:xfrm>
            <a:off x="1945201" y="1524000"/>
            <a:ext cx="6591985" cy="5207000"/>
          </a:xfrm>
        </p:spPr>
        <p:txBody>
          <a:bodyPr>
            <a:normAutofit fontScale="62500" lnSpcReduction="20000"/>
          </a:bodyPr>
          <a:lstStyle/>
          <a:p>
            <a:pPr algn="just">
              <a:lnSpc>
                <a:spcPct val="120000"/>
              </a:lnSpc>
            </a:pPr>
            <a:r>
              <a:rPr lang="id-ID" dirty="0" smtClean="0"/>
              <a:t>KIA</a:t>
            </a:r>
          </a:p>
          <a:p>
            <a:pPr algn="just">
              <a:lnSpc>
                <a:spcPct val="120000"/>
              </a:lnSpc>
            </a:pPr>
            <a:r>
              <a:rPr lang="id-ID" dirty="0" smtClean="0"/>
              <a:t>Keluarga Berencana</a:t>
            </a:r>
          </a:p>
          <a:p>
            <a:pPr algn="just">
              <a:lnSpc>
                <a:spcPct val="120000"/>
              </a:lnSpc>
            </a:pPr>
            <a:r>
              <a:rPr lang="id-ID" dirty="0" smtClean="0"/>
              <a:t>Usaha </a:t>
            </a:r>
            <a:r>
              <a:rPr lang="id-ID" dirty="0"/>
              <a:t>Perbaikan </a:t>
            </a:r>
            <a:r>
              <a:rPr lang="id-ID" dirty="0" smtClean="0"/>
              <a:t>Gizi</a:t>
            </a:r>
          </a:p>
          <a:p>
            <a:pPr algn="just">
              <a:lnSpc>
                <a:spcPct val="120000"/>
              </a:lnSpc>
            </a:pPr>
            <a:r>
              <a:rPr lang="id-ID" dirty="0" smtClean="0"/>
              <a:t>Kesehatan Lingkungan</a:t>
            </a:r>
          </a:p>
          <a:p>
            <a:pPr algn="just">
              <a:lnSpc>
                <a:spcPct val="120000"/>
              </a:lnSpc>
            </a:pPr>
            <a:r>
              <a:rPr lang="id-ID" dirty="0" smtClean="0"/>
              <a:t>Pencegahan </a:t>
            </a:r>
            <a:r>
              <a:rPr lang="id-ID" dirty="0"/>
              <a:t>dan Pemberantasan Penyakit </a:t>
            </a:r>
            <a:r>
              <a:rPr lang="id-ID" dirty="0" smtClean="0"/>
              <a:t>Menular</a:t>
            </a:r>
          </a:p>
          <a:p>
            <a:pPr algn="just">
              <a:lnSpc>
                <a:spcPct val="120000"/>
              </a:lnSpc>
            </a:pPr>
            <a:r>
              <a:rPr lang="id-ID" dirty="0" smtClean="0"/>
              <a:t>Pengobatan </a:t>
            </a:r>
            <a:r>
              <a:rPr lang="id-ID" dirty="0"/>
              <a:t>termasuk pelayanan darurat karena </a:t>
            </a:r>
            <a:r>
              <a:rPr lang="id-ID" dirty="0" smtClean="0"/>
              <a:t>kecelakaan</a:t>
            </a:r>
          </a:p>
          <a:p>
            <a:pPr algn="just">
              <a:lnSpc>
                <a:spcPct val="120000"/>
              </a:lnSpc>
            </a:pPr>
            <a:r>
              <a:rPr lang="id-ID" dirty="0" smtClean="0"/>
              <a:t>penyuluhan </a:t>
            </a:r>
            <a:r>
              <a:rPr lang="id-ID" dirty="0"/>
              <a:t>Kesehatan </a:t>
            </a:r>
            <a:r>
              <a:rPr lang="id-ID" dirty="0" smtClean="0"/>
              <a:t>Masyarakat</a:t>
            </a:r>
          </a:p>
          <a:p>
            <a:pPr algn="just">
              <a:lnSpc>
                <a:spcPct val="120000"/>
              </a:lnSpc>
            </a:pPr>
            <a:r>
              <a:rPr lang="id-ID" dirty="0" smtClean="0"/>
              <a:t>Kesehatan Sekolah</a:t>
            </a:r>
          </a:p>
          <a:p>
            <a:pPr algn="just">
              <a:lnSpc>
                <a:spcPct val="120000"/>
              </a:lnSpc>
            </a:pPr>
            <a:r>
              <a:rPr lang="id-ID" dirty="0" smtClean="0"/>
              <a:t>Kesehatan </a:t>
            </a:r>
            <a:r>
              <a:rPr lang="id-ID" dirty="0"/>
              <a:t>Olah </a:t>
            </a:r>
            <a:r>
              <a:rPr lang="id-ID" dirty="0" smtClean="0"/>
              <a:t>Raga</a:t>
            </a:r>
          </a:p>
          <a:p>
            <a:pPr algn="just">
              <a:lnSpc>
                <a:spcPct val="120000"/>
              </a:lnSpc>
            </a:pPr>
            <a:r>
              <a:rPr lang="id-ID" dirty="0" smtClean="0"/>
              <a:t>Perawatan </a:t>
            </a:r>
            <a:r>
              <a:rPr lang="id-ID" dirty="0"/>
              <a:t>Kesehatan </a:t>
            </a:r>
            <a:r>
              <a:rPr lang="id-ID" dirty="0" smtClean="0"/>
              <a:t>Masyarakat</a:t>
            </a:r>
          </a:p>
          <a:p>
            <a:pPr algn="just">
              <a:lnSpc>
                <a:spcPct val="120000"/>
              </a:lnSpc>
            </a:pPr>
            <a:r>
              <a:rPr lang="id-ID" dirty="0" smtClean="0"/>
              <a:t>Kesehatan </a:t>
            </a:r>
            <a:r>
              <a:rPr lang="id-ID" dirty="0"/>
              <a:t>dan keselamatan </a:t>
            </a:r>
            <a:r>
              <a:rPr lang="id-ID" dirty="0" smtClean="0"/>
              <a:t>Kerja</a:t>
            </a:r>
          </a:p>
          <a:p>
            <a:pPr algn="just">
              <a:lnSpc>
                <a:spcPct val="120000"/>
              </a:lnSpc>
            </a:pPr>
            <a:r>
              <a:rPr lang="id-ID" dirty="0" smtClean="0"/>
              <a:t>Kesehatan </a:t>
            </a:r>
            <a:r>
              <a:rPr lang="id-ID" dirty="0"/>
              <a:t>Gigi dan </a:t>
            </a:r>
            <a:r>
              <a:rPr lang="id-ID" dirty="0" smtClean="0"/>
              <a:t>Mulut</a:t>
            </a:r>
          </a:p>
          <a:p>
            <a:pPr algn="just">
              <a:lnSpc>
                <a:spcPct val="120000"/>
              </a:lnSpc>
            </a:pPr>
            <a:r>
              <a:rPr lang="id-ID" dirty="0" smtClean="0"/>
              <a:t>Kesehatan Jiwa</a:t>
            </a:r>
          </a:p>
          <a:p>
            <a:pPr algn="just">
              <a:lnSpc>
                <a:spcPct val="120000"/>
              </a:lnSpc>
            </a:pPr>
            <a:r>
              <a:rPr lang="id-ID" dirty="0" smtClean="0"/>
              <a:t>Kesehatan Mata</a:t>
            </a:r>
          </a:p>
          <a:p>
            <a:pPr algn="just">
              <a:lnSpc>
                <a:spcPct val="120000"/>
              </a:lnSpc>
            </a:pPr>
            <a:r>
              <a:rPr lang="id-ID" dirty="0" smtClean="0"/>
              <a:t>Laboratorium Sederhana</a:t>
            </a:r>
          </a:p>
          <a:p>
            <a:pPr algn="just">
              <a:lnSpc>
                <a:spcPct val="120000"/>
              </a:lnSpc>
            </a:pPr>
            <a:r>
              <a:rPr lang="id-ID" dirty="0" smtClean="0"/>
              <a:t>Pencatatan </a:t>
            </a:r>
            <a:r>
              <a:rPr lang="id-ID" dirty="0"/>
              <a:t>Laporan dalam rangka Sistem Informasi </a:t>
            </a:r>
            <a:r>
              <a:rPr lang="id-ID" dirty="0" smtClean="0"/>
              <a:t>Kesehatan</a:t>
            </a:r>
          </a:p>
          <a:p>
            <a:pPr algn="just">
              <a:lnSpc>
                <a:spcPct val="120000"/>
              </a:lnSpc>
            </a:pPr>
            <a:r>
              <a:rPr lang="id-ID" dirty="0" smtClean="0"/>
              <a:t>Kesehatan usia lanjut</a:t>
            </a:r>
          </a:p>
        </p:txBody>
      </p:sp>
    </p:spTree>
    <p:extLst>
      <p:ext uri="{BB962C8B-B14F-4D97-AF65-F5344CB8AC3E}">
        <p14:creationId xmlns:p14="http://schemas.microsoft.com/office/powerpoint/2010/main" val="38830656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id-ID" dirty="0" smtClean="0"/>
              <a:t>Fungsi Puskesmas</a:t>
            </a:r>
            <a:endParaRPr lang="id-ID" dirty="0"/>
          </a:p>
        </p:txBody>
      </p:sp>
      <p:sp>
        <p:nvSpPr>
          <p:cNvPr id="3" name="Content Placeholder 2"/>
          <p:cNvSpPr>
            <a:spLocks noGrp="1"/>
          </p:cNvSpPr>
          <p:nvPr>
            <p:ph idx="1"/>
          </p:nvPr>
        </p:nvSpPr>
        <p:spPr/>
        <p:txBody>
          <a:bodyPr/>
          <a:lstStyle/>
          <a:p>
            <a:r>
              <a:rPr lang="id-ID" dirty="0"/>
              <a:t>Sebagai pusat pembangunan kesehatan masyarakat di wilayah kerjanya. </a:t>
            </a:r>
          </a:p>
          <a:p>
            <a:r>
              <a:rPr lang="id-ID" dirty="0"/>
              <a:t>Membina peran serta masyarakat di wilayah kerjanya dalam rangka kemampuan untuk hidup sehat. </a:t>
            </a:r>
          </a:p>
          <a:p>
            <a:r>
              <a:rPr lang="id-ID" dirty="0"/>
              <a:t>Memberikan pelayanan kesehatan secara menyeluruh dan masyarakat di wilayah kerjanya. </a:t>
            </a:r>
          </a:p>
          <a:p>
            <a:endParaRPr lang="id-ID" dirty="0"/>
          </a:p>
        </p:txBody>
      </p:sp>
    </p:spTree>
    <p:extLst>
      <p:ext uri="{BB962C8B-B14F-4D97-AF65-F5344CB8AC3E}">
        <p14:creationId xmlns:p14="http://schemas.microsoft.com/office/powerpoint/2010/main" val="307765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Jangkauan Pelayanan Pusksesmas</a:t>
            </a:r>
            <a:endParaRPr lang="id-ID" dirty="0"/>
          </a:p>
        </p:txBody>
      </p:sp>
      <p:sp>
        <p:nvSpPr>
          <p:cNvPr id="3" name="Content Placeholder 2"/>
          <p:cNvSpPr>
            <a:spLocks noGrp="1"/>
          </p:cNvSpPr>
          <p:nvPr>
            <p:ph idx="1"/>
          </p:nvPr>
        </p:nvSpPr>
        <p:spPr/>
        <p:txBody>
          <a:bodyPr>
            <a:normAutofit lnSpcReduction="10000"/>
          </a:bodyPr>
          <a:lstStyle/>
          <a:p>
            <a:pPr algn="just">
              <a:lnSpc>
                <a:spcPct val="150000"/>
              </a:lnSpc>
            </a:pPr>
            <a:r>
              <a:rPr lang="id-ID" dirty="0"/>
              <a:t>Sesuai dengan keadaan geografi, luas wilayah, sarana perhubungan, dan kepadatan penduduk dalam wilayah kerja Puskesmas. Agar jangkauan pelayanan Puskesmas lebih merata dan meluas, Puskesmas perlu ditunjang dengan Puskesmas pembantu, penempatan bidan di desa yang belum terjangkau oleh pelayanan yang ada, dan Puskesmas keliling. Disamping itu pergerakkan peran serta masyarakat untuk mengelola posyandu.</a:t>
            </a:r>
          </a:p>
        </p:txBody>
      </p:sp>
    </p:spTree>
    <p:extLst>
      <p:ext uri="{BB962C8B-B14F-4D97-AF65-F5344CB8AC3E}">
        <p14:creationId xmlns:p14="http://schemas.microsoft.com/office/powerpoint/2010/main" val="14736973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09390"/>
          </a:xfrm>
        </p:spPr>
        <p:txBody>
          <a:bodyPr/>
          <a:lstStyle/>
          <a:p>
            <a:r>
              <a:rPr lang="id-ID" dirty="0" smtClean="0"/>
              <a:t>SISTEM RUJUKAN YANKES</a:t>
            </a:r>
            <a:endParaRPr lang="id-ID" dirty="0"/>
          </a:p>
        </p:txBody>
      </p:sp>
      <p:pic>
        <p:nvPicPr>
          <p:cNvPr id="4" name="Picture 4"/>
          <p:cNvPicPr>
            <a:picLocks noGrp="1" noChangeAspect="1" noChangeArrowheads="1"/>
          </p:cNvPicPr>
          <p:nvPr>
            <p:ph idx="1"/>
          </p:nvPr>
        </p:nvPicPr>
        <p:blipFill>
          <a:blip r:embed="rId2" cstate="print"/>
          <a:srcRect l="9375" t="10417" r="8594" b="3125"/>
          <a:stretch>
            <a:fillRect/>
          </a:stretch>
        </p:blipFill>
        <p:spPr bwMode="auto">
          <a:xfrm>
            <a:off x="1522104" y="1333500"/>
            <a:ext cx="7175500" cy="5283200"/>
          </a:xfrm>
          <a:prstGeom prst="rect">
            <a:avLst/>
          </a:prstGeom>
          <a:noFill/>
          <a:ln w="9525">
            <a:noFill/>
            <a:miter lim="800000"/>
            <a:headEnd/>
            <a:tailEnd/>
          </a:ln>
        </p:spPr>
      </p:pic>
    </p:spTree>
    <p:extLst>
      <p:ext uri="{BB962C8B-B14F-4D97-AF65-F5344CB8AC3E}">
        <p14:creationId xmlns:p14="http://schemas.microsoft.com/office/powerpoint/2010/main" val="19885514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a:t>
            </a:r>
            <a:r>
              <a:rPr lang="en-US" dirty="0" err="1" smtClean="0"/>
              <a:t>Klinik</a:t>
            </a:r>
            <a:endParaRPr lang="en-US" dirty="0"/>
          </a:p>
        </p:txBody>
      </p:sp>
      <p:sp>
        <p:nvSpPr>
          <p:cNvPr id="3" name="Content Placeholder 2"/>
          <p:cNvSpPr>
            <a:spLocks noGrp="1"/>
          </p:cNvSpPr>
          <p:nvPr>
            <p:ph idx="1"/>
          </p:nvPr>
        </p:nvSpPr>
        <p:spPr/>
        <p:txBody>
          <a:bodyPr/>
          <a:lstStyle/>
          <a:p>
            <a:pPr marL="0" indent="0" algn="just">
              <a:lnSpc>
                <a:spcPct val="150000"/>
              </a:lnSpc>
              <a:buNone/>
            </a:pPr>
            <a:r>
              <a:rPr lang="en-US" dirty="0" err="1"/>
              <a:t>Klinik</a:t>
            </a:r>
            <a:r>
              <a:rPr lang="en-US" dirty="0"/>
              <a:t> </a:t>
            </a:r>
            <a:r>
              <a:rPr lang="en-US" dirty="0" err="1"/>
              <a:t>adalah</a:t>
            </a:r>
            <a:r>
              <a:rPr lang="en-US" dirty="0"/>
              <a:t> </a:t>
            </a:r>
            <a:r>
              <a:rPr lang="en-US" dirty="0" err="1"/>
              <a:t>fasilitas</a:t>
            </a:r>
            <a:r>
              <a:rPr lang="en-US" dirty="0"/>
              <a:t> </a:t>
            </a:r>
            <a:r>
              <a:rPr lang="en-US" dirty="0" err="1"/>
              <a:t>pelayanan</a:t>
            </a:r>
            <a:r>
              <a:rPr lang="en-US" dirty="0"/>
              <a:t> </a:t>
            </a:r>
            <a:r>
              <a:rPr lang="en-US" dirty="0" err="1"/>
              <a:t>kesehatan</a:t>
            </a:r>
            <a:r>
              <a:rPr lang="en-US" dirty="0"/>
              <a:t> yang </a:t>
            </a:r>
            <a:r>
              <a:rPr lang="en-US" dirty="0" err="1"/>
              <a:t>menyelenggarakan</a:t>
            </a:r>
            <a:r>
              <a:rPr lang="en-US" dirty="0"/>
              <a:t> </a:t>
            </a:r>
            <a:r>
              <a:rPr lang="en-US" dirty="0" err="1"/>
              <a:t>pelayanan</a:t>
            </a:r>
            <a:r>
              <a:rPr lang="en-US" dirty="0"/>
              <a:t> </a:t>
            </a:r>
            <a:r>
              <a:rPr lang="en-US" dirty="0" err="1"/>
              <a:t>kesehatan</a:t>
            </a:r>
            <a:r>
              <a:rPr lang="en-US" dirty="0"/>
              <a:t> </a:t>
            </a:r>
            <a:r>
              <a:rPr lang="en-US" dirty="0" err="1"/>
              <a:t>perorangan</a:t>
            </a:r>
            <a:r>
              <a:rPr lang="en-US" dirty="0"/>
              <a:t> yang </a:t>
            </a:r>
            <a:r>
              <a:rPr lang="en-US" dirty="0" err="1"/>
              <a:t>menyediakan</a:t>
            </a:r>
            <a:r>
              <a:rPr lang="en-US" dirty="0"/>
              <a:t> </a:t>
            </a:r>
            <a:r>
              <a:rPr lang="en-US" dirty="0" err="1"/>
              <a:t>pelayanan</a:t>
            </a:r>
            <a:r>
              <a:rPr lang="en-US" dirty="0"/>
              <a:t> </a:t>
            </a:r>
            <a:r>
              <a:rPr lang="en-US" dirty="0" err="1"/>
              <a:t>medis</a:t>
            </a:r>
            <a:r>
              <a:rPr lang="en-US" dirty="0"/>
              <a:t> </a:t>
            </a:r>
            <a:r>
              <a:rPr lang="en-US" dirty="0" err="1"/>
              <a:t>dasar</a:t>
            </a:r>
            <a:r>
              <a:rPr lang="en-US" dirty="0"/>
              <a:t> </a:t>
            </a:r>
            <a:r>
              <a:rPr lang="en-US" dirty="0" err="1"/>
              <a:t>dan</a:t>
            </a:r>
            <a:r>
              <a:rPr lang="en-US" dirty="0"/>
              <a:t>/</a:t>
            </a:r>
            <a:r>
              <a:rPr lang="en-US" dirty="0" err="1"/>
              <a:t>atau</a:t>
            </a:r>
            <a:r>
              <a:rPr lang="en-US" dirty="0"/>
              <a:t> </a:t>
            </a:r>
            <a:r>
              <a:rPr lang="en-US" dirty="0" err="1"/>
              <a:t>spesialistik</a:t>
            </a:r>
            <a:r>
              <a:rPr lang="en-US" dirty="0"/>
              <a:t>, </a:t>
            </a:r>
            <a:r>
              <a:rPr lang="en-US" dirty="0" err="1"/>
              <a:t>diselenggarakan</a:t>
            </a:r>
            <a:r>
              <a:rPr lang="en-US" dirty="0"/>
              <a:t> </a:t>
            </a:r>
            <a:r>
              <a:rPr lang="en-US" dirty="0" err="1"/>
              <a:t>oleh</a:t>
            </a:r>
            <a:r>
              <a:rPr lang="en-US" dirty="0"/>
              <a:t> </a:t>
            </a:r>
            <a:r>
              <a:rPr lang="en-US" dirty="0" err="1"/>
              <a:t>lebih</a:t>
            </a:r>
            <a:r>
              <a:rPr lang="en-US" dirty="0"/>
              <a:t> </a:t>
            </a:r>
            <a:r>
              <a:rPr lang="en-US" dirty="0" err="1"/>
              <a:t>dari</a:t>
            </a:r>
            <a:r>
              <a:rPr lang="en-US" dirty="0"/>
              <a:t> </a:t>
            </a:r>
            <a:r>
              <a:rPr lang="en-US" dirty="0" err="1"/>
              <a:t>satu</a:t>
            </a:r>
            <a:r>
              <a:rPr lang="en-US" dirty="0"/>
              <a:t> </a:t>
            </a:r>
            <a:r>
              <a:rPr lang="en-US" dirty="0" err="1"/>
              <a:t>jenis</a:t>
            </a:r>
            <a:r>
              <a:rPr lang="en-US" dirty="0"/>
              <a:t> </a:t>
            </a:r>
            <a:r>
              <a:rPr lang="en-US" dirty="0" err="1"/>
              <a:t>tenaga</a:t>
            </a:r>
            <a:r>
              <a:rPr lang="en-US" dirty="0"/>
              <a:t> </a:t>
            </a:r>
            <a:r>
              <a:rPr lang="en-US" dirty="0" err="1"/>
              <a:t>kesehatan</a:t>
            </a:r>
            <a:r>
              <a:rPr lang="en-US" dirty="0"/>
              <a:t> (</a:t>
            </a:r>
            <a:r>
              <a:rPr lang="en-US" dirty="0" err="1"/>
              <a:t>perawat</a:t>
            </a:r>
            <a:r>
              <a:rPr lang="en-US" dirty="0"/>
              <a:t> </a:t>
            </a:r>
            <a:r>
              <a:rPr lang="en-US" dirty="0" err="1"/>
              <a:t>dan</a:t>
            </a:r>
            <a:r>
              <a:rPr lang="en-US" dirty="0"/>
              <a:t> </a:t>
            </a:r>
            <a:r>
              <a:rPr lang="en-US" dirty="0" err="1"/>
              <a:t>atau</a:t>
            </a:r>
            <a:r>
              <a:rPr lang="en-US" dirty="0"/>
              <a:t> </a:t>
            </a:r>
            <a:r>
              <a:rPr lang="en-US" dirty="0" err="1"/>
              <a:t>bidan</a:t>
            </a:r>
            <a:r>
              <a:rPr lang="en-US" dirty="0"/>
              <a:t>) </a:t>
            </a:r>
            <a:r>
              <a:rPr lang="en-US" dirty="0" err="1"/>
              <a:t>dan</a:t>
            </a:r>
            <a:r>
              <a:rPr lang="en-US" dirty="0"/>
              <a:t> </a:t>
            </a:r>
            <a:r>
              <a:rPr lang="en-US" dirty="0" err="1"/>
              <a:t>dipimpin</a:t>
            </a:r>
            <a:r>
              <a:rPr lang="en-US" dirty="0"/>
              <a:t> </a:t>
            </a:r>
            <a:r>
              <a:rPr lang="en-US" dirty="0" err="1"/>
              <a:t>oleh</a:t>
            </a:r>
            <a:r>
              <a:rPr lang="en-US" dirty="0"/>
              <a:t> </a:t>
            </a:r>
            <a:r>
              <a:rPr lang="en-US" dirty="0" err="1"/>
              <a:t>seorang</a:t>
            </a:r>
            <a:r>
              <a:rPr lang="en-US" dirty="0"/>
              <a:t> </a:t>
            </a:r>
            <a:r>
              <a:rPr lang="en-US" dirty="0" err="1"/>
              <a:t>tenaga</a:t>
            </a:r>
            <a:r>
              <a:rPr lang="en-US" dirty="0"/>
              <a:t> </a:t>
            </a:r>
            <a:r>
              <a:rPr lang="en-US" dirty="0" err="1"/>
              <a:t>medis</a:t>
            </a:r>
            <a:r>
              <a:rPr lang="en-US" dirty="0"/>
              <a:t> (</a:t>
            </a:r>
            <a:r>
              <a:rPr lang="en-US" dirty="0" err="1"/>
              <a:t>dokter</a:t>
            </a:r>
            <a:r>
              <a:rPr lang="en-US" dirty="0"/>
              <a:t>, </a:t>
            </a:r>
            <a:r>
              <a:rPr lang="en-US" dirty="0" err="1"/>
              <a:t>dokter</a:t>
            </a:r>
            <a:r>
              <a:rPr lang="en-US" dirty="0"/>
              <a:t> </a:t>
            </a:r>
            <a:r>
              <a:rPr lang="en-US" dirty="0" err="1"/>
              <a:t>spesialis</a:t>
            </a:r>
            <a:r>
              <a:rPr lang="en-US" dirty="0"/>
              <a:t>, </a:t>
            </a:r>
            <a:r>
              <a:rPr lang="en-US" dirty="0" err="1"/>
              <a:t>dokter</a:t>
            </a:r>
            <a:r>
              <a:rPr lang="en-US" dirty="0"/>
              <a:t> </a:t>
            </a:r>
            <a:r>
              <a:rPr lang="en-US" dirty="0" err="1"/>
              <a:t>gigi</a:t>
            </a:r>
            <a:r>
              <a:rPr lang="en-US" dirty="0"/>
              <a:t> </a:t>
            </a:r>
            <a:r>
              <a:rPr lang="en-US" dirty="0" err="1"/>
              <a:t>atau</a:t>
            </a:r>
            <a:r>
              <a:rPr lang="en-US" dirty="0"/>
              <a:t> </a:t>
            </a:r>
            <a:r>
              <a:rPr lang="en-US" dirty="0" err="1"/>
              <a:t>dokter</a:t>
            </a:r>
            <a:r>
              <a:rPr lang="en-US" dirty="0"/>
              <a:t> </a:t>
            </a:r>
            <a:r>
              <a:rPr lang="en-US" dirty="0" err="1"/>
              <a:t>gigi</a:t>
            </a:r>
            <a:r>
              <a:rPr lang="en-US" dirty="0"/>
              <a:t> </a:t>
            </a:r>
            <a:r>
              <a:rPr lang="en-US" dirty="0" err="1"/>
              <a:t>spesialis</a:t>
            </a:r>
            <a:r>
              <a:rPr lang="en-US" dirty="0"/>
              <a:t>).</a:t>
            </a:r>
            <a:endParaRPr lang="en-US" b="1" dirty="0"/>
          </a:p>
        </p:txBody>
      </p:sp>
    </p:spTree>
    <p:extLst>
      <p:ext uri="{BB962C8B-B14F-4D97-AF65-F5344CB8AC3E}">
        <p14:creationId xmlns:p14="http://schemas.microsoft.com/office/powerpoint/2010/main" val="3960194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477672"/>
            <a:ext cx="6591985" cy="5433550"/>
          </a:xfrm>
        </p:spPr>
        <p:txBody>
          <a:bodyPr>
            <a:normAutofit lnSpcReduction="10000"/>
          </a:bodyPr>
          <a:lstStyle/>
          <a:p>
            <a:pPr marL="0" indent="0" algn="just">
              <a:lnSpc>
                <a:spcPct val="150000"/>
              </a:lnSpc>
              <a:buNone/>
            </a:pPr>
            <a:r>
              <a:rPr lang="en-US" dirty="0" err="1" smtClean="0"/>
              <a:t>Berdasarkan</a:t>
            </a:r>
            <a:r>
              <a:rPr lang="en-US" dirty="0" smtClean="0"/>
              <a:t> </a:t>
            </a:r>
            <a:r>
              <a:rPr lang="en-US" dirty="0" err="1" smtClean="0"/>
              <a:t>jenis</a:t>
            </a:r>
            <a:r>
              <a:rPr lang="en-US" dirty="0" smtClean="0"/>
              <a:t> </a:t>
            </a:r>
            <a:r>
              <a:rPr lang="en-US" dirty="0" err="1" smtClean="0"/>
              <a:t>pelayanannya</a:t>
            </a:r>
            <a:r>
              <a:rPr lang="en-US" dirty="0" smtClean="0"/>
              <a:t>, </a:t>
            </a:r>
            <a:r>
              <a:rPr lang="en-US" dirty="0" err="1" smtClean="0"/>
              <a:t>klinik</a:t>
            </a:r>
            <a:r>
              <a:rPr lang="en-US" dirty="0" smtClean="0"/>
              <a:t> </a:t>
            </a:r>
            <a:r>
              <a:rPr lang="en-US" dirty="0" err="1" smtClean="0"/>
              <a:t>terbagi</a:t>
            </a:r>
            <a:r>
              <a:rPr lang="en-US" dirty="0" smtClean="0"/>
              <a:t> </a:t>
            </a:r>
            <a:r>
              <a:rPr lang="en-US" dirty="0" err="1" smtClean="0"/>
              <a:t>menjadi</a:t>
            </a:r>
            <a:r>
              <a:rPr lang="en-US" dirty="0" smtClean="0"/>
              <a:t> 2 </a:t>
            </a:r>
            <a:r>
              <a:rPr lang="en-US" dirty="0" err="1" smtClean="0"/>
              <a:t>yaitu</a:t>
            </a:r>
            <a:r>
              <a:rPr lang="en-US" dirty="0" smtClean="0"/>
              <a:t> :</a:t>
            </a:r>
          </a:p>
          <a:p>
            <a:pPr marL="0" indent="0" algn="just">
              <a:lnSpc>
                <a:spcPct val="150000"/>
              </a:lnSpc>
              <a:buNone/>
            </a:pPr>
            <a:endParaRPr lang="en-US" dirty="0"/>
          </a:p>
          <a:p>
            <a:pPr algn="just">
              <a:lnSpc>
                <a:spcPct val="150000"/>
              </a:lnSpc>
              <a:buAutoNum type="arabicPeriod"/>
            </a:pPr>
            <a:r>
              <a:rPr lang="en-US" dirty="0" err="1" smtClean="0"/>
              <a:t>Klinik</a:t>
            </a:r>
            <a:r>
              <a:rPr lang="en-US" dirty="0" smtClean="0"/>
              <a:t> </a:t>
            </a:r>
            <a:r>
              <a:rPr lang="en-US" dirty="0" err="1" smtClean="0"/>
              <a:t>Pratama</a:t>
            </a:r>
            <a:endParaRPr lang="en-US" dirty="0" smtClean="0"/>
          </a:p>
          <a:p>
            <a:pPr marL="341313" indent="0" algn="just">
              <a:lnSpc>
                <a:spcPct val="150000"/>
              </a:lnSpc>
              <a:buNone/>
            </a:pPr>
            <a:r>
              <a:rPr lang="en-US" dirty="0" err="1" smtClean="0"/>
              <a:t>Klinik</a:t>
            </a:r>
            <a:r>
              <a:rPr lang="en-US" dirty="0" smtClean="0"/>
              <a:t> yang </a:t>
            </a:r>
            <a:r>
              <a:rPr lang="en-US" dirty="0" err="1" smtClean="0"/>
              <a:t>menyelenggarakan</a:t>
            </a:r>
            <a:r>
              <a:rPr lang="en-US" dirty="0" smtClean="0"/>
              <a:t> </a:t>
            </a:r>
            <a:r>
              <a:rPr lang="en-US" dirty="0" err="1" smtClean="0"/>
              <a:t>pelayanan</a:t>
            </a:r>
            <a:r>
              <a:rPr lang="en-US" dirty="0" smtClean="0"/>
              <a:t> </a:t>
            </a:r>
            <a:r>
              <a:rPr lang="en-US" dirty="0" err="1" smtClean="0"/>
              <a:t>kesehatan</a:t>
            </a:r>
            <a:r>
              <a:rPr lang="en-US" dirty="0" smtClean="0"/>
              <a:t> </a:t>
            </a:r>
            <a:r>
              <a:rPr lang="en-US" dirty="0" err="1" smtClean="0"/>
              <a:t>dasar</a:t>
            </a:r>
            <a:r>
              <a:rPr lang="en-US" dirty="0" smtClean="0"/>
              <a:t>.</a:t>
            </a:r>
            <a:endParaRPr lang="en-US" dirty="0"/>
          </a:p>
          <a:p>
            <a:pPr algn="just">
              <a:lnSpc>
                <a:spcPct val="150000"/>
              </a:lnSpc>
              <a:buAutoNum type="arabicPeriod" startAt="2"/>
            </a:pPr>
            <a:r>
              <a:rPr lang="en-US" dirty="0" err="1" smtClean="0"/>
              <a:t>Klinik</a:t>
            </a:r>
            <a:r>
              <a:rPr lang="en-US" dirty="0" smtClean="0"/>
              <a:t> </a:t>
            </a:r>
            <a:r>
              <a:rPr lang="en-US" dirty="0" err="1" smtClean="0"/>
              <a:t>Utama</a:t>
            </a:r>
            <a:endParaRPr lang="en-US" dirty="0" smtClean="0"/>
          </a:p>
          <a:p>
            <a:pPr marL="341313" indent="0" algn="just">
              <a:lnSpc>
                <a:spcPct val="150000"/>
              </a:lnSpc>
              <a:buNone/>
            </a:pPr>
            <a:r>
              <a:rPr lang="en-US" dirty="0" err="1" smtClean="0"/>
              <a:t>Klinik</a:t>
            </a:r>
            <a:r>
              <a:rPr lang="en-US" dirty="0" smtClean="0"/>
              <a:t> yang </a:t>
            </a:r>
            <a:r>
              <a:rPr lang="en-US" dirty="0" err="1" smtClean="0"/>
              <a:t>menyelenggarakan</a:t>
            </a:r>
            <a:r>
              <a:rPr lang="en-US" dirty="0" smtClean="0"/>
              <a:t> </a:t>
            </a:r>
            <a:r>
              <a:rPr lang="en-US" dirty="0" err="1" smtClean="0"/>
              <a:t>pelayanan</a:t>
            </a:r>
            <a:r>
              <a:rPr lang="en-US" dirty="0" smtClean="0"/>
              <a:t> </a:t>
            </a:r>
            <a:r>
              <a:rPr lang="en-US" dirty="0" err="1" smtClean="0"/>
              <a:t>medik</a:t>
            </a:r>
            <a:r>
              <a:rPr lang="en-US" dirty="0" smtClean="0"/>
              <a:t> </a:t>
            </a:r>
            <a:r>
              <a:rPr lang="en-US" dirty="0" err="1" smtClean="0"/>
              <a:t>spesialistik</a:t>
            </a:r>
            <a:r>
              <a:rPr lang="en-US" dirty="0" smtClean="0"/>
              <a:t>, </a:t>
            </a:r>
            <a:r>
              <a:rPr lang="en-US" dirty="0" err="1" smtClean="0"/>
              <a:t>atau</a:t>
            </a:r>
            <a:r>
              <a:rPr lang="en-US" dirty="0" smtClean="0"/>
              <a:t> </a:t>
            </a:r>
            <a:r>
              <a:rPr lang="en-US" dirty="0" err="1" smtClean="0"/>
              <a:t>pelayanan</a:t>
            </a:r>
            <a:r>
              <a:rPr lang="en-US" dirty="0" smtClean="0"/>
              <a:t> </a:t>
            </a:r>
            <a:r>
              <a:rPr lang="en-US" dirty="0" err="1" smtClean="0"/>
              <a:t>medik</a:t>
            </a:r>
            <a:r>
              <a:rPr lang="en-US" dirty="0" smtClean="0"/>
              <a:t> </a:t>
            </a:r>
            <a:r>
              <a:rPr lang="en-US" dirty="0" err="1" smtClean="0"/>
              <a:t>dasar</a:t>
            </a:r>
            <a:r>
              <a:rPr lang="en-US" dirty="0" smtClean="0"/>
              <a:t> </a:t>
            </a:r>
            <a:r>
              <a:rPr lang="en-US" dirty="0" err="1" smtClean="0"/>
              <a:t>dan</a:t>
            </a:r>
            <a:r>
              <a:rPr lang="en-US" dirty="0" smtClean="0"/>
              <a:t> </a:t>
            </a:r>
            <a:r>
              <a:rPr lang="en-US" dirty="0" err="1" smtClean="0"/>
              <a:t>spesialistik.sifat</a:t>
            </a:r>
            <a:r>
              <a:rPr lang="en-US" dirty="0" smtClean="0"/>
              <a:t> </a:t>
            </a:r>
            <a:r>
              <a:rPr lang="en-US" dirty="0" err="1" smtClean="0"/>
              <a:t>pelayanan</a:t>
            </a:r>
            <a:r>
              <a:rPr lang="en-US" dirty="0" smtClean="0"/>
              <a:t> yang </a:t>
            </a:r>
            <a:r>
              <a:rPr lang="en-US" dirty="0" err="1" smtClean="0"/>
              <a:t>diselenggarakan</a:t>
            </a:r>
            <a:r>
              <a:rPr lang="en-US" dirty="0" smtClean="0"/>
              <a:t> </a:t>
            </a:r>
            <a:r>
              <a:rPr lang="en-US" dirty="0" err="1" smtClean="0"/>
              <a:t>bisa</a:t>
            </a:r>
            <a:r>
              <a:rPr lang="en-US" dirty="0" smtClean="0"/>
              <a:t> </a:t>
            </a:r>
            <a:r>
              <a:rPr lang="en-US" dirty="0" err="1" smtClean="0"/>
              <a:t>berupa</a:t>
            </a:r>
            <a:r>
              <a:rPr lang="en-US" dirty="0" smtClean="0"/>
              <a:t> </a:t>
            </a:r>
            <a:r>
              <a:rPr lang="en-US" b="1" dirty="0" err="1" smtClean="0"/>
              <a:t>rawat</a:t>
            </a:r>
            <a:r>
              <a:rPr lang="en-US" b="1" dirty="0" smtClean="0"/>
              <a:t> </a:t>
            </a:r>
            <a:r>
              <a:rPr lang="en-US" b="1" dirty="0" err="1" smtClean="0"/>
              <a:t>jalan</a:t>
            </a:r>
            <a:r>
              <a:rPr lang="en-US" b="1" dirty="0" smtClean="0"/>
              <a:t>, one day care, </a:t>
            </a:r>
            <a:r>
              <a:rPr lang="en-US" b="1" dirty="0" err="1" smtClean="0"/>
              <a:t>rawat</a:t>
            </a:r>
            <a:r>
              <a:rPr lang="en-US" b="1" dirty="0" smtClean="0"/>
              <a:t> </a:t>
            </a:r>
            <a:r>
              <a:rPr lang="en-US" b="1" dirty="0" err="1" smtClean="0"/>
              <a:t>inap</a:t>
            </a:r>
            <a:r>
              <a:rPr lang="en-US" b="1" dirty="0" smtClean="0"/>
              <a:t> </a:t>
            </a:r>
            <a:r>
              <a:rPr lang="en-US" b="1" dirty="0" err="1" smtClean="0"/>
              <a:t>dan</a:t>
            </a:r>
            <a:r>
              <a:rPr lang="en-US" b="1" dirty="0" smtClean="0"/>
              <a:t> </a:t>
            </a:r>
            <a:r>
              <a:rPr lang="en-US" b="1" dirty="0" err="1" smtClean="0"/>
              <a:t>atau</a:t>
            </a:r>
            <a:r>
              <a:rPr lang="en-US" b="1" dirty="0" smtClean="0"/>
              <a:t> home care</a:t>
            </a:r>
          </a:p>
        </p:txBody>
      </p:sp>
    </p:spTree>
    <p:extLst>
      <p:ext uri="{BB962C8B-B14F-4D97-AF65-F5344CB8AC3E}">
        <p14:creationId xmlns:p14="http://schemas.microsoft.com/office/powerpoint/2010/main" val="2711248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3515" y="2057400"/>
            <a:ext cx="6591985" cy="3777622"/>
          </a:xfrm>
        </p:spPr>
        <p:txBody>
          <a:bodyPr>
            <a:normAutofit/>
          </a:bodyPr>
          <a:lstStyle/>
          <a:p>
            <a:pPr marL="0" indent="0" algn="ctr">
              <a:buNone/>
            </a:pPr>
            <a:endParaRPr lang="es-ES" sz="2400" b="1" dirty="0" smtClean="0"/>
          </a:p>
          <a:p>
            <a:pPr marL="0" indent="0" algn="ctr">
              <a:buNone/>
            </a:pPr>
            <a:endParaRPr lang="es-ES" sz="2400" b="1" dirty="0"/>
          </a:p>
          <a:p>
            <a:pPr marL="0" indent="0" algn="ctr">
              <a:buNone/>
            </a:pPr>
            <a:r>
              <a:rPr lang="es-ES" sz="2400" b="1" dirty="0" err="1" smtClean="0"/>
              <a:t>Sebut</a:t>
            </a:r>
            <a:r>
              <a:rPr lang="es-ES" sz="2400" b="1" dirty="0" smtClean="0"/>
              <a:t> </a:t>
            </a:r>
            <a:r>
              <a:rPr lang="es-ES" sz="2400" b="1" dirty="0"/>
              <a:t>dan </a:t>
            </a:r>
            <a:r>
              <a:rPr lang="es-ES" sz="2400" b="1" dirty="0" err="1"/>
              <a:t>jelaskan</a:t>
            </a:r>
            <a:r>
              <a:rPr lang="es-ES" sz="2400" b="1" dirty="0"/>
              <a:t> 6 </a:t>
            </a:r>
            <a:r>
              <a:rPr lang="es-ES" sz="2400" b="1" dirty="0" err="1"/>
              <a:t>Manfaat</a:t>
            </a:r>
            <a:r>
              <a:rPr lang="es-ES" sz="2400" b="1" dirty="0"/>
              <a:t> RM</a:t>
            </a:r>
            <a:r>
              <a:rPr lang="es-ES" sz="2400" b="1" dirty="0" smtClean="0"/>
              <a:t>!</a:t>
            </a:r>
            <a:endParaRPr lang="en-ID" sz="2400" b="1" dirty="0"/>
          </a:p>
        </p:txBody>
      </p:sp>
    </p:spTree>
    <p:extLst>
      <p:ext uri="{BB962C8B-B14F-4D97-AF65-F5344CB8AC3E}">
        <p14:creationId xmlns:p14="http://schemas.microsoft.com/office/powerpoint/2010/main" val="199178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815" y="2743200"/>
            <a:ext cx="6591985" cy="990600"/>
          </a:xfrm>
        </p:spPr>
        <p:txBody>
          <a:bodyPr/>
          <a:lstStyle/>
          <a:p>
            <a:pPr marL="0" indent="0" algn="ctr">
              <a:buNone/>
            </a:pPr>
            <a:r>
              <a:rPr lang="en-ID" sz="2400" b="1" dirty="0" err="1"/>
              <a:t>Sebutkan</a:t>
            </a:r>
            <a:r>
              <a:rPr lang="en-ID" sz="2400" b="1" dirty="0"/>
              <a:t> </a:t>
            </a:r>
            <a:r>
              <a:rPr lang="en-ID" sz="2400" b="1" dirty="0" err="1"/>
              <a:t>Definisi</a:t>
            </a:r>
            <a:r>
              <a:rPr lang="en-ID" sz="2400" b="1" dirty="0"/>
              <a:t> </a:t>
            </a:r>
            <a:r>
              <a:rPr lang="en-ID" sz="2400" b="1" dirty="0" err="1"/>
              <a:t>Sistem</a:t>
            </a:r>
            <a:r>
              <a:rPr lang="en-ID" sz="2400" b="1" dirty="0"/>
              <a:t>?</a:t>
            </a:r>
          </a:p>
          <a:p>
            <a:endParaRPr lang="en-US" dirty="0"/>
          </a:p>
        </p:txBody>
      </p:sp>
    </p:spTree>
    <p:extLst>
      <p:ext uri="{BB962C8B-B14F-4D97-AF65-F5344CB8AC3E}">
        <p14:creationId xmlns:p14="http://schemas.microsoft.com/office/powerpoint/2010/main" val="1838967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0815" y="2781300"/>
            <a:ext cx="6591985" cy="838200"/>
          </a:xfrm>
        </p:spPr>
        <p:txBody>
          <a:bodyPr/>
          <a:lstStyle/>
          <a:p>
            <a:pPr marL="0" indent="0" algn="ctr">
              <a:buNone/>
            </a:pPr>
            <a:r>
              <a:rPr lang="en-ID" sz="2400" b="1" dirty="0" err="1"/>
              <a:t>Apa</a:t>
            </a:r>
            <a:r>
              <a:rPr lang="en-ID" sz="2400" b="1" dirty="0"/>
              <a:t> </a:t>
            </a:r>
            <a:r>
              <a:rPr lang="en-ID" sz="2400" b="1" dirty="0" err="1"/>
              <a:t>itu</a:t>
            </a:r>
            <a:r>
              <a:rPr lang="en-ID" sz="2400" b="1" dirty="0"/>
              <a:t> SKN?</a:t>
            </a:r>
          </a:p>
          <a:p>
            <a:endParaRPr lang="en-US" dirty="0"/>
          </a:p>
        </p:txBody>
      </p:sp>
    </p:spTree>
    <p:extLst>
      <p:ext uri="{BB962C8B-B14F-4D97-AF65-F5344CB8AC3E}">
        <p14:creationId xmlns:p14="http://schemas.microsoft.com/office/powerpoint/2010/main" val="821509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4315" y="2844800"/>
            <a:ext cx="6591985" cy="749300"/>
          </a:xfrm>
        </p:spPr>
        <p:txBody>
          <a:bodyPr/>
          <a:lstStyle/>
          <a:p>
            <a:pPr marL="0" indent="0" algn="ctr">
              <a:buNone/>
            </a:pPr>
            <a:r>
              <a:rPr lang="en-ID" sz="2400" b="1" dirty="0" err="1"/>
              <a:t>Sebutkan</a:t>
            </a:r>
            <a:r>
              <a:rPr lang="en-ID" sz="2400" b="1" dirty="0"/>
              <a:t> Sub </a:t>
            </a:r>
            <a:r>
              <a:rPr lang="en-ID" sz="2400" b="1" dirty="0" err="1"/>
              <a:t>Sistem</a:t>
            </a:r>
            <a:r>
              <a:rPr lang="en-ID" sz="2400" b="1" dirty="0"/>
              <a:t> </a:t>
            </a:r>
            <a:r>
              <a:rPr lang="en-ID" sz="2400" b="1" dirty="0" err="1"/>
              <a:t>dalam</a:t>
            </a:r>
            <a:r>
              <a:rPr lang="en-ID" sz="2400" b="1" dirty="0"/>
              <a:t> </a:t>
            </a:r>
            <a:r>
              <a:rPr lang="en-ID" sz="2400" b="1" dirty="0" smtClean="0"/>
              <a:t>SKN!</a:t>
            </a:r>
            <a:endParaRPr lang="en-US" sz="2400" b="1" dirty="0"/>
          </a:p>
          <a:p>
            <a:endParaRPr lang="en-US" dirty="0"/>
          </a:p>
        </p:txBody>
      </p:sp>
    </p:spTree>
    <p:extLst>
      <p:ext uri="{BB962C8B-B14F-4D97-AF65-F5344CB8AC3E}">
        <p14:creationId xmlns:p14="http://schemas.microsoft.com/office/powerpoint/2010/main" val="1407363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Pelayanan</a:t>
            </a:r>
            <a:r>
              <a:rPr lang="en-US" dirty="0" smtClean="0"/>
              <a:t> </a:t>
            </a:r>
            <a:r>
              <a:rPr lang="en-US" dirty="0" err="1" smtClean="0"/>
              <a:t>Kesehatan</a:t>
            </a:r>
            <a:endParaRPr lang="en-US" dirty="0"/>
          </a:p>
        </p:txBody>
      </p:sp>
      <p:sp>
        <p:nvSpPr>
          <p:cNvPr id="3" name="Content Placeholder 2"/>
          <p:cNvSpPr>
            <a:spLocks noGrp="1"/>
          </p:cNvSpPr>
          <p:nvPr>
            <p:ph idx="1"/>
          </p:nvPr>
        </p:nvSpPr>
        <p:spPr/>
        <p:txBody>
          <a:bodyPr/>
          <a:lstStyle/>
          <a:p>
            <a:r>
              <a:rPr lang="en-US" dirty="0" err="1" smtClean="0"/>
              <a:t>Menurut</a:t>
            </a:r>
            <a:r>
              <a:rPr lang="en-US" dirty="0" smtClean="0"/>
              <a:t> </a:t>
            </a:r>
            <a:r>
              <a:rPr lang="en-US" dirty="0" err="1" smtClean="0"/>
              <a:t>depkes</a:t>
            </a:r>
            <a:r>
              <a:rPr lang="en-US" dirty="0" smtClean="0"/>
              <a:t> RI (2009)</a:t>
            </a:r>
          </a:p>
          <a:p>
            <a:pPr marL="341313" indent="0" algn="just">
              <a:lnSpc>
                <a:spcPct val="150000"/>
              </a:lnSpc>
              <a:buNone/>
            </a:pPr>
            <a:r>
              <a:rPr lang="en-US" dirty="0" err="1" smtClean="0"/>
              <a:t>Pelayanan</a:t>
            </a:r>
            <a:r>
              <a:rPr lang="en-US" dirty="0" smtClean="0"/>
              <a:t> </a:t>
            </a:r>
            <a:r>
              <a:rPr lang="en-US" dirty="0" err="1" smtClean="0"/>
              <a:t>kesehatan</a:t>
            </a:r>
            <a:r>
              <a:rPr lang="en-US" dirty="0" smtClean="0"/>
              <a:t> </a:t>
            </a:r>
            <a:r>
              <a:rPr lang="en-US" dirty="0" err="1" smtClean="0"/>
              <a:t>adalah</a:t>
            </a:r>
            <a:r>
              <a:rPr lang="en-US" dirty="0" smtClean="0"/>
              <a:t> </a:t>
            </a:r>
            <a:r>
              <a:rPr lang="en-US" dirty="0" err="1" smtClean="0"/>
              <a:t>setiap</a:t>
            </a:r>
            <a:r>
              <a:rPr lang="en-US" dirty="0" smtClean="0"/>
              <a:t> </a:t>
            </a:r>
            <a:r>
              <a:rPr lang="en-US" dirty="0" err="1" smtClean="0"/>
              <a:t>upaya</a:t>
            </a:r>
            <a:r>
              <a:rPr lang="en-US" dirty="0" smtClean="0"/>
              <a:t> yang </a:t>
            </a:r>
            <a:r>
              <a:rPr lang="en-US" dirty="0" err="1" smtClean="0"/>
              <a:t>diselenggarakan</a:t>
            </a:r>
            <a:r>
              <a:rPr lang="en-US" dirty="0" smtClean="0"/>
              <a:t> </a:t>
            </a:r>
            <a:r>
              <a:rPr lang="en-US" dirty="0" err="1" smtClean="0"/>
              <a:t>sendiri</a:t>
            </a:r>
            <a:r>
              <a:rPr lang="en-US" dirty="0" smtClean="0"/>
              <a:t> </a:t>
            </a:r>
            <a:r>
              <a:rPr lang="en-US" dirty="0" err="1" smtClean="0"/>
              <a:t>atau</a:t>
            </a:r>
            <a:r>
              <a:rPr lang="en-US" dirty="0" smtClean="0"/>
              <a:t> </a:t>
            </a:r>
            <a:r>
              <a:rPr lang="en-US" dirty="0" err="1" smtClean="0"/>
              <a:t>secara</a:t>
            </a:r>
            <a:r>
              <a:rPr lang="en-US" dirty="0" smtClean="0"/>
              <a:t> </a:t>
            </a:r>
            <a:r>
              <a:rPr lang="en-US" dirty="0" err="1" smtClean="0"/>
              <a:t>bersama-sama</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memelihara</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kesehatan</a:t>
            </a:r>
            <a:r>
              <a:rPr lang="en-US" dirty="0" smtClean="0"/>
              <a:t>, </a:t>
            </a:r>
            <a:r>
              <a:rPr lang="en-US" dirty="0" err="1" smtClean="0"/>
              <a:t>mencegah</a:t>
            </a:r>
            <a:r>
              <a:rPr lang="en-US" dirty="0" smtClean="0"/>
              <a:t> </a:t>
            </a:r>
            <a:r>
              <a:rPr lang="en-US" dirty="0" err="1" smtClean="0"/>
              <a:t>dan</a:t>
            </a:r>
            <a:r>
              <a:rPr lang="en-US" dirty="0" smtClean="0"/>
              <a:t> </a:t>
            </a:r>
            <a:r>
              <a:rPr lang="en-US" dirty="0" err="1" smtClean="0"/>
              <a:t>menyembuhkan</a:t>
            </a:r>
            <a:r>
              <a:rPr lang="en-US" dirty="0" smtClean="0"/>
              <a:t> </a:t>
            </a:r>
            <a:r>
              <a:rPr lang="en-US" dirty="0" err="1" smtClean="0"/>
              <a:t>penyakit</a:t>
            </a:r>
            <a:r>
              <a:rPr lang="en-US" dirty="0" smtClean="0"/>
              <a:t> </a:t>
            </a:r>
            <a:r>
              <a:rPr lang="en-US" dirty="0" err="1" smtClean="0"/>
              <a:t>serta</a:t>
            </a:r>
            <a:r>
              <a:rPr lang="en-US" dirty="0" smtClean="0"/>
              <a:t> </a:t>
            </a:r>
            <a:r>
              <a:rPr lang="en-US" dirty="0" err="1" smtClean="0"/>
              <a:t>memulihkan</a:t>
            </a:r>
            <a:r>
              <a:rPr lang="en-US" dirty="0" smtClean="0"/>
              <a:t> </a:t>
            </a:r>
            <a:r>
              <a:rPr lang="en-US" dirty="0" err="1" smtClean="0"/>
              <a:t>kesehatan</a:t>
            </a:r>
            <a:r>
              <a:rPr lang="en-US" dirty="0" smtClean="0"/>
              <a:t> </a:t>
            </a:r>
            <a:r>
              <a:rPr lang="en-US" dirty="0" err="1" smtClean="0"/>
              <a:t>perorangan</a:t>
            </a:r>
            <a:r>
              <a:rPr lang="en-US" dirty="0" smtClean="0"/>
              <a:t>, </a:t>
            </a:r>
            <a:r>
              <a:rPr lang="en-US" dirty="0" err="1" smtClean="0"/>
              <a:t>keluarga</a:t>
            </a:r>
            <a:r>
              <a:rPr lang="en-US" dirty="0" smtClean="0"/>
              <a:t>, </a:t>
            </a:r>
            <a:r>
              <a:rPr lang="en-US" dirty="0" err="1" smtClean="0"/>
              <a:t>kelompok</a:t>
            </a:r>
            <a:r>
              <a:rPr lang="en-US" dirty="0" smtClean="0"/>
              <a:t>, </a:t>
            </a:r>
            <a:r>
              <a:rPr lang="en-US" dirty="0" err="1" smtClean="0"/>
              <a:t>dan</a:t>
            </a:r>
            <a:r>
              <a:rPr lang="en-US" dirty="0" smtClean="0"/>
              <a:t> </a:t>
            </a:r>
            <a:r>
              <a:rPr lang="en-US" dirty="0" err="1" smtClean="0"/>
              <a:t>ataupun</a:t>
            </a:r>
            <a:r>
              <a:rPr lang="en-US" dirty="0" smtClean="0"/>
              <a:t> </a:t>
            </a:r>
            <a:r>
              <a:rPr lang="en-US" dirty="0" err="1" smtClean="0"/>
              <a:t>masyarakat</a:t>
            </a:r>
            <a:r>
              <a:rPr lang="en-US" dirty="0" smtClean="0"/>
              <a:t>.</a:t>
            </a:r>
            <a:endParaRPr lang="en-US" dirty="0"/>
          </a:p>
        </p:txBody>
      </p:sp>
    </p:spTree>
    <p:extLst>
      <p:ext uri="{BB962C8B-B14F-4D97-AF65-F5344CB8AC3E}">
        <p14:creationId xmlns:p14="http://schemas.microsoft.com/office/powerpoint/2010/main" val="2090397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99723"/>
          </a:xfrm>
        </p:spPr>
        <p:txBody>
          <a:bodyPr/>
          <a:lstStyle/>
          <a:p>
            <a:r>
              <a:rPr lang="en-US" dirty="0" err="1" smtClean="0"/>
              <a:t>Prinsip-prinsip</a:t>
            </a:r>
            <a:r>
              <a:rPr lang="en-US" dirty="0" smtClean="0"/>
              <a:t> </a:t>
            </a:r>
            <a:r>
              <a:rPr lang="en-US" dirty="0" err="1" smtClean="0"/>
              <a:t>Organisasi</a:t>
            </a:r>
            <a:endParaRPr lang="en-US" dirty="0"/>
          </a:p>
        </p:txBody>
      </p:sp>
      <p:sp>
        <p:nvSpPr>
          <p:cNvPr id="3" name="Content Placeholder 2"/>
          <p:cNvSpPr>
            <a:spLocks noGrp="1"/>
          </p:cNvSpPr>
          <p:nvPr>
            <p:ph idx="1"/>
          </p:nvPr>
        </p:nvSpPr>
        <p:spPr>
          <a:xfrm>
            <a:off x="1815153" y="1323833"/>
            <a:ext cx="6719248" cy="4926842"/>
          </a:xfrm>
        </p:spPr>
        <p:txBody>
          <a:bodyPr>
            <a:normAutofit/>
          </a:bodyPr>
          <a:lstStyle/>
          <a:p>
            <a:r>
              <a:rPr lang="en-US" dirty="0" err="1" smtClean="0"/>
              <a:t>Organisasi</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tujuan</a:t>
            </a:r>
            <a:r>
              <a:rPr lang="en-US" dirty="0" smtClean="0"/>
              <a:t> yang </a:t>
            </a:r>
            <a:r>
              <a:rPr lang="en-US" dirty="0" err="1" smtClean="0"/>
              <a:t>jelas</a:t>
            </a:r>
            <a:endParaRPr lang="en-US" dirty="0" smtClean="0"/>
          </a:p>
          <a:p>
            <a:r>
              <a:rPr lang="en-US" dirty="0" err="1" smtClean="0"/>
              <a:t>Prinsip</a:t>
            </a:r>
            <a:r>
              <a:rPr lang="en-US" dirty="0" smtClean="0"/>
              <a:t> </a:t>
            </a:r>
            <a:r>
              <a:rPr lang="en-US" dirty="0" err="1" smtClean="0"/>
              <a:t>skala</a:t>
            </a:r>
            <a:r>
              <a:rPr lang="en-US" dirty="0" smtClean="0"/>
              <a:t> </a:t>
            </a:r>
            <a:r>
              <a:rPr lang="en-US" dirty="0" err="1" smtClean="0"/>
              <a:t>hierarkhi</a:t>
            </a:r>
            <a:endParaRPr lang="en-US" dirty="0" smtClean="0"/>
          </a:p>
          <a:p>
            <a:r>
              <a:rPr lang="en-US" dirty="0" err="1" smtClean="0"/>
              <a:t>Prinsip</a:t>
            </a:r>
            <a:r>
              <a:rPr lang="en-US" dirty="0" smtClean="0"/>
              <a:t> </a:t>
            </a:r>
            <a:r>
              <a:rPr lang="en-US" dirty="0" err="1" smtClean="0"/>
              <a:t>kesatuan</a:t>
            </a:r>
            <a:r>
              <a:rPr lang="en-US" dirty="0" smtClean="0"/>
              <a:t> </a:t>
            </a:r>
            <a:r>
              <a:rPr lang="en-US" dirty="0" err="1" smtClean="0"/>
              <a:t>perintah</a:t>
            </a:r>
            <a:endParaRPr lang="en-US" dirty="0" smtClean="0"/>
          </a:p>
          <a:p>
            <a:r>
              <a:rPr lang="en-US" dirty="0" err="1" smtClean="0"/>
              <a:t>Prinsip</a:t>
            </a:r>
            <a:r>
              <a:rPr lang="en-US" dirty="0" smtClean="0"/>
              <a:t> </a:t>
            </a:r>
            <a:r>
              <a:rPr lang="en-US" dirty="0" err="1" smtClean="0"/>
              <a:t>pendelegasian</a:t>
            </a:r>
            <a:r>
              <a:rPr lang="en-US" dirty="0" smtClean="0"/>
              <a:t> </a:t>
            </a:r>
            <a:r>
              <a:rPr lang="en-US" dirty="0" err="1" smtClean="0"/>
              <a:t>wewenang</a:t>
            </a:r>
            <a:endParaRPr lang="en-US" dirty="0" smtClean="0"/>
          </a:p>
          <a:p>
            <a:r>
              <a:rPr lang="en-US" dirty="0" err="1" smtClean="0"/>
              <a:t>Prinsip</a:t>
            </a:r>
            <a:r>
              <a:rPr lang="en-US" dirty="0" smtClean="0"/>
              <a:t> </a:t>
            </a:r>
            <a:r>
              <a:rPr lang="en-US" dirty="0" err="1" smtClean="0"/>
              <a:t>Pertanggungjawaban</a:t>
            </a:r>
            <a:endParaRPr lang="en-US" dirty="0" smtClean="0"/>
          </a:p>
          <a:p>
            <a:r>
              <a:rPr lang="en-US" dirty="0" err="1" smtClean="0"/>
              <a:t>Prinsip</a:t>
            </a:r>
            <a:r>
              <a:rPr lang="en-US" dirty="0" smtClean="0"/>
              <a:t> </a:t>
            </a:r>
            <a:r>
              <a:rPr lang="en-US" dirty="0" err="1" smtClean="0"/>
              <a:t>pembagian</a:t>
            </a:r>
            <a:r>
              <a:rPr lang="en-US" dirty="0" smtClean="0"/>
              <a:t> </a:t>
            </a:r>
            <a:r>
              <a:rPr lang="en-US" dirty="0" err="1" smtClean="0"/>
              <a:t>pekerjaan</a:t>
            </a:r>
            <a:endParaRPr lang="en-US" dirty="0" smtClean="0"/>
          </a:p>
          <a:p>
            <a:r>
              <a:rPr lang="en-US" dirty="0" err="1" smtClean="0"/>
              <a:t>Prinsip</a:t>
            </a:r>
            <a:r>
              <a:rPr lang="en-US" dirty="0" smtClean="0"/>
              <a:t> </a:t>
            </a:r>
            <a:r>
              <a:rPr lang="en-US" dirty="0" err="1" smtClean="0"/>
              <a:t>rentang</a:t>
            </a:r>
            <a:r>
              <a:rPr lang="en-US" dirty="0" smtClean="0"/>
              <a:t> </a:t>
            </a:r>
            <a:r>
              <a:rPr lang="en-US" dirty="0" err="1" smtClean="0"/>
              <a:t>pengendalian</a:t>
            </a:r>
            <a:endParaRPr lang="en-US" dirty="0" smtClean="0"/>
          </a:p>
          <a:p>
            <a:r>
              <a:rPr lang="en-US" dirty="0" err="1" smtClean="0"/>
              <a:t>Prinsip</a:t>
            </a:r>
            <a:r>
              <a:rPr lang="en-US" dirty="0" smtClean="0"/>
              <a:t> </a:t>
            </a:r>
            <a:r>
              <a:rPr lang="en-US" dirty="0" err="1" smtClean="0"/>
              <a:t>fungsional</a:t>
            </a:r>
            <a:endParaRPr lang="en-US" dirty="0" smtClean="0"/>
          </a:p>
          <a:p>
            <a:r>
              <a:rPr lang="en-US" dirty="0" err="1" smtClean="0"/>
              <a:t>Prinsip</a:t>
            </a:r>
            <a:r>
              <a:rPr lang="en-US" dirty="0" smtClean="0"/>
              <a:t> </a:t>
            </a:r>
            <a:r>
              <a:rPr lang="en-US" dirty="0" err="1" smtClean="0"/>
              <a:t>pemisahan</a:t>
            </a:r>
            <a:endParaRPr lang="en-US" dirty="0" smtClean="0"/>
          </a:p>
          <a:p>
            <a:r>
              <a:rPr lang="en-US" dirty="0" err="1" smtClean="0"/>
              <a:t>Prinsip</a:t>
            </a:r>
            <a:r>
              <a:rPr lang="en-US" dirty="0" smtClean="0"/>
              <a:t> </a:t>
            </a:r>
            <a:r>
              <a:rPr lang="en-US" dirty="0" err="1" smtClean="0"/>
              <a:t>keseimbangan</a:t>
            </a:r>
            <a:endParaRPr lang="en-US" dirty="0" smtClean="0"/>
          </a:p>
          <a:p>
            <a:r>
              <a:rPr lang="en-US" dirty="0" err="1" smtClean="0"/>
              <a:t>Prinsip</a:t>
            </a:r>
            <a:r>
              <a:rPr lang="en-US" dirty="0" smtClean="0"/>
              <a:t> </a:t>
            </a:r>
            <a:r>
              <a:rPr lang="en-US" dirty="0" err="1" smtClean="0"/>
              <a:t>fleksibilitas</a:t>
            </a:r>
            <a:endParaRPr lang="en-US" dirty="0" smtClean="0"/>
          </a:p>
          <a:p>
            <a:r>
              <a:rPr lang="en-US" dirty="0" err="1" smtClean="0"/>
              <a:t>Prinsip</a:t>
            </a:r>
            <a:r>
              <a:rPr lang="en-US" dirty="0" smtClean="0"/>
              <a:t> </a:t>
            </a:r>
            <a:r>
              <a:rPr lang="en-US" dirty="0" err="1" smtClean="0"/>
              <a:t>kepemimpinan</a:t>
            </a:r>
            <a:endParaRPr lang="en-US" dirty="0" smtClean="0"/>
          </a:p>
          <a:p>
            <a:endParaRPr lang="en-US" dirty="0"/>
          </a:p>
        </p:txBody>
      </p:sp>
      <p:sp>
        <p:nvSpPr>
          <p:cNvPr id="4" name="TextBox 3"/>
          <p:cNvSpPr txBox="1"/>
          <p:nvPr/>
        </p:nvSpPr>
        <p:spPr>
          <a:xfrm>
            <a:off x="1378424" y="6414448"/>
            <a:ext cx="5308979" cy="461665"/>
          </a:xfrm>
          <a:prstGeom prst="rect">
            <a:avLst/>
          </a:prstGeom>
          <a:noFill/>
        </p:spPr>
        <p:txBody>
          <a:bodyPr wrap="square" rtlCol="0">
            <a:spAutoFit/>
          </a:bodyPr>
          <a:lstStyle/>
          <a:p>
            <a:r>
              <a:rPr lang="en-US" sz="1200" dirty="0" smtClean="0"/>
              <a:t>A.M. Williams “Organization of Canadian Government Administration”</a:t>
            </a:r>
            <a:endParaRPr lang="en-US" sz="1200" dirty="0"/>
          </a:p>
        </p:txBody>
      </p:sp>
    </p:spTree>
    <p:extLst>
      <p:ext uri="{BB962C8B-B14F-4D97-AF65-F5344CB8AC3E}">
        <p14:creationId xmlns:p14="http://schemas.microsoft.com/office/powerpoint/2010/main" val="1098424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pokok</a:t>
            </a:r>
            <a:r>
              <a:rPr lang="en-US" dirty="0" smtClean="0"/>
              <a:t> </a:t>
            </a:r>
            <a:r>
              <a:rPr lang="en-US" dirty="0" err="1" smtClean="0"/>
              <a:t>pelayanan</a:t>
            </a:r>
            <a:r>
              <a:rPr lang="en-US" dirty="0" smtClean="0"/>
              <a:t> </a:t>
            </a:r>
            <a:r>
              <a:rPr lang="en-US" dirty="0" err="1" smtClean="0"/>
              <a:t>kesehatan</a:t>
            </a:r>
            <a:endParaRPr lang="en-US" dirty="0"/>
          </a:p>
        </p:txBody>
      </p:sp>
      <p:sp>
        <p:nvSpPr>
          <p:cNvPr id="3" name="Content Placeholder 2"/>
          <p:cNvSpPr>
            <a:spLocks noGrp="1"/>
          </p:cNvSpPr>
          <p:nvPr>
            <p:ph idx="1"/>
          </p:nvPr>
        </p:nvSpPr>
        <p:spPr/>
        <p:txBody>
          <a:bodyPr/>
          <a:lstStyle/>
          <a:p>
            <a:r>
              <a:rPr lang="en-US" dirty="0" err="1" smtClean="0"/>
              <a:t>Tersedia</a:t>
            </a:r>
            <a:r>
              <a:rPr lang="en-US" dirty="0" smtClean="0"/>
              <a:t> </a:t>
            </a:r>
            <a:r>
              <a:rPr lang="en-US" dirty="0" err="1" smtClean="0"/>
              <a:t>dan</a:t>
            </a:r>
            <a:r>
              <a:rPr lang="en-US" dirty="0" smtClean="0"/>
              <a:t> </a:t>
            </a:r>
            <a:r>
              <a:rPr lang="en-US" dirty="0" err="1" smtClean="0"/>
              <a:t>berkesinambungan</a:t>
            </a:r>
            <a:endParaRPr lang="en-US" dirty="0" smtClean="0"/>
          </a:p>
          <a:p>
            <a:r>
              <a:rPr lang="en-US" dirty="0" err="1" smtClean="0"/>
              <a:t>Dapat</a:t>
            </a:r>
            <a:r>
              <a:rPr lang="en-US" dirty="0" smtClean="0"/>
              <a:t> </a:t>
            </a:r>
            <a:r>
              <a:rPr lang="en-US" dirty="0" err="1" smtClean="0"/>
              <a:t>diterima</a:t>
            </a:r>
            <a:r>
              <a:rPr lang="en-US" dirty="0" smtClean="0"/>
              <a:t> </a:t>
            </a:r>
            <a:r>
              <a:rPr lang="en-US" dirty="0" err="1" smtClean="0"/>
              <a:t>dan</a:t>
            </a:r>
            <a:r>
              <a:rPr lang="en-US" dirty="0" smtClean="0"/>
              <a:t> </a:t>
            </a:r>
            <a:r>
              <a:rPr lang="en-US" dirty="0" err="1" smtClean="0"/>
              <a:t>bersifat</a:t>
            </a:r>
            <a:r>
              <a:rPr lang="en-US" dirty="0" smtClean="0"/>
              <a:t> </a:t>
            </a:r>
            <a:r>
              <a:rPr lang="en-US" dirty="0" err="1" smtClean="0"/>
              <a:t>wajar</a:t>
            </a:r>
            <a:r>
              <a:rPr lang="en-US" dirty="0" smtClean="0"/>
              <a:t> di </a:t>
            </a:r>
            <a:r>
              <a:rPr lang="en-US" dirty="0" err="1" smtClean="0"/>
              <a:t>kalangan</a:t>
            </a:r>
            <a:r>
              <a:rPr lang="en-US" dirty="0" smtClean="0"/>
              <a:t> </a:t>
            </a:r>
            <a:r>
              <a:rPr lang="en-US" dirty="0" err="1" smtClean="0"/>
              <a:t>masyarakat</a:t>
            </a:r>
            <a:endParaRPr lang="en-US" dirty="0" smtClean="0"/>
          </a:p>
          <a:p>
            <a:r>
              <a:rPr lang="en-US" dirty="0" err="1" smtClean="0"/>
              <a:t>Mudah</a:t>
            </a:r>
            <a:r>
              <a:rPr lang="en-US" dirty="0" smtClean="0"/>
              <a:t> </a:t>
            </a:r>
            <a:r>
              <a:rPr lang="en-US" dirty="0" err="1" smtClean="0"/>
              <a:t>dicapai</a:t>
            </a:r>
            <a:endParaRPr lang="en-US" dirty="0" smtClean="0"/>
          </a:p>
          <a:p>
            <a:r>
              <a:rPr lang="en-US" dirty="0" err="1" smtClean="0"/>
              <a:t>Mudah</a:t>
            </a:r>
            <a:r>
              <a:rPr lang="en-US" dirty="0" smtClean="0"/>
              <a:t> </a:t>
            </a:r>
            <a:r>
              <a:rPr lang="en-US" dirty="0" err="1" smtClean="0"/>
              <a:t>dijangkau</a:t>
            </a:r>
            <a:endParaRPr lang="en-US" dirty="0" smtClean="0"/>
          </a:p>
          <a:p>
            <a:r>
              <a:rPr lang="en-US" dirty="0" err="1" smtClean="0"/>
              <a:t>Bermutu</a:t>
            </a:r>
            <a:endParaRPr lang="en-US" dirty="0"/>
          </a:p>
        </p:txBody>
      </p:sp>
    </p:spTree>
    <p:extLst>
      <p:ext uri="{BB962C8B-B14F-4D97-AF65-F5344CB8AC3E}">
        <p14:creationId xmlns:p14="http://schemas.microsoft.com/office/powerpoint/2010/main" val="1757857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1121</TotalTime>
  <Words>1043</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Aharoni</vt:lpstr>
      <vt:lpstr>Arial</vt:lpstr>
      <vt:lpstr>Bauhaus 93</vt:lpstr>
      <vt:lpstr>Century Gothic</vt:lpstr>
      <vt:lpstr>Tahoma</vt:lpstr>
      <vt:lpstr>Wingdings 3</vt:lpstr>
      <vt:lpstr>Wisp</vt:lpstr>
      <vt:lpstr>Organisasi Yankes Pertemuan 3</vt:lpstr>
      <vt:lpstr>Post Test</vt:lpstr>
      <vt:lpstr>PowerPoint Presentation</vt:lpstr>
      <vt:lpstr>PowerPoint Presentation</vt:lpstr>
      <vt:lpstr>PowerPoint Presentation</vt:lpstr>
      <vt:lpstr>PowerPoint Presentation</vt:lpstr>
      <vt:lpstr>Pelayanan Kesehatan</vt:lpstr>
      <vt:lpstr>Prinsip-prinsip Organisasi</vt:lpstr>
      <vt:lpstr>Syarat pokok pelayanan kesehatan</vt:lpstr>
      <vt:lpstr>3.1 Rumah Sakit </vt:lpstr>
      <vt:lpstr>Tugas dan Fungsi RS</vt:lpstr>
      <vt:lpstr>PowerPoint Presentation</vt:lpstr>
      <vt:lpstr>Tipe Rumah Sakit</vt:lpstr>
      <vt:lpstr>RS Tipe A</vt:lpstr>
      <vt:lpstr>RS Tipe B</vt:lpstr>
      <vt:lpstr>RS Tipe C</vt:lpstr>
      <vt:lpstr>RS Tipe D</vt:lpstr>
      <vt:lpstr>RS Tipe E</vt:lpstr>
      <vt:lpstr>Kategori Akreditasi RS</vt:lpstr>
      <vt:lpstr>3.2 PUSKESMAS</vt:lpstr>
      <vt:lpstr>Visi Puskesmas</vt:lpstr>
      <vt:lpstr>Misi Puskesmas</vt:lpstr>
      <vt:lpstr>Kegiatan Pokok</vt:lpstr>
      <vt:lpstr>Fungsi Puskesmas</vt:lpstr>
      <vt:lpstr>Jangkauan Pelayanan Pusksesmas</vt:lpstr>
      <vt:lpstr>SISTEM RUJUKAN YANKES</vt:lpstr>
      <vt:lpstr>3.3 Klinik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BELAJAR MIK 1</dc:title>
  <dc:creator>Abiyasa</dc:creator>
  <cp:lastModifiedBy>Tomy Abiyasa</cp:lastModifiedBy>
  <cp:revision>95</cp:revision>
  <dcterms:created xsi:type="dcterms:W3CDTF">2017-09-10T13:51:44Z</dcterms:created>
  <dcterms:modified xsi:type="dcterms:W3CDTF">2019-09-25T05:01:12Z</dcterms:modified>
</cp:coreProperties>
</file>