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60" r:id="rId10"/>
    <p:sldId id="261" r:id="rId11"/>
    <p:sldId id="262" r:id="rId12"/>
    <p:sldId id="263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551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820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7534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6384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7970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9220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5740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703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420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94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880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353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610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735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869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012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AA8BD-0CB5-46BE-9BBD-028F79A2567A}" type="datetimeFigureOut">
              <a:rPr lang="id-ID" smtClean="0"/>
              <a:t>24/09/2019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735FA85-254E-4F46-9ABF-0AC861FABF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608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1293223"/>
            <a:ext cx="6600451" cy="1543962"/>
          </a:xfrm>
        </p:spPr>
        <p:txBody>
          <a:bodyPr/>
          <a:lstStyle/>
          <a:p>
            <a:r>
              <a:rPr lang="id-ID" dirty="0" smtClean="0"/>
              <a:t>DESAIN FORMULIR</a:t>
            </a:r>
            <a:br>
              <a:rPr lang="id-ID" dirty="0" smtClean="0"/>
            </a:br>
            <a:r>
              <a:rPr lang="id-ID" sz="2800" dirty="0" smtClean="0"/>
              <a:t>Pertemuan 3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3550283"/>
            <a:ext cx="7336246" cy="2550071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3.1 Kapan formulir diperlukan?</a:t>
            </a:r>
          </a:p>
          <a:p>
            <a:r>
              <a:rPr lang="id-ID" dirty="0" smtClean="0"/>
              <a:t>3.2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endParaRPr lang="en-US" dirty="0" smtClean="0"/>
          </a:p>
          <a:p>
            <a:r>
              <a:rPr lang="en-US" dirty="0" smtClean="0"/>
              <a:t>3.3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endParaRPr lang="id-ID" dirty="0" smtClean="0"/>
          </a:p>
          <a:p>
            <a:r>
              <a:rPr lang="id-ID" dirty="0" smtClean="0"/>
              <a:t>3.</a:t>
            </a:r>
            <a:r>
              <a:rPr lang="en-US" dirty="0" smtClean="0"/>
              <a:t>4</a:t>
            </a:r>
            <a:r>
              <a:rPr lang="id-ID" dirty="0" smtClean="0"/>
              <a:t> Faktor yang perlu dipertimangkan dlm perancangan formulir</a:t>
            </a:r>
          </a:p>
          <a:p>
            <a:r>
              <a:rPr lang="id-ID" dirty="0" smtClean="0"/>
              <a:t>3.</a:t>
            </a:r>
            <a:r>
              <a:rPr lang="en-US" dirty="0" smtClean="0"/>
              <a:t>5</a:t>
            </a:r>
            <a:r>
              <a:rPr lang="id-ID" dirty="0" smtClean="0"/>
              <a:t> Informasi yang diperlukan</a:t>
            </a:r>
          </a:p>
          <a:p>
            <a:r>
              <a:rPr lang="id-ID" dirty="0" smtClean="0"/>
              <a:t>3.</a:t>
            </a:r>
            <a:r>
              <a:rPr lang="en-US" dirty="0" smtClean="0"/>
              <a:t>6</a:t>
            </a:r>
            <a:r>
              <a:rPr lang="id-ID" dirty="0" smtClean="0"/>
              <a:t> Syarat perancang formulir</a:t>
            </a:r>
            <a:endParaRPr lang="en-US" dirty="0" smtClean="0"/>
          </a:p>
          <a:p>
            <a:r>
              <a:rPr lang="en-US" dirty="0" smtClean="0"/>
              <a:t>3.7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193159" y="344466"/>
            <a:ext cx="331534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900" dirty="0">
                <a:latin typeface="Aharoni" panose="02010803020104030203" pitchFamily="2" charset="-79"/>
                <a:cs typeface="Aharoni" panose="02010803020104030203" pitchFamily="2" charset="-79"/>
              </a:rPr>
              <a:t>Prodi DIII Rekam Medis dan Informasi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FAKULTAS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UNIVERSITAS DIAN NUSWANTORO</a:t>
            </a:r>
          </a:p>
          <a:p>
            <a:r>
              <a:rPr lang="id-ID" sz="900" dirty="0">
                <a:latin typeface="Bauhaus 93" panose="04030905020B02020C02" pitchFamily="82" charset="0"/>
                <a:cs typeface="Aharoni" panose="02010803020104030203" pitchFamily="2" charset="-79"/>
              </a:rPr>
              <a:t>Maulana Tomy Abiyasa, Amd.PK, SKM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344466"/>
            <a:ext cx="723259" cy="66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8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2400" y="690974"/>
            <a:ext cx="71247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7025" indent="-327025" algn="just" defTabSz="8731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err="1">
                <a:latin typeface="Tahoma" panose="020B0604030504040204" pitchFamily="34" charset="0"/>
              </a:rPr>
              <a:t>apakah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 smtClean="0">
                <a:latin typeface="Tahoma" panose="020B0604030504040204" pitchFamily="34" charset="0"/>
              </a:rPr>
              <a:t>formulir</a:t>
            </a:r>
            <a:r>
              <a:rPr lang="en-US" altLang="en-US" dirty="0" smtClean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tsb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akan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memerlukan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penulisan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dengan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smtClean="0">
                <a:latin typeface="Tahoma" panose="020B0604030504040204" pitchFamily="34" charset="0"/>
              </a:rPr>
              <a:t>tan</a:t>
            </a:r>
            <a:r>
              <a:rPr lang="id-ID" altLang="en-US" dirty="0" smtClean="0">
                <a:latin typeface="Tahoma" panose="020B0604030504040204" pitchFamily="34" charset="0"/>
              </a:rPr>
              <a:t>gan </a:t>
            </a:r>
            <a:r>
              <a:rPr lang="en-US" altLang="en-US" dirty="0" err="1" smtClean="0">
                <a:latin typeface="Tahoma" panose="020B0604030504040204" pitchFamily="34" charset="0"/>
              </a:rPr>
              <a:t>atau</a:t>
            </a:r>
            <a:r>
              <a:rPr lang="en-US" altLang="en-US" dirty="0" smtClean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pemrosesan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dengan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mesin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atau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 smtClean="0">
                <a:latin typeface="Tahoma" panose="020B0604030504040204" pitchFamily="34" charset="0"/>
              </a:rPr>
              <a:t>kedua-duanya?</a:t>
            </a:r>
            <a:r>
              <a:rPr lang="en-US" altLang="en-US" dirty="0" err="1" smtClean="0">
                <a:latin typeface="Tahoma" panose="020B0604030504040204" pitchFamily="34" charset="0"/>
                <a:sym typeface="Monotype Sorts" pitchFamily="2" charset="2"/>
              </a:rPr>
              <a:t>menentukan</a:t>
            </a:r>
            <a:r>
              <a:rPr lang="en-US" altLang="en-US" dirty="0" smtClean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lebar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spasi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dan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penggunaan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garis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atau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spasi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 smtClean="0">
                <a:latin typeface="Tahoma" panose="020B0604030504040204" pitchFamily="34" charset="0"/>
                <a:sym typeface="Monotype Sorts" pitchFamily="2" charset="2"/>
              </a:rPr>
              <a:t>saja</a:t>
            </a:r>
            <a:endParaRPr lang="id-ID" altLang="en-US" dirty="0">
              <a:latin typeface="Tahoma" panose="020B0604030504040204" pitchFamily="34" charset="0"/>
              <a:sym typeface="Monotype Sorts" pitchFamily="2" charset="2"/>
            </a:endParaRPr>
          </a:p>
          <a:p>
            <a:pPr marL="327025" indent="-327025" algn="just" defTabSz="8731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err="1" smtClean="0">
                <a:latin typeface="Tahoma" panose="020B0604030504040204" pitchFamily="34" charset="0"/>
              </a:rPr>
              <a:t>apakah</a:t>
            </a:r>
            <a:r>
              <a:rPr lang="en-US" altLang="en-US" dirty="0" smtClean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fromulir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tsb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akan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disimpan</a:t>
            </a:r>
            <a:r>
              <a:rPr lang="en-US" altLang="en-US" dirty="0">
                <a:latin typeface="Tahoma" panose="020B0604030504040204" pitchFamily="34" charset="0"/>
              </a:rPr>
              <a:t> di </a:t>
            </a:r>
            <a:r>
              <a:rPr lang="en-US" altLang="en-US" dirty="0" err="1">
                <a:latin typeface="Tahoma" panose="020B0604030504040204" pitchFamily="34" charset="0"/>
              </a:rPr>
              <a:t>dalam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suatu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arsip</a:t>
            </a:r>
            <a:r>
              <a:rPr lang="en-US" altLang="en-US" dirty="0">
                <a:latin typeface="Tahoma" panose="020B0604030504040204" pitchFamily="34" charset="0"/>
              </a:rPr>
              <a:t>? </a:t>
            </a:r>
            <a:r>
              <a:rPr lang="en-US" altLang="en-US" dirty="0" err="1" smtClean="0">
                <a:latin typeface="Tahoma" panose="020B0604030504040204" pitchFamily="34" charset="0"/>
                <a:sym typeface="Monotype Sorts" pitchFamily="2" charset="2"/>
              </a:rPr>
              <a:t>menentukan</a:t>
            </a:r>
            <a:r>
              <a:rPr lang="en-US" altLang="en-US" dirty="0" smtClean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mutu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kertas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,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ukuran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kertas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dan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perforasi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bila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diperlukan</a:t>
            </a:r>
            <a:endParaRPr lang="en-US" altLang="en-US" dirty="0">
              <a:latin typeface="Tahoma" panose="020B0604030504040204" pitchFamily="34" charset="0"/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5005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3.</a:t>
            </a:r>
            <a:r>
              <a:rPr lang="en-US" dirty="0" smtClean="0"/>
              <a:t>5</a:t>
            </a:r>
            <a:r>
              <a:rPr lang="id-ID" dirty="0" smtClean="0"/>
              <a:t> Informasi yang diperlukan </a:t>
            </a:r>
            <a:r>
              <a:rPr lang="en-US" dirty="0" smtClean="0"/>
              <a:t>	   		  </a:t>
            </a:r>
            <a:r>
              <a:rPr lang="id-ID" dirty="0" smtClean="0"/>
              <a:t>dalam merancang formulir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7075" lvl="1" indent="-327025" defTabSz="873125">
              <a:lnSpc>
                <a:spcPct val="150000"/>
              </a:lnSpc>
            </a:pPr>
            <a:r>
              <a:rPr lang="en-US" altLang="en-US" dirty="0" err="1">
                <a:latin typeface="Tahoma" panose="020B0604030504040204" pitchFamily="34" charset="0"/>
              </a:rPr>
              <a:t>perlu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dilakukan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survai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guna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mengumpulkan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informasi</a:t>
            </a:r>
            <a:r>
              <a:rPr lang="en-US" altLang="en-US" dirty="0">
                <a:latin typeface="Tahoma" panose="020B0604030504040204" pitchFamily="34" charset="0"/>
              </a:rPr>
              <a:t> :</a:t>
            </a:r>
          </a:p>
          <a:p>
            <a:pPr marL="709613" lvl="1" indent="-273050" defTabSz="873125">
              <a:lnSpc>
                <a:spcPct val="150000"/>
              </a:lnSpc>
            </a:pPr>
            <a:r>
              <a:rPr lang="en-US" altLang="en-US" dirty="0">
                <a:latin typeface="Tahoma" panose="020B0604030504040204" pitchFamily="34" charset="0"/>
              </a:rPr>
              <a:t>yang </a:t>
            </a:r>
            <a:r>
              <a:rPr lang="en-US" altLang="en-US" dirty="0" err="1">
                <a:latin typeface="Tahoma" panose="020B0604030504040204" pitchFamily="34" charset="0"/>
              </a:rPr>
              <a:t>bersangkutan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dengan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formulir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itu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sendiri</a:t>
            </a:r>
            <a:r>
              <a:rPr lang="en-US" altLang="en-US" dirty="0">
                <a:latin typeface="Tahoma" panose="020B0604030504040204" pitchFamily="34" charset="0"/>
              </a:rPr>
              <a:t> (</a:t>
            </a:r>
            <a:r>
              <a:rPr lang="en-US" altLang="en-US" dirty="0" err="1">
                <a:latin typeface="Tahoma" panose="020B0604030504040204" pitchFamily="34" charset="0"/>
              </a:rPr>
              <a:t>isi</a:t>
            </a:r>
            <a:r>
              <a:rPr lang="en-US" altLang="en-US" dirty="0">
                <a:latin typeface="Tahoma" panose="020B0604030504040204" pitchFamily="34" charset="0"/>
              </a:rPr>
              <a:t>, </a:t>
            </a:r>
            <a:r>
              <a:rPr lang="en-US" altLang="en-US" dirty="0" err="1">
                <a:latin typeface="Tahoma" panose="020B0604030504040204" pitchFamily="34" charset="0"/>
              </a:rPr>
              <a:t>jumlah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lembar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tembusan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dan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jenis</a:t>
            </a:r>
            <a:r>
              <a:rPr lang="en-US" altLang="en-US" dirty="0">
                <a:latin typeface="Tahoma" panose="020B0604030504040204" pitchFamily="34" charset="0"/>
              </a:rPr>
              <a:t> yang </a:t>
            </a:r>
            <a:r>
              <a:rPr lang="en-US" altLang="en-US" dirty="0" err="1">
                <a:latin typeface="Tahoma" panose="020B0604030504040204" pitchFamily="34" charset="0"/>
              </a:rPr>
              <a:t>digunakan</a:t>
            </a:r>
            <a:r>
              <a:rPr lang="en-US" altLang="en-US" dirty="0">
                <a:latin typeface="Tahoma" panose="020B0604030504040204" pitchFamily="34" charset="0"/>
              </a:rPr>
              <a:t>)</a:t>
            </a:r>
          </a:p>
          <a:p>
            <a:pPr marL="709613" lvl="1" indent="-273050" defTabSz="873125">
              <a:lnSpc>
                <a:spcPct val="150000"/>
              </a:lnSpc>
            </a:pPr>
            <a:r>
              <a:rPr lang="en-US" altLang="en-US" dirty="0">
                <a:latin typeface="Tahoma" panose="020B0604030504040204" pitchFamily="34" charset="0"/>
              </a:rPr>
              <a:t>yang </a:t>
            </a:r>
            <a:r>
              <a:rPr lang="en-US" altLang="en-US" dirty="0" err="1">
                <a:latin typeface="Tahoma" panose="020B0604030504040204" pitchFamily="34" charset="0"/>
              </a:rPr>
              <a:t>bersangkutan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dengan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kegiatan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penyediaan</a:t>
            </a:r>
            <a:r>
              <a:rPr lang="en-US" altLang="en-US" dirty="0">
                <a:latin typeface="Tahoma" panose="020B0604030504040204" pitchFamily="34" charset="0"/>
              </a:rPr>
              <a:t>, </a:t>
            </a:r>
            <a:r>
              <a:rPr lang="en-US" altLang="en-US" dirty="0" err="1">
                <a:latin typeface="Tahoma" panose="020B0604030504040204" pitchFamily="34" charset="0"/>
              </a:rPr>
              <a:t>pengisisn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dan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pencatatan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formulir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tsb</a:t>
            </a:r>
            <a:endParaRPr lang="en-US" altLang="en-US" dirty="0">
              <a:latin typeface="Tahoma" panose="020B0604030504040204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4544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0252" y="558795"/>
            <a:ext cx="6846102" cy="1280890"/>
          </a:xfrm>
        </p:spPr>
        <p:txBody>
          <a:bodyPr/>
          <a:lstStyle/>
          <a:p>
            <a:r>
              <a:rPr lang="id-ID" dirty="0" smtClean="0"/>
              <a:t>3.</a:t>
            </a:r>
            <a:r>
              <a:rPr lang="en-US" dirty="0" smtClean="0"/>
              <a:t>6</a:t>
            </a:r>
            <a:r>
              <a:rPr lang="id-ID" dirty="0" smtClean="0"/>
              <a:t> Syarat perancang formulir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7025" indent="-327025" defTabSz="873125">
              <a:lnSpc>
                <a:spcPct val="150000"/>
              </a:lnSpc>
            </a:pPr>
            <a:r>
              <a:rPr lang="en-US" altLang="en-US" dirty="0" err="1">
                <a:latin typeface="Tahoma" panose="020B0604030504040204" pitchFamily="34" charset="0"/>
              </a:rPr>
              <a:t>mengenal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tujuan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sistem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</a:p>
          <a:p>
            <a:pPr marL="327025" indent="-327025" defTabSz="873125">
              <a:lnSpc>
                <a:spcPct val="150000"/>
              </a:lnSpc>
            </a:pPr>
            <a:r>
              <a:rPr lang="en-US" altLang="en-US" dirty="0" err="1">
                <a:latin typeface="Tahoma" panose="020B0604030504040204" pitchFamily="34" charset="0"/>
              </a:rPr>
              <a:t>fungsi-fungsi</a:t>
            </a:r>
            <a:r>
              <a:rPr lang="en-US" altLang="en-US" dirty="0">
                <a:latin typeface="Tahoma" panose="020B0604030504040204" pitchFamily="34" charset="0"/>
              </a:rPr>
              <a:t> yang </a:t>
            </a:r>
            <a:r>
              <a:rPr lang="en-US" altLang="en-US" dirty="0" err="1">
                <a:latin typeface="Tahoma" panose="020B0604030504040204" pitchFamily="34" charset="0"/>
              </a:rPr>
              <a:t>terkait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serta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</a:p>
          <a:p>
            <a:pPr marL="327025" indent="-327025" defTabSz="873125">
              <a:lnSpc>
                <a:spcPct val="150000"/>
              </a:lnSpc>
            </a:pPr>
            <a:r>
              <a:rPr lang="en-US" altLang="en-US" dirty="0" err="1">
                <a:latin typeface="Tahoma" panose="020B0604030504040204" pitchFamily="34" charset="0"/>
              </a:rPr>
              <a:t>syarat-syarat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terselenggaranya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sistem</a:t>
            </a:r>
            <a:endParaRPr lang="en-US" altLang="en-US" dirty="0">
              <a:latin typeface="Tahoma" panose="020B0604030504040204" pitchFamily="34" charset="0"/>
            </a:endParaRPr>
          </a:p>
          <a:p>
            <a:pPr marL="327025" indent="-327025" defTabSz="873125">
              <a:lnSpc>
                <a:spcPct val="150000"/>
              </a:lnSpc>
            </a:pPr>
            <a:r>
              <a:rPr lang="en-US" altLang="en-US" dirty="0" err="1">
                <a:latin typeface="Tahoma" panose="020B0604030504040204" pitchFamily="34" charset="0"/>
              </a:rPr>
              <a:t>dapat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menjelaskan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mengapa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formulir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itu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dibuat</a:t>
            </a:r>
            <a:endParaRPr lang="en-US" altLang="en-US" dirty="0">
              <a:latin typeface="Tahoma" panose="020B0604030504040204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990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885" y="258349"/>
            <a:ext cx="6589199" cy="693412"/>
          </a:xfrm>
        </p:spPr>
        <p:txBody>
          <a:bodyPr/>
          <a:lstStyle/>
          <a:p>
            <a:r>
              <a:rPr lang="en-US" dirty="0" smtClean="0"/>
              <a:t>3.7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6119" t="10890" r="27019" b="8036"/>
          <a:stretch/>
        </p:blipFill>
        <p:spPr>
          <a:xfrm>
            <a:off x="2677886" y="951761"/>
            <a:ext cx="5029199" cy="62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71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600501"/>
            <a:ext cx="6591985" cy="5310721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endParaRPr lang="en-US" dirty="0" smtClean="0"/>
          </a:p>
          <a:p>
            <a:pPr algn="ctr">
              <a:lnSpc>
                <a:spcPct val="150000"/>
              </a:lnSpc>
            </a:pPr>
            <a:endParaRPr lang="en-US" dirty="0"/>
          </a:p>
          <a:p>
            <a:pPr algn="ctr">
              <a:lnSpc>
                <a:spcPct val="150000"/>
              </a:lnSpc>
            </a:pPr>
            <a:endParaRPr lang="en-US" dirty="0" smtClean="0"/>
          </a:p>
          <a:p>
            <a:pPr algn="ctr">
              <a:lnSpc>
                <a:spcPct val="150000"/>
              </a:lnSpc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dibagikan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data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70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3.1 Kapan formulir diperlukan?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764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Kapan formulir diperlukan?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7025" indent="-327025" defTabSz="873125">
              <a:lnSpc>
                <a:spcPct val="150000"/>
              </a:lnSpc>
            </a:pPr>
            <a:r>
              <a:rPr lang="en-US" altLang="en-US" dirty="0" err="1">
                <a:latin typeface="Tahoma" panose="020B0604030504040204" pitchFamily="34" charset="0"/>
              </a:rPr>
              <a:t>Jika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suatu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kejadian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harus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dicatat</a:t>
            </a:r>
            <a:endParaRPr lang="en-US" altLang="en-US" dirty="0">
              <a:latin typeface="Tahoma" panose="020B0604030504040204" pitchFamily="34" charset="0"/>
            </a:endParaRPr>
          </a:p>
          <a:p>
            <a:pPr marL="327025" indent="-327025" defTabSz="873125">
              <a:lnSpc>
                <a:spcPct val="150000"/>
              </a:lnSpc>
            </a:pPr>
            <a:r>
              <a:rPr lang="en-US" altLang="en-US" dirty="0" err="1">
                <a:latin typeface="Tahoma" panose="020B0604030504040204" pitchFamily="34" charset="0"/>
              </a:rPr>
              <a:t>jika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informasi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tertentu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harus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dicatat</a:t>
            </a:r>
            <a:endParaRPr lang="en-US" altLang="en-US" dirty="0">
              <a:latin typeface="Tahoma" panose="020B0604030504040204" pitchFamily="34" charset="0"/>
            </a:endParaRPr>
          </a:p>
          <a:p>
            <a:pPr marL="327025" indent="-327025" defTabSz="873125">
              <a:lnSpc>
                <a:spcPct val="150000"/>
              </a:lnSpc>
            </a:pPr>
            <a:r>
              <a:rPr lang="en-US" altLang="en-US" dirty="0" err="1">
                <a:latin typeface="Tahoma" panose="020B0604030504040204" pitchFamily="34" charset="0"/>
              </a:rPr>
              <a:t>jika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berbagai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informasi</a:t>
            </a:r>
            <a:r>
              <a:rPr lang="en-US" altLang="en-US" dirty="0">
                <a:latin typeface="Tahoma" panose="020B0604030504040204" pitchFamily="34" charset="0"/>
              </a:rPr>
              <a:t> yang </a:t>
            </a:r>
            <a:r>
              <a:rPr lang="en-US" altLang="en-US" dirty="0" err="1">
                <a:latin typeface="Tahoma" panose="020B0604030504040204" pitchFamily="34" charset="0"/>
              </a:rPr>
              <a:t>saling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berhubungan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perlu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disatukan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dalam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tempat</a:t>
            </a:r>
            <a:r>
              <a:rPr lang="en-US" altLang="en-US" dirty="0">
                <a:latin typeface="Tahoma" panose="020B0604030504040204" pitchFamily="34" charset="0"/>
              </a:rPr>
              <a:t> yang </a:t>
            </a:r>
            <a:r>
              <a:rPr lang="en-US" altLang="en-US" dirty="0" err="1">
                <a:latin typeface="Tahoma" panose="020B0604030504040204" pitchFamily="34" charset="0"/>
              </a:rPr>
              <a:t>sama</a:t>
            </a:r>
            <a:r>
              <a:rPr lang="en-US" altLang="en-US" dirty="0">
                <a:latin typeface="Tahoma" panose="020B0604030504040204" pitchFamily="34" charset="0"/>
              </a:rPr>
              <a:t>, </a:t>
            </a:r>
            <a:r>
              <a:rPr lang="en-US" altLang="en-US" dirty="0" err="1">
                <a:latin typeface="Tahoma" panose="020B0604030504040204" pitchFamily="34" charset="0"/>
              </a:rPr>
              <a:t>untuk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memudahkan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pengecakan</a:t>
            </a:r>
            <a:r>
              <a:rPr lang="en-US" altLang="en-US" dirty="0">
                <a:latin typeface="Tahoma" panose="020B0604030504040204" pitchFamily="34" charset="0"/>
              </a:rPr>
              <a:t> yang </a:t>
            </a:r>
            <a:r>
              <a:rPr lang="en-US" altLang="en-US" dirty="0" err="1">
                <a:latin typeface="Tahoma" panose="020B0604030504040204" pitchFamily="34" charset="0"/>
              </a:rPr>
              <a:t>cepat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mengenai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kelengkapan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infromasinya</a:t>
            </a:r>
            <a:endParaRPr lang="en-US" altLang="en-US" dirty="0">
              <a:latin typeface="Tahoma" panose="020B0604030504040204" pitchFamily="34" charset="0"/>
            </a:endParaRPr>
          </a:p>
          <a:p>
            <a:pPr marL="327025" indent="-327025" defTabSz="873125">
              <a:lnSpc>
                <a:spcPct val="150000"/>
              </a:lnSpc>
            </a:pPr>
            <a:r>
              <a:rPr lang="en-US" altLang="en-US" dirty="0" err="1">
                <a:latin typeface="Tahoma" panose="020B0604030504040204" pitchFamily="34" charset="0"/>
              </a:rPr>
              <a:t>jika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dibutuhkan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untuk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menetapkan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tanggungjawab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terjadinya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transaksi</a:t>
            </a:r>
            <a:endParaRPr lang="en-US" altLang="en-US" dirty="0">
              <a:latin typeface="Tahoma" panose="020B0604030504040204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301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008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3.2 DASAR </a:t>
            </a:r>
            <a:r>
              <a:rPr lang="en-US" dirty="0"/>
              <a:t>HUKUM DESAIN </a:t>
            </a:r>
            <a:r>
              <a:rPr lang="en-US" dirty="0" smtClean="0"/>
              <a:t>   			  FORMULIR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7" y="1737359"/>
            <a:ext cx="7228114" cy="4741817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PAN </a:t>
            </a:r>
            <a:r>
              <a:rPr lang="en-US" dirty="0" err="1"/>
              <a:t>Nomor</a:t>
            </a:r>
            <a:r>
              <a:rPr lang="en-US" dirty="0"/>
              <a:t> 135 </a:t>
            </a:r>
            <a:r>
              <a:rPr lang="en-US" dirty="0" err="1"/>
              <a:t>tahun</a:t>
            </a:r>
            <a:r>
              <a:rPr lang="en-US" dirty="0"/>
              <a:t> 2002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Perekam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kreditnya</a:t>
            </a:r>
            <a:r>
              <a:rPr lang="en-US" dirty="0"/>
              <a:t> </a:t>
            </a:r>
          </a:p>
          <a:p>
            <a:r>
              <a:rPr lang="nn-NO" dirty="0" smtClean="0"/>
              <a:t>Keputusan </a:t>
            </a:r>
            <a:r>
              <a:rPr lang="nn-NO" dirty="0"/>
              <a:t>Menteri Kesehatan RI Nomor 377 tahun 2007 tentang Standar Profesi Perekam Medis dan informasi Kesehatan </a:t>
            </a:r>
            <a:endParaRPr lang="en-US" dirty="0"/>
          </a:p>
          <a:p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RI </a:t>
            </a:r>
            <a:r>
              <a:rPr lang="en-US" dirty="0" err="1"/>
              <a:t>Nomor</a:t>
            </a:r>
            <a:r>
              <a:rPr lang="en-US" dirty="0"/>
              <a:t> 269 </a:t>
            </a:r>
            <a:r>
              <a:rPr lang="en-US" dirty="0" err="1"/>
              <a:t>tahun</a:t>
            </a:r>
            <a:r>
              <a:rPr lang="en-US" dirty="0"/>
              <a:t> 2008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</a:p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32 </a:t>
            </a:r>
            <a:r>
              <a:rPr lang="en-US" dirty="0" err="1"/>
              <a:t>tahun</a:t>
            </a:r>
            <a:r>
              <a:rPr lang="en-US" dirty="0"/>
              <a:t> 1996 </a:t>
            </a:r>
            <a:r>
              <a:rPr lang="en-US" dirty="0" err="1"/>
              <a:t>tentang</a:t>
            </a:r>
            <a:r>
              <a:rPr lang="en-US" dirty="0"/>
              <a:t> Tenaga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  <a:p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/>
              <a:t>RI </a:t>
            </a:r>
            <a:r>
              <a:rPr lang="en-US" dirty="0" err="1"/>
              <a:t>Nomor</a:t>
            </a:r>
            <a:r>
              <a:rPr lang="en-US" dirty="0"/>
              <a:t> 36 </a:t>
            </a:r>
            <a:r>
              <a:rPr lang="en-US" dirty="0" err="1"/>
              <a:t>tahun</a:t>
            </a:r>
            <a:r>
              <a:rPr lang="en-US" dirty="0"/>
              <a:t> 2009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  <a:p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/>
              <a:t>RI </a:t>
            </a:r>
            <a:r>
              <a:rPr lang="en-US" dirty="0" err="1"/>
              <a:t>Nomor</a:t>
            </a:r>
            <a:r>
              <a:rPr lang="en-US" dirty="0"/>
              <a:t> 11 </a:t>
            </a:r>
            <a:r>
              <a:rPr lang="en-US" dirty="0" err="1"/>
              <a:t>tahun</a:t>
            </a:r>
            <a:r>
              <a:rPr lang="en-US" dirty="0"/>
              <a:t> 2008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</a:p>
          <a:p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/>
              <a:t>RI </a:t>
            </a:r>
            <a:r>
              <a:rPr lang="en-US" dirty="0" err="1"/>
              <a:t>Nomor</a:t>
            </a:r>
            <a:r>
              <a:rPr lang="en-US" dirty="0"/>
              <a:t> 29 </a:t>
            </a:r>
            <a:r>
              <a:rPr lang="en-US" dirty="0" err="1"/>
              <a:t>tahun</a:t>
            </a:r>
            <a:r>
              <a:rPr lang="en-US" dirty="0"/>
              <a:t> 2004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365760"/>
            <a:ext cx="6591985" cy="55454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Kepmenkes</a:t>
            </a:r>
            <a:r>
              <a:rPr lang="en-US" dirty="0"/>
              <a:t> RI </a:t>
            </a:r>
            <a:r>
              <a:rPr lang="en-US" dirty="0" err="1"/>
              <a:t>Nomor</a:t>
            </a:r>
            <a:r>
              <a:rPr lang="en-US" dirty="0"/>
              <a:t> 377 </a:t>
            </a:r>
            <a:r>
              <a:rPr lang="en-US" dirty="0" err="1"/>
              <a:t>tahun</a:t>
            </a:r>
            <a:r>
              <a:rPr lang="en-US" dirty="0"/>
              <a:t> 2007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perekam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: </a:t>
            </a:r>
            <a:endParaRPr lang="en-US" dirty="0" smtClean="0"/>
          </a:p>
          <a:p>
            <a:endParaRPr lang="en-US" dirty="0"/>
          </a:p>
          <a:p>
            <a:pPr algn="just"/>
            <a:r>
              <a:rPr lang="en-US" dirty="0" err="1"/>
              <a:t>nomor</a:t>
            </a:r>
            <a:r>
              <a:rPr lang="en-US" dirty="0"/>
              <a:t> 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,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unit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/>
              <a:t>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unit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yang </a:t>
            </a:r>
            <a:r>
              <a:rPr lang="en-US" dirty="0" err="1"/>
              <a:t>bermutu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unit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</a:t>
            </a:r>
            <a:r>
              <a:rPr lang="en-US" dirty="0" err="1"/>
              <a:t>kesehatan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483326"/>
            <a:ext cx="6591985" cy="5427896"/>
          </a:xfrm>
        </p:spPr>
        <p:txBody>
          <a:bodyPr/>
          <a:lstStyle/>
          <a:p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tertuang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PAN </a:t>
            </a:r>
            <a:r>
              <a:rPr lang="en-US" dirty="0" err="1"/>
              <a:t>Nomor</a:t>
            </a:r>
            <a:r>
              <a:rPr lang="en-US" dirty="0"/>
              <a:t> 135 </a:t>
            </a:r>
            <a:r>
              <a:rPr lang="en-US" dirty="0" err="1"/>
              <a:t>tahun</a:t>
            </a:r>
            <a:r>
              <a:rPr lang="en-US" dirty="0"/>
              <a:t> 2002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Perekam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Kreditnya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Bab V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yang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Pasal</a:t>
            </a:r>
            <a:r>
              <a:rPr lang="en-US" dirty="0"/>
              <a:t> 7 (1)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penyelia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 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pengisiannya</a:t>
            </a:r>
            <a:r>
              <a:rPr lang="en-US" dirty="0"/>
              <a:t>. </a:t>
            </a:r>
          </a:p>
          <a:p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. </a:t>
            </a:r>
          </a:p>
          <a:p>
            <a:r>
              <a:rPr lang="sv-SE" dirty="0" smtClean="0"/>
              <a:t>Memperbaiki </a:t>
            </a:r>
            <a:r>
              <a:rPr lang="sv-SE" dirty="0"/>
              <a:t>bentuk formulir untuk pengolahan data kegiatan pelayanan medis dan panduan pengisiannya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3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344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3.3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1" y="1358537"/>
            <a:ext cx="7528560" cy="5499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Huffman (1994)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Pelajari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mengtahui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.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ceklist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sesederhana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Rancanglah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sesederhana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, </a:t>
            </a:r>
            <a:r>
              <a:rPr lang="en-US" dirty="0" err="1"/>
              <a:t>hilangkan</a:t>
            </a:r>
            <a:r>
              <a:rPr lang="en-US" dirty="0"/>
              <a:t> data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item data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0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046" y="431074"/>
            <a:ext cx="7080067" cy="63354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Terminologi</a:t>
            </a:r>
            <a:r>
              <a:rPr lang="en-US" dirty="0"/>
              <a:t> yang </a:t>
            </a:r>
            <a:r>
              <a:rPr lang="en-US" dirty="0" err="1"/>
              <a:t>standar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terminologi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data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definisi-definisi</a:t>
            </a:r>
            <a:r>
              <a:rPr lang="en-US" dirty="0"/>
              <a:t>, </a:t>
            </a:r>
            <a:r>
              <a:rPr lang="en-US" dirty="0" err="1"/>
              <a:t>beri</a:t>
            </a:r>
            <a:r>
              <a:rPr lang="en-US" dirty="0"/>
              <a:t> label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terminologi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yang </a:t>
            </a:r>
            <a:r>
              <a:rPr lang="en-US" dirty="0" err="1"/>
              <a:t>disyahkan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terminologi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sinkatan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 smtClean="0"/>
          </a:p>
          <a:p>
            <a:pPr marL="0" indent="0" algn="just">
              <a:buNone/>
            </a:pPr>
            <a:r>
              <a:rPr lang="es-ES" dirty="0" smtClean="0"/>
              <a:t>4</a:t>
            </a:r>
            <a:r>
              <a:rPr lang="es-ES" dirty="0"/>
              <a:t>. </a:t>
            </a:r>
            <a:r>
              <a:rPr lang="es-ES" dirty="0" err="1"/>
              <a:t>Adanya</a:t>
            </a:r>
            <a:r>
              <a:rPr lang="es-ES" dirty="0"/>
              <a:t> </a:t>
            </a:r>
            <a:r>
              <a:rPr lang="es-ES" dirty="0" err="1"/>
              <a:t>pedoman</a:t>
            </a:r>
            <a:r>
              <a:rPr lang="es-ES" dirty="0"/>
              <a:t> </a:t>
            </a:r>
            <a:r>
              <a:rPr lang="es-ES" dirty="0" err="1"/>
              <a:t>pengumpulan</a:t>
            </a:r>
            <a:r>
              <a:rPr lang="es-ES" dirty="0"/>
              <a:t> dan </a:t>
            </a:r>
            <a:r>
              <a:rPr lang="es-ES" dirty="0" err="1"/>
              <a:t>interpretasi</a:t>
            </a:r>
            <a:r>
              <a:rPr lang="es-ES" dirty="0"/>
              <a:t> data </a:t>
            </a:r>
            <a:endParaRPr lang="en-US" dirty="0"/>
          </a:p>
          <a:p>
            <a:pPr algn="just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agar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intepretasi</a:t>
            </a:r>
            <a:r>
              <a:rPr lang="en-US" dirty="0"/>
              <a:t> data </a:t>
            </a:r>
            <a:r>
              <a:rPr lang="en-US" dirty="0" err="1"/>
              <a:t>konsisten</a:t>
            </a:r>
            <a:r>
              <a:rPr lang="en-US" dirty="0"/>
              <a:t>.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pengisian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 algn="just"/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dirty="0" err="1"/>
              <a:t>pilihan</a:t>
            </a:r>
            <a:r>
              <a:rPr lang="en-US" dirty="0"/>
              <a:t> (</a:t>
            </a:r>
            <a:r>
              <a:rPr lang="en-US" dirty="0" err="1"/>
              <a:t>disilang</a:t>
            </a:r>
            <a:r>
              <a:rPr lang="en-US" dirty="0"/>
              <a:t>, </a:t>
            </a:r>
            <a:r>
              <a:rPr lang="en-US" dirty="0" err="1"/>
              <a:t>dicentang</a:t>
            </a:r>
            <a:r>
              <a:rPr lang="en-US" dirty="0"/>
              <a:t>, </a:t>
            </a:r>
            <a:r>
              <a:rPr lang="en-US" dirty="0" err="1"/>
              <a:t>dilingkar</a:t>
            </a:r>
            <a:r>
              <a:rPr lang="en-US" dirty="0"/>
              <a:t>, </a:t>
            </a:r>
            <a:r>
              <a:rPr lang="en-US" dirty="0" err="1"/>
              <a:t>dicoret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); </a:t>
            </a:r>
            <a:r>
              <a:rPr lang="en-US" dirty="0" smtClean="0"/>
              <a:t>Item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isiannya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endParaRPr lang="sv-SE" dirty="0" smtClean="0"/>
          </a:p>
          <a:p>
            <a:pPr marL="0" indent="0" algn="just">
              <a:buNone/>
            </a:pPr>
            <a:r>
              <a:rPr lang="sv-SE" dirty="0" smtClean="0"/>
              <a:t>5</a:t>
            </a:r>
            <a:r>
              <a:rPr lang="sv-SE" dirty="0"/>
              <a:t>. Urutan penempatan item yang logis </a:t>
            </a:r>
            <a:endParaRPr lang="en-US" dirty="0"/>
          </a:p>
          <a:p>
            <a:pPr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penempatan</a:t>
            </a:r>
            <a:r>
              <a:rPr lang="en-US" dirty="0"/>
              <a:t> item yang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item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pengisiannya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: data </a:t>
            </a:r>
            <a:r>
              <a:rPr lang="en-US" dirty="0" err="1"/>
              <a:t>sosial</a:t>
            </a:r>
            <a:r>
              <a:rPr lang="en-US" dirty="0"/>
              <a:t> di </a:t>
            </a:r>
            <a:r>
              <a:rPr lang="en-US" dirty="0" err="1"/>
              <a:t>dapatkan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data </a:t>
            </a:r>
            <a:r>
              <a:rPr lang="en-US" dirty="0" err="1"/>
              <a:t>medis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penempatan</a:t>
            </a:r>
            <a:r>
              <a:rPr lang="en-US" dirty="0"/>
              <a:t> data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data </a:t>
            </a:r>
            <a:r>
              <a:rPr lang="en-US" dirty="0" err="1"/>
              <a:t>medis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54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3.</a:t>
            </a:r>
            <a:r>
              <a:rPr lang="en-US" dirty="0" smtClean="0"/>
              <a:t>4</a:t>
            </a:r>
            <a:r>
              <a:rPr lang="id-ID" dirty="0" smtClean="0"/>
              <a:t> Faktor yang perlu dipertimbangkan dalam merancang formulir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2413000"/>
            <a:ext cx="6591985" cy="3777622"/>
          </a:xfrm>
        </p:spPr>
        <p:txBody>
          <a:bodyPr>
            <a:normAutofit fontScale="92500" lnSpcReduction="10000"/>
          </a:bodyPr>
          <a:lstStyle/>
          <a:p>
            <a:pPr marL="327025" indent="-327025" defTabSz="873125">
              <a:lnSpc>
                <a:spcPct val="150000"/>
              </a:lnSpc>
            </a:pPr>
            <a:r>
              <a:rPr lang="en-US" altLang="en-US" dirty="0" err="1">
                <a:latin typeface="Tahoma" panose="020B0604030504040204" pitchFamily="34" charset="0"/>
              </a:rPr>
              <a:t>siapa</a:t>
            </a:r>
            <a:r>
              <a:rPr lang="en-US" altLang="en-US" dirty="0">
                <a:latin typeface="Tahoma" panose="020B0604030504040204" pitchFamily="34" charset="0"/>
              </a:rPr>
              <a:t> yang </a:t>
            </a:r>
            <a:r>
              <a:rPr lang="en-US" altLang="en-US" dirty="0" err="1">
                <a:latin typeface="Tahoma" panose="020B0604030504040204" pitchFamily="34" charset="0"/>
              </a:rPr>
              <a:t>memerlukan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atau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akan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mendapat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informasi</a:t>
            </a:r>
            <a:r>
              <a:rPr lang="en-US" altLang="en-US" dirty="0">
                <a:latin typeface="Tahoma" panose="020B0604030504040204" pitchFamily="34" charset="0"/>
              </a:rPr>
              <a:t> yang </a:t>
            </a:r>
            <a:r>
              <a:rPr lang="en-US" altLang="en-US" dirty="0" err="1">
                <a:latin typeface="Tahoma" panose="020B0604030504040204" pitchFamily="34" charset="0"/>
              </a:rPr>
              <a:t>dicatat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dalam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fromulir</a:t>
            </a:r>
            <a:r>
              <a:rPr lang="en-US" altLang="en-US" dirty="0">
                <a:latin typeface="Tahoma" panose="020B0604030504040204" pitchFamily="34" charset="0"/>
              </a:rPr>
              <a:t>?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menentukan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berapa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lembar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formulir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tersebut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harus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dibuat</a:t>
            </a:r>
            <a:endParaRPr lang="en-US" altLang="en-US" dirty="0">
              <a:latin typeface="Tahoma" panose="020B0604030504040204" pitchFamily="34" charset="0"/>
              <a:sym typeface="Monotype Sorts" pitchFamily="2" charset="2"/>
            </a:endParaRPr>
          </a:p>
          <a:p>
            <a:pPr marL="327025" indent="-327025" defTabSz="873125">
              <a:lnSpc>
                <a:spcPct val="150000"/>
              </a:lnSpc>
            </a:pP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adakah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formulir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yang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sekarang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digunakan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berisi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infromasi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yang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sama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? </a:t>
            </a:r>
            <a:r>
              <a:rPr lang="en-US" altLang="en-US" dirty="0" err="1" smtClean="0">
                <a:latin typeface="Tahoma" panose="020B0604030504040204" pitchFamily="34" charset="0"/>
                <a:sym typeface="Monotype Sorts" pitchFamily="2" charset="2"/>
              </a:rPr>
              <a:t>memungkinkan</a:t>
            </a:r>
            <a:r>
              <a:rPr lang="en-US" altLang="en-US" dirty="0" smtClean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penyatuan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beberapa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formulir</a:t>
            </a:r>
            <a:endParaRPr lang="en-US" altLang="en-US" dirty="0">
              <a:latin typeface="Tahoma" panose="020B0604030504040204" pitchFamily="34" charset="0"/>
              <a:sym typeface="Monotype Sorts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apakah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elemen-elemen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yang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harus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dicantumkan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di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dalam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formulir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telah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disusun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menurut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urutan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yang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logis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? </a:t>
            </a:r>
            <a:r>
              <a:rPr lang="en-US" altLang="en-US" sz="2400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 smtClean="0">
                <a:latin typeface="Tahoma" panose="020B0604030504040204" pitchFamily="34" charset="0"/>
                <a:sym typeface="Monotype Sorts" pitchFamily="2" charset="2"/>
              </a:rPr>
              <a:t>mengurangi</a:t>
            </a:r>
            <a:r>
              <a:rPr lang="en-US" altLang="en-US" dirty="0" smtClean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kemungkinan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terjadinya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kesalahan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dalam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pengisian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formulir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dan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akan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mengurangi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waktu</a:t>
            </a:r>
            <a:r>
              <a:rPr lang="en-US" altLang="en-US" dirty="0">
                <a:latin typeface="Tahoma" panose="020B0604030504040204" pitchFamily="34" charset="0"/>
                <a:sym typeface="Monotype Sorts" pitchFamily="2" charset="2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sym typeface="Monotype Sorts" pitchFamily="2" charset="2"/>
              </a:rPr>
              <a:t>pengisian</a:t>
            </a:r>
            <a:endParaRPr lang="en-US" altLang="en-US" dirty="0">
              <a:latin typeface="Tahoma" panose="020B0604030504040204" pitchFamily="34" charset="0"/>
              <a:sym typeface="Monotype Sorts" pitchFamily="2" charset="2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8693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833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Aharoni</vt:lpstr>
      <vt:lpstr>Arial</vt:lpstr>
      <vt:lpstr>Bauhaus 93</vt:lpstr>
      <vt:lpstr>Century Gothic</vt:lpstr>
      <vt:lpstr>Monotype Sorts</vt:lpstr>
      <vt:lpstr>Tahoma</vt:lpstr>
      <vt:lpstr>Wingdings 3</vt:lpstr>
      <vt:lpstr>Wisp</vt:lpstr>
      <vt:lpstr>DESAIN FORMULIR Pertemuan 3</vt:lpstr>
      <vt:lpstr>3.1 Kapan formulir diperlukan?</vt:lpstr>
      <vt:lpstr>Kapan formulir diperlukan?</vt:lpstr>
      <vt:lpstr>3.2 DASAR HUKUM DESAIN         FORMULIR  </vt:lpstr>
      <vt:lpstr>PowerPoint Presentation</vt:lpstr>
      <vt:lpstr>PowerPoint Presentation</vt:lpstr>
      <vt:lpstr>3.3 Prinsip dasar desain formulir</vt:lpstr>
      <vt:lpstr>PowerPoint Presentation</vt:lpstr>
      <vt:lpstr>3.4 Faktor yang perlu dipertimbangkan dalam merancang formulir</vt:lpstr>
      <vt:lpstr>PowerPoint Presentation</vt:lpstr>
      <vt:lpstr>3.5 Informasi yang diperlukan         dalam merancang formulir</vt:lpstr>
      <vt:lpstr>3.6 Syarat perancang formulir</vt:lpstr>
      <vt:lpstr>3.7 Alur Desain Formulir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FORMULIR Pertemuan 3</dc:title>
  <dc:creator>Abiyasa</dc:creator>
  <cp:lastModifiedBy>Tomy Abiyasa</cp:lastModifiedBy>
  <cp:revision>14</cp:revision>
  <dcterms:created xsi:type="dcterms:W3CDTF">2017-09-26T03:49:32Z</dcterms:created>
  <dcterms:modified xsi:type="dcterms:W3CDTF">2019-09-24T01:59:39Z</dcterms:modified>
</cp:coreProperties>
</file>