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C534-66C4-4A04-BD6F-F1550B3F245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E369-D64F-4073-9ABB-AD2AD5BF1E9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 Manajemen K3</a:t>
            </a:r>
            <a:br>
              <a:rPr lang="id-I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d-I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OHSAS 18001:2007</a:t>
            </a:r>
            <a:endParaRPr lang="id-ID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/>
              <a:t>13. </a:t>
            </a:r>
            <a:r>
              <a:rPr lang="en-US" b="1" dirty="0"/>
              <a:t>SMK3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K3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smtClean="0"/>
              <a:t>K3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14. </a:t>
            </a:r>
            <a:r>
              <a:rPr lang="en-US" b="1" dirty="0"/>
              <a:t>ObjektifK3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/>
              <a:t>K3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K3,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d-ID" b="1" dirty="0" smtClean="0"/>
              <a:t>15. </a:t>
            </a:r>
            <a:r>
              <a:rPr lang="en-US" b="1" dirty="0" err="1" smtClean="0"/>
              <a:t>Kinerja</a:t>
            </a:r>
            <a:r>
              <a:rPr lang="en-US" b="1" dirty="0" smtClean="0"/>
              <a:t> </a:t>
            </a:r>
            <a:r>
              <a:rPr lang="en-US" b="1" dirty="0"/>
              <a:t>K3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terukur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16.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/>
              <a:t>K3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id-ID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K3 yang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formal </a:t>
            </a:r>
            <a:r>
              <a:rPr lang="en-US" dirty="0" err="1"/>
              <a:t>oleh</a:t>
            </a:r>
            <a:r>
              <a:rPr lang="en-US" dirty="0"/>
              <a:t> "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".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b="1" dirty="0" smtClean="0"/>
              <a:t>17. </a:t>
            </a:r>
            <a:r>
              <a:rPr lang="en-US" b="1" dirty="0" err="1" smtClean="0"/>
              <a:t>Organisasi</a:t>
            </a:r>
            <a:endParaRPr lang="id-ID" b="1" dirty="0"/>
          </a:p>
          <a:p>
            <a:pPr marL="538163" indent="-538163">
              <a:buNone/>
            </a:pPr>
            <a:r>
              <a:rPr lang="id-ID" dirty="0" smtClean="0"/>
              <a:t>	</a:t>
            </a:r>
            <a:r>
              <a:rPr lang="en-US" dirty="0" err="1" smtClean="0"/>
              <a:t>Organisasi</a:t>
            </a:r>
            <a:r>
              <a:rPr lang="en-US" dirty="0"/>
              <a:t>, </a:t>
            </a:r>
            <a:r>
              <a:rPr lang="en-US" dirty="0" err="1"/>
              <a:t>korporasi</a:t>
            </a:r>
            <a:r>
              <a:rPr lang="en-US" dirty="0"/>
              <a:t>, firma,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,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,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,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smtClean="0"/>
              <a:t>f</a:t>
            </a:r>
            <a:r>
              <a:rPr lang="id-ID" dirty="0" smtClean="0"/>
              <a:t>ungsi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18. </a:t>
            </a:r>
            <a:r>
              <a:rPr lang="en-US" b="1" dirty="0" err="1" smtClean="0"/>
              <a:t>Tindakan</a:t>
            </a:r>
            <a:r>
              <a:rPr lang="en-US" b="1" dirty="0" smtClean="0"/>
              <a:t> </a:t>
            </a:r>
            <a:r>
              <a:rPr lang="en-US" b="1" dirty="0" err="1"/>
              <a:t>pencegahan</a:t>
            </a:r>
            <a:endParaRPr lang="id-ID" b="1" dirty="0"/>
          </a:p>
          <a:p>
            <a:pPr marL="538163" indent="-538163">
              <a:buNone/>
            </a:pPr>
            <a:r>
              <a:rPr lang="id-ID" dirty="0" smtClean="0"/>
              <a:t>	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</a:t>
            </a:r>
            <a:r>
              <a:rPr lang="id-ID" dirty="0"/>
              <a:t>nkan lainnya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id-ID" b="1" dirty="0" smtClean="0"/>
              <a:t>19. </a:t>
            </a:r>
            <a:r>
              <a:rPr lang="en-US" b="1" dirty="0" err="1" smtClean="0"/>
              <a:t>Prosedur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smtClean="0"/>
              <a:t>Cara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20. </a:t>
            </a:r>
            <a:r>
              <a:rPr lang="en-US" b="1" dirty="0" err="1" smtClean="0"/>
              <a:t>Rekaman</a:t>
            </a:r>
            <a:r>
              <a:rPr lang="en-US" b="1" dirty="0" smtClean="0"/>
              <a:t> </a:t>
            </a:r>
            <a:endParaRPr lang="id-ID" b="1" dirty="0" smtClean="0"/>
          </a:p>
          <a:p>
            <a:pPr marL="620713" lvl="0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(ISO 14001:2004).</a:t>
            </a:r>
            <a:endParaRPr lang="id-ID" dirty="0"/>
          </a:p>
          <a:p>
            <a:pPr lvl="0">
              <a:buNone/>
            </a:pPr>
            <a:r>
              <a:rPr lang="id-ID" b="1" dirty="0" smtClean="0"/>
              <a:t>21. </a:t>
            </a:r>
            <a:r>
              <a:rPr lang="en-US" b="1" dirty="0" err="1" smtClean="0"/>
              <a:t>Risiko</a:t>
            </a:r>
            <a:endParaRPr lang="id-ID" b="1" dirty="0"/>
          </a:p>
          <a:p>
            <a:pPr marL="538163" indent="-538163">
              <a:buNone/>
            </a:pPr>
            <a:r>
              <a:rPr lang="id-ID" dirty="0" smtClean="0"/>
              <a:t>	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keparahan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/>
              <a:t>22. </a:t>
            </a:r>
            <a:r>
              <a:rPr lang="en-US" b="1" dirty="0" err="1" smtClean="0"/>
              <a:t>Penilaian</a:t>
            </a:r>
            <a:r>
              <a:rPr lang="en-US" b="1" dirty="0" smtClean="0"/>
              <a:t> </a:t>
            </a:r>
            <a:r>
              <a:rPr lang="en-US" b="1" dirty="0" err="1"/>
              <a:t>Risiko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memperhitungkan</a:t>
            </a:r>
            <a:r>
              <a:rPr lang="en-US" dirty="0"/>
              <a:t> </a:t>
            </a:r>
            <a:r>
              <a:rPr lang="en-US" dirty="0" err="1"/>
              <a:t>kecukupan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23.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/>
              <a:t>Kerja</a:t>
            </a:r>
            <a:endParaRPr lang="id-ID" b="1" dirty="0"/>
          </a:p>
          <a:p>
            <a:pPr marL="620713" indent="-620713">
              <a:buNone/>
            </a:pPr>
            <a:r>
              <a:rPr lang="id-ID" dirty="0" smtClean="0"/>
              <a:t>	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id-ID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Persyaratan Umum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Klausul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4.1.</a:t>
            </a:r>
            <a:endParaRPr lang="id-ID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mendokumenkan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memelihara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menerus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sistei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K3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persyaratan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K3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i="1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pemenuhan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persyaratan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mendokumenkan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lingku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K3</a:t>
            </a:r>
            <a:r>
              <a:rPr lang="id-ID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memelihara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K3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Si</a:t>
            </a:r>
            <a:r>
              <a:rPr lang="en-US" dirty="0"/>
              <a:t>stem </a:t>
            </a:r>
            <a:r>
              <a:rPr lang="en-US" dirty="0" err="1"/>
              <a:t>Manajemen</a:t>
            </a:r>
            <a:r>
              <a:rPr lang="en-US" dirty="0"/>
              <a:t> K3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</a:t>
            </a:r>
            <a:r>
              <a:rPr lang="id-ID" dirty="0"/>
              <a:t>anajemen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id-ID" dirty="0"/>
              <a:t>-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, </a:t>
            </a:r>
            <a:r>
              <a:rPr lang="id-ID" dirty="0"/>
              <a:t>skala 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K3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id-ID" dirty="0"/>
              <a:t>terus menerus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, </a:t>
            </a:r>
            <a:r>
              <a:rPr lang="en-US" dirty="0" err="1"/>
              <a:t>dipelihara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didokumentasikan</a:t>
            </a:r>
            <a:r>
              <a:rPr lang="id-ID" dirty="0"/>
              <a:t> sepanjang </a:t>
            </a:r>
            <a:r>
              <a:rPr lang="en-US" dirty="0" err="1"/>
              <a:t>daur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id-ID" dirty="0"/>
              <a:t> suatu saat </a:t>
            </a:r>
            <a:r>
              <a:rPr lang="en-US" dirty="0" err="1"/>
              <a:t>ditutup</a:t>
            </a: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OH</a:t>
            </a:r>
            <a:r>
              <a:rPr lang="en-US" dirty="0"/>
              <a:t>SAS 18001,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kesisteman</a:t>
            </a:r>
            <a:r>
              <a:rPr lang="id-ID" dirty="0"/>
              <a:t> mulai dari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penerapan</a:t>
            </a:r>
            <a:r>
              <a:rPr lang="en-US" dirty="0"/>
              <a:t>,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id-ID" dirty="0"/>
              <a:t>perbaik</a:t>
            </a:r>
            <a:r>
              <a:rPr lang="en-US" dirty="0"/>
              <a:t>an yang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PDCA </a:t>
            </a:r>
            <a:r>
              <a:rPr lang="en-US" i="1" dirty="0"/>
              <a:t>(Plan-Do-Check-Action) </a:t>
            </a:r>
            <a:r>
              <a:rPr lang="en-US" dirty="0"/>
              <a:t>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K3 </a:t>
            </a:r>
            <a:r>
              <a:rPr lang="en-US" dirty="0" err="1"/>
              <a:t>menurut</a:t>
            </a:r>
            <a:r>
              <a:rPr lang="en-US" dirty="0"/>
              <a:t> OHSAS 18001 </a:t>
            </a:r>
            <a:r>
              <a:rPr lang="en-US" dirty="0" err="1" smtClean="0"/>
              <a:t>adalah</a:t>
            </a:r>
            <a:r>
              <a:rPr lang="id-ID" dirty="0" smtClean="0"/>
              <a:t> </a:t>
            </a:r>
            <a:r>
              <a:rPr lang="en-US" dirty="0" err="1" smtClean="0"/>
              <a:t>sebagai</a:t>
            </a:r>
            <a:r>
              <a:rPr lang="id-ID" dirty="0" smtClean="0"/>
              <a:t> </a:t>
            </a:r>
            <a:r>
              <a:rPr lang="en-US" dirty="0" err="1" smtClean="0"/>
              <a:t>berikut</a:t>
            </a:r>
            <a:r>
              <a:rPr lang="en-US" dirty="0"/>
              <a:t>.</a:t>
            </a:r>
            <a:endParaRPr lang="id-ID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K3.</a:t>
            </a:r>
            <a:endParaRPr lang="id-ID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,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pengendaliannya</a:t>
            </a:r>
            <a:r>
              <a:rPr lang="en-US" dirty="0"/>
              <a:t>.</a:t>
            </a:r>
            <a:endParaRPr lang="id-ID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/>
              <a:t>K3 </a:t>
            </a:r>
            <a:r>
              <a:rPr lang="en-US" dirty="0" err="1"/>
              <a:t>dan</a:t>
            </a:r>
            <a:r>
              <a:rPr lang="en-US" dirty="0"/>
              <a:t> program K3.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Sumberdaya</a:t>
            </a:r>
            <a:r>
              <a:rPr lang="en-US" dirty="0"/>
              <a:t>, </a:t>
            </a:r>
            <a:r>
              <a:rPr lang="en-US" dirty="0" err="1"/>
              <a:t>peran</a:t>
            </a:r>
            <a:r>
              <a:rPr lang="en-US" dirty="0"/>
              <a:t>,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</a:t>
            </a:r>
            <a:r>
              <a:rPr lang="en-US" dirty="0" err="1"/>
              <a:t>akuntabilitas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85000" lnSpcReduction="20000"/>
          </a:bodyPr>
          <a:lstStyle/>
          <a:p>
            <a:pPr marL="719138" lvl="0" indent="-719138">
              <a:buFont typeface="+mj-lt"/>
              <a:buAutoNum type="arabicPeriod" startAt="11"/>
            </a:pPr>
            <a:r>
              <a:rPr lang="en-US" dirty="0" err="1"/>
              <a:t>Kompetensi</a:t>
            </a:r>
            <a:r>
              <a:rPr lang="en-US" dirty="0"/>
              <a:t>, </a:t>
            </a:r>
            <a:r>
              <a:rPr lang="en-US" dirty="0" err="1"/>
              <a:t>pelatihan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kepedulian</a:t>
            </a:r>
            <a:r>
              <a:rPr lang="en-US" dirty="0"/>
              <a:t>.</a:t>
            </a:r>
            <a:endParaRPr lang="id-ID" dirty="0"/>
          </a:p>
          <a:p>
            <a:pPr marL="719138" lvl="0" indent="-719138">
              <a:buFont typeface="+mj-lt"/>
              <a:buAutoNum type="arabicPeriod" startAt="11"/>
            </a:pP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.</a:t>
            </a:r>
            <a:endParaRPr lang="id-ID" dirty="0"/>
          </a:p>
          <a:p>
            <a:pPr marL="719138" lvl="0" indent="-719138">
              <a:buFont typeface="+mj-lt"/>
              <a:buAutoNum type="arabicPeriod" startAt="11"/>
            </a:pPr>
            <a:r>
              <a:rPr lang="en-US" dirty="0" err="1"/>
              <a:t>Pendokumentasian</a:t>
            </a:r>
            <a:r>
              <a:rPr lang="en-US" dirty="0"/>
              <a:t>.</a:t>
            </a:r>
            <a:endParaRPr lang="id-ID" dirty="0"/>
          </a:p>
          <a:p>
            <a:pPr marL="719138" lvl="0" indent="-719138">
              <a:buFont typeface="+mj-lt"/>
              <a:buAutoNum type="arabicPeriod" startAt="11"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 smtClean="0"/>
              <a:t>.</a:t>
            </a:r>
            <a:endParaRPr lang="id-ID" dirty="0" smtClean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Tanggap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 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. 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.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insiden</a:t>
            </a:r>
            <a:r>
              <a:rPr lang="en-US" dirty="0"/>
              <a:t>, </a:t>
            </a:r>
            <a:r>
              <a:rPr lang="en-US" dirty="0" err="1"/>
              <a:t>ketidaksesuaian</a:t>
            </a:r>
            <a:r>
              <a:rPr lang="en-US" dirty="0"/>
              <a:t>,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koreksi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. 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rekaman</a:t>
            </a:r>
            <a:r>
              <a:rPr lang="en-US" dirty="0"/>
              <a:t>.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/>
              <a:t>Internal audit.</a:t>
            </a:r>
            <a:endParaRPr lang="id-ID" dirty="0"/>
          </a:p>
          <a:p>
            <a:pPr marL="719138" indent="-719138">
              <a:buFont typeface="+mj-lt"/>
              <a:buAutoNum type="arabicPeriod" startAt="11"/>
            </a:pP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OHSAS 18001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Occupational Health and Safety Assesment Series (OHSAS) adalah standar international yang digunakan untuk mengukur pelaksanaan K3 pada suatu organisasi.</a:t>
            </a:r>
          </a:p>
          <a:p>
            <a:pPr lvl="1"/>
            <a:r>
              <a:rPr lang="id-ID" dirty="0" smtClean="0"/>
              <a:t>OHSAS 18001 </a:t>
            </a:r>
            <a:r>
              <a:rPr lang="id-ID" dirty="0" smtClean="0">
                <a:sym typeface="Wingdings" pitchFamily="2" charset="2"/>
              </a:rPr>
              <a:t> memuat spedifikasi SMK3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OHSAS 18002  Pedoman Implementasi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_20150408_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6429420" cy="63510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id-ID" sz="2400" dirty="0" smtClean="0"/>
              <a:t>Gambar 1. Elemen Implementasi dari SMK3 menurut OHSAS 18001</a:t>
            </a:r>
            <a:endParaRPr lang="id-ID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Lingkup SMK3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LINGKUP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K3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 smtClean="0"/>
              <a:t>antara</a:t>
            </a:r>
            <a:r>
              <a:rPr lang="id-ID" dirty="0" smtClean="0"/>
              <a:t> suatu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id-ID" dirty="0" smtClean="0"/>
              <a:t>faktor al ;</a:t>
            </a:r>
          </a:p>
          <a:p>
            <a:pPr lvl="1"/>
            <a:r>
              <a:rPr lang="id-ID" dirty="0" smtClean="0"/>
              <a:t>Ukuran </a:t>
            </a:r>
            <a:r>
              <a:rPr lang="id-ID" dirty="0"/>
              <a:t>organisasi.</a:t>
            </a:r>
          </a:p>
          <a:p>
            <a:pPr lvl="1"/>
            <a:r>
              <a:rPr lang="id-ID" dirty="0" smtClean="0"/>
              <a:t>Lokasi </a:t>
            </a:r>
            <a:r>
              <a:rPr lang="id-ID" dirty="0"/>
              <a:t>kegiatan.</a:t>
            </a:r>
          </a:p>
          <a:p>
            <a:pPr lvl="1"/>
            <a:r>
              <a:rPr lang="id-ID" dirty="0" smtClean="0"/>
              <a:t>Kondisi </a:t>
            </a:r>
            <a:r>
              <a:rPr lang="id-ID" dirty="0"/>
              <a:t>budaya organisasi</a:t>
            </a:r>
          </a:p>
          <a:p>
            <a:pPr lvl="1"/>
            <a:r>
              <a:rPr lang="id-ID" dirty="0" smtClean="0"/>
              <a:t>Jenis </a:t>
            </a:r>
            <a:r>
              <a:rPr lang="id-ID" dirty="0"/>
              <a:t>aktivitas organisasi.</a:t>
            </a:r>
          </a:p>
          <a:p>
            <a:pPr lvl="1"/>
            <a:r>
              <a:rPr lang="id-ID" dirty="0" smtClean="0"/>
              <a:t>Kewajiban </a:t>
            </a:r>
            <a:r>
              <a:rPr lang="id-ID" dirty="0"/>
              <a:t>hukum yang berlaku bagi organisasi.</a:t>
            </a:r>
          </a:p>
          <a:p>
            <a:pPr lvl="1"/>
            <a:r>
              <a:rPr lang="id-ID" dirty="0" smtClean="0"/>
              <a:t>Lingkup </a:t>
            </a:r>
            <a:r>
              <a:rPr lang="id-ID" dirty="0"/>
              <a:t>dan bentuk SMK3 yang telah dijalankan.</a:t>
            </a:r>
          </a:p>
          <a:p>
            <a:pPr lvl="1"/>
            <a:r>
              <a:rPr lang="id-ID" dirty="0" smtClean="0"/>
              <a:t>Kebijakan </a:t>
            </a:r>
            <a:r>
              <a:rPr lang="id-ID" dirty="0"/>
              <a:t>K3 organisasi.</a:t>
            </a:r>
          </a:p>
          <a:p>
            <a:pPr lvl="1"/>
            <a:r>
              <a:rPr lang="id-ID" dirty="0" smtClean="0"/>
              <a:t>Bentuk </a:t>
            </a:r>
            <a:r>
              <a:rPr lang="id-ID" dirty="0"/>
              <a:t>dan jenis risiko atau bahaya yang dihadapi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Tinjauan Awal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SEBELUM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K3,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base line assessment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K3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OHSAS 18001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 yang </a:t>
            </a:r>
            <a:r>
              <a:rPr lang="en-US" dirty="0" err="1"/>
              <a:t>dihadapi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I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K3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id-ID" dirty="0"/>
              <a:t>di</a:t>
            </a:r>
            <a:r>
              <a:rPr lang="en-US" dirty="0" err="1"/>
              <a:t>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  <a:endParaRPr lang="id-ID" dirty="0"/>
          </a:p>
          <a:p>
            <a:pPr lvl="1"/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Makin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yang </a:t>
            </a:r>
            <a:r>
              <a:rPr lang="en-US" dirty="0" err="1"/>
              <a:t>disyaratkan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lnSpcReduction="10000"/>
          </a:bodyPr>
          <a:lstStyle/>
          <a:p>
            <a:pPr marL="350838" lvl="1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K3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.</a:t>
            </a:r>
            <a:endParaRPr lang="id-ID" dirty="0"/>
          </a:p>
          <a:p>
            <a:pPr marL="350838" lvl="1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  <a:endParaRPr lang="id-ID" dirty="0"/>
          </a:p>
          <a:p>
            <a:pPr marL="350838" lvl="1"/>
            <a:r>
              <a:rPr lang="en-US" dirty="0" err="1"/>
              <a:t>Upaya-upaya</a:t>
            </a:r>
            <a:r>
              <a:rPr lang="en-US" dirty="0"/>
              <a:t> K3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id-ID" dirty="0"/>
          </a:p>
          <a:p>
            <a:pPr marL="350838" lvl="1"/>
            <a:r>
              <a:rPr lang="en-US" dirty="0" err="1"/>
              <a:t>Informasikejadiankecelakaan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kejadianlainnyayangpernah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masukan-masukan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d-ID" dirty="0" smtClean="0"/>
              <a:t>Kebijakan K3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id-ID" b="1" dirty="0"/>
              <a:t>Klausul 4.2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 err="1"/>
              <a:t>Manajemen</a:t>
            </a:r>
            <a:r>
              <a:rPr lang="en-US" i="1" dirty="0"/>
              <a:t> </a:t>
            </a:r>
            <a:r>
              <a:rPr lang="en-US" i="1" dirty="0" err="1"/>
              <a:t>Puncak</a:t>
            </a:r>
            <a:r>
              <a:rPr lang="en-US" i="1" dirty="0"/>
              <a:t>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menetapkan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mensahkan</a:t>
            </a:r>
            <a:r>
              <a:rPr lang="en-US" i="1" dirty="0"/>
              <a:t>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b="1" i="1" dirty="0"/>
              <a:t>K3 </a:t>
            </a:r>
            <a:r>
              <a:rPr lang="en-US" i="1" dirty="0" err="1"/>
              <a:t>organisasi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memastikan</a:t>
            </a:r>
            <a:r>
              <a:rPr lang="en-US" i="1" dirty="0"/>
              <a:t> </a:t>
            </a:r>
            <a:r>
              <a:rPr lang="en-US" i="1" dirty="0" err="1"/>
              <a:t>bahwa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menetapkan</a:t>
            </a:r>
            <a:r>
              <a:rPr lang="en-US" i="1" dirty="0"/>
              <a:t> </a:t>
            </a:r>
            <a:r>
              <a:rPr lang="id-ID" i="1" dirty="0"/>
              <a:t>lin</a:t>
            </a:r>
            <a:r>
              <a:rPr lang="en-US" i="1" dirty="0" err="1"/>
              <a:t>gkup</a:t>
            </a:r>
            <a:r>
              <a:rPr lang="en-US" i="1" dirty="0"/>
              <a:t> </a:t>
            </a: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Manajemen</a:t>
            </a:r>
            <a:r>
              <a:rPr lang="en-US" i="1" dirty="0"/>
              <a:t> </a:t>
            </a:r>
            <a:r>
              <a:rPr lang="en-US" b="1" i="1" dirty="0"/>
              <a:t>K3 </a:t>
            </a:r>
            <a:r>
              <a:rPr lang="en-US" i="1" dirty="0" err="1"/>
              <a:t>telah</a:t>
            </a:r>
            <a:r>
              <a:rPr lang="en-US" i="1" dirty="0"/>
              <a:t>: 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sifat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skala</a:t>
            </a:r>
            <a:r>
              <a:rPr lang="en-US" i="1" dirty="0"/>
              <a:t> </a:t>
            </a:r>
            <a:r>
              <a:rPr lang="en-US" i="1" dirty="0" err="1"/>
              <a:t>risiko</a:t>
            </a:r>
            <a:r>
              <a:rPr lang="en-US" i="1" dirty="0"/>
              <a:t> </a:t>
            </a:r>
            <a:r>
              <a:rPr lang="en-US" b="1" i="1" dirty="0"/>
              <a:t>K3 </a:t>
            </a:r>
            <a:r>
              <a:rPr lang="en-US" i="1" dirty="0" err="1"/>
              <a:t>organisasi</a:t>
            </a:r>
            <a:r>
              <a:rPr lang="en-US" i="1" dirty="0"/>
              <a:t>, 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mencakup</a:t>
            </a:r>
            <a:r>
              <a:rPr lang="en-US" i="1" dirty="0"/>
              <a:t> </a:t>
            </a:r>
            <a:r>
              <a:rPr lang="en-US" i="1" dirty="0" err="1"/>
              <a:t>komitmen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peningkatan</a:t>
            </a:r>
            <a:r>
              <a:rPr lang="en-US" i="1" dirty="0"/>
              <a:t> </a:t>
            </a:r>
            <a:r>
              <a:rPr lang="en-US" i="1" dirty="0" err="1"/>
              <a:t>berkelanjutan</a:t>
            </a:r>
            <a:r>
              <a:rPr lang="en-US" i="1" dirty="0"/>
              <a:t>, 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termasuk</a:t>
            </a:r>
            <a:r>
              <a:rPr lang="en-US" i="1" dirty="0"/>
              <a:t> </a:t>
            </a:r>
            <a:r>
              <a:rPr lang="en-US" i="1" dirty="0" err="1"/>
              <a:t>adanya</a:t>
            </a:r>
            <a:r>
              <a:rPr lang="en-US" i="1" dirty="0"/>
              <a:t> </a:t>
            </a:r>
            <a:r>
              <a:rPr lang="en-US" i="1" dirty="0" err="1"/>
              <a:t>komitmen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sekurangnya</a:t>
            </a:r>
            <a:r>
              <a:rPr lang="en-US" i="1" dirty="0"/>
              <a:t> </a:t>
            </a:r>
            <a:r>
              <a:rPr lang="en-US" i="1" dirty="0" err="1"/>
              <a:t>memenuhi</a:t>
            </a:r>
            <a:r>
              <a:rPr lang="en-US" i="1" dirty="0"/>
              <a:t> </a:t>
            </a:r>
            <a:r>
              <a:rPr lang="en-US" i="1" dirty="0" err="1"/>
              <a:t>perundangan</a:t>
            </a:r>
            <a:r>
              <a:rPr lang="en-US" i="1" dirty="0"/>
              <a:t> </a:t>
            </a:r>
            <a:r>
              <a:rPr lang="en-US" b="1" i="1" dirty="0"/>
              <a:t>K3 </a:t>
            </a:r>
            <a:r>
              <a:rPr lang="en-US" i="1" dirty="0"/>
              <a:t>yang </a:t>
            </a:r>
            <a:r>
              <a:rPr lang="en-US" i="1" dirty="0" err="1"/>
              <a:t>berlaku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persyaratan</a:t>
            </a:r>
            <a:r>
              <a:rPr lang="en-US" i="1" dirty="0"/>
              <a:t> </a:t>
            </a:r>
            <a:r>
              <a:rPr lang="en-US" i="1" dirty="0" err="1"/>
              <a:t>lainnya</a:t>
            </a:r>
            <a:r>
              <a:rPr lang="en-US" i="1" dirty="0"/>
              <a:t> yang </a:t>
            </a:r>
            <a:r>
              <a:rPr lang="en-US" i="1" dirty="0" err="1"/>
              <a:t>diacu</a:t>
            </a:r>
            <a:r>
              <a:rPr lang="en-US" i="1" dirty="0"/>
              <a:t> </a:t>
            </a:r>
            <a:r>
              <a:rPr lang="en-US" i="1" dirty="0" err="1"/>
              <a:t>organisasi</a:t>
            </a:r>
            <a:r>
              <a:rPr lang="en-US" i="1" dirty="0"/>
              <a:t> yang </a:t>
            </a:r>
            <a:r>
              <a:rPr lang="en-US" i="1" dirty="0" err="1"/>
              <a:t>berkaitan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bahaya</a:t>
            </a:r>
            <a:r>
              <a:rPr lang="en-US" i="1" dirty="0"/>
              <a:t> </a:t>
            </a:r>
            <a:r>
              <a:rPr lang="en-US" b="1" i="1" dirty="0"/>
              <a:t>K3, 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memberikan</a:t>
            </a:r>
            <a:r>
              <a:rPr lang="en-US" i="1" dirty="0"/>
              <a:t> </a:t>
            </a:r>
            <a:r>
              <a:rPr lang="en-US" i="1" dirty="0" err="1"/>
              <a:t>kerangka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menetapkan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meninjau</a:t>
            </a:r>
            <a:r>
              <a:rPr lang="en-US" i="1" dirty="0"/>
              <a:t> </a:t>
            </a:r>
            <a:r>
              <a:rPr lang="en-US" i="1" dirty="0" err="1"/>
              <a:t>ulang</a:t>
            </a:r>
            <a:r>
              <a:rPr lang="en-US" i="1" dirty="0"/>
              <a:t> </a:t>
            </a:r>
            <a:r>
              <a:rPr lang="en-US" i="1" dirty="0" err="1"/>
              <a:t>objektif</a:t>
            </a:r>
            <a:r>
              <a:rPr lang="en-US" i="1" dirty="0"/>
              <a:t> </a:t>
            </a:r>
            <a:r>
              <a:rPr lang="en-US" b="1" i="1" dirty="0"/>
              <a:t>K3,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didokumentasikan</a:t>
            </a:r>
            <a:r>
              <a:rPr lang="en-US" i="1" dirty="0"/>
              <a:t>, </a:t>
            </a:r>
            <a:r>
              <a:rPr lang="en-US" i="1" dirty="0" err="1"/>
              <a:t>diimplementasikan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dipelihara</a:t>
            </a:r>
            <a:r>
              <a:rPr lang="en-US" i="1" dirty="0"/>
              <a:t>, 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dikomunikasikan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seluruh</a:t>
            </a:r>
            <a:r>
              <a:rPr lang="en-US" i="1" dirty="0"/>
              <a:t> </a:t>
            </a:r>
            <a:r>
              <a:rPr lang="en-US" i="1" dirty="0" err="1"/>
              <a:t>pekerja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maksud</a:t>
            </a:r>
            <a:r>
              <a:rPr lang="en-US" i="1" dirty="0"/>
              <a:t> agar </a:t>
            </a:r>
            <a:r>
              <a:rPr lang="en-US" i="1" dirty="0" err="1"/>
              <a:t>pekerja</a:t>
            </a:r>
            <a:r>
              <a:rPr lang="en-US" i="1" dirty="0"/>
              <a:t> </a:t>
            </a:r>
            <a:r>
              <a:rPr lang="en-US" i="1" dirty="0" err="1"/>
              <a:t>memahami</a:t>
            </a:r>
            <a:r>
              <a:rPr lang="en-US" i="1" dirty="0"/>
              <a:t> </a:t>
            </a:r>
            <a:r>
              <a:rPr lang="en-US" i="1" dirty="0" err="1"/>
              <a:t>kewajiban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perannya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b="1" i="1" dirty="0"/>
              <a:t>K3, 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tersedia</a:t>
            </a:r>
            <a:r>
              <a:rPr lang="en-US" i="1" dirty="0"/>
              <a:t> </a:t>
            </a:r>
            <a:r>
              <a:rPr lang="en-US" i="1" dirty="0" err="1"/>
              <a:t>bagi</a:t>
            </a:r>
            <a:r>
              <a:rPr lang="en-US" i="1" dirty="0"/>
              <a:t> </a:t>
            </a:r>
            <a:r>
              <a:rPr lang="en-US" i="1" dirty="0" err="1"/>
              <a:t>pihak</a:t>
            </a:r>
            <a:r>
              <a:rPr lang="en-US" i="1" dirty="0"/>
              <a:t> lain yang </a:t>
            </a:r>
            <a:r>
              <a:rPr lang="en-US" i="1" dirty="0" err="1"/>
              <a:t>terkait</a:t>
            </a:r>
            <a:r>
              <a:rPr lang="en-US" i="1" dirty="0"/>
              <a:t>,</a:t>
            </a:r>
            <a:endParaRPr lang="id-ID" i="1" dirty="0"/>
          </a:p>
          <a:p>
            <a:pPr marL="261938" indent="-261938">
              <a:lnSpc>
                <a:spcPct val="120000"/>
              </a:lnSpc>
            </a:pPr>
            <a:r>
              <a:rPr lang="en-US" i="1" dirty="0" err="1"/>
              <a:t>ditinjau</a:t>
            </a:r>
            <a:r>
              <a:rPr lang="en-US" i="1" dirty="0"/>
              <a:t> </a:t>
            </a:r>
            <a:r>
              <a:rPr lang="en-US" i="1" dirty="0" err="1"/>
              <a:t>ulang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berkala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memastikan</a:t>
            </a:r>
            <a:r>
              <a:rPr lang="en-US" i="1" dirty="0"/>
              <a:t> </a:t>
            </a:r>
            <a:r>
              <a:rPr lang="en-US" i="1" dirty="0" err="1"/>
              <a:t>masih</a:t>
            </a:r>
            <a:r>
              <a:rPr lang="en-US" i="1" dirty="0"/>
              <a:t> </a:t>
            </a:r>
            <a:r>
              <a:rPr lang="en-US" i="1" dirty="0" err="1"/>
              <a:t>relevan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bagi</a:t>
            </a:r>
            <a:r>
              <a:rPr lang="en-US" i="1" dirty="0"/>
              <a:t> </a:t>
            </a:r>
            <a:r>
              <a:rPr lang="en-US" i="1" dirty="0" err="1"/>
              <a:t>organisasi</a:t>
            </a:r>
            <a:r>
              <a:rPr lang="en-US" i="1" dirty="0" smtClean="0"/>
              <a:t>.</a:t>
            </a:r>
            <a:endParaRPr lang="id-ID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KEBIJAKAN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spirit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dayagerakuntukkeberhasilan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OHSAS 18001 </a:t>
            </a:r>
            <a:r>
              <a:rPr lang="en-US" dirty="0" err="1"/>
              <a:t>mensyaratkan</a:t>
            </a:r>
            <a:r>
              <a:rPr lang="en-US" dirty="0"/>
              <a:t> </a:t>
            </a:r>
            <a:r>
              <a:rPr lang="en-US" dirty="0" err="1"/>
              <a:t>ditetapkannya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K3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err="1" smtClean="0"/>
              <a:t>K</a:t>
            </a:r>
            <a:r>
              <a:rPr lang="en-US" b="1" dirty="0" err="1" smtClean="0"/>
              <a:t>omitmen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tekad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dorong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 </a:t>
            </a:r>
            <a:r>
              <a:rPr lang="en-US" dirty="0" err="1"/>
              <a:t>Tekad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tercermin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K3.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 K3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id-ID" dirty="0" smtClean="0"/>
              <a:t>d</a:t>
            </a:r>
            <a:r>
              <a:rPr lang="en-US" dirty="0" err="1" smtClean="0"/>
              <a:t>engan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diucapkan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dituangkan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chwujudkan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 smtClean="0"/>
              <a:t>.</a:t>
            </a:r>
            <a:r>
              <a:rPr lang="id-ID" dirty="0" smtClean="0"/>
              <a:t>(frank bird, 1989)</a:t>
            </a: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K3 </a:t>
            </a:r>
            <a:r>
              <a:rPr lang="en-US" dirty="0" err="1"/>
              <a:t>antara</a:t>
            </a:r>
            <a:r>
              <a:rPr lang="en-US" dirty="0"/>
              <a:t> lain:</a:t>
            </a:r>
            <a:endParaRPr lang="id-ID" dirty="0"/>
          </a:p>
          <a:p>
            <a:pPr lvl="0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K3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yang </a:t>
            </a:r>
            <a:r>
              <a:rPr lang="en-US" dirty="0" err="1"/>
              <a:t>diwajibkan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K3 </a:t>
            </a:r>
            <a:r>
              <a:rPr lang="en-US" dirty="0" err="1"/>
              <a:t>lainnya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K3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,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mengkomunikasikan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harapannya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K3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57850"/>
          </a:xfrm>
        </p:spPr>
        <p:txBody>
          <a:bodyPr>
            <a:normAutofit/>
          </a:bodyPr>
          <a:lstStyle/>
          <a:p>
            <a:r>
              <a:rPr lang="id-ID" dirty="0"/>
              <a:t>Melibatkan diri dalam se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dirty="0"/>
              <a:t>K3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id-ID" dirty="0"/>
              <a:t>dan 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pertemuan</a:t>
            </a:r>
            <a:r>
              <a:rPr lang="en-US" dirty="0"/>
              <a:t> audit K3,</a:t>
            </a:r>
            <a:endParaRPr lang="id-ID" dirty="0"/>
          </a:p>
          <a:p>
            <a:r>
              <a:rPr lang="id-ID" dirty="0"/>
              <a:t>Memberikan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yang </a:t>
            </a:r>
            <a:r>
              <a:rPr lang="id-ID" dirty="0"/>
              <a:t>diperlukan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terlaksananya</a:t>
            </a:r>
            <a:r>
              <a:rPr lang="en-US" dirty="0"/>
              <a:t> K3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endParaRPr lang="id-ID" dirty="0" smtClean="0"/>
          </a:p>
          <a:p>
            <a:r>
              <a:rPr lang="id-ID" dirty="0" smtClean="0"/>
              <a:t>Memberikan </a:t>
            </a:r>
            <a:r>
              <a:rPr lang="en-US" dirty="0" err="1"/>
              <a:t>keteladanan</a:t>
            </a:r>
            <a:r>
              <a:rPr lang="en-US" dirty="0"/>
              <a:t> K3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K3 </a:t>
            </a:r>
            <a:r>
              <a:rPr lang="id-ID" dirty="0"/>
              <a:t>sebagai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OHSAS 18001 digunakan organisasi untuk</a:t>
            </a:r>
          </a:p>
          <a:p>
            <a:pPr lvl="1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K3 </a:t>
            </a:r>
            <a:r>
              <a:rPr lang="en-US" dirty="0" err="1" smtClean="0"/>
              <a:t>untuk</a:t>
            </a:r>
            <a:r>
              <a:rPr lang="id-ID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individu</a:t>
            </a:r>
            <a:r>
              <a:rPr lang="id-ID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terpajan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id-ID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id-ID" dirty="0" smtClean="0"/>
              <a:t>.</a:t>
            </a:r>
          </a:p>
          <a:p>
            <a:pPr lvl="1"/>
            <a:r>
              <a:rPr lang="id-ID" dirty="0"/>
              <a:t>me</a:t>
            </a:r>
            <a:r>
              <a:rPr lang="en-US" dirty="0" err="1"/>
              <a:t>nenerapkan</a:t>
            </a:r>
            <a:r>
              <a:rPr lang="en-US" dirty="0"/>
              <a:t>,  </a:t>
            </a:r>
            <a:r>
              <a:rPr lang="en-US" dirty="0" err="1"/>
              <a:t>memelihara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system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smtClean="0"/>
              <a:t>K3</a:t>
            </a:r>
            <a:endParaRPr lang="id-ID" dirty="0" smtClean="0"/>
          </a:p>
          <a:p>
            <a:pPr lvl="1"/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K3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terpenuhi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endParaRPr lang="id-ID" dirty="0" smtClean="0"/>
          </a:p>
          <a:p>
            <a:pPr lvl="1"/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smtClean="0"/>
              <a:t>SMK3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d-ID" b="1" dirty="0" smtClean="0"/>
              <a:t>Kriteria Kebijakan K3</a:t>
            </a:r>
          </a:p>
          <a:p>
            <a:pPr marL="0" lvl="0" indent="0"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K3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disyaratkan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id-ID" dirty="0"/>
              <a:t> krite</a:t>
            </a:r>
            <a:r>
              <a:rPr lang="en-US" dirty="0" err="1"/>
              <a:t>ria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 </a:t>
            </a:r>
            <a:r>
              <a:rPr lang="en-US" dirty="0" err="1"/>
              <a:t>organisasi</a:t>
            </a:r>
            <a:r>
              <a:rPr lang="en-US" dirty="0"/>
              <a:t>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 smtClean="0"/>
              <a:t>berkelanjutan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sekurangnya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K3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diacu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Didokumentasikan</a:t>
            </a:r>
            <a:r>
              <a:rPr lang="en-US" dirty="0"/>
              <a:t>, </a:t>
            </a:r>
            <a:r>
              <a:rPr lang="en-US" dirty="0" err="1" smtClean="0"/>
              <a:t>diimpl</a:t>
            </a:r>
            <a:r>
              <a:rPr lang="id-ID" dirty="0" smtClean="0"/>
              <a:t>e</a:t>
            </a:r>
            <a:r>
              <a:rPr lang="en-US" dirty="0" err="1" smtClean="0"/>
              <a:t>mentasikan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.</a:t>
            </a:r>
            <a:endParaRPr lang="id-ID" dirty="0"/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Dikomunikasikan</a:t>
            </a:r>
            <a:r>
              <a:rPr lang="en-US" dirty="0"/>
              <a:t> </a:t>
            </a:r>
            <a:endParaRPr lang="id-ID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endParaRPr lang="id-ID" dirty="0"/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id-ID" b="1" dirty="0" smtClean="0"/>
              <a:t>Proses Pengembangan Kebijakan K3</a:t>
            </a:r>
          </a:p>
          <a:p>
            <a:r>
              <a:rPr lang="id-ID" dirty="0"/>
              <a:t>pe</a:t>
            </a:r>
            <a:r>
              <a:rPr lang="en-US" dirty="0" err="1"/>
              <a:t>ngembangan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K3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id-ID" dirty="0"/>
              <a:t>faktor b</a:t>
            </a:r>
            <a:r>
              <a:rPr lang="en-US" dirty="0" err="1"/>
              <a:t>erikut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korporat</a:t>
            </a:r>
            <a:r>
              <a:rPr lang="en-US" dirty="0"/>
              <a:t>. </a:t>
            </a:r>
            <a:endParaRPr lang="id-ID" dirty="0" smtClean="0"/>
          </a:p>
          <a:p>
            <a:pPr lvl="1"/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endParaRPr lang="id-ID" dirty="0" smtClean="0"/>
          </a:p>
          <a:p>
            <a:pPr lvl="1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standard K3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K3 </a:t>
            </a:r>
            <a:endParaRPr lang="id-ID" dirty="0" smtClean="0"/>
          </a:p>
          <a:p>
            <a:pPr lvl="1"/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smtClean="0"/>
              <a:t>K3</a:t>
            </a:r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luar</a:t>
            </a:r>
            <a:endParaRPr lang="id-ID" dirty="0"/>
          </a:p>
          <a:p>
            <a:pPr lvl="1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endParaRPr lang="id-ID" dirty="0"/>
          </a:p>
          <a:p>
            <a:pPr lvl="1"/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endParaRPr lang="id-ID" dirty="0"/>
          </a:p>
          <a:p>
            <a:pPr lvl="1"/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Pekerja</a:t>
            </a:r>
            <a:endParaRPr lang="id-ID" dirty="0"/>
          </a:p>
          <a:p>
            <a:pPr lvl="1"/>
            <a:r>
              <a:rPr lang="id-ID" dirty="0"/>
              <a:t>p</a:t>
            </a:r>
            <a:r>
              <a:rPr lang="en-US" dirty="0" err="1"/>
              <a:t>artisipasi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 descr="Contoh Kebijakan 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1" y="-40594"/>
            <a:ext cx="5049692" cy="6898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Istilah dan Definisi dalam K3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None/>
            </a:pPr>
            <a:r>
              <a:rPr lang="id-ID" b="1" dirty="0" smtClean="0"/>
              <a:t>1. </a:t>
            </a:r>
            <a:r>
              <a:rPr lang="en-US" b="1" dirty="0" err="1" smtClean="0"/>
              <a:t>Risiko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diterima</a:t>
            </a:r>
            <a:r>
              <a:rPr lang="en-US" b="1" dirty="0"/>
              <a:t> </a:t>
            </a:r>
            <a:endParaRPr lang="id-ID" b="1" dirty="0" smtClean="0"/>
          </a:p>
          <a:p>
            <a:pPr lvl="0">
              <a:buNone/>
            </a:pPr>
            <a:r>
              <a:rPr lang="id-ID" dirty="0"/>
              <a:t>	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id-ID" dirty="0"/>
          </a:p>
          <a:p>
            <a:pPr marL="514350" lvl="0" indent="-514350">
              <a:buNone/>
            </a:pPr>
            <a:r>
              <a:rPr lang="id-ID" b="1" dirty="0" smtClean="0"/>
              <a:t>2. </a:t>
            </a:r>
            <a:r>
              <a:rPr lang="en-US" b="1" dirty="0" smtClean="0"/>
              <a:t>Audit</a:t>
            </a:r>
            <a:endParaRPr lang="id-ID" b="1" dirty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 smtClean="0"/>
              <a:t> </a:t>
            </a:r>
            <a:r>
              <a:rPr lang="en-US" dirty="0" err="1" smtClean="0"/>
              <a:t>terdokumentasi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"</a:t>
            </a:r>
            <a:r>
              <a:rPr lang="en-US" dirty="0" err="1"/>
              <a:t>bukti</a:t>
            </a:r>
            <a:r>
              <a:rPr lang="en-US" dirty="0"/>
              <a:t> audit"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objektivitasnya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"</a:t>
            </a:r>
            <a:r>
              <a:rPr lang="en-US" dirty="0" err="1"/>
              <a:t>kriteria</a:t>
            </a:r>
            <a:r>
              <a:rPr lang="en-US" dirty="0"/>
              <a:t> audit" </a:t>
            </a:r>
            <a:r>
              <a:rPr lang="en-US" dirty="0" err="1"/>
              <a:t>terpenuhi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d-ID" b="1" dirty="0" smtClean="0"/>
              <a:t>3. </a:t>
            </a: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/>
              <a:t>berkelanjutan</a:t>
            </a:r>
            <a:r>
              <a:rPr lang="en-US" b="1" dirty="0"/>
              <a:t> </a:t>
            </a:r>
            <a:endParaRPr lang="id-ID" b="1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</a:t>
            </a:r>
            <a:r>
              <a:rPr lang="en-US" dirty="0"/>
              <a:t> K3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K3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4. </a:t>
            </a:r>
            <a:r>
              <a:rPr lang="en-US" b="1" dirty="0" err="1" smtClean="0"/>
              <a:t>Tindakan</a:t>
            </a:r>
            <a:r>
              <a:rPr lang="en-US" b="1" dirty="0" smtClean="0"/>
              <a:t> </a:t>
            </a:r>
            <a:r>
              <a:rPr lang="en-US" b="1" dirty="0" err="1"/>
              <a:t>koreksi</a:t>
            </a:r>
            <a:r>
              <a:rPr lang="en-US" b="1" dirty="0"/>
              <a:t> </a:t>
            </a:r>
            <a:endParaRPr lang="id-ID" b="1" dirty="0" smtClean="0"/>
          </a:p>
          <a:p>
            <a:pPr lvl="0">
              <a:buNone/>
            </a:pPr>
            <a:r>
              <a:rPr lang="id-ID" dirty="0"/>
              <a:t>	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 smtClean="0"/>
              <a:t>ketidaksesuai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dirty="0" err="1"/>
              <a:t>terdeteksi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id-ID" b="1" dirty="0" smtClean="0"/>
              <a:t>5. </a:t>
            </a:r>
            <a:r>
              <a:rPr lang="en-US" b="1" dirty="0" err="1" smtClean="0"/>
              <a:t>Dokumen</a:t>
            </a:r>
            <a:endParaRPr lang="id-ID" b="1" dirty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 smtClean="0"/>
              <a:t>pendukungnya</a:t>
            </a:r>
            <a:r>
              <a:rPr lang="id-ID" dirty="0" smtClean="0"/>
              <a:t> </a:t>
            </a:r>
            <a:r>
              <a:rPr lang="en-US" dirty="0" smtClean="0"/>
              <a:t>Media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, </a:t>
            </a:r>
            <a:r>
              <a:rPr lang="en-US" dirty="0" err="1"/>
              <a:t>magnetis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</a:t>
            </a:r>
            <a:r>
              <a:rPr lang="en-US" dirty="0" err="1"/>
              <a:t>cakra</a:t>
            </a:r>
            <a:r>
              <a:rPr lang="en-US" dirty="0"/>
              <a:t> </a:t>
            </a:r>
            <a:r>
              <a:rPr lang="en-US" dirty="0" err="1"/>
              <a:t>fotografi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6. </a:t>
            </a:r>
            <a:r>
              <a:rPr lang="en-US" b="1" dirty="0" err="1" smtClean="0"/>
              <a:t>Bahaya</a:t>
            </a:r>
            <a:endParaRPr lang="id-ID" b="1" dirty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seluruhnya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7. </a:t>
            </a:r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/>
              <a:t>Bahaya</a:t>
            </a:r>
            <a:endParaRPr lang="id-ID" b="1" dirty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menentuk</a:t>
            </a:r>
            <a:r>
              <a:rPr lang="id-ID" dirty="0" smtClean="0"/>
              <a:t>an</a:t>
            </a:r>
            <a:r>
              <a:rPr lang="en-US" dirty="0" smtClean="0"/>
              <a:t> </a:t>
            </a:r>
            <a:r>
              <a:rPr lang="en-US" dirty="0" err="1" smtClean="0"/>
              <a:t>karakteristiknya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8. </a:t>
            </a:r>
            <a:r>
              <a:rPr lang="en-US" b="1" dirty="0" err="1" smtClean="0"/>
              <a:t>Gangguan</a:t>
            </a:r>
            <a:r>
              <a:rPr lang="en-US" b="1" dirty="0" smtClean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endParaRPr lang="id-ID" b="1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mental yang </a:t>
            </a:r>
            <a:r>
              <a:rPr lang="en-US" dirty="0" err="1"/>
              <a:t>timbi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memburuk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id-ID" b="1" dirty="0" smtClean="0"/>
              <a:t>9. </a:t>
            </a:r>
            <a:r>
              <a:rPr lang="en-US" b="1" dirty="0" err="1" smtClean="0"/>
              <a:t>Insiden</a:t>
            </a:r>
            <a:endParaRPr lang="id-ID" b="1" dirty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yanj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keparahannya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kematian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10. </a:t>
            </a:r>
            <a:r>
              <a:rPr lang="en-US" b="1" dirty="0" err="1" smtClean="0"/>
              <a:t>Pihak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berkepentingan</a:t>
            </a:r>
            <a:r>
              <a:rPr lang="en-US" b="1" dirty="0"/>
              <a:t> </a:t>
            </a:r>
            <a:endParaRPr lang="id-ID" b="1" dirty="0" smtClean="0"/>
          </a:p>
          <a:p>
            <a:pPr marL="620713" lvl="0" indent="-620713">
              <a:buNone/>
            </a:pPr>
            <a:r>
              <a:rPr lang="id-ID" dirty="0"/>
              <a:t>	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kerjj</a:t>
            </a:r>
            <a:r>
              <a:rPr lang="en-US" dirty="0"/>
              <a:t> yang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K3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0713" indent="-620713">
              <a:buNone/>
            </a:pPr>
            <a:r>
              <a:rPr lang="id-ID" b="1" dirty="0" smtClean="0"/>
              <a:t>11. </a:t>
            </a:r>
            <a:r>
              <a:rPr lang="en-US" b="1" dirty="0" err="1"/>
              <a:t>Ketidaksesuaian</a:t>
            </a:r>
            <a:r>
              <a:rPr lang="en-US" b="1" dirty="0"/>
              <a:t> </a:t>
            </a:r>
            <a:endParaRPr lang="id-ID" b="1" dirty="0" smtClean="0"/>
          </a:p>
          <a:p>
            <a:pPr marL="538163" indent="-538163">
              <a:buNone/>
            </a:pPr>
            <a:r>
              <a:rPr lang="id-ID" dirty="0" smtClean="0"/>
              <a:t>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 smtClean="0"/>
              <a:t>.</a:t>
            </a:r>
            <a:endParaRPr lang="id-ID" dirty="0" smtClean="0"/>
          </a:p>
          <a:p>
            <a:pPr marL="538163" lvl="0" indent="-538163">
              <a:buNone/>
            </a:pPr>
            <a:r>
              <a:rPr lang="id-ID" b="1" dirty="0" smtClean="0"/>
              <a:t>12. </a:t>
            </a:r>
            <a:r>
              <a:rPr lang="en-US" b="1" dirty="0" err="1"/>
              <a:t>Keselamatan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endParaRPr lang="id-ID" b="1" dirty="0" smtClean="0"/>
          </a:p>
          <a:p>
            <a:pPr marL="538163" lvl="0" indent="-538163">
              <a:buNone/>
            </a:pPr>
            <a:r>
              <a:rPr lang="id-ID" dirty="0"/>
              <a:t>	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lain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), </a:t>
            </a:r>
            <a:r>
              <a:rPr lang="en-US" dirty="0" err="1"/>
              <a:t>pengunjung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  <a:endParaRPr lang="id-ID" dirty="0"/>
          </a:p>
          <a:p>
            <a:pPr marL="538163" indent="-538163">
              <a:buNone/>
            </a:pPr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1104</Words>
  <Application>Microsoft Office PowerPoint</Application>
  <PresentationFormat>On-screen Show (4:3)</PresentationFormat>
  <Paragraphs>141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Sistem Manajemen K3 OHSAS 18001:2007</vt:lpstr>
      <vt:lpstr>OHSAS 18001</vt:lpstr>
      <vt:lpstr>Slide 3</vt:lpstr>
      <vt:lpstr>Istilah dan Definisi dalam K3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Persyaratan Umum</vt:lpstr>
      <vt:lpstr>Slide 16</vt:lpstr>
      <vt:lpstr>Slide 17</vt:lpstr>
      <vt:lpstr>Slide 18</vt:lpstr>
      <vt:lpstr>Slide 19</vt:lpstr>
      <vt:lpstr>Gambar 1. Elemen Implementasi dari SMK3 menurut OHSAS 18001</vt:lpstr>
      <vt:lpstr>Lingkup SMK3</vt:lpstr>
      <vt:lpstr>Tinjauan Awal</vt:lpstr>
      <vt:lpstr>Slide 23</vt:lpstr>
      <vt:lpstr>Slide 24</vt:lpstr>
      <vt:lpstr>Kebijakan K3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Manajemen K3 OHSAS 18001:2007</dc:title>
  <dc:creator>Retna Priyono</dc:creator>
  <cp:lastModifiedBy>Retna Priyono</cp:lastModifiedBy>
  <cp:revision>24</cp:revision>
  <dcterms:created xsi:type="dcterms:W3CDTF">2015-04-08T12:59:21Z</dcterms:created>
  <dcterms:modified xsi:type="dcterms:W3CDTF">2016-10-10T05:58:58Z</dcterms:modified>
</cp:coreProperties>
</file>