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8959" y="434720"/>
            <a:ext cx="700608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39759" y="447040"/>
            <a:ext cx="6096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8069" y="190182"/>
            <a:ext cx="700786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6102" y="1702117"/>
            <a:ext cx="8011794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9759" y="447040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8876" y="401574"/>
            <a:ext cx="487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Pendekatan </a:t>
            </a:r>
            <a:r>
              <a:rPr sz="3600" i="1" spc="-5" dirty="0">
                <a:solidFill>
                  <a:srgbClr val="FF3300"/>
                </a:solidFill>
                <a:latin typeface="Arial"/>
                <a:cs typeface="Arial"/>
              </a:rPr>
              <a:t>Air</a:t>
            </a:r>
            <a:r>
              <a:rPr sz="3600" i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FF3300"/>
                </a:solidFill>
                <a:latin typeface="Arial"/>
                <a:cs typeface="Arial"/>
              </a:rPr>
              <a:t>Terjun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357" y="1702117"/>
            <a:ext cx="7003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spc="-10" dirty="0">
                <a:latin typeface="Arial"/>
                <a:cs typeface="Arial"/>
              </a:rPr>
              <a:t>The </a:t>
            </a:r>
            <a:r>
              <a:rPr sz="2400" b="1" i="1" spc="-5" dirty="0">
                <a:latin typeface="Arial"/>
                <a:cs typeface="Arial"/>
              </a:rPr>
              <a:t>Body Shop </a:t>
            </a:r>
            <a:r>
              <a:rPr sz="2400" spc="-5" dirty="0">
                <a:latin typeface="Arial"/>
                <a:cs typeface="Arial"/>
              </a:rPr>
              <a:t>mengikuti </a:t>
            </a:r>
            <a:r>
              <a:rPr sz="2400" dirty="0">
                <a:latin typeface="Arial"/>
                <a:cs typeface="Arial"/>
              </a:rPr>
              <a:t>pendekatan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terjun dalam proses ekspansi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usahanya.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2743200"/>
            <a:ext cx="3505200" cy="263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dirty="0"/>
              <a:t>Pasar Mana</a:t>
            </a:r>
            <a:r>
              <a:rPr spc="-120" dirty="0"/>
              <a:t> </a:t>
            </a:r>
            <a:r>
              <a:rPr spc="-15" dirty="0"/>
              <a:t>yang</a:t>
            </a:r>
          </a:p>
          <a:p>
            <a:pPr marL="4084320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Akan</a:t>
            </a:r>
            <a:r>
              <a:rPr spc="-8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Dimasuki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702117"/>
            <a:ext cx="7756525" cy="375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b.	</a:t>
            </a:r>
            <a:r>
              <a:rPr sz="2400" b="1" dirty="0">
                <a:latin typeface="Arial"/>
                <a:cs typeface="Arial"/>
              </a:rPr>
              <a:t>Pasar Negara Maju </a:t>
            </a:r>
            <a:r>
              <a:rPr sz="2400" b="1" spc="-10" dirty="0">
                <a:latin typeface="Arial"/>
                <a:cs typeface="Arial"/>
              </a:rPr>
              <a:t>versus </a:t>
            </a:r>
            <a:r>
              <a:rPr sz="2400" b="1" dirty="0">
                <a:latin typeface="Arial"/>
                <a:cs typeface="Arial"/>
              </a:rPr>
              <a:t>Pasar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Negara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Berkembang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Keberhasilan memasuki pasar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berkembang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memerlukan sejumlah </a:t>
            </a:r>
            <a:r>
              <a:rPr sz="2400" spc="-5" dirty="0">
                <a:latin typeface="Arial"/>
                <a:cs typeface="Arial"/>
              </a:rPr>
              <a:t>keahlian dan rencana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khusus.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spc="-5" dirty="0">
                <a:latin typeface="Arial"/>
                <a:cs typeface="Arial"/>
              </a:rPr>
              <a:t>Danone </a:t>
            </a:r>
            <a:r>
              <a:rPr sz="2400" dirty="0">
                <a:latin typeface="Arial"/>
                <a:cs typeface="Arial"/>
              </a:rPr>
              <a:t>bekerja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sama</a:t>
            </a:r>
            <a:endParaRPr sz="2400">
              <a:latin typeface="Arial"/>
              <a:cs typeface="Arial"/>
            </a:endParaRPr>
          </a:p>
          <a:p>
            <a:pPr marL="12700" marR="3312160">
              <a:lnSpc>
                <a:spcPct val="120200"/>
              </a:lnSpc>
            </a:pPr>
            <a:r>
              <a:rPr sz="2400" spc="-5" dirty="0">
                <a:latin typeface="Arial"/>
                <a:cs typeface="Arial"/>
              </a:rPr>
              <a:t>dengan organisasi kredit mikro  </a:t>
            </a:r>
            <a:r>
              <a:rPr sz="2400" b="1" i="1" spc="-5" dirty="0">
                <a:latin typeface="Arial"/>
                <a:cs typeface="Arial"/>
              </a:rPr>
              <a:t>‘grameen bank’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membuat  </a:t>
            </a:r>
            <a:r>
              <a:rPr sz="2400" spc="-5" dirty="0">
                <a:latin typeface="Arial"/>
                <a:cs typeface="Arial"/>
              </a:rPr>
              <a:t>dan menjual </a:t>
            </a:r>
            <a:r>
              <a:rPr sz="2400" spc="-15" dirty="0">
                <a:latin typeface="Arial"/>
                <a:cs typeface="Arial"/>
              </a:rPr>
              <a:t>yogurt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murah  dan </a:t>
            </a:r>
            <a:r>
              <a:rPr sz="2400" dirty="0">
                <a:latin typeface="Arial"/>
                <a:cs typeface="Arial"/>
              </a:rPr>
              <a:t>bergizi </a:t>
            </a:r>
            <a:r>
              <a:rPr sz="2400" spc="-5" dirty="0">
                <a:latin typeface="Arial"/>
                <a:cs typeface="Arial"/>
              </a:rPr>
              <a:t>bernama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Shoktidoi.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3352800"/>
            <a:ext cx="32766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2980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Pasar </a:t>
            </a:r>
            <a:r>
              <a:rPr sz="3000" spc="-5" dirty="0"/>
              <a:t>Negara Maju</a:t>
            </a:r>
            <a:r>
              <a:rPr sz="3000" spc="-30" dirty="0"/>
              <a:t> </a:t>
            </a:r>
            <a:r>
              <a:rPr sz="3000" spc="-15" dirty="0"/>
              <a:t>versus</a:t>
            </a:r>
            <a:endParaRPr sz="3000"/>
          </a:p>
          <a:p>
            <a:pPr marL="2141220" algn="ctr">
              <a:lnSpc>
                <a:spcPct val="100000"/>
              </a:lnSpc>
            </a:pPr>
            <a:r>
              <a:rPr sz="3000" spc="-10" dirty="0">
                <a:solidFill>
                  <a:srgbClr val="FF3300"/>
                </a:solidFill>
              </a:rPr>
              <a:t>Pasar </a:t>
            </a:r>
            <a:r>
              <a:rPr sz="3000" spc="-5" dirty="0">
                <a:solidFill>
                  <a:srgbClr val="FF3300"/>
                </a:solidFill>
              </a:rPr>
              <a:t>Negara</a:t>
            </a:r>
            <a:r>
              <a:rPr sz="3000" spc="-50" dirty="0">
                <a:solidFill>
                  <a:srgbClr val="FF3300"/>
                </a:solidFill>
              </a:rPr>
              <a:t> </a:t>
            </a:r>
            <a:r>
              <a:rPr sz="3000" spc="-5" dirty="0">
                <a:solidFill>
                  <a:srgbClr val="FF3300"/>
                </a:solidFill>
              </a:rPr>
              <a:t>Berkembang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2457" y="1628189"/>
            <a:ext cx="3736340" cy="310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6995">
              <a:lnSpc>
                <a:spcPct val="120000"/>
              </a:lnSpc>
              <a:spcBef>
                <a:spcPts val="105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dirty="0">
                <a:latin typeface="Arial"/>
                <a:cs typeface="Arial"/>
              </a:rPr>
              <a:t>produsen mobil  </a:t>
            </a:r>
            <a:r>
              <a:rPr sz="2400" b="1" i="1" spc="-5" dirty="0">
                <a:latin typeface="Arial"/>
                <a:cs typeface="Arial"/>
              </a:rPr>
              <a:t>Fiat </a:t>
            </a:r>
            <a:r>
              <a:rPr sz="2400" spc="-5" dirty="0">
                <a:latin typeface="Arial"/>
                <a:cs typeface="Arial"/>
              </a:rPr>
              <a:t>mengembangkan  ‘mobil dunia ketiga’  bernama </a:t>
            </a:r>
            <a:r>
              <a:rPr sz="2400" b="1" i="1" spc="-5" dirty="0">
                <a:latin typeface="Arial"/>
                <a:cs typeface="Arial"/>
              </a:rPr>
              <a:t>Palio </a:t>
            </a:r>
            <a:r>
              <a:rPr sz="2400" spc="-5" dirty="0">
                <a:latin typeface="Arial"/>
                <a:cs typeface="Arial"/>
              </a:rPr>
              <a:t>untuk  dijual di negara  berkembang seperti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Brazil,</a:t>
            </a:r>
            <a:endParaRPr sz="24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Turki, </a:t>
            </a:r>
            <a:r>
              <a:rPr sz="2400" spc="-5" dirty="0">
                <a:latin typeface="Arial"/>
                <a:cs typeface="Arial"/>
              </a:rPr>
              <a:t>Afrika Selatan,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Cina.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524091"/>
            <a:ext cx="2928452" cy="4267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614" y="434720"/>
            <a:ext cx="5824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Mengevaluasi </a:t>
            </a:r>
            <a:r>
              <a:rPr spc="-5" dirty="0">
                <a:solidFill>
                  <a:srgbClr val="FF3300"/>
                </a:solidFill>
              </a:rPr>
              <a:t>Pasar</a:t>
            </a:r>
            <a:r>
              <a:rPr spc="-65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Potensial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700148"/>
            <a:ext cx="8000365" cy="327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137223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Secara umum, perusahaan lebih suka  memasuki </a:t>
            </a:r>
            <a:r>
              <a:rPr sz="2800" dirty="0">
                <a:latin typeface="Arial"/>
                <a:cs typeface="Arial"/>
              </a:rPr>
              <a:t>negara-negara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yang: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Memiliki </a:t>
            </a:r>
            <a:r>
              <a:rPr sz="2800" dirty="0">
                <a:latin typeface="Arial"/>
                <a:cs typeface="Arial"/>
              </a:rPr>
              <a:t>peringkat </a:t>
            </a:r>
            <a:r>
              <a:rPr sz="2800" spc="-5" dirty="0">
                <a:latin typeface="Arial"/>
                <a:cs typeface="Arial"/>
              </a:rPr>
              <a:t>lebih tinggi dalam </a:t>
            </a:r>
            <a:r>
              <a:rPr sz="2800" spc="-15" dirty="0">
                <a:latin typeface="Arial"/>
                <a:cs typeface="Arial"/>
              </a:rPr>
              <a:t>daya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tarik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pasar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5"/>
              </a:spcBef>
              <a:buClr>
                <a:srgbClr val="003366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Memiliki risiko pasar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rendah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Di mana perusahaan memiliki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keunggulan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kompetitif.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553" y="434720"/>
            <a:ext cx="682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spc="-5" dirty="0">
                <a:solidFill>
                  <a:srgbClr val="FF3300"/>
                </a:solidFill>
              </a:rPr>
              <a:t>Cara Memasuki</a:t>
            </a:r>
            <a:r>
              <a:rPr spc="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Pasar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7759065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a.	</a:t>
            </a:r>
            <a:r>
              <a:rPr sz="2400" b="1" spc="-5" dirty="0">
                <a:latin typeface="Arial"/>
                <a:cs typeface="Arial"/>
              </a:rPr>
              <a:t>Ekspor tidak langsung dan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langsung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ts val="2740"/>
              </a:lnSpc>
              <a:spcBef>
                <a:spcPts val="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Ekspor tidak langsung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dirty="0">
                <a:latin typeface="Arial"/>
                <a:cs typeface="Arial"/>
              </a:rPr>
              <a:t>melalui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perantara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independen (pedagang ekspor berbasis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domestik)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Ekspor langsung, </a:t>
            </a:r>
            <a:r>
              <a:rPr sz="2400" spc="-5" dirty="0">
                <a:latin typeface="Arial"/>
                <a:cs typeface="Arial"/>
              </a:rPr>
              <a:t>dapat dengan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cara: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75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Departemen atau </a:t>
            </a:r>
            <a:r>
              <a:rPr sz="2400" spc="-5" dirty="0">
                <a:latin typeface="Arial"/>
                <a:cs typeface="Arial"/>
              </a:rPr>
              <a:t>divisi </a:t>
            </a:r>
            <a:r>
              <a:rPr sz="2400" dirty="0">
                <a:latin typeface="Arial"/>
                <a:cs typeface="Arial"/>
              </a:rPr>
              <a:t>ekspor berbasis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domestik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Cabang atau anak perusahaan penjualan luar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negeri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30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Perwakilan </a:t>
            </a:r>
            <a:r>
              <a:rPr sz="2400" dirty="0">
                <a:latin typeface="Arial"/>
                <a:cs typeface="Arial"/>
              </a:rPr>
              <a:t>penjualan ekspor </a:t>
            </a:r>
            <a:r>
              <a:rPr sz="2400" spc="-20" dirty="0">
                <a:latin typeface="Arial"/>
                <a:cs typeface="Arial"/>
              </a:rPr>
              <a:t>yang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bepergian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Distributor atau agen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berpusat di luar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negeri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553" y="434720"/>
            <a:ext cx="682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spc="-5" dirty="0">
                <a:solidFill>
                  <a:srgbClr val="FF3300"/>
                </a:solidFill>
              </a:rPr>
              <a:t>Cara Memasuki</a:t>
            </a:r>
            <a:r>
              <a:rPr spc="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Pasar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5687"/>
            <a:ext cx="8028940" cy="35045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621665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b.	</a:t>
            </a:r>
            <a:r>
              <a:rPr sz="2400" b="1" spc="-5" dirty="0">
                <a:latin typeface="Arial"/>
                <a:cs typeface="Arial"/>
              </a:rPr>
              <a:t>Menggunakan Strategi Web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Global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Komunikasi </a:t>
            </a:r>
            <a:r>
              <a:rPr sz="2400" dirty="0">
                <a:latin typeface="Arial"/>
                <a:cs typeface="Arial"/>
              </a:rPr>
              <a:t>melalui </a:t>
            </a:r>
            <a:r>
              <a:rPr sz="2400" spc="-5" dirty="0">
                <a:latin typeface="Arial"/>
                <a:cs typeface="Arial"/>
              </a:rPr>
              <a:t>internet bermanfaat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sebab: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7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Menjangkau perusahaan besar dan kecil secara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luas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30"/>
              </a:lnSpc>
              <a:spcBef>
                <a:spcPts val="30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Memungkinkan </a:t>
            </a:r>
            <a:r>
              <a:rPr sz="2400" dirty="0">
                <a:latin typeface="Arial"/>
                <a:cs typeface="Arial"/>
              </a:rPr>
              <a:t>menarik </a:t>
            </a:r>
            <a:r>
              <a:rPr sz="2400" spc="-5" dirty="0">
                <a:latin typeface="Arial"/>
                <a:cs typeface="Arial"/>
              </a:rPr>
              <a:t>pelanggan baru di luar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negara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0"/>
              </a:lnSpc>
            </a:pPr>
            <a:r>
              <a:rPr sz="2400" dirty="0">
                <a:latin typeface="Arial"/>
                <a:cs typeface="Arial"/>
              </a:rPr>
              <a:t>asal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30"/>
              </a:lnSpc>
              <a:spcBef>
                <a:spcPts val="30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Mendukung pelanggan lama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tinggal di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luar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0"/>
              </a:lnSpc>
            </a:pPr>
            <a:r>
              <a:rPr sz="2400" dirty="0">
                <a:latin typeface="Arial"/>
                <a:cs typeface="Arial"/>
              </a:rPr>
              <a:t>negeri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30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Mengambil </a:t>
            </a:r>
            <a:r>
              <a:rPr sz="2400" spc="-5" dirty="0">
                <a:latin typeface="Arial"/>
                <a:cs typeface="Arial"/>
              </a:rPr>
              <a:t>sumber dari pemasok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internasional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7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Membangun kesadaran </a:t>
            </a:r>
            <a:r>
              <a:rPr sz="2400" dirty="0">
                <a:latin typeface="Arial"/>
                <a:cs typeface="Arial"/>
              </a:rPr>
              <a:t>merk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global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553" y="434720"/>
            <a:ext cx="682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spc="-5" dirty="0">
                <a:solidFill>
                  <a:srgbClr val="FF3300"/>
                </a:solidFill>
              </a:rPr>
              <a:t>Cara Memasuki</a:t>
            </a:r>
            <a:r>
              <a:rPr spc="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Pasar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8457"/>
            <a:ext cx="8028940" cy="375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lr>
                <a:srgbClr val="003366"/>
              </a:buClr>
              <a:buAutoNum type="alphaLcPeriod" startAt="3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Melisensikan</a:t>
            </a:r>
            <a:endParaRPr sz="2400">
              <a:latin typeface="Arial"/>
              <a:cs typeface="Arial"/>
            </a:endParaRPr>
          </a:p>
          <a:p>
            <a:pPr marL="621665" marR="5080">
              <a:lnSpc>
                <a:spcPct val="80100"/>
              </a:lnSpc>
              <a:spcBef>
                <a:spcPts val="570"/>
              </a:spcBef>
            </a:pPr>
            <a:r>
              <a:rPr sz="2400" spc="-5" dirty="0">
                <a:latin typeface="Arial"/>
                <a:cs typeface="Arial"/>
              </a:rPr>
              <a:t>Di mana pemilik lisensi menerbitkan lisensi bagi  </a:t>
            </a:r>
            <a:r>
              <a:rPr sz="2400" dirty="0">
                <a:latin typeface="Arial"/>
                <a:cs typeface="Arial"/>
              </a:rPr>
              <a:t>perusahaan asing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menggunakan proses  </a:t>
            </a:r>
            <a:r>
              <a:rPr sz="2400" spc="-5" dirty="0">
                <a:latin typeface="Arial"/>
                <a:cs typeface="Arial"/>
              </a:rPr>
              <a:t>manufaktur, nama dagang, hak paten, rahasia  dagang, atau hal berharga </a:t>
            </a:r>
            <a:r>
              <a:rPr sz="2400" spc="-10" dirty="0">
                <a:latin typeface="Arial"/>
                <a:cs typeface="Arial"/>
              </a:rPr>
              <a:t>lainnya </a:t>
            </a:r>
            <a:r>
              <a:rPr sz="2400" spc="-5" dirty="0">
                <a:latin typeface="Arial"/>
                <a:cs typeface="Arial"/>
              </a:rPr>
              <a:t>untuk mendapatkan  </a:t>
            </a:r>
            <a:r>
              <a:rPr sz="2400" dirty="0">
                <a:latin typeface="Arial"/>
                <a:cs typeface="Arial"/>
              </a:rPr>
              <a:t>komisi atau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royalti.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Jenis pengaturan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lisensi: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Kontrak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Manajemen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  <a:tab pos="1841500" algn="l"/>
              </a:tabLst>
            </a:pPr>
            <a:r>
              <a:rPr sz="2400" spc="-5" dirty="0">
                <a:latin typeface="Arial"/>
                <a:cs typeface="Arial"/>
              </a:rPr>
              <a:t>Kontrak	Manufaktur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0" dirty="0">
                <a:latin typeface="Arial"/>
                <a:cs typeface="Arial"/>
              </a:rPr>
              <a:t>Waralaba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(franchising)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3728" y="434720"/>
            <a:ext cx="44030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Waralaba</a:t>
            </a:r>
            <a:r>
              <a:rPr spc="-35" dirty="0"/>
              <a:t> </a:t>
            </a:r>
            <a:r>
              <a:rPr i="1" spc="-5" dirty="0">
                <a:solidFill>
                  <a:srgbClr val="FF3300"/>
                </a:solidFill>
                <a:latin typeface="Arial"/>
                <a:cs typeface="Arial"/>
              </a:rPr>
              <a:t>(franchising)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5357" y="1702117"/>
            <a:ext cx="7247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dirty="0">
                <a:latin typeface="Arial"/>
                <a:cs typeface="Arial"/>
              </a:rPr>
              <a:t>KFC </a:t>
            </a:r>
            <a:r>
              <a:rPr sz="2400" dirty="0">
                <a:latin typeface="Arial"/>
                <a:cs typeface="Arial"/>
              </a:rPr>
              <a:t>memiliki </a:t>
            </a:r>
            <a:r>
              <a:rPr sz="2400" spc="-5" dirty="0">
                <a:latin typeface="Arial"/>
                <a:cs typeface="Arial"/>
              </a:rPr>
              <a:t>11.000 </a:t>
            </a:r>
            <a:r>
              <a:rPr sz="2400" dirty="0">
                <a:latin typeface="Arial"/>
                <a:cs typeface="Arial"/>
              </a:rPr>
              <a:t>gerai di 80 negara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wilayah </a:t>
            </a:r>
            <a:r>
              <a:rPr sz="2400" spc="-5" dirty="0">
                <a:latin typeface="Arial"/>
                <a:cs typeface="Arial"/>
              </a:rPr>
              <a:t>dan </a:t>
            </a:r>
            <a:r>
              <a:rPr sz="2400" spc="-10" dirty="0">
                <a:latin typeface="Arial"/>
                <a:cs typeface="Arial"/>
              </a:rPr>
              <a:t>melayani </a:t>
            </a:r>
            <a:r>
              <a:rPr sz="2400" spc="-5" dirty="0">
                <a:latin typeface="Arial"/>
                <a:cs typeface="Arial"/>
              </a:rPr>
              <a:t>8 juta pelanggan setiap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hari.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2590800"/>
            <a:ext cx="2819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553" y="434720"/>
            <a:ext cx="682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spc="-5" dirty="0">
                <a:solidFill>
                  <a:srgbClr val="FF3300"/>
                </a:solidFill>
              </a:rPr>
              <a:t>Cara Memasuki</a:t>
            </a:r>
            <a:r>
              <a:rPr spc="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Pasar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8189"/>
            <a:ext cx="7694930" cy="361187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621665" algn="l"/>
              </a:tabLst>
            </a:pPr>
            <a:r>
              <a:rPr sz="2400" b="1" i="1" spc="-5" dirty="0">
                <a:solidFill>
                  <a:srgbClr val="003366"/>
                </a:solidFill>
                <a:latin typeface="Arial"/>
                <a:cs typeface="Arial"/>
              </a:rPr>
              <a:t>d.	</a:t>
            </a:r>
            <a:r>
              <a:rPr sz="2400" b="1" i="1" spc="-5" dirty="0">
                <a:latin typeface="Arial"/>
                <a:cs typeface="Arial"/>
              </a:rPr>
              <a:t>Joint</a:t>
            </a:r>
            <a:r>
              <a:rPr sz="2400" b="1" i="1" spc="-7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Venture</a:t>
            </a:r>
            <a:endParaRPr sz="2400">
              <a:latin typeface="Arial"/>
              <a:cs typeface="Arial"/>
            </a:endParaRPr>
          </a:p>
          <a:p>
            <a:pPr marL="621665" marR="11239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Adalah usaha patungan di mana investor asing dan  investor </a:t>
            </a:r>
            <a:r>
              <a:rPr sz="2400" dirty="0">
                <a:latin typeface="Arial"/>
                <a:cs typeface="Arial"/>
              </a:rPr>
              <a:t>lokal bergabung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menciptakan  </a:t>
            </a:r>
            <a:r>
              <a:rPr sz="2400" spc="-5" dirty="0">
                <a:latin typeface="Arial"/>
                <a:cs typeface="Arial"/>
              </a:rPr>
              <a:t>perusahaan dan berbagi </a:t>
            </a:r>
            <a:r>
              <a:rPr sz="2400" dirty="0">
                <a:latin typeface="Arial"/>
                <a:cs typeface="Arial"/>
              </a:rPr>
              <a:t>kepemilikan 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kendali.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i="1" spc="-5" dirty="0">
                <a:latin typeface="Arial"/>
                <a:cs typeface="Arial"/>
              </a:rPr>
              <a:t>Joint venture </a:t>
            </a:r>
            <a:r>
              <a:rPr sz="2400" spc="-5" dirty="0">
                <a:latin typeface="Arial"/>
                <a:cs typeface="Arial"/>
              </a:rPr>
              <a:t>mungkin diperlukan atau diinginkan  </a:t>
            </a:r>
            <a:r>
              <a:rPr sz="2400" dirty="0">
                <a:latin typeface="Arial"/>
                <a:cs typeface="Arial"/>
              </a:rPr>
              <a:t>atas alasan ekonomi atau politik. Perusahaan asing  </a:t>
            </a:r>
            <a:r>
              <a:rPr sz="2400" spc="-5" dirty="0">
                <a:latin typeface="Arial"/>
                <a:cs typeface="Arial"/>
              </a:rPr>
              <a:t>mungkin kekurangan sumber </a:t>
            </a:r>
            <a:r>
              <a:rPr sz="2400" spc="-20" dirty="0">
                <a:latin typeface="Arial"/>
                <a:cs typeface="Arial"/>
              </a:rPr>
              <a:t>daya </a:t>
            </a:r>
            <a:r>
              <a:rPr sz="2400" spc="-5" dirty="0">
                <a:latin typeface="Arial"/>
                <a:cs typeface="Arial"/>
              </a:rPr>
              <a:t>keuangan, </a:t>
            </a:r>
            <a:r>
              <a:rPr sz="2400" dirty="0">
                <a:latin typeface="Arial"/>
                <a:cs typeface="Arial"/>
              </a:rPr>
              <a:t>fisik,  atau manajerial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menjalankan usaha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sendirian.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5030" y="434720"/>
            <a:ext cx="2621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Joint</a:t>
            </a:r>
            <a:r>
              <a:rPr sz="32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3300"/>
                </a:solidFill>
                <a:latin typeface="Arial"/>
                <a:cs typeface="Arial"/>
              </a:rPr>
              <a:t>Venture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357" y="1702117"/>
            <a:ext cx="76206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dirty="0">
                <a:latin typeface="Arial"/>
                <a:cs typeface="Arial"/>
              </a:rPr>
              <a:t>Coca </a:t>
            </a:r>
            <a:r>
              <a:rPr sz="2400" b="1" i="1" spc="-5" dirty="0">
                <a:latin typeface="Arial"/>
                <a:cs typeface="Arial"/>
              </a:rPr>
              <a:t>Cola </a:t>
            </a:r>
            <a:r>
              <a:rPr sz="2400" dirty="0">
                <a:latin typeface="Arial"/>
                <a:cs typeface="Arial"/>
              </a:rPr>
              <a:t>dan </a:t>
            </a:r>
            <a:r>
              <a:rPr sz="2400" b="1" i="1" dirty="0">
                <a:latin typeface="Arial"/>
                <a:cs typeface="Arial"/>
              </a:rPr>
              <a:t>Nestle </a:t>
            </a:r>
            <a:r>
              <a:rPr sz="2400" dirty="0">
                <a:latin typeface="Arial"/>
                <a:cs typeface="Arial"/>
              </a:rPr>
              <a:t>bergabung  </a:t>
            </a:r>
            <a:r>
              <a:rPr sz="2400" spc="-5" dirty="0">
                <a:latin typeface="Arial"/>
                <a:cs typeface="Arial"/>
              </a:rPr>
              <a:t>mengembangkan pasar internasional untuk teh dan kopi  </a:t>
            </a:r>
            <a:r>
              <a:rPr sz="2400" dirty="0">
                <a:latin typeface="Arial"/>
                <a:cs typeface="Arial"/>
              </a:rPr>
              <a:t>siap minum di Jepang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(Nestea)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3048000"/>
            <a:ext cx="2184400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38100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500"/>
              </a:spcBef>
            </a:pPr>
            <a:r>
              <a:rPr sz="2400" b="1" i="1" spc="-5" dirty="0">
                <a:solidFill>
                  <a:srgbClr val="C0C0C0"/>
                </a:solidFill>
                <a:latin typeface="Arial"/>
                <a:cs typeface="Arial"/>
              </a:rPr>
              <a:t>LOGO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1552" y="4401121"/>
            <a:ext cx="73107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Masuk Ke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Dalam Pasar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553" y="434720"/>
            <a:ext cx="6822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Cara </a:t>
            </a:r>
            <a:r>
              <a:rPr spc="-5" dirty="0">
                <a:solidFill>
                  <a:srgbClr val="FF3300"/>
                </a:solidFill>
              </a:rPr>
              <a:t>Memasuki</a:t>
            </a:r>
            <a:r>
              <a:rPr spc="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Pasar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5687"/>
            <a:ext cx="7720330" cy="41630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05"/>
              </a:spcBef>
              <a:buClr>
                <a:srgbClr val="003366"/>
              </a:buClr>
              <a:buAutoNum type="alphaLcPeriod" startAt="5"/>
              <a:tabLst>
                <a:tab pos="621665" algn="l"/>
                <a:tab pos="622300" algn="l"/>
              </a:tabLst>
            </a:pPr>
            <a:r>
              <a:rPr sz="2400" b="1" spc="-10" dirty="0">
                <a:latin typeface="Arial"/>
                <a:cs typeface="Arial"/>
              </a:rPr>
              <a:t>Investasi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Langsung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Jika pasar cukup besar, fasilitas produksi luar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negeri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0"/>
              </a:lnSpc>
            </a:pPr>
            <a:r>
              <a:rPr sz="2400" spc="-5" dirty="0">
                <a:latin typeface="Arial"/>
                <a:cs typeface="Arial"/>
              </a:rPr>
              <a:t>menawarkan </a:t>
            </a:r>
            <a:r>
              <a:rPr sz="2400" dirty="0">
                <a:latin typeface="Arial"/>
                <a:cs typeface="Arial"/>
              </a:rPr>
              <a:t>berbagai kelebihan, </a:t>
            </a:r>
            <a:r>
              <a:rPr sz="2400" spc="-5" dirty="0">
                <a:latin typeface="Arial"/>
                <a:cs typeface="Arial"/>
              </a:rPr>
              <a:t>antara</a:t>
            </a:r>
            <a:r>
              <a:rPr sz="2400" dirty="0">
                <a:latin typeface="Arial"/>
                <a:cs typeface="Arial"/>
              </a:rPr>
              <a:t> lain: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305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menghemat </a:t>
            </a:r>
            <a:r>
              <a:rPr sz="2400" spc="-15" dirty="0">
                <a:latin typeface="Arial"/>
                <a:cs typeface="Arial"/>
              </a:rPr>
              <a:t>biaya </a:t>
            </a:r>
            <a:r>
              <a:rPr sz="2400" spc="-5" dirty="0">
                <a:latin typeface="Arial"/>
                <a:cs typeface="Arial"/>
              </a:rPr>
              <a:t>buruh </a:t>
            </a:r>
            <a:r>
              <a:rPr sz="2400" dirty="0">
                <a:latin typeface="Arial"/>
                <a:cs typeface="Arial"/>
              </a:rPr>
              <a:t>/ </a:t>
            </a:r>
            <a:r>
              <a:rPr sz="2400" spc="-5" dirty="0">
                <a:latin typeface="Arial"/>
                <a:cs typeface="Arial"/>
              </a:rPr>
              <a:t>bahan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baku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Perusahaan memperkuat </a:t>
            </a:r>
            <a:r>
              <a:rPr sz="2400" spc="-10" dirty="0">
                <a:latin typeface="Arial"/>
                <a:cs typeface="Arial"/>
              </a:rPr>
              <a:t>citranya </a:t>
            </a:r>
            <a:r>
              <a:rPr sz="2400" dirty="0">
                <a:latin typeface="Arial"/>
                <a:cs typeface="Arial"/>
              </a:rPr>
              <a:t>di negara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lain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karena membuka lapangan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pekerjaan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Menjalin hubungan lebih erat dengan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pemerintah,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pelanggan, distributor lokal dan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pemasok</a:t>
            </a:r>
            <a:endParaRPr sz="24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280"/>
              </a:spcBef>
              <a:buClr>
                <a:srgbClr val="003366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mempertahankan kendali penuh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usaha</a:t>
            </a:r>
            <a:endParaRPr sz="2400">
              <a:latin typeface="Arial"/>
              <a:cs typeface="Arial"/>
            </a:endParaRPr>
          </a:p>
          <a:p>
            <a:pPr marL="622300" marR="275590" lvl="1" indent="-609600">
              <a:lnSpc>
                <a:spcPts val="2580"/>
              </a:lnSpc>
              <a:spcBef>
                <a:spcPts val="635"/>
              </a:spcBef>
              <a:buClr>
                <a:srgbClr val="003366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memiliki akses ke pasar domestik </a:t>
            </a:r>
            <a:r>
              <a:rPr sz="2400" dirty="0">
                <a:latin typeface="Arial"/>
                <a:cs typeface="Arial"/>
              </a:rPr>
              <a:t>jika 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boleh dijual harus memiliki kandungan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lokal.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8309" y="434720"/>
            <a:ext cx="3820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Investasi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3300"/>
                </a:solidFill>
                <a:latin typeface="Arial"/>
                <a:cs typeface="Arial"/>
              </a:rPr>
              <a:t>Langsung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357" y="1702117"/>
            <a:ext cx="75641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spc="-5" dirty="0">
                <a:latin typeface="Arial"/>
                <a:cs typeface="Arial"/>
              </a:rPr>
              <a:t>General </a:t>
            </a:r>
            <a:r>
              <a:rPr sz="2400" b="1" i="1" spc="-10" dirty="0">
                <a:latin typeface="Arial"/>
                <a:cs typeface="Arial"/>
              </a:rPr>
              <a:t>Motors </a:t>
            </a:r>
            <a:r>
              <a:rPr sz="2400" spc="-5" dirty="0">
                <a:latin typeface="Arial"/>
                <a:cs typeface="Arial"/>
              </a:rPr>
              <a:t>menginvestasikan </a:t>
            </a:r>
            <a:r>
              <a:rPr sz="2400" dirty="0">
                <a:latin typeface="Arial"/>
                <a:cs typeface="Arial"/>
              </a:rPr>
              <a:t>miliaran  </a:t>
            </a:r>
            <a:r>
              <a:rPr sz="2400" spc="-5" dirty="0">
                <a:latin typeface="Arial"/>
                <a:cs typeface="Arial"/>
              </a:rPr>
              <a:t>dollar di produsen otomotif dunia seperti </a:t>
            </a:r>
            <a:r>
              <a:rPr sz="2400" b="1" i="1" spc="-5" dirty="0">
                <a:latin typeface="Arial"/>
                <a:cs typeface="Arial"/>
              </a:rPr>
              <a:t>Shanghai </a:t>
            </a:r>
            <a:r>
              <a:rPr sz="2400" b="1" i="1" spc="-20" dirty="0">
                <a:latin typeface="Arial"/>
                <a:cs typeface="Arial"/>
              </a:rPr>
              <a:t>GM,  </a:t>
            </a:r>
            <a:r>
              <a:rPr sz="2400" b="1" i="1" spc="-5" dirty="0">
                <a:latin typeface="Arial"/>
                <a:cs typeface="Arial"/>
              </a:rPr>
              <a:t>Fiat AutoHoldings, Isuzu, Daewoo, Suzuki,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dll.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3309620"/>
            <a:ext cx="3177540" cy="252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294" y="434720"/>
            <a:ext cx="6613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 dan </a:t>
            </a:r>
            <a:r>
              <a:rPr spc="-5" dirty="0"/>
              <a:t>Kontra </a:t>
            </a:r>
            <a:r>
              <a:rPr spc="-5" dirty="0">
                <a:solidFill>
                  <a:srgbClr val="FF3300"/>
                </a:solidFill>
              </a:rPr>
              <a:t>Pemasaran</a:t>
            </a:r>
            <a:r>
              <a:rPr spc="-7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Global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15757"/>
            <a:ext cx="7465059" cy="412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a.	</a:t>
            </a:r>
            <a:r>
              <a:rPr sz="2800" b="1" dirty="0">
                <a:latin typeface="Arial"/>
                <a:cs typeface="Arial"/>
              </a:rPr>
              <a:t>Keunggulan: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622300" indent="-609600">
              <a:lnSpc>
                <a:spcPts val="3020"/>
              </a:lnSpc>
              <a:spcBef>
                <a:spcPts val="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Skala </a:t>
            </a:r>
            <a:r>
              <a:rPr sz="2800" dirty="0">
                <a:latin typeface="Arial"/>
                <a:cs typeface="Arial"/>
              </a:rPr>
              <a:t>keekonomisan dalam produksi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dan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ts val="3020"/>
              </a:lnSpc>
            </a:pPr>
            <a:r>
              <a:rPr sz="2800" spc="-5" dirty="0">
                <a:latin typeface="Arial"/>
                <a:cs typeface="Arial"/>
              </a:rPr>
              <a:t>distribusi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800" spc="-15" dirty="0">
                <a:latin typeface="Arial"/>
                <a:cs typeface="Arial"/>
              </a:rPr>
              <a:t>Biaya </a:t>
            </a:r>
            <a:r>
              <a:rPr sz="2800" dirty="0">
                <a:latin typeface="Arial"/>
                <a:cs typeface="Arial"/>
              </a:rPr>
              <a:t>pemasaran </a:t>
            </a:r>
            <a:r>
              <a:rPr sz="2800" spc="-20" dirty="0">
                <a:latin typeface="Arial"/>
                <a:cs typeface="Arial"/>
              </a:rPr>
              <a:t>yang </a:t>
            </a:r>
            <a:r>
              <a:rPr sz="2800" dirty="0">
                <a:latin typeface="Arial"/>
                <a:cs typeface="Arial"/>
              </a:rPr>
              <a:t>lebih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rendah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Kekuatan dan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cakupan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Konsistensi dalam citra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merk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ts val="3020"/>
              </a:lnSpc>
              <a:spcBef>
                <a:spcPts val="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Kemampuan </a:t>
            </a:r>
            <a:r>
              <a:rPr sz="2800" spc="-5" dirty="0">
                <a:latin typeface="Arial"/>
                <a:cs typeface="Arial"/>
              </a:rPr>
              <a:t>untuk </a:t>
            </a:r>
            <a:r>
              <a:rPr sz="2800" dirty="0">
                <a:latin typeface="Arial"/>
                <a:cs typeface="Arial"/>
              </a:rPr>
              <a:t>mengangkat </a:t>
            </a:r>
            <a:r>
              <a:rPr sz="2800" spc="-5" dirty="0">
                <a:latin typeface="Arial"/>
                <a:cs typeface="Arial"/>
              </a:rPr>
              <a:t>ide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barang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ts val="3020"/>
              </a:lnSpc>
            </a:pPr>
            <a:r>
              <a:rPr sz="2800" dirty="0">
                <a:latin typeface="Arial"/>
                <a:cs typeface="Arial"/>
              </a:rPr>
              <a:t>dengan cepat dan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efisien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Keseragaman </a:t>
            </a:r>
            <a:r>
              <a:rPr sz="2800" spc="-5" dirty="0">
                <a:latin typeface="Arial"/>
                <a:cs typeface="Arial"/>
              </a:rPr>
              <a:t>dalam praktik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pemasaran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294" y="434720"/>
            <a:ext cx="6613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 dan </a:t>
            </a:r>
            <a:r>
              <a:rPr spc="-5" dirty="0"/>
              <a:t>Kontra </a:t>
            </a:r>
            <a:r>
              <a:rPr spc="-5" dirty="0">
                <a:solidFill>
                  <a:srgbClr val="FF3300"/>
                </a:solidFill>
              </a:rPr>
              <a:t>Pemasaran</a:t>
            </a:r>
            <a:r>
              <a:rPr spc="-7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Global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7896225" cy="419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b.	</a:t>
            </a:r>
            <a:r>
              <a:rPr sz="2400" b="1" spc="-5" dirty="0">
                <a:latin typeface="Arial"/>
                <a:cs typeface="Arial"/>
              </a:rPr>
              <a:t>Kelemahan: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ts val="2740"/>
              </a:lnSpc>
              <a:spcBef>
                <a:spcPts val="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Mengabaikan perbedaan kebutuhan, keinginan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pola penggunaan produk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dimiliki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konsumen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Mengabaikan perbedaan dalam respons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konsumen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terhadap elemen bauran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pemasaran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Mengabaikan perbedaan dalam pengembangan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merk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dan produk </a:t>
            </a:r>
            <a:r>
              <a:rPr sz="2400" dirty="0">
                <a:latin typeface="Arial"/>
                <a:cs typeface="Arial"/>
              </a:rPr>
              <a:t>serta </a:t>
            </a:r>
            <a:r>
              <a:rPr sz="2400" spc="-5" dirty="0">
                <a:latin typeface="Arial"/>
                <a:cs typeface="Arial"/>
              </a:rPr>
              <a:t>lingkungan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kompetitif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Mengabaikan perbedaan dalam </a:t>
            </a:r>
            <a:r>
              <a:rPr sz="2400" dirty="0">
                <a:latin typeface="Arial"/>
                <a:cs typeface="Arial"/>
              </a:rPr>
              <a:t>lingkungan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hukum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30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Mengabaikan perbedaan lembaga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pemasaran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7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Mengabaikan perbedaan prosedur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administratif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061" y="434720"/>
            <a:ext cx="657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spc="-5" dirty="0">
                <a:solidFill>
                  <a:srgbClr val="FF3300"/>
                </a:solidFill>
              </a:rPr>
              <a:t>Program</a:t>
            </a:r>
            <a:r>
              <a:rPr spc="-1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Pemasaran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1400175"/>
            <a:ext cx="6635115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Hal-hal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perlu dipertimbangkan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produsen: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Fitur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Pelabelan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0" dirty="0">
                <a:latin typeface="Arial"/>
                <a:cs typeface="Arial"/>
              </a:rPr>
              <a:t>Warna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Bahan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Promosi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Penjualan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Media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iklan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Nama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Kemasan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Pelaksanaan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Iklan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Harga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Tema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Iklan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195" y="190182"/>
            <a:ext cx="55029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Empat </a:t>
            </a:r>
            <a:r>
              <a:rPr spc="-5" dirty="0"/>
              <a:t>dimensi </a:t>
            </a:r>
            <a:r>
              <a:rPr spc="-10" dirty="0"/>
              <a:t>budaya</a:t>
            </a:r>
            <a:r>
              <a:rPr spc="-40" dirty="0"/>
              <a:t> </a:t>
            </a:r>
            <a:r>
              <a:rPr spc="-15" dirty="0"/>
              <a:t>yang</a:t>
            </a:r>
          </a:p>
          <a:p>
            <a:pPr marL="1425575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Membedakan</a:t>
            </a:r>
            <a:r>
              <a:rPr spc="-7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Negara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8457"/>
            <a:ext cx="7981315" cy="29527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22300" marR="80010" indent="-609600">
              <a:lnSpc>
                <a:spcPct val="79900"/>
              </a:lnSpc>
              <a:spcBef>
                <a:spcPts val="6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b="1" spc="-10" dirty="0">
                <a:latin typeface="Arial"/>
                <a:cs typeface="Arial"/>
              </a:rPr>
              <a:t>Individualisme </a:t>
            </a:r>
            <a:r>
              <a:rPr sz="2400" b="1" spc="-30" dirty="0">
                <a:latin typeface="Arial"/>
                <a:cs typeface="Arial"/>
              </a:rPr>
              <a:t>vs </a:t>
            </a:r>
            <a:r>
              <a:rPr sz="2400" b="1" spc="-10" dirty="0">
                <a:latin typeface="Arial"/>
                <a:cs typeface="Arial"/>
              </a:rPr>
              <a:t>kolektivitas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dalam </a:t>
            </a:r>
            <a:r>
              <a:rPr sz="2400" spc="-10" dirty="0">
                <a:latin typeface="Arial"/>
                <a:cs typeface="Arial"/>
              </a:rPr>
              <a:t>masyarakat  </a:t>
            </a:r>
            <a:r>
              <a:rPr sz="2400" spc="-5" dirty="0">
                <a:latin typeface="Arial"/>
                <a:cs typeface="Arial"/>
              </a:rPr>
              <a:t>kolektif seperti Jepang, harga diri seseorang tertanam  lebih pada sistem sosial daripada pencapaian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pribadi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Jarak kekuatan tinggi </a:t>
            </a:r>
            <a:r>
              <a:rPr sz="2400" b="1" spc="-20" dirty="0">
                <a:latin typeface="Arial"/>
                <a:cs typeface="Arial"/>
              </a:rPr>
              <a:t>vs.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rendah</a:t>
            </a:r>
            <a:endParaRPr sz="2400">
              <a:latin typeface="Arial"/>
              <a:cs typeface="Arial"/>
            </a:endParaRPr>
          </a:p>
          <a:p>
            <a:pPr marL="622300" marR="428625" indent="-609600" algn="just">
              <a:lnSpc>
                <a:spcPct val="80200"/>
              </a:lnSpc>
              <a:spcBef>
                <a:spcPts val="565"/>
              </a:spcBef>
              <a:buClr>
                <a:srgbClr val="003366"/>
              </a:buClr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Maskulin </a:t>
            </a:r>
            <a:r>
              <a:rPr sz="2400" b="1" spc="-25" dirty="0">
                <a:latin typeface="Arial"/>
                <a:cs typeface="Arial"/>
              </a:rPr>
              <a:t>vs. </a:t>
            </a:r>
            <a:r>
              <a:rPr sz="2400" b="1" spc="-5" dirty="0">
                <a:latin typeface="Arial"/>
                <a:cs typeface="Arial"/>
              </a:rPr>
              <a:t>feminin, </a:t>
            </a:r>
            <a:r>
              <a:rPr sz="2400" spc="-5" dirty="0">
                <a:latin typeface="Arial"/>
                <a:cs typeface="Arial"/>
              </a:rPr>
              <a:t>mengukur seberapa </a:t>
            </a:r>
            <a:r>
              <a:rPr sz="2400" spc="-15" dirty="0">
                <a:latin typeface="Arial"/>
                <a:cs typeface="Arial"/>
              </a:rPr>
              <a:t>banyak  </a:t>
            </a:r>
            <a:r>
              <a:rPr sz="2400" spc="-10" dirty="0">
                <a:latin typeface="Arial"/>
                <a:cs typeface="Arial"/>
              </a:rPr>
              <a:t>budaya </a:t>
            </a:r>
            <a:r>
              <a:rPr sz="2400" dirty="0">
                <a:latin typeface="Arial"/>
                <a:cs typeface="Arial"/>
              </a:rPr>
              <a:t>didominasi oleh pria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dirty="0">
                <a:latin typeface="Arial"/>
                <a:cs typeface="Arial"/>
              </a:rPr>
              <a:t>asertif </a:t>
            </a:r>
            <a:r>
              <a:rPr sz="2400" spc="-10" dirty="0">
                <a:latin typeface="Arial"/>
                <a:cs typeface="Arial"/>
              </a:rPr>
              <a:t>vs. </a:t>
            </a:r>
            <a:r>
              <a:rPr sz="2400" spc="-5" dirty="0">
                <a:latin typeface="Arial"/>
                <a:cs typeface="Arial"/>
              </a:rPr>
              <a:t>wanita  </a:t>
            </a:r>
            <a:r>
              <a:rPr sz="2400" spc="-20" dirty="0">
                <a:latin typeface="Arial"/>
                <a:cs typeface="Arial"/>
              </a:rPr>
              <a:t>yang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mengasuh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59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Penghindaran Ketidakpastian </a:t>
            </a:r>
            <a:r>
              <a:rPr sz="2400" b="1" spc="-10" dirty="0">
                <a:latin typeface="Arial"/>
                <a:cs typeface="Arial"/>
              </a:rPr>
              <a:t>yang </a:t>
            </a:r>
            <a:r>
              <a:rPr sz="2400" b="1" spc="-5" dirty="0">
                <a:latin typeface="Arial"/>
                <a:cs typeface="Arial"/>
              </a:rPr>
              <a:t>lemah </a:t>
            </a:r>
            <a:r>
              <a:rPr sz="2400" b="1" spc="-25" dirty="0">
                <a:latin typeface="Arial"/>
                <a:cs typeface="Arial"/>
              </a:rPr>
              <a:t>vs.</a:t>
            </a:r>
            <a:r>
              <a:rPr sz="2400" b="1" spc="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kuat,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590"/>
              </a:lnSpc>
            </a:pP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spc="-5" dirty="0">
                <a:latin typeface="Arial"/>
                <a:cs typeface="Arial"/>
              </a:rPr>
              <a:t>tingkat toleransi terhadap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resiko.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238" rIns="0" bIns="0" rtlCol="0">
            <a:spAutoFit/>
          </a:bodyPr>
          <a:lstStyle/>
          <a:p>
            <a:pPr marL="5141595">
              <a:lnSpc>
                <a:spcPct val="100000"/>
              </a:lnSpc>
              <a:spcBef>
                <a:spcPts val="100"/>
              </a:spcBef>
            </a:pPr>
            <a:r>
              <a:rPr dirty="0"/>
              <a:t>a.</a:t>
            </a:r>
            <a:r>
              <a:rPr spc="-95" dirty="0"/>
              <a:t> </a:t>
            </a:r>
            <a:r>
              <a:rPr dirty="0"/>
              <a:t>Produk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790257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>
              <a:lnSpc>
                <a:spcPts val="274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Lima </a:t>
            </a:r>
            <a:r>
              <a:rPr sz="2400" spc="-5" dirty="0">
                <a:latin typeface="Arial"/>
                <a:cs typeface="Arial"/>
              </a:rPr>
              <a:t>strategi adaptasi </a:t>
            </a:r>
            <a:r>
              <a:rPr sz="2400" dirty="0">
                <a:latin typeface="Arial"/>
                <a:cs typeface="Arial"/>
              </a:rPr>
              <a:t>produk dan komunikasi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pasar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asing: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b="1" dirty="0">
                <a:latin typeface="Arial"/>
                <a:cs typeface="Arial"/>
              </a:rPr>
              <a:t>Perluasan </a:t>
            </a:r>
            <a:r>
              <a:rPr sz="2400" b="1" spc="-5" dirty="0">
                <a:latin typeface="Arial"/>
                <a:cs typeface="Arial"/>
              </a:rPr>
              <a:t>langsung,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dirty="0">
                <a:latin typeface="Arial"/>
                <a:cs typeface="Arial"/>
              </a:rPr>
              <a:t>memperkenalkan produk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di pasar asing tanpa perubahan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apapun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Penyesuaian produk,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dirty="0">
                <a:latin typeface="Arial"/>
                <a:cs typeface="Arial"/>
              </a:rPr>
              <a:t>mengubah produk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untuk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memenuhi kondisi atau preferensi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lokal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8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Penciptaan produk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baru</a:t>
            </a:r>
            <a:endParaRPr sz="2400">
              <a:latin typeface="Arial"/>
              <a:cs typeface="Arial"/>
            </a:endParaRPr>
          </a:p>
          <a:p>
            <a:pPr marL="622300" marR="598170" indent="-609600">
              <a:lnSpc>
                <a:spcPts val="2580"/>
              </a:lnSpc>
              <a:spcBef>
                <a:spcPts val="635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Penciptaan (produk) mundur</a:t>
            </a:r>
            <a:r>
              <a:rPr sz="2400" spc="-5" dirty="0">
                <a:latin typeface="Arial"/>
                <a:cs typeface="Arial"/>
              </a:rPr>
              <a:t>, memperkenalkan  kembali bentuk produk lama </a:t>
            </a:r>
            <a:r>
              <a:rPr sz="2400" spc="-20" dirty="0">
                <a:latin typeface="Arial"/>
                <a:cs typeface="Arial"/>
              </a:rPr>
              <a:t>yang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disesuaikan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30"/>
              </a:lnSpc>
              <a:spcBef>
                <a:spcPts val="26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Penciptaan (produk) </a:t>
            </a:r>
            <a:r>
              <a:rPr sz="2400" b="1" dirty="0">
                <a:latin typeface="Arial"/>
                <a:cs typeface="Arial"/>
              </a:rPr>
              <a:t>ke </a:t>
            </a:r>
            <a:r>
              <a:rPr sz="2400" b="1" spc="-5" dirty="0">
                <a:latin typeface="Arial"/>
                <a:cs typeface="Arial"/>
              </a:rPr>
              <a:t>depan, </a:t>
            </a:r>
            <a:r>
              <a:rPr sz="2400" dirty="0">
                <a:latin typeface="Arial"/>
                <a:cs typeface="Arial"/>
              </a:rPr>
              <a:t>menciptakan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produk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0"/>
              </a:lnSpc>
            </a:pPr>
            <a:r>
              <a:rPr sz="2400" spc="-5" dirty="0">
                <a:latin typeface="Arial"/>
                <a:cs typeface="Arial"/>
              </a:rPr>
              <a:t>baru untuk memenuhi kebutuhan negara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9976" y="190182"/>
            <a:ext cx="496697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Lima Strategi </a:t>
            </a:r>
            <a:r>
              <a:rPr dirty="0"/>
              <a:t>Produk</a:t>
            </a:r>
            <a:r>
              <a:rPr spc="-80" dirty="0"/>
              <a:t> </a:t>
            </a:r>
            <a:r>
              <a:rPr dirty="0"/>
              <a:t>dan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F3300"/>
                </a:solidFill>
              </a:rPr>
              <a:t>Komunikasi</a:t>
            </a:r>
            <a:r>
              <a:rPr spc="-7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Internasional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600279"/>
            <a:ext cx="7070038" cy="411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575" y="434720"/>
            <a:ext cx="5506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Bentuk </a:t>
            </a:r>
            <a:r>
              <a:rPr spc="-10" dirty="0">
                <a:solidFill>
                  <a:srgbClr val="FF3300"/>
                </a:solidFill>
              </a:rPr>
              <a:t>Penyesuaian</a:t>
            </a:r>
            <a:r>
              <a:rPr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Produk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7877175" cy="35756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22300" marR="5080" indent="-609600">
              <a:lnSpc>
                <a:spcPct val="90300"/>
              </a:lnSpc>
              <a:spcBef>
                <a:spcPts val="3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Perusahaan dapat menghasilkan </a:t>
            </a:r>
            <a:r>
              <a:rPr sz="2400" i="1" dirty="0">
                <a:latin typeface="Arial"/>
                <a:cs typeface="Arial"/>
              </a:rPr>
              <a:t>versi regional </a:t>
            </a:r>
            <a:r>
              <a:rPr sz="2400" dirty="0">
                <a:latin typeface="Arial"/>
                <a:cs typeface="Arial"/>
              </a:rPr>
              <a:t>atas  </a:t>
            </a:r>
            <a:r>
              <a:rPr sz="2400" spc="-10" dirty="0">
                <a:latin typeface="Arial"/>
                <a:cs typeface="Arial"/>
              </a:rPr>
              <a:t>produknya. </a:t>
            </a:r>
            <a:r>
              <a:rPr sz="2400" spc="-5" dirty="0">
                <a:latin typeface="Arial"/>
                <a:cs typeface="Arial"/>
              </a:rPr>
              <a:t>Seperti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dilakukan </a:t>
            </a:r>
            <a:r>
              <a:rPr sz="2400" b="1" i="1" spc="-5" dirty="0">
                <a:latin typeface="Arial"/>
                <a:cs typeface="Arial"/>
              </a:rPr>
              <a:t>Nokia </a:t>
            </a:r>
            <a:r>
              <a:rPr sz="2400" dirty="0">
                <a:latin typeface="Arial"/>
                <a:cs typeface="Arial"/>
              </a:rPr>
              <a:t>atas </a:t>
            </a:r>
            <a:r>
              <a:rPr sz="2400" spc="-5" dirty="0">
                <a:latin typeface="Arial"/>
                <a:cs typeface="Arial"/>
              </a:rPr>
              <a:t>ponsel  </a:t>
            </a:r>
            <a:r>
              <a:rPr sz="2400" dirty="0">
                <a:latin typeface="Arial"/>
                <a:cs typeface="Arial"/>
              </a:rPr>
              <a:t>seri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6100-nya.</a:t>
            </a:r>
            <a:endParaRPr sz="2400">
              <a:latin typeface="Arial"/>
              <a:cs typeface="Arial"/>
            </a:endParaRPr>
          </a:p>
          <a:p>
            <a:pPr marL="622300" marR="1038225" indent="-609600">
              <a:lnSpc>
                <a:spcPts val="2600"/>
              </a:lnSpc>
              <a:spcBef>
                <a:spcPts val="60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dapat membuat </a:t>
            </a:r>
            <a:r>
              <a:rPr sz="2400" i="1" spc="-5" dirty="0">
                <a:latin typeface="Arial"/>
                <a:cs typeface="Arial"/>
              </a:rPr>
              <a:t>versi negara </a:t>
            </a:r>
            <a:r>
              <a:rPr sz="2400" spc="-5" dirty="0">
                <a:latin typeface="Arial"/>
                <a:cs typeface="Arial"/>
              </a:rPr>
              <a:t>dari  </a:t>
            </a:r>
            <a:r>
              <a:rPr sz="2400" spc="-10" dirty="0">
                <a:latin typeface="Arial"/>
                <a:cs typeface="Arial"/>
              </a:rPr>
              <a:t>produknya</a:t>
            </a:r>
            <a:endParaRPr sz="2400">
              <a:latin typeface="Arial"/>
              <a:cs typeface="Arial"/>
            </a:endParaRPr>
          </a:p>
          <a:p>
            <a:pPr marL="622300" marR="76200" indent="-609600">
              <a:lnSpc>
                <a:spcPct val="89900"/>
              </a:lnSpc>
              <a:spcBef>
                <a:spcPts val="53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dapat membuat </a:t>
            </a:r>
            <a:r>
              <a:rPr sz="2400" i="1" spc="-5" dirty="0">
                <a:latin typeface="Arial"/>
                <a:cs typeface="Arial"/>
              </a:rPr>
              <a:t>versi kota </a:t>
            </a:r>
            <a:r>
              <a:rPr sz="2400" spc="-5" dirty="0">
                <a:latin typeface="Arial"/>
                <a:cs typeface="Arial"/>
              </a:rPr>
              <a:t>dari  </a:t>
            </a:r>
            <a:r>
              <a:rPr sz="2400" spc="-10" dirty="0">
                <a:latin typeface="Arial"/>
                <a:cs typeface="Arial"/>
              </a:rPr>
              <a:t>produknya, </a:t>
            </a:r>
            <a:r>
              <a:rPr sz="2400" spc="-5" dirty="0">
                <a:latin typeface="Arial"/>
                <a:cs typeface="Arial"/>
              </a:rPr>
              <a:t>seperti bir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memenuhi selera Munich  </a:t>
            </a:r>
            <a:r>
              <a:rPr sz="2400" dirty="0">
                <a:latin typeface="Arial"/>
                <a:cs typeface="Arial"/>
              </a:rPr>
              <a:t>atau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Tokyo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30"/>
              </a:lnSpc>
              <a:spcBef>
                <a:spcPts val="30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dapat membuat </a:t>
            </a:r>
            <a:r>
              <a:rPr sz="2400" i="1" spc="-5" dirty="0">
                <a:latin typeface="Arial"/>
                <a:cs typeface="Arial"/>
              </a:rPr>
              <a:t>versi eceran</a:t>
            </a:r>
            <a:r>
              <a:rPr sz="2400" i="1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dari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0"/>
              </a:lnSpc>
            </a:pPr>
            <a:r>
              <a:rPr sz="2400" spc="-10" dirty="0">
                <a:latin typeface="Arial"/>
                <a:cs typeface="Arial"/>
              </a:rPr>
              <a:t>produknya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238" rIns="0" bIns="0" rtlCol="0">
            <a:spAutoFit/>
          </a:bodyPr>
          <a:lstStyle/>
          <a:p>
            <a:pPr marL="2999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Penyesuaian</a:t>
            </a:r>
            <a:r>
              <a:rPr spc="-25" dirty="0"/>
              <a:t> </a:t>
            </a:r>
            <a:r>
              <a:rPr dirty="0">
                <a:solidFill>
                  <a:srgbClr val="FF3300"/>
                </a:solidFill>
              </a:rPr>
              <a:t>Produk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Contoh: </a:t>
            </a:r>
            <a:r>
              <a:rPr b="1" i="1" spc="-5" dirty="0">
                <a:latin typeface="Arial"/>
                <a:cs typeface="Arial"/>
              </a:rPr>
              <a:t>Quaker Oats </a:t>
            </a:r>
            <a:r>
              <a:rPr dirty="0"/>
              <a:t>meneliti </a:t>
            </a:r>
            <a:r>
              <a:rPr spc="-5" dirty="0"/>
              <a:t>kebutuhan </a:t>
            </a:r>
            <a:r>
              <a:rPr dirty="0"/>
              <a:t>gizi di  negara-negara </a:t>
            </a:r>
            <a:r>
              <a:rPr spc="-5" dirty="0"/>
              <a:t>berkembang (protein tinggi dengan  </a:t>
            </a:r>
            <a:r>
              <a:rPr dirty="0"/>
              <a:t>harga murah) sebelum memformulasikan makanan</a:t>
            </a:r>
            <a:r>
              <a:rPr spc="-90" dirty="0"/>
              <a:t> </a:t>
            </a:r>
            <a:r>
              <a:rPr dirty="0"/>
              <a:t>baru  </a:t>
            </a:r>
            <a:r>
              <a:rPr spc="-5" dirty="0"/>
              <a:t>dan mengembangkan </a:t>
            </a:r>
            <a:r>
              <a:rPr spc="-10" dirty="0"/>
              <a:t>kampanye</a:t>
            </a:r>
            <a:r>
              <a:rPr spc="80" dirty="0"/>
              <a:t> </a:t>
            </a:r>
            <a:r>
              <a:rPr spc="-5" dirty="0"/>
              <a:t>iklan.</a:t>
            </a:r>
          </a:p>
        </p:txBody>
      </p:sp>
      <p:sp>
        <p:nvSpPr>
          <p:cNvPr id="4" name="object 4"/>
          <p:cNvSpPr/>
          <p:nvPr/>
        </p:nvSpPr>
        <p:spPr>
          <a:xfrm>
            <a:off x="5029200" y="3581400"/>
            <a:ext cx="2141220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295" y="434720"/>
            <a:ext cx="584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Persaingan </a:t>
            </a:r>
            <a:r>
              <a:rPr dirty="0"/>
              <a:t>pada </a:t>
            </a:r>
            <a:r>
              <a:rPr spc="-5" dirty="0">
                <a:solidFill>
                  <a:srgbClr val="FF3300"/>
                </a:solidFill>
              </a:rPr>
              <a:t>Basis</a:t>
            </a:r>
            <a:r>
              <a:rPr spc="-7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Global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702117"/>
            <a:ext cx="786701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7645" indent="-342900">
              <a:lnSpc>
                <a:spcPct val="100000"/>
              </a:lnSpc>
              <a:spcBef>
                <a:spcPts val="100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Dalam </a:t>
            </a:r>
            <a:r>
              <a:rPr sz="2400" spc="-5" dirty="0">
                <a:latin typeface="Arial"/>
                <a:cs typeface="Arial"/>
              </a:rPr>
              <a:t>industri </a:t>
            </a:r>
            <a:r>
              <a:rPr sz="2400" dirty="0">
                <a:latin typeface="Arial"/>
                <a:cs typeface="Arial"/>
              </a:rPr>
              <a:t>global </a:t>
            </a:r>
            <a:r>
              <a:rPr sz="2400" i="1" dirty="0">
                <a:latin typeface="Arial"/>
                <a:cs typeface="Arial"/>
              </a:rPr>
              <a:t>(global </a:t>
            </a:r>
            <a:r>
              <a:rPr sz="2400" i="1" spc="-5" dirty="0">
                <a:latin typeface="Arial"/>
                <a:cs typeface="Arial"/>
              </a:rPr>
              <a:t>industry</a:t>
            </a:r>
            <a:r>
              <a:rPr sz="2400" spc="-5" dirty="0">
                <a:latin typeface="Arial"/>
                <a:cs typeface="Arial"/>
              </a:rPr>
              <a:t>), </a:t>
            </a:r>
            <a:r>
              <a:rPr sz="2400" dirty="0">
                <a:latin typeface="Arial"/>
                <a:cs typeface="Arial"/>
              </a:rPr>
              <a:t>posisi </a:t>
            </a:r>
            <a:r>
              <a:rPr sz="2400" spc="-5" dirty="0">
                <a:latin typeface="Arial"/>
                <a:cs typeface="Arial"/>
              </a:rPr>
              <a:t>strategis  pesaing di pasar geografis atau nasional utama  </a:t>
            </a:r>
            <a:r>
              <a:rPr sz="2400" dirty="0">
                <a:latin typeface="Arial"/>
                <a:cs typeface="Arial"/>
              </a:rPr>
              <a:t>dipengaruhi oleh keseluruhan posisi global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mereka.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"/>
            </a:pPr>
            <a:endParaRPr sz="3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3366"/>
              </a:buClr>
              <a:buFont typeface="Wingdings"/>
              <a:buChar char=""/>
              <a:tabLst>
                <a:tab pos="438784" algn="l"/>
                <a:tab pos="439420" algn="l"/>
              </a:tabLst>
            </a:pPr>
            <a:r>
              <a:rPr sz="2400" dirty="0">
                <a:latin typeface="Arial"/>
                <a:cs typeface="Arial"/>
              </a:rPr>
              <a:t>Perusahaan global </a:t>
            </a:r>
            <a:r>
              <a:rPr sz="2400" i="1" dirty="0">
                <a:latin typeface="Arial"/>
                <a:cs typeface="Arial"/>
              </a:rPr>
              <a:t>(global </a:t>
            </a:r>
            <a:r>
              <a:rPr sz="2400" i="1" spc="-5" dirty="0">
                <a:latin typeface="Arial"/>
                <a:cs typeface="Arial"/>
              </a:rPr>
              <a:t>firm) </a:t>
            </a:r>
            <a:r>
              <a:rPr sz="2400" dirty="0">
                <a:latin typeface="Arial"/>
                <a:cs typeface="Arial"/>
              </a:rPr>
              <a:t>beroperasi di lebih dari  </a:t>
            </a:r>
            <a:r>
              <a:rPr sz="2400" spc="-5" dirty="0">
                <a:latin typeface="Arial"/>
                <a:cs typeface="Arial"/>
              </a:rPr>
              <a:t>satu negara dan memiliki keunggulan </a:t>
            </a:r>
            <a:r>
              <a:rPr sz="2400" dirty="0">
                <a:latin typeface="Arial"/>
                <a:cs typeface="Arial"/>
              </a:rPr>
              <a:t>R&amp;D, </a:t>
            </a:r>
            <a:r>
              <a:rPr sz="2400" spc="-5" dirty="0">
                <a:latin typeface="Arial"/>
                <a:cs typeface="Arial"/>
              </a:rPr>
              <a:t>produksi,  logistik, </a:t>
            </a:r>
            <a:r>
              <a:rPr sz="2400" dirty="0">
                <a:latin typeface="Arial"/>
                <a:cs typeface="Arial"/>
              </a:rPr>
              <a:t>pemasaran, dan keuangan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tidak </a:t>
            </a:r>
            <a:r>
              <a:rPr sz="2400" dirty="0">
                <a:latin typeface="Arial"/>
                <a:cs typeface="Arial"/>
              </a:rPr>
              <a:t>dimiliki  </a:t>
            </a:r>
            <a:r>
              <a:rPr sz="2400" spc="-5" dirty="0">
                <a:latin typeface="Arial"/>
                <a:cs typeface="Arial"/>
              </a:rPr>
              <a:t>oleh pesaing domestik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murni.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476" y="434720"/>
            <a:ext cx="5029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Pendekatan</a:t>
            </a:r>
            <a:r>
              <a:rPr spc="-70" dirty="0"/>
              <a:t> </a:t>
            </a:r>
            <a:r>
              <a:rPr spc="-10" dirty="0">
                <a:solidFill>
                  <a:srgbClr val="FF3300"/>
                </a:solidFill>
              </a:rPr>
              <a:t>Penyesuaian: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7811134" cy="324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ts val="2740"/>
              </a:lnSpc>
              <a:spcBef>
                <a:spcPts val="100"/>
              </a:spcBef>
              <a:buClr>
                <a:srgbClr val="003366"/>
              </a:buClr>
              <a:buAutoNum type="alphaLcPeriod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Penggunaan </a:t>
            </a:r>
            <a:r>
              <a:rPr sz="2400" b="1" dirty="0">
                <a:latin typeface="Arial"/>
                <a:cs typeface="Arial"/>
              </a:rPr>
              <a:t>satu </a:t>
            </a:r>
            <a:r>
              <a:rPr sz="2400" b="1" spc="-5" dirty="0">
                <a:latin typeface="Arial"/>
                <a:cs typeface="Arial"/>
              </a:rPr>
              <a:t>pesan </a:t>
            </a:r>
            <a:r>
              <a:rPr sz="2400" b="1" spc="-10" dirty="0">
                <a:latin typeface="Arial"/>
                <a:cs typeface="Arial"/>
              </a:rPr>
              <a:t>yang </a:t>
            </a:r>
            <a:r>
              <a:rPr sz="2400" b="1" spc="0" dirty="0">
                <a:latin typeface="Arial"/>
                <a:cs typeface="Arial"/>
              </a:rPr>
              <a:t>sama</a:t>
            </a:r>
            <a:r>
              <a:rPr sz="2400" spc="0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namun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hanya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dengan memvariasikan bahasa, nama, dan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warna</a:t>
            </a:r>
            <a:endParaRPr sz="2400">
              <a:latin typeface="Arial"/>
              <a:cs typeface="Arial"/>
            </a:endParaRPr>
          </a:p>
          <a:p>
            <a:pPr marL="622300" marR="452755" indent="-609600">
              <a:lnSpc>
                <a:spcPct val="90300"/>
              </a:lnSpc>
              <a:spcBef>
                <a:spcPts val="560"/>
              </a:spcBef>
              <a:buClr>
                <a:srgbClr val="003366"/>
              </a:buClr>
              <a:buAutoNum type="alphaLcPeriod" startAt="2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Penggunaan </a:t>
            </a:r>
            <a:r>
              <a:rPr sz="2400" b="1" dirty="0">
                <a:latin typeface="Arial"/>
                <a:cs typeface="Arial"/>
              </a:rPr>
              <a:t>tema </a:t>
            </a:r>
            <a:r>
              <a:rPr sz="2400" b="1" spc="-5" dirty="0">
                <a:latin typeface="Arial"/>
                <a:cs typeface="Arial"/>
              </a:rPr>
              <a:t>kreatif </a:t>
            </a:r>
            <a:r>
              <a:rPr sz="2400" b="1" spc="-10" dirty="0">
                <a:latin typeface="Arial"/>
                <a:cs typeface="Arial"/>
              </a:rPr>
              <a:t>yang </a:t>
            </a:r>
            <a:r>
              <a:rPr sz="2400" b="1" dirty="0">
                <a:latin typeface="Arial"/>
                <a:cs typeface="Arial"/>
              </a:rPr>
              <a:t>sama secara  </a:t>
            </a:r>
            <a:r>
              <a:rPr sz="2400" b="1" spc="-5" dirty="0">
                <a:latin typeface="Arial"/>
                <a:cs typeface="Arial"/>
              </a:rPr>
              <a:t>global</a:t>
            </a:r>
            <a:r>
              <a:rPr sz="2400" spc="-5" dirty="0">
                <a:latin typeface="Arial"/>
                <a:cs typeface="Arial"/>
              </a:rPr>
              <a:t>, tetapi </a:t>
            </a:r>
            <a:r>
              <a:rPr sz="2400" spc="-10" dirty="0">
                <a:latin typeface="Arial"/>
                <a:cs typeface="Arial"/>
              </a:rPr>
              <a:t>menyesuaikan </a:t>
            </a:r>
            <a:r>
              <a:rPr sz="2400" spc="-5" dirty="0">
                <a:latin typeface="Arial"/>
                <a:cs typeface="Arial"/>
              </a:rPr>
              <a:t>pelaksanaan khusus  dengan pasar lokal </a:t>
            </a:r>
            <a:r>
              <a:rPr sz="2400" spc="-20" dirty="0">
                <a:latin typeface="Arial"/>
                <a:cs typeface="Arial"/>
              </a:rPr>
              <a:t>yang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tepat</a:t>
            </a:r>
            <a:endParaRPr sz="2400">
              <a:latin typeface="Arial"/>
              <a:cs typeface="Arial"/>
            </a:endParaRPr>
          </a:p>
          <a:p>
            <a:pPr marL="622300" marR="375920" indent="-609600">
              <a:lnSpc>
                <a:spcPts val="2600"/>
              </a:lnSpc>
              <a:spcBef>
                <a:spcPts val="600"/>
              </a:spcBef>
              <a:buClr>
                <a:srgbClr val="003366"/>
              </a:buClr>
              <a:buAutoNum type="alphaLcPeriod" startAt="2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Pengembangan kumpulan iklan global, </a:t>
            </a:r>
            <a:r>
              <a:rPr sz="2400" spc="-5" dirty="0">
                <a:latin typeface="Arial"/>
                <a:cs typeface="Arial"/>
              </a:rPr>
              <a:t>di mana  setiap negara memilih pendekatan paling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tepat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35"/>
              </a:spcBef>
              <a:buClr>
                <a:srgbClr val="003366"/>
              </a:buClr>
              <a:buAutoNum type="alphaLcPeriod" startAt="2"/>
              <a:tabLst>
                <a:tab pos="621665" algn="l"/>
                <a:tab pos="622300" algn="l"/>
              </a:tabLst>
            </a:pPr>
            <a:r>
              <a:rPr sz="2400" b="1" dirty="0">
                <a:latin typeface="Arial"/>
                <a:cs typeface="Arial"/>
              </a:rPr>
              <a:t>Pembebasan </a:t>
            </a:r>
            <a:r>
              <a:rPr sz="2400" b="1" spc="-5" dirty="0">
                <a:latin typeface="Arial"/>
                <a:cs typeface="Arial"/>
              </a:rPr>
              <a:t>bagi manajer di negara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tersebut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untuk menciptakan iklan khusus negara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tersebut.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4690" y="434720"/>
            <a:ext cx="2802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b.</a:t>
            </a:r>
            <a:r>
              <a:rPr spc="-114" dirty="0"/>
              <a:t> </a:t>
            </a:r>
            <a:r>
              <a:rPr dirty="0"/>
              <a:t>Komunikasi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7844155" cy="35020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38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Penyesuaian komunikasi </a:t>
            </a:r>
            <a:r>
              <a:rPr sz="2400" b="1" i="1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communication </a:t>
            </a:r>
            <a:r>
              <a:rPr sz="2400" i="1" dirty="0">
                <a:latin typeface="Arial"/>
                <a:cs typeface="Arial"/>
              </a:rPr>
              <a:t>adaptation)  </a:t>
            </a:r>
            <a:r>
              <a:rPr sz="2400" spc="-5" dirty="0">
                <a:latin typeface="Arial"/>
                <a:cs typeface="Arial"/>
              </a:rPr>
              <a:t>adalah program komunikasi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sama dengan </a:t>
            </a:r>
            <a:r>
              <a:rPr sz="2400" spc="-20" dirty="0">
                <a:latin typeface="Arial"/>
                <a:cs typeface="Arial"/>
              </a:rPr>
              <a:t>yang  </a:t>
            </a:r>
            <a:r>
              <a:rPr sz="2400" dirty="0">
                <a:latin typeface="Arial"/>
                <a:cs typeface="Arial"/>
              </a:rPr>
              <a:t>digunakan di pasar dalam negeri atau </a:t>
            </a:r>
            <a:r>
              <a:rPr sz="2400" spc="-5" dirty="0">
                <a:latin typeface="Arial"/>
                <a:cs typeface="Arial"/>
              </a:rPr>
              <a:t>mengubahnya  untuk setiap pasar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lokal.</a:t>
            </a:r>
            <a:endParaRPr sz="2400">
              <a:latin typeface="Arial"/>
              <a:cs typeface="Arial"/>
            </a:endParaRPr>
          </a:p>
          <a:p>
            <a:pPr marL="355600" marR="107950" indent="-342900">
              <a:lnSpc>
                <a:spcPct val="90000"/>
              </a:lnSpc>
              <a:spcBef>
                <a:spcPts val="58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Penyesuaian ganda </a:t>
            </a:r>
            <a:r>
              <a:rPr sz="2400" i="1" spc="-5" dirty="0">
                <a:latin typeface="Arial"/>
                <a:cs typeface="Arial"/>
              </a:rPr>
              <a:t>(dual adaptation) </a:t>
            </a:r>
            <a:r>
              <a:rPr sz="2400" spc="-5" dirty="0">
                <a:latin typeface="Arial"/>
                <a:cs typeface="Arial"/>
              </a:rPr>
              <a:t>adalah jika  </a:t>
            </a:r>
            <a:r>
              <a:rPr sz="2400" dirty="0">
                <a:latin typeface="Arial"/>
                <a:cs typeface="Arial"/>
              </a:rPr>
              <a:t>perusahaan </a:t>
            </a:r>
            <a:r>
              <a:rPr sz="2400" spc="-5" dirty="0">
                <a:latin typeface="Arial"/>
                <a:cs typeface="Arial"/>
              </a:rPr>
              <a:t>menyesuaikan </a:t>
            </a:r>
            <a:r>
              <a:rPr sz="2400" dirty="0">
                <a:latin typeface="Arial"/>
                <a:cs typeface="Arial"/>
              </a:rPr>
              <a:t>produk dan </a:t>
            </a:r>
            <a:r>
              <a:rPr sz="2400" spc="-5" dirty="0">
                <a:latin typeface="Arial"/>
                <a:cs typeface="Arial"/>
              </a:rPr>
              <a:t>komunikasinya  sekaligus.</a:t>
            </a:r>
            <a:endParaRPr sz="2400">
              <a:latin typeface="Arial"/>
              <a:cs typeface="Arial"/>
            </a:endParaRPr>
          </a:p>
          <a:p>
            <a:pPr marL="355600" marR="118110" indent="-342900">
              <a:lnSpc>
                <a:spcPct val="90000"/>
              </a:lnSpc>
              <a:spcBef>
                <a:spcPts val="56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Penggunaan media dan </a:t>
            </a:r>
            <a:r>
              <a:rPr sz="2400" spc="-5" dirty="0">
                <a:latin typeface="Arial"/>
                <a:cs typeface="Arial"/>
              </a:rPr>
              <a:t>taktik </a:t>
            </a:r>
            <a:r>
              <a:rPr sz="2400" dirty="0">
                <a:latin typeface="Arial"/>
                <a:cs typeface="Arial"/>
              </a:rPr>
              <a:t>penjualan personal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juga  </a:t>
            </a:r>
            <a:r>
              <a:rPr sz="2400" spc="-5" dirty="0">
                <a:latin typeface="Arial"/>
                <a:cs typeface="Arial"/>
              </a:rPr>
              <a:t>harus mengalami </a:t>
            </a:r>
            <a:r>
              <a:rPr sz="2400" spc="-10" dirty="0">
                <a:latin typeface="Arial"/>
                <a:cs typeface="Arial"/>
              </a:rPr>
              <a:t>penyesuaian </a:t>
            </a:r>
            <a:r>
              <a:rPr sz="2400" spc="-5" dirty="0">
                <a:latin typeface="Arial"/>
                <a:cs typeface="Arial"/>
              </a:rPr>
              <a:t>di setiao negara agar  efektif.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135" y="485520"/>
            <a:ext cx="4322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Penyesuaian</a:t>
            </a:r>
            <a:r>
              <a:rPr sz="2800" spc="-10" dirty="0"/>
              <a:t> </a:t>
            </a:r>
            <a:r>
              <a:rPr sz="2800" dirty="0">
                <a:solidFill>
                  <a:srgbClr val="FF3300"/>
                </a:solidFill>
              </a:rPr>
              <a:t>Komunikasi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Contoh </a:t>
            </a:r>
            <a:r>
              <a:rPr dirty="0"/>
              <a:t>pemasaran dengan </a:t>
            </a:r>
            <a:r>
              <a:rPr spc="-5" dirty="0"/>
              <a:t>tema </a:t>
            </a:r>
            <a:r>
              <a:rPr dirty="0"/>
              <a:t>kreatif </a:t>
            </a:r>
            <a:r>
              <a:rPr spc="-20" dirty="0"/>
              <a:t>yang </a:t>
            </a:r>
            <a:r>
              <a:rPr dirty="0"/>
              <a:t>sama  </a:t>
            </a:r>
            <a:r>
              <a:rPr spc="-5" dirty="0"/>
              <a:t>secara global: Iklan </a:t>
            </a:r>
            <a:r>
              <a:rPr b="1" i="1" spc="-15" dirty="0">
                <a:latin typeface="Arial"/>
                <a:cs typeface="Arial"/>
              </a:rPr>
              <a:t>“Mac </a:t>
            </a:r>
            <a:r>
              <a:rPr b="1" i="1" spc="-5" dirty="0">
                <a:latin typeface="Arial"/>
                <a:cs typeface="Arial"/>
              </a:rPr>
              <a:t>vs </a:t>
            </a:r>
            <a:r>
              <a:rPr b="1" i="1" dirty="0">
                <a:latin typeface="Arial"/>
                <a:cs typeface="Arial"/>
              </a:rPr>
              <a:t>PC” </a:t>
            </a:r>
            <a:r>
              <a:rPr b="1" i="1" spc="-5" dirty="0">
                <a:latin typeface="Arial"/>
                <a:cs typeface="Arial"/>
              </a:rPr>
              <a:t>Apple Computer  </a:t>
            </a:r>
            <a:r>
              <a:rPr spc="-20" dirty="0"/>
              <a:t>yang </a:t>
            </a:r>
            <a:r>
              <a:rPr dirty="0"/>
              <a:t>menjadi iklan </a:t>
            </a:r>
            <a:r>
              <a:rPr spc="-5" dirty="0"/>
              <a:t>terbaik </a:t>
            </a:r>
            <a:r>
              <a:rPr dirty="0"/>
              <a:t>di AS pada 2006 juga  </a:t>
            </a:r>
            <a:r>
              <a:rPr spc="-5" dirty="0"/>
              <a:t>digunakan di </a:t>
            </a:r>
            <a:r>
              <a:rPr spc="-10" dirty="0"/>
              <a:t>Spanyol, </a:t>
            </a:r>
            <a:r>
              <a:rPr spc="-5" dirty="0"/>
              <a:t>Prancis, Italia, dan</a:t>
            </a:r>
            <a:r>
              <a:rPr spc="125" dirty="0"/>
              <a:t> </a:t>
            </a:r>
            <a:r>
              <a:rPr spc="-5" dirty="0"/>
              <a:t>Jerman.</a:t>
            </a:r>
          </a:p>
        </p:txBody>
      </p:sp>
      <p:sp>
        <p:nvSpPr>
          <p:cNvPr id="4" name="object 4"/>
          <p:cNvSpPr/>
          <p:nvPr/>
        </p:nvSpPr>
        <p:spPr>
          <a:xfrm>
            <a:off x="5943600" y="3276600"/>
            <a:ext cx="2128520" cy="271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238" rIns="0" bIns="0" rtlCol="0">
            <a:spAutoFit/>
          </a:bodyPr>
          <a:lstStyle/>
          <a:p>
            <a:pPr marL="5390515">
              <a:lnSpc>
                <a:spcPct val="100000"/>
              </a:lnSpc>
              <a:spcBef>
                <a:spcPts val="100"/>
              </a:spcBef>
            </a:pPr>
            <a:r>
              <a:rPr dirty="0"/>
              <a:t>c.</a:t>
            </a:r>
            <a:r>
              <a:rPr spc="-75" dirty="0"/>
              <a:t> </a:t>
            </a:r>
            <a:r>
              <a:rPr spc="-5" dirty="0"/>
              <a:t>Harga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14183"/>
            <a:ext cx="7466330" cy="29292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dirty="0">
                <a:latin typeface="Arial"/>
                <a:cs typeface="Arial"/>
              </a:rPr>
              <a:t>Pilihan </a:t>
            </a:r>
            <a:r>
              <a:rPr sz="2800" b="1" spc="-5" dirty="0">
                <a:latin typeface="Arial"/>
                <a:cs typeface="Arial"/>
              </a:rPr>
              <a:t>dalam </a:t>
            </a:r>
            <a:r>
              <a:rPr sz="2800" b="1" dirty="0">
                <a:latin typeface="Arial"/>
                <a:cs typeface="Arial"/>
              </a:rPr>
              <a:t>penetapan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harga: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Menetapkan harga seragam di mana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saja.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Menetapkan </a:t>
            </a:r>
            <a:r>
              <a:rPr sz="2800" dirty="0">
                <a:latin typeface="Arial"/>
                <a:cs typeface="Arial"/>
              </a:rPr>
              <a:t>harga </a:t>
            </a:r>
            <a:r>
              <a:rPr sz="2800" spc="-5" dirty="0">
                <a:latin typeface="Arial"/>
                <a:cs typeface="Arial"/>
              </a:rPr>
              <a:t>berbasis pasar di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setiap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Menetapkan </a:t>
            </a:r>
            <a:r>
              <a:rPr sz="2800" dirty="0">
                <a:latin typeface="Arial"/>
                <a:cs typeface="Arial"/>
              </a:rPr>
              <a:t>harga </a:t>
            </a:r>
            <a:r>
              <a:rPr sz="2800" spc="-5" dirty="0">
                <a:latin typeface="Arial"/>
                <a:cs typeface="Arial"/>
              </a:rPr>
              <a:t>berbasis </a:t>
            </a:r>
            <a:r>
              <a:rPr sz="2800" spc="-15" dirty="0">
                <a:latin typeface="Arial"/>
                <a:cs typeface="Arial"/>
              </a:rPr>
              <a:t>biaya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setiap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238" rIns="0" bIns="0" rtlCol="0">
            <a:spAutoFit/>
          </a:bodyPr>
          <a:lstStyle/>
          <a:p>
            <a:pPr marL="5390515">
              <a:lnSpc>
                <a:spcPct val="100000"/>
              </a:lnSpc>
              <a:spcBef>
                <a:spcPts val="100"/>
              </a:spcBef>
            </a:pPr>
            <a:r>
              <a:rPr dirty="0"/>
              <a:t>c.</a:t>
            </a:r>
            <a:r>
              <a:rPr spc="-75" dirty="0"/>
              <a:t> </a:t>
            </a:r>
            <a:r>
              <a:rPr spc="-5" dirty="0"/>
              <a:t>Harga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5687"/>
            <a:ext cx="7736205" cy="4419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400" dirty="0">
                <a:latin typeface="Arial"/>
                <a:cs typeface="Arial"/>
              </a:rPr>
              <a:t>Masalah terkait harga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lainnya:</a:t>
            </a:r>
            <a:endParaRPr sz="2400">
              <a:latin typeface="Arial"/>
              <a:cs typeface="Arial"/>
            </a:endParaRPr>
          </a:p>
          <a:p>
            <a:pPr marL="622300" marR="288925" indent="-609600">
              <a:lnSpc>
                <a:spcPct val="90100"/>
              </a:lnSpc>
              <a:spcBef>
                <a:spcPts val="58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Ekskalasi Harga: </a:t>
            </a:r>
            <a:r>
              <a:rPr sz="2400" spc="-15" dirty="0">
                <a:latin typeface="Arial"/>
                <a:cs typeface="Arial"/>
              </a:rPr>
              <a:t>adanya biaya </a:t>
            </a:r>
            <a:r>
              <a:rPr sz="2400" spc="-5" dirty="0">
                <a:latin typeface="Arial"/>
                <a:cs typeface="Arial"/>
              </a:rPr>
              <a:t>transportasi, </a:t>
            </a:r>
            <a:r>
              <a:rPr sz="2400" dirty="0">
                <a:latin typeface="Arial"/>
                <a:cs typeface="Arial"/>
              </a:rPr>
              <a:t>tarif,  marjin importir, marjin pedagang grosir, dan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marjin  </a:t>
            </a:r>
            <a:r>
              <a:rPr sz="2400" spc="-5" dirty="0">
                <a:latin typeface="Arial"/>
                <a:cs typeface="Arial"/>
              </a:rPr>
              <a:t>pengecer ke harga pabrik membuat harga barang  berbeda antar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tempat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Harga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Transfer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i="1" spc="-5" dirty="0">
                <a:latin typeface="Arial"/>
                <a:cs typeface="Arial"/>
              </a:rPr>
              <a:t>Dumping: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spc="-5" dirty="0">
                <a:latin typeface="Arial"/>
                <a:cs typeface="Arial"/>
              </a:rPr>
              <a:t>mengenakan harga lebih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rendah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dirty="0">
                <a:latin typeface="Arial"/>
                <a:cs typeface="Arial"/>
              </a:rPr>
              <a:t>dibandingkan pasar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domestik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i="1" dirty="0">
                <a:latin typeface="Arial"/>
                <a:cs typeface="Arial"/>
              </a:rPr>
              <a:t>Arm’s </a:t>
            </a:r>
            <a:r>
              <a:rPr sz="2400" b="1" i="1" spc="-5" dirty="0">
                <a:latin typeface="Arial"/>
                <a:cs typeface="Arial"/>
              </a:rPr>
              <a:t>Length Price: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spc="-5" dirty="0">
                <a:latin typeface="Arial"/>
                <a:cs typeface="Arial"/>
              </a:rPr>
              <a:t>harga </a:t>
            </a:r>
            <a:r>
              <a:rPr sz="2400" spc="-20" dirty="0">
                <a:latin typeface="Arial"/>
                <a:cs typeface="Arial"/>
              </a:rPr>
              <a:t>yang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dikenakan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dirty="0">
                <a:latin typeface="Arial"/>
                <a:cs typeface="Arial"/>
              </a:rPr>
              <a:t>oleh pesaing lain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produk sama atau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mirip.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Pasar </a:t>
            </a:r>
            <a:r>
              <a:rPr sz="2400" b="1" spc="-20" dirty="0">
                <a:latin typeface="Arial"/>
                <a:cs typeface="Arial"/>
              </a:rPr>
              <a:t>Abu-abu: </a:t>
            </a:r>
            <a:r>
              <a:rPr sz="2400" spc="-5" dirty="0">
                <a:latin typeface="Arial"/>
                <a:cs typeface="Arial"/>
              </a:rPr>
              <a:t>produk bermerk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dialihkan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dari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dirty="0">
                <a:latin typeface="Arial"/>
                <a:cs typeface="Arial"/>
              </a:rPr>
              <a:t>saluran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distrubsi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5884" y="434720"/>
            <a:ext cx="1630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Harga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357" y="1702117"/>
            <a:ext cx="7367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spc="-5" dirty="0">
                <a:latin typeface="Arial"/>
                <a:cs typeface="Arial"/>
              </a:rPr>
              <a:t>Stelco, </a:t>
            </a:r>
            <a:r>
              <a:rPr sz="2400" dirty="0">
                <a:latin typeface="Arial"/>
                <a:cs typeface="Arial"/>
              </a:rPr>
              <a:t>perusahaan baja Kanada, berhasil  </a:t>
            </a:r>
            <a:r>
              <a:rPr sz="2400" spc="-5" dirty="0">
                <a:latin typeface="Arial"/>
                <a:cs typeface="Arial"/>
              </a:rPr>
              <a:t>memerangi praktik </a:t>
            </a:r>
            <a:r>
              <a:rPr sz="2400" i="1" spc="-5" dirty="0">
                <a:latin typeface="Arial"/>
                <a:cs typeface="Arial"/>
              </a:rPr>
              <a:t>dumping </a:t>
            </a:r>
            <a:r>
              <a:rPr sz="2400" spc="-5" dirty="0">
                <a:latin typeface="Arial"/>
                <a:cs typeface="Arial"/>
              </a:rPr>
              <a:t>oleh produsen baja di  </a:t>
            </a:r>
            <a:r>
              <a:rPr sz="2400" dirty="0">
                <a:latin typeface="Arial"/>
                <a:cs typeface="Arial"/>
              </a:rPr>
              <a:t>Brazil, </a:t>
            </a:r>
            <a:r>
              <a:rPr sz="2400" spc="-5" dirty="0">
                <a:latin typeface="Arial"/>
                <a:cs typeface="Arial"/>
              </a:rPr>
              <a:t>Finlandia, India, Indonesia, </a:t>
            </a:r>
            <a:r>
              <a:rPr sz="2400" dirty="0">
                <a:latin typeface="Arial"/>
                <a:cs typeface="Arial"/>
              </a:rPr>
              <a:t>Thailand &amp;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Ukraina.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2971800"/>
            <a:ext cx="22098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3370" y="434720"/>
            <a:ext cx="39738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d. Saluran</a:t>
            </a:r>
            <a:r>
              <a:rPr spc="-95" dirty="0"/>
              <a:t> </a:t>
            </a:r>
            <a:r>
              <a:rPr spc="-5" dirty="0">
                <a:solidFill>
                  <a:srgbClr val="FF3300"/>
                </a:solidFill>
              </a:rPr>
              <a:t>Distribusi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0837"/>
            <a:ext cx="7996555" cy="391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Arial"/>
                <a:cs typeface="Arial"/>
              </a:rPr>
              <a:t>Tiga </a:t>
            </a:r>
            <a:r>
              <a:rPr sz="2600" b="1" spc="-15" dirty="0">
                <a:latin typeface="Arial"/>
                <a:cs typeface="Arial"/>
              </a:rPr>
              <a:t>penghubung </a:t>
            </a:r>
            <a:r>
              <a:rPr sz="2600" b="1" spc="-10" dirty="0">
                <a:latin typeface="Arial"/>
                <a:cs typeface="Arial"/>
              </a:rPr>
              <a:t>penjual </a:t>
            </a:r>
            <a:r>
              <a:rPr sz="2600" b="1" spc="-5" dirty="0">
                <a:latin typeface="Arial"/>
                <a:cs typeface="Arial"/>
              </a:rPr>
              <a:t>dan </a:t>
            </a:r>
            <a:r>
              <a:rPr sz="2600" b="1" spc="-10" dirty="0">
                <a:latin typeface="Arial"/>
                <a:cs typeface="Arial"/>
              </a:rPr>
              <a:t>pembeli</a:t>
            </a:r>
            <a:r>
              <a:rPr sz="2600" b="1" spc="2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akhir: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80100"/>
              </a:lnSpc>
              <a:spcBef>
                <a:spcPts val="5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600" b="1" i="1" spc="-10" dirty="0">
                <a:latin typeface="Arial"/>
                <a:cs typeface="Arial"/>
              </a:rPr>
              <a:t>Kantor pusat </a:t>
            </a:r>
            <a:r>
              <a:rPr sz="2600" b="1" i="1" spc="-5" dirty="0">
                <a:latin typeface="Arial"/>
                <a:cs typeface="Arial"/>
              </a:rPr>
              <a:t>pemasaran </a:t>
            </a:r>
            <a:r>
              <a:rPr sz="2600" b="1" i="1" spc="-10" dirty="0">
                <a:latin typeface="Arial"/>
                <a:cs typeface="Arial"/>
              </a:rPr>
              <a:t>internasional </a:t>
            </a:r>
            <a:r>
              <a:rPr sz="2600" b="1" i="1" spc="-5" dirty="0">
                <a:latin typeface="Arial"/>
                <a:cs typeface="Arial"/>
              </a:rPr>
              <a:t>penjual</a:t>
            </a:r>
            <a:r>
              <a:rPr sz="2600" spc="-5" dirty="0">
                <a:latin typeface="Arial"/>
                <a:cs typeface="Arial"/>
              </a:rPr>
              <a:t>,  </a:t>
            </a:r>
            <a:r>
              <a:rPr sz="2600" spc="-10" dirty="0">
                <a:latin typeface="Arial"/>
                <a:cs typeface="Arial"/>
              </a:rPr>
              <a:t>departemen </a:t>
            </a:r>
            <a:r>
              <a:rPr sz="2600" spc="-5" dirty="0">
                <a:latin typeface="Arial"/>
                <a:cs typeface="Arial"/>
              </a:rPr>
              <a:t>ekspor atau divisi internasional  </a:t>
            </a:r>
            <a:r>
              <a:rPr sz="2600" spc="-10" dirty="0">
                <a:latin typeface="Arial"/>
                <a:cs typeface="Arial"/>
              </a:rPr>
              <a:t>membuat </a:t>
            </a:r>
            <a:r>
              <a:rPr sz="2600" spc="-5" dirty="0">
                <a:latin typeface="Arial"/>
                <a:cs typeface="Arial"/>
              </a:rPr>
              <a:t>keputusan </a:t>
            </a:r>
            <a:r>
              <a:rPr sz="2600" spc="-10" dirty="0">
                <a:latin typeface="Arial"/>
                <a:cs typeface="Arial"/>
              </a:rPr>
              <a:t>mengenai </a:t>
            </a:r>
            <a:r>
              <a:rPr sz="2600" spc="-5" dirty="0">
                <a:latin typeface="Arial"/>
                <a:cs typeface="Arial"/>
              </a:rPr>
              <a:t>saluran </a:t>
            </a:r>
            <a:r>
              <a:rPr sz="2600" spc="-10" dirty="0">
                <a:latin typeface="Arial"/>
                <a:cs typeface="Arial"/>
              </a:rPr>
              <a:t>dan  </a:t>
            </a:r>
            <a:r>
              <a:rPr sz="2600" spc="-5" dirty="0">
                <a:latin typeface="Arial"/>
                <a:cs typeface="Arial"/>
              </a:rPr>
              <a:t>aktivitas pemasaran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lainnya.</a:t>
            </a:r>
            <a:endParaRPr sz="2600">
              <a:latin typeface="Arial"/>
              <a:cs typeface="Arial"/>
            </a:endParaRPr>
          </a:p>
          <a:p>
            <a:pPr marL="622300" indent="-609600">
              <a:lnSpc>
                <a:spcPts val="280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600" b="1" i="1" spc="-5" dirty="0">
                <a:latin typeface="Arial"/>
                <a:cs typeface="Arial"/>
              </a:rPr>
              <a:t>Saluran antarnegara</a:t>
            </a:r>
            <a:r>
              <a:rPr sz="2600" spc="-5" dirty="0">
                <a:latin typeface="Arial"/>
                <a:cs typeface="Arial"/>
              </a:rPr>
              <a:t>, </a:t>
            </a:r>
            <a:r>
              <a:rPr sz="2600" spc="-15" dirty="0">
                <a:latin typeface="Arial"/>
                <a:cs typeface="Arial"/>
              </a:rPr>
              <a:t>membawa </a:t>
            </a:r>
            <a:r>
              <a:rPr sz="2600" spc="-10" dirty="0">
                <a:latin typeface="Arial"/>
                <a:cs typeface="Arial"/>
              </a:rPr>
              <a:t>produk</a:t>
            </a:r>
            <a:r>
              <a:rPr sz="2600" spc="2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ke</a:t>
            </a:r>
            <a:endParaRPr sz="2600">
              <a:latin typeface="Arial"/>
              <a:cs typeface="Arial"/>
            </a:endParaRPr>
          </a:p>
          <a:p>
            <a:pPr marL="621665">
              <a:lnSpc>
                <a:spcPts val="2800"/>
              </a:lnSpc>
            </a:pPr>
            <a:r>
              <a:rPr sz="2600" spc="-5" dirty="0">
                <a:latin typeface="Arial"/>
                <a:cs typeface="Arial"/>
              </a:rPr>
              <a:t>perbatasan dengan negara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asing</a:t>
            </a:r>
            <a:endParaRPr sz="2600">
              <a:latin typeface="Arial"/>
              <a:cs typeface="Arial"/>
            </a:endParaRPr>
          </a:p>
          <a:p>
            <a:pPr marL="622300" marR="167005" indent="-609600">
              <a:lnSpc>
                <a:spcPct val="80200"/>
              </a:lnSpc>
              <a:spcBef>
                <a:spcPts val="62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600" b="1" i="1" spc="-5" dirty="0">
                <a:latin typeface="Arial"/>
                <a:cs typeface="Arial"/>
              </a:rPr>
              <a:t>Saluran di dalam negara </a:t>
            </a:r>
            <a:r>
              <a:rPr sz="2600" b="1" i="1" spc="-10" dirty="0">
                <a:latin typeface="Arial"/>
                <a:cs typeface="Arial"/>
              </a:rPr>
              <a:t>asing, </a:t>
            </a:r>
            <a:r>
              <a:rPr sz="2600" spc="-15" dirty="0">
                <a:latin typeface="Arial"/>
                <a:cs typeface="Arial"/>
              </a:rPr>
              <a:t>membawa  </a:t>
            </a:r>
            <a:r>
              <a:rPr sz="2600" spc="-5" dirty="0">
                <a:latin typeface="Arial"/>
                <a:cs typeface="Arial"/>
              </a:rPr>
              <a:t>produk dari </a:t>
            </a:r>
            <a:r>
              <a:rPr sz="2600" dirty="0">
                <a:latin typeface="Arial"/>
                <a:cs typeface="Arial"/>
              </a:rPr>
              <a:t>titik </a:t>
            </a:r>
            <a:r>
              <a:rPr sz="2600" spc="-5" dirty="0">
                <a:latin typeface="Arial"/>
                <a:cs typeface="Arial"/>
              </a:rPr>
              <a:t>masuk </a:t>
            </a:r>
            <a:r>
              <a:rPr sz="2600" dirty="0">
                <a:latin typeface="Arial"/>
                <a:cs typeface="Arial"/>
              </a:rPr>
              <a:t>ke </a:t>
            </a:r>
            <a:r>
              <a:rPr sz="2600" spc="-5" dirty="0">
                <a:latin typeface="Arial"/>
                <a:cs typeface="Arial"/>
              </a:rPr>
              <a:t>pembeli dan pengguna  akhir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37" y="190182"/>
            <a:ext cx="689990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Konsep </a:t>
            </a:r>
            <a:r>
              <a:rPr spc="-5" dirty="0"/>
              <a:t>Saluran secara</a:t>
            </a:r>
            <a:r>
              <a:rPr spc="-75" dirty="0"/>
              <a:t> </a:t>
            </a:r>
            <a:r>
              <a:rPr spc="-10" dirty="0"/>
              <a:t>Menyeluruh</a:t>
            </a:r>
          </a:p>
          <a:p>
            <a:pPr marL="863600">
              <a:lnSpc>
                <a:spcPct val="100000"/>
              </a:lnSpc>
            </a:pPr>
            <a:r>
              <a:rPr dirty="0">
                <a:solidFill>
                  <a:srgbClr val="FF3300"/>
                </a:solidFill>
              </a:rPr>
              <a:t>untuk </a:t>
            </a:r>
            <a:r>
              <a:rPr spc="-5" dirty="0">
                <a:solidFill>
                  <a:srgbClr val="FF3300"/>
                </a:solidFill>
              </a:rPr>
              <a:t>Pemasaran</a:t>
            </a:r>
            <a:r>
              <a:rPr spc="-6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Internasional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1371461"/>
            <a:ext cx="2983647" cy="4800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3370" y="434720"/>
            <a:ext cx="39738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d. Saluran</a:t>
            </a:r>
            <a:r>
              <a:rPr spc="-95" dirty="0"/>
              <a:t> </a:t>
            </a:r>
            <a:r>
              <a:rPr spc="-5" dirty="0">
                <a:solidFill>
                  <a:srgbClr val="FF3300"/>
                </a:solidFill>
              </a:rPr>
              <a:t>Distribusi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Contoh: </a:t>
            </a:r>
            <a:r>
              <a:rPr dirty="0"/>
              <a:t>perusahaan kola Meksiko,</a:t>
            </a:r>
            <a:r>
              <a:rPr b="1" i="1" dirty="0">
                <a:latin typeface="Arial"/>
                <a:cs typeface="Arial"/>
              </a:rPr>
              <a:t>Kola Real</a:t>
            </a:r>
            <a:r>
              <a:rPr dirty="0"/>
              <a:t>, mampu  bersaing </a:t>
            </a:r>
            <a:r>
              <a:rPr spc="-5" dirty="0"/>
              <a:t>dengan </a:t>
            </a:r>
            <a:r>
              <a:rPr b="1" i="1" spc="-5" dirty="0">
                <a:latin typeface="Arial"/>
                <a:cs typeface="Arial"/>
              </a:rPr>
              <a:t>Coca Cola </a:t>
            </a:r>
            <a:r>
              <a:rPr spc="-5" dirty="0"/>
              <a:t>dan </a:t>
            </a:r>
            <a:r>
              <a:rPr b="1" i="1" dirty="0">
                <a:latin typeface="Arial"/>
                <a:cs typeface="Arial"/>
              </a:rPr>
              <a:t>Pepsi Cola </a:t>
            </a:r>
            <a:r>
              <a:rPr spc="-5" dirty="0"/>
              <a:t>dengan  menyiapkan </a:t>
            </a:r>
            <a:r>
              <a:rPr dirty="0"/>
              <a:t>jaringan distribusi dari 600 </a:t>
            </a:r>
            <a:r>
              <a:rPr spc="-5" dirty="0"/>
              <a:t>truk sewaan, </a:t>
            </a:r>
            <a:r>
              <a:rPr dirty="0"/>
              <a:t>24  </a:t>
            </a:r>
            <a:r>
              <a:rPr spc="-5" dirty="0"/>
              <a:t>pusat distribusi, dan 800 tenaga</a:t>
            </a:r>
            <a:r>
              <a:rPr spc="80" dirty="0"/>
              <a:t> </a:t>
            </a:r>
            <a:r>
              <a:rPr spc="-5" dirty="0"/>
              <a:t>penjualan.</a:t>
            </a:r>
          </a:p>
        </p:txBody>
      </p:sp>
      <p:sp>
        <p:nvSpPr>
          <p:cNvPr id="4" name="object 4"/>
          <p:cNvSpPr/>
          <p:nvPr/>
        </p:nvSpPr>
        <p:spPr>
          <a:xfrm>
            <a:off x="4800600" y="3352800"/>
            <a:ext cx="2509520" cy="240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909" y="434720"/>
            <a:ext cx="4359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Pengaruh </a:t>
            </a:r>
            <a:r>
              <a:rPr spc="-5" dirty="0">
                <a:solidFill>
                  <a:srgbClr val="FF3300"/>
                </a:solidFill>
              </a:rPr>
              <a:t>Negara</a:t>
            </a:r>
            <a:r>
              <a:rPr spc="-8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Asal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56397"/>
            <a:ext cx="7915909" cy="40811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34"/>
              </a:spcBef>
            </a:pPr>
            <a:r>
              <a:rPr sz="2800" spc="25" dirty="0">
                <a:solidFill>
                  <a:srgbClr val="003366"/>
                </a:solidFill>
                <a:latin typeface="Wingdings"/>
                <a:cs typeface="Wingdings"/>
              </a:rPr>
              <a:t></a:t>
            </a:r>
            <a:r>
              <a:rPr sz="2800" spc="25" dirty="0">
                <a:latin typeface="Arial"/>
                <a:cs typeface="Arial"/>
              </a:rPr>
              <a:t>Dalam </a:t>
            </a:r>
            <a:r>
              <a:rPr sz="2800" dirty="0">
                <a:latin typeface="Arial"/>
                <a:cs typeface="Arial"/>
              </a:rPr>
              <a:t>pasar global </a:t>
            </a:r>
            <a:r>
              <a:rPr sz="2800" spc="-20" dirty="0">
                <a:latin typeface="Arial"/>
                <a:cs typeface="Arial"/>
              </a:rPr>
              <a:t>yang </a:t>
            </a:r>
            <a:r>
              <a:rPr sz="2800" dirty="0">
                <a:latin typeface="Arial"/>
                <a:cs typeface="Arial"/>
              </a:rPr>
              <a:t>semakin terhubung  </a:t>
            </a:r>
            <a:r>
              <a:rPr sz="2800" spc="-5" dirty="0">
                <a:latin typeface="Arial"/>
                <a:cs typeface="Arial"/>
              </a:rPr>
              <a:t>serta sangat </a:t>
            </a:r>
            <a:r>
              <a:rPr sz="2800" dirty="0">
                <a:latin typeface="Arial"/>
                <a:cs typeface="Arial"/>
              </a:rPr>
              <a:t>kompetitif, </a:t>
            </a:r>
            <a:r>
              <a:rPr sz="2800" spc="-5" dirty="0">
                <a:latin typeface="Arial"/>
                <a:cs typeface="Arial"/>
              </a:rPr>
              <a:t>pejabat </a:t>
            </a:r>
            <a:r>
              <a:rPr sz="2800" dirty="0">
                <a:latin typeface="Arial"/>
                <a:cs typeface="Arial"/>
              </a:rPr>
              <a:t>pemerintah </a:t>
            </a:r>
            <a:r>
              <a:rPr sz="2800" spc="-5" dirty="0">
                <a:latin typeface="Arial"/>
                <a:cs typeface="Arial"/>
              </a:rPr>
              <a:t>dan  </a:t>
            </a:r>
            <a:r>
              <a:rPr sz="2800" dirty="0">
                <a:latin typeface="Arial"/>
                <a:cs typeface="Arial"/>
              </a:rPr>
              <a:t>pemasar sangat memperhatikan bagaimana  </a:t>
            </a:r>
            <a:r>
              <a:rPr sz="2800" spc="-5" dirty="0">
                <a:latin typeface="Arial"/>
                <a:cs typeface="Arial"/>
              </a:rPr>
              <a:t>sikap dan </a:t>
            </a:r>
            <a:r>
              <a:rPr sz="2800" spc="-10" dirty="0">
                <a:latin typeface="Arial"/>
                <a:cs typeface="Arial"/>
              </a:rPr>
              <a:t>kepercayaan </a:t>
            </a:r>
            <a:r>
              <a:rPr sz="2800" spc="-5" dirty="0">
                <a:latin typeface="Arial"/>
                <a:cs typeface="Arial"/>
              </a:rPr>
              <a:t>mengenai negara  </a:t>
            </a:r>
            <a:r>
              <a:rPr sz="2800" dirty="0">
                <a:latin typeface="Arial"/>
                <a:cs typeface="Arial"/>
              </a:rPr>
              <a:t>mereka mempengaruhi pengambilan keputusan  </a:t>
            </a:r>
            <a:r>
              <a:rPr sz="2800" spc="-5" dirty="0">
                <a:latin typeface="Arial"/>
                <a:cs typeface="Arial"/>
              </a:rPr>
              <a:t>konsumen dan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bisnis.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marL="354965" marR="402590" indent="-342900">
              <a:lnSpc>
                <a:spcPct val="89900"/>
              </a:lnSpc>
            </a:pPr>
            <a:r>
              <a:rPr sz="2800" spc="15" dirty="0">
                <a:solidFill>
                  <a:srgbClr val="003366"/>
                </a:solidFill>
                <a:latin typeface="Wingdings"/>
                <a:cs typeface="Wingdings"/>
              </a:rPr>
              <a:t></a:t>
            </a:r>
            <a:r>
              <a:rPr sz="2800" b="1" i="1" spc="15" dirty="0">
                <a:latin typeface="Arial"/>
                <a:cs typeface="Arial"/>
              </a:rPr>
              <a:t>Persepsi </a:t>
            </a:r>
            <a:r>
              <a:rPr sz="2800" b="1" i="1" dirty="0">
                <a:latin typeface="Arial"/>
                <a:cs typeface="Arial"/>
              </a:rPr>
              <a:t>negara </a:t>
            </a:r>
            <a:r>
              <a:rPr sz="2800" b="1" i="1" spc="-5" dirty="0">
                <a:latin typeface="Arial"/>
                <a:cs typeface="Arial"/>
              </a:rPr>
              <a:t>asal </a:t>
            </a:r>
            <a:r>
              <a:rPr sz="2800" spc="-5" dirty="0">
                <a:latin typeface="Arial"/>
                <a:cs typeface="Arial"/>
              </a:rPr>
              <a:t>adalah asosiasi dan  kepercayaan </a:t>
            </a:r>
            <a:r>
              <a:rPr sz="2800" dirty="0">
                <a:latin typeface="Arial"/>
                <a:cs typeface="Arial"/>
              </a:rPr>
              <a:t>mental </a:t>
            </a:r>
            <a:r>
              <a:rPr sz="2800" spc="-15" dirty="0">
                <a:latin typeface="Arial"/>
                <a:cs typeface="Arial"/>
              </a:rPr>
              <a:t>yang </a:t>
            </a:r>
            <a:r>
              <a:rPr sz="2800" dirty="0">
                <a:latin typeface="Arial"/>
                <a:cs typeface="Arial"/>
              </a:rPr>
              <a:t>dipicu oleh sebuah  </a:t>
            </a:r>
            <a:r>
              <a:rPr sz="2800" spc="-5" dirty="0">
                <a:latin typeface="Arial"/>
                <a:cs typeface="Arial"/>
              </a:rPr>
              <a:t>negara.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295" y="434720"/>
            <a:ext cx="584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Persaingan </a:t>
            </a:r>
            <a:r>
              <a:rPr dirty="0"/>
              <a:t>pada </a:t>
            </a:r>
            <a:r>
              <a:rPr spc="-5" dirty="0">
                <a:solidFill>
                  <a:srgbClr val="FF3300"/>
                </a:solidFill>
              </a:rPr>
              <a:t>Basis</a:t>
            </a:r>
            <a:r>
              <a:rPr spc="-7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Global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702117"/>
            <a:ext cx="7508240" cy="426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Perusahaan global merencanakan,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mengoperasikan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dan mengoordinasikan </a:t>
            </a:r>
            <a:r>
              <a:rPr sz="2400" spc="-10" dirty="0">
                <a:latin typeface="Arial"/>
                <a:cs typeface="Arial"/>
              </a:rPr>
              <a:t>kegiatannya </a:t>
            </a:r>
            <a:r>
              <a:rPr sz="2400" spc="-5" dirty="0">
                <a:latin typeface="Arial"/>
                <a:cs typeface="Arial"/>
              </a:rPr>
              <a:t>di seluruh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dunia.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3114675">
              <a:lnSpc>
                <a:spcPct val="120000"/>
              </a:lnSpc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b="1" i="1" spc="-5" dirty="0">
                <a:latin typeface="Arial"/>
                <a:cs typeface="Arial"/>
              </a:rPr>
              <a:t>Otis Elevator  </a:t>
            </a:r>
            <a:r>
              <a:rPr sz="2400" dirty="0">
                <a:latin typeface="Arial"/>
                <a:cs typeface="Arial"/>
              </a:rPr>
              <a:t>menggunakan sistem pintu dari  </a:t>
            </a:r>
            <a:r>
              <a:rPr sz="2400" spc="-5" dirty="0">
                <a:latin typeface="Arial"/>
                <a:cs typeface="Arial"/>
              </a:rPr>
              <a:t>Perancis, suku cadang kecil dari  </a:t>
            </a:r>
            <a:r>
              <a:rPr sz="2400" spc="-10" dirty="0">
                <a:latin typeface="Arial"/>
                <a:cs typeface="Arial"/>
              </a:rPr>
              <a:t>Spanyol, </a:t>
            </a:r>
            <a:r>
              <a:rPr sz="2400" spc="-5" dirty="0">
                <a:latin typeface="Arial"/>
                <a:cs typeface="Arial"/>
              </a:rPr>
              <a:t>elektronik dari Jerman,  penggerak </a:t>
            </a:r>
            <a:r>
              <a:rPr sz="2400" dirty="0">
                <a:latin typeface="Arial"/>
                <a:cs typeface="Arial"/>
              </a:rPr>
              <a:t>motor </a:t>
            </a:r>
            <a:r>
              <a:rPr sz="2400" spc="-5" dirty="0">
                <a:latin typeface="Arial"/>
                <a:cs typeface="Arial"/>
              </a:rPr>
              <a:t>dari Jepang:  integrasi sistem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terjadi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di Amerika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Serikat.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2895600"/>
            <a:ext cx="2438400" cy="219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391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Membangun </a:t>
            </a:r>
            <a:r>
              <a:rPr spc="-5" dirty="0"/>
              <a:t>Citra</a:t>
            </a:r>
            <a:r>
              <a:rPr spc="-70" dirty="0"/>
              <a:t> </a:t>
            </a:r>
            <a:r>
              <a:rPr dirty="0"/>
              <a:t>Negara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5357" y="1702117"/>
            <a:ext cx="7402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Contoh: </a:t>
            </a:r>
            <a:r>
              <a:rPr sz="2400" dirty="0">
                <a:latin typeface="Arial"/>
                <a:cs typeface="Arial"/>
              </a:rPr>
              <a:t>Bergantung pada kesuksesan global </a:t>
            </a:r>
            <a:r>
              <a:rPr sz="2400" b="1" i="1" dirty="0">
                <a:latin typeface="Arial"/>
                <a:cs typeface="Arial"/>
              </a:rPr>
              <a:t>Nokia</a:t>
            </a:r>
            <a:r>
              <a:rPr sz="2400" dirty="0">
                <a:latin typeface="Arial"/>
                <a:cs typeface="Arial"/>
              </a:rPr>
              <a:t>,  Finlandia meluncurkan </a:t>
            </a:r>
            <a:r>
              <a:rPr sz="2400" spc="-10" dirty="0">
                <a:latin typeface="Arial"/>
                <a:cs typeface="Arial"/>
              </a:rPr>
              <a:t>kampanye </a:t>
            </a:r>
            <a:r>
              <a:rPr sz="2400" spc="-5" dirty="0">
                <a:latin typeface="Arial"/>
                <a:cs typeface="Arial"/>
              </a:rPr>
              <a:t>untuk meningkatkan  </a:t>
            </a:r>
            <a:r>
              <a:rPr sz="2400" spc="-10" dirty="0">
                <a:latin typeface="Arial"/>
                <a:cs typeface="Arial"/>
              </a:rPr>
              <a:t>citranya </a:t>
            </a:r>
            <a:r>
              <a:rPr sz="2400" dirty="0">
                <a:latin typeface="Arial"/>
                <a:cs typeface="Arial"/>
              </a:rPr>
              <a:t>sebagai pusat dari </a:t>
            </a:r>
            <a:r>
              <a:rPr sz="2400" spc="-5" dirty="0">
                <a:latin typeface="Arial"/>
                <a:cs typeface="Arial"/>
              </a:rPr>
              <a:t>inovasi teknologi tinggi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3352800"/>
            <a:ext cx="3429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035" y="190182"/>
            <a:ext cx="55124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Persepsi Konsumen</a:t>
            </a:r>
            <a:r>
              <a:rPr spc="-120" dirty="0"/>
              <a:t> </a:t>
            </a:r>
            <a:r>
              <a:rPr dirty="0"/>
              <a:t>tentang</a:t>
            </a:r>
          </a:p>
          <a:p>
            <a:pPr marL="3150235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Negara</a:t>
            </a:r>
            <a:r>
              <a:rPr spc="-75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Asal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5687"/>
            <a:ext cx="8028305" cy="376110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400" dirty="0">
                <a:latin typeface="Arial"/>
                <a:cs typeface="Arial"/>
              </a:rPr>
              <a:t>Beberap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temuan: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0"/>
              </a:lnSpc>
              <a:spcBef>
                <a:spcPts val="300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Orang sering bersifat etnosentris dan lebih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suka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30"/>
              </a:lnSpc>
            </a:pPr>
            <a:r>
              <a:rPr sz="2400" dirty="0">
                <a:latin typeface="Arial"/>
                <a:cs typeface="Arial"/>
              </a:rPr>
              <a:t>menggunakan produk dalam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negeri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0"/>
              </a:lnSpc>
              <a:spcBef>
                <a:spcPts val="30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Semakin bagus citra negara, semakin penting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label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30"/>
              </a:lnSpc>
            </a:pPr>
            <a:r>
              <a:rPr sz="2400" dirty="0">
                <a:latin typeface="Arial"/>
                <a:cs typeface="Arial"/>
              </a:rPr>
              <a:t>“Made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in..”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Dampak asal negara bervariasi dengan jenis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40"/>
              </a:lnSpc>
              <a:spcBef>
                <a:spcPts val="275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Negara </a:t>
            </a:r>
            <a:r>
              <a:rPr sz="2400" spc="-5" dirty="0">
                <a:latin typeface="Arial"/>
                <a:cs typeface="Arial"/>
              </a:rPr>
              <a:t>tertentu menikmati </a:t>
            </a:r>
            <a:r>
              <a:rPr sz="2400" dirty="0">
                <a:latin typeface="Arial"/>
                <a:cs typeface="Arial"/>
              </a:rPr>
              <a:t>reputasi atas barang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tertentu: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Jepang untuk mobil dan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elektronik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Terkadang persepsi negara asal dapat </a:t>
            </a:r>
            <a:r>
              <a:rPr sz="2400" dirty="0">
                <a:latin typeface="Arial"/>
                <a:cs typeface="Arial"/>
              </a:rPr>
              <a:t>meliputi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seluruh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40"/>
              </a:lnSpc>
            </a:pPr>
            <a:r>
              <a:rPr sz="2400" dirty="0">
                <a:latin typeface="Arial"/>
                <a:cs typeface="Arial"/>
              </a:rPr>
              <a:t>produk negara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tersebut.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896" y="190182"/>
            <a:ext cx="471995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</a:t>
            </a:r>
            <a:r>
              <a:rPr spc="-45" dirty="0"/>
              <a:t> </a:t>
            </a:r>
            <a:r>
              <a:rPr spc="-5" dirty="0">
                <a:solidFill>
                  <a:srgbClr val="FF3300"/>
                </a:solidFill>
              </a:rPr>
              <a:t>Organisasi</a:t>
            </a:r>
          </a:p>
          <a:p>
            <a:pPr marL="2534920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Pemasaran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14183"/>
            <a:ext cx="3731260" cy="15621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10" dirty="0">
                <a:solidFill>
                  <a:srgbClr val="003366"/>
                </a:solidFill>
                <a:latin typeface="Wingdings"/>
                <a:cs typeface="Wingdings"/>
              </a:rPr>
              <a:t></a:t>
            </a:r>
            <a:r>
              <a:rPr sz="2800" b="1" spc="10" dirty="0">
                <a:latin typeface="Arial"/>
                <a:cs typeface="Arial"/>
              </a:rPr>
              <a:t>Departemen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Ekspor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15" dirty="0">
                <a:solidFill>
                  <a:srgbClr val="003366"/>
                </a:solidFill>
                <a:latin typeface="Wingdings"/>
                <a:cs typeface="Wingdings"/>
              </a:rPr>
              <a:t></a:t>
            </a:r>
            <a:r>
              <a:rPr sz="2800" b="1" spc="15" dirty="0">
                <a:latin typeface="Arial"/>
                <a:cs typeface="Arial"/>
              </a:rPr>
              <a:t>Divisi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Internasional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10" dirty="0">
                <a:solidFill>
                  <a:srgbClr val="003366"/>
                </a:solidFill>
                <a:latin typeface="Wingdings"/>
                <a:cs typeface="Wingdings"/>
              </a:rPr>
              <a:t></a:t>
            </a:r>
            <a:r>
              <a:rPr sz="2800" b="1" spc="10" dirty="0">
                <a:latin typeface="Arial"/>
                <a:cs typeface="Arial"/>
              </a:rPr>
              <a:t>Organisasi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Global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752600"/>
            <a:ext cx="2514600" cy="245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599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Keputusan Utama</a:t>
            </a:r>
            <a:r>
              <a:rPr spc="-140" dirty="0"/>
              <a:t> </a:t>
            </a:r>
            <a:r>
              <a:rPr dirty="0"/>
              <a:t>dalam</a:t>
            </a:r>
          </a:p>
          <a:p>
            <a:pPr marL="2174875" algn="ctr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Pemasaran</a:t>
            </a:r>
            <a:r>
              <a:rPr spc="-1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Internasional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700148"/>
            <a:ext cx="7300595" cy="335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b="1" spc="-5" dirty="0">
                <a:latin typeface="Arial"/>
                <a:cs typeface="Arial"/>
              </a:rPr>
              <a:t>Memutuskan </a:t>
            </a:r>
            <a:r>
              <a:rPr sz="2800" b="1" dirty="0">
                <a:latin typeface="Arial"/>
                <a:cs typeface="Arial"/>
              </a:rPr>
              <a:t>untuk berekspansi </a:t>
            </a:r>
            <a:r>
              <a:rPr sz="2800" b="1" spc="-5" dirty="0">
                <a:latin typeface="Arial"/>
                <a:cs typeface="Arial"/>
              </a:rPr>
              <a:t>ke </a:t>
            </a:r>
            <a:r>
              <a:rPr sz="2800" b="1" dirty="0">
                <a:latin typeface="Arial"/>
                <a:cs typeface="Arial"/>
              </a:rPr>
              <a:t>luar  negeri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b="1" spc="-5" dirty="0">
                <a:latin typeface="Arial"/>
                <a:cs typeface="Arial"/>
              </a:rPr>
              <a:t>Memutuskan pasar mana </a:t>
            </a:r>
            <a:r>
              <a:rPr sz="2800" b="1" spc="-10" dirty="0">
                <a:latin typeface="Arial"/>
                <a:cs typeface="Arial"/>
              </a:rPr>
              <a:t>yang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akan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dimasuki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5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800" b="1" spc="-5" dirty="0">
                <a:latin typeface="Arial"/>
                <a:cs typeface="Arial"/>
              </a:rPr>
              <a:t>Memutuskan cara memasuki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pasar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800" b="1" dirty="0">
                <a:latin typeface="Arial"/>
                <a:cs typeface="Arial"/>
              </a:rPr>
              <a:t>Memutuskan </a:t>
            </a:r>
            <a:r>
              <a:rPr sz="2800" b="1" spc="-5" dirty="0">
                <a:latin typeface="Arial"/>
                <a:cs typeface="Arial"/>
              </a:rPr>
              <a:t>program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pemasaran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800" b="1" spc="-5" dirty="0">
                <a:latin typeface="Arial"/>
                <a:cs typeface="Arial"/>
              </a:rPr>
              <a:t>Memutuskan organisasi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pemasaran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075" y="190182"/>
            <a:ext cx="62071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dirty="0"/>
              <a:t>untuk</a:t>
            </a:r>
            <a:r>
              <a:rPr spc="-110" dirty="0"/>
              <a:t> </a:t>
            </a:r>
            <a:r>
              <a:rPr dirty="0"/>
              <a:t>berekspansi</a:t>
            </a:r>
          </a:p>
          <a:p>
            <a:pPr marL="3371215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ke </a:t>
            </a:r>
            <a:r>
              <a:rPr dirty="0">
                <a:solidFill>
                  <a:srgbClr val="FF3300"/>
                </a:solidFill>
              </a:rPr>
              <a:t>Luar</a:t>
            </a:r>
            <a:r>
              <a:rPr spc="-7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Negeri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8457"/>
            <a:ext cx="785939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Faktor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dirty="0">
                <a:latin typeface="Arial"/>
                <a:cs typeface="Arial"/>
              </a:rPr>
              <a:t>menarik perusahaan ke arena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internasional: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22300" indent="-609600">
              <a:lnSpc>
                <a:spcPts val="2590"/>
              </a:lnSpc>
              <a:spcBef>
                <a:spcPts val="5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Beberapa pasar internasional memberikan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peluang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laba </a:t>
            </a:r>
            <a:r>
              <a:rPr sz="2400" spc="-2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tinggi dibandingkan pasar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domestik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590"/>
              </a:lnSpc>
              <a:buClr>
                <a:srgbClr val="003366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membutuhkan basis pelanggan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yang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lebih besar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mencapai skala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keekonomisan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600"/>
              </a:lnSpc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ingin mengurangi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ketergantungannya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600"/>
              </a:lnSpc>
            </a:pPr>
            <a:r>
              <a:rPr sz="2400" dirty="0">
                <a:latin typeface="Arial"/>
                <a:cs typeface="Arial"/>
              </a:rPr>
              <a:t>pada satu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pasar</a:t>
            </a:r>
            <a:endParaRPr sz="2400">
              <a:latin typeface="Arial"/>
              <a:cs typeface="Arial"/>
            </a:endParaRPr>
          </a:p>
          <a:p>
            <a:pPr marL="622300" marR="5080" indent="-609600">
              <a:lnSpc>
                <a:spcPct val="79900"/>
              </a:lnSpc>
              <a:spcBef>
                <a:spcPts val="580"/>
              </a:spcBef>
              <a:buClr>
                <a:srgbClr val="003366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memutuskan untuk menghadapi pesaing  global di pasar domestik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mereka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590"/>
              </a:lnSpc>
              <a:buClr>
                <a:srgbClr val="003366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Pelanggan bepergian ke luar negeri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membutuhkan </a:t>
            </a:r>
            <a:r>
              <a:rPr sz="2400" spc="-10" dirty="0">
                <a:latin typeface="Arial"/>
                <a:cs typeface="Arial"/>
              </a:rPr>
              <a:t>layanan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internasional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075" y="190182"/>
            <a:ext cx="62071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dirty="0"/>
              <a:t>untuk</a:t>
            </a:r>
            <a:r>
              <a:rPr spc="-110" dirty="0"/>
              <a:t> </a:t>
            </a:r>
            <a:r>
              <a:rPr dirty="0"/>
              <a:t>berekspansi</a:t>
            </a:r>
          </a:p>
          <a:p>
            <a:pPr marL="3371215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ke </a:t>
            </a:r>
            <a:r>
              <a:rPr dirty="0">
                <a:solidFill>
                  <a:srgbClr val="FF3300"/>
                </a:solidFill>
              </a:rPr>
              <a:t>Luar</a:t>
            </a:r>
            <a:r>
              <a:rPr spc="-7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Negeri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64017"/>
            <a:ext cx="8020684" cy="438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>
              <a:lnSpc>
                <a:spcPts val="274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Sebelum memutuskan berekspansi ke luar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negeri,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perusahaan harus mempertimbangkan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resiko: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90000"/>
              </a:lnSpc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mungkin tidak memahami preferensi  </a:t>
            </a:r>
            <a:r>
              <a:rPr sz="2400" dirty="0">
                <a:latin typeface="Arial"/>
                <a:cs typeface="Arial"/>
              </a:rPr>
              <a:t>asing dan bisa gagal </a:t>
            </a:r>
            <a:r>
              <a:rPr sz="2400" spc="-5" dirty="0">
                <a:latin typeface="Arial"/>
                <a:cs typeface="Arial"/>
              </a:rPr>
              <a:t>menawarkan </a:t>
            </a:r>
            <a:r>
              <a:rPr sz="2400" dirty="0">
                <a:latin typeface="Arial"/>
                <a:cs typeface="Arial"/>
              </a:rPr>
              <a:t>produk </a:t>
            </a:r>
            <a:r>
              <a:rPr sz="2400" spc="-5" dirty="0">
                <a:latin typeface="Arial"/>
                <a:cs typeface="Arial"/>
              </a:rPr>
              <a:t>atraktif </a:t>
            </a:r>
            <a:r>
              <a:rPr sz="2400" spc="-20" dirty="0">
                <a:latin typeface="Arial"/>
                <a:cs typeface="Arial"/>
              </a:rPr>
              <a:t>yang  </a:t>
            </a:r>
            <a:r>
              <a:rPr sz="2400" spc="-5" dirty="0">
                <a:latin typeface="Arial"/>
                <a:cs typeface="Arial"/>
              </a:rPr>
              <a:t>kompetitif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mungkin tidak mengerti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mengenai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dirty="0">
                <a:latin typeface="Arial"/>
                <a:cs typeface="Arial"/>
              </a:rPr>
              <a:t>regulasi asing dan mengalami </a:t>
            </a:r>
            <a:r>
              <a:rPr sz="2400" spc="-15" dirty="0">
                <a:latin typeface="Arial"/>
                <a:cs typeface="Arial"/>
              </a:rPr>
              <a:t>biaya </a:t>
            </a:r>
            <a:r>
              <a:rPr sz="2400" spc="-5" dirty="0">
                <a:latin typeface="Arial"/>
                <a:cs typeface="Arial"/>
              </a:rPr>
              <a:t>tak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diharapkan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0"/>
              </a:spcBef>
              <a:buClr>
                <a:srgbClr val="003366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Perusahaan mungkin kekurangan manajer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dengan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dirty="0">
                <a:latin typeface="Arial"/>
                <a:cs typeface="Arial"/>
              </a:rPr>
              <a:t>pengalaman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internasional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ts val="2740"/>
              </a:lnSpc>
              <a:spcBef>
                <a:spcPts val="285"/>
              </a:spcBef>
              <a:buClr>
                <a:srgbClr val="003366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Negara asing dapat mengubah hukum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komersial,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mendevaluasi mata </a:t>
            </a:r>
            <a:r>
              <a:rPr sz="2400" dirty="0">
                <a:latin typeface="Arial"/>
                <a:cs typeface="Arial"/>
              </a:rPr>
              <a:t>uang, mengalami </a:t>
            </a:r>
            <a:r>
              <a:rPr sz="2400" spc="-5" dirty="0">
                <a:latin typeface="Arial"/>
                <a:cs typeface="Arial"/>
              </a:rPr>
              <a:t>revolusi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075" y="190182"/>
            <a:ext cx="62071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dirty="0"/>
              <a:t>untuk</a:t>
            </a:r>
            <a:r>
              <a:rPr spc="-110" dirty="0"/>
              <a:t> </a:t>
            </a:r>
            <a:r>
              <a:rPr dirty="0"/>
              <a:t>berekspansi</a:t>
            </a:r>
          </a:p>
          <a:p>
            <a:pPr marL="3371215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ke </a:t>
            </a:r>
            <a:r>
              <a:rPr dirty="0">
                <a:solidFill>
                  <a:srgbClr val="FF3300"/>
                </a:solidFill>
              </a:rPr>
              <a:t>Luar</a:t>
            </a:r>
            <a:r>
              <a:rPr spc="-7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Negeri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14183"/>
            <a:ext cx="7864475" cy="30156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Tahapan dalam </a:t>
            </a:r>
            <a:r>
              <a:rPr sz="2800" b="1" i="1" spc="-5" dirty="0">
                <a:latin typeface="Arial"/>
                <a:cs typeface="Arial"/>
              </a:rPr>
              <a:t>proses</a:t>
            </a:r>
            <a:r>
              <a:rPr sz="2800" b="1" i="1" spc="10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internasionalisasi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Tidak </a:t>
            </a:r>
            <a:r>
              <a:rPr sz="2800" dirty="0">
                <a:latin typeface="Arial"/>
                <a:cs typeface="Arial"/>
              </a:rPr>
              <a:t>ada kegiatan ekspor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reguler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Ekspor </a:t>
            </a:r>
            <a:r>
              <a:rPr sz="2800" dirty="0">
                <a:latin typeface="Arial"/>
                <a:cs typeface="Arial"/>
              </a:rPr>
              <a:t>melalui </a:t>
            </a:r>
            <a:r>
              <a:rPr sz="2800" spc="-5" dirty="0">
                <a:latin typeface="Arial"/>
                <a:cs typeface="Arial"/>
              </a:rPr>
              <a:t>perwakilan independen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(agen)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003366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Pendirian </a:t>
            </a:r>
            <a:r>
              <a:rPr sz="2800" dirty="0">
                <a:latin typeface="Arial"/>
                <a:cs typeface="Arial"/>
              </a:rPr>
              <a:t>satu atau lebih anak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perusahaan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penjualan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Pendirian </a:t>
            </a:r>
            <a:r>
              <a:rPr sz="2800" dirty="0">
                <a:latin typeface="Arial"/>
                <a:cs typeface="Arial"/>
              </a:rPr>
              <a:t>fasilitas produksi di luar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negeri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Memutuskan </a:t>
            </a:r>
            <a:r>
              <a:rPr dirty="0"/>
              <a:t>Pasar Mana</a:t>
            </a:r>
            <a:r>
              <a:rPr spc="-120" dirty="0"/>
              <a:t> </a:t>
            </a:r>
            <a:r>
              <a:rPr spc="-15" dirty="0"/>
              <a:t>yang</a:t>
            </a:r>
          </a:p>
          <a:p>
            <a:pPr marL="4084320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Akan</a:t>
            </a:r>
            <a:r>
              <a:rPr spc="-80" dirty="0">
                <a:solidFill>
                  <a:srgbClr val="FF330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Dimasuki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1628189"/>
            <a:ext cx="7834630" cy="42697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62166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a.	</a:t>
            </a:r>
            <a:r>
              <a:rPr sz="2400" b="1" spc="-5" dirty="0">
                <a:latin typeface="Arial"/>
                <a:cs typeface="Arial"/>
              </a:rPr>
              <a:t>Berapa </a:t>
            </a:r>
            <a:r>
              <a:rPr sz="2400" b="1" spc="-10" dirty="0">
                <a:latin typeface="Arial"/>
                <a:cs typeface="Arial"/>
              </a:rPr>
              <a:t>banyak </a:t>
            </a:r>
            <a:r>
              <a:rPr sz="2400" b="1" spc="-5" dirty="0">
                <a:latin typeface="Arial"/>
                <a:cs typeface="Arial"/>
              </a:rPr>
              <a:t>pasar </a:t>
            </a:r>
            <a:r>
              <a:rPr sz="2400" b="1" spc="-10" dirty="0">
                <a:latin typeface="Arial"/>
                <a:cs typeface="Arial"/>
              </a:rPr>
              <a:t>yang </a:t>
            </a:r>
            <a:r>
              <a:rPr sz="2400" b="1" dirty="0">
                <a:latin typeface="Arial"/>
                <a:cs typeface="Arial"/>
              </a:rPr>
              <a:t>akan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dimasuki</a:t>
            </a:r>
            <a:endParaRPr sz="2400">
              <a:latin typeface="Arial"/>
              <a:cs typeface="Arial"/>
            </a:endParaRPr>
          </a:p>
          <a:p>
            <a:pPr marL="622300" marR="48260" indent="-6096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Pendekatan </a:t>
            </a:r>
            <a:r>
              <a:rPr sz="2400" b="1" i="1" spc="-5" dirty="0">
                <a:latin typeface="Arial"/>
                <a:cs typeface="Arial"/>
              </a:rPr>
              <a:t>air terjun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spc="-5" dirty="0">
                <a:latin typeface="Arial"/>
                <a:cs typeface="Arial"/>
              </a:rPr>
              <a:t>dengan memasuki  </a:t>
            </a:r>
            <a:r>
              <a:rPr sz="2400" dirty="0">
                <a:latin typeface="Arial"/>
                <a:cs typeface="Arial"/>
              </a:rPr>
              <a:t>negara secara </a:t>
            </a:r>
            <a:r>
              <a:rPr sz="2400" spc="-5" dirty="0">
                <a:latin typeface="Arial"/>
                <a:cs typeface="Arial"/>
              </a:rPr>
              <a:t>bertahap </a:t>
            </a:r>
            <a:r>
              <a:rPr sz="2400" dirty="0">
                <a:latin typeface="Arial"/>
                <a:cs typeface="Arial"/>
              </a:rPr>
              <a:t>dan berurutan. </a:t>
            </a:r>
            <a:r>
              <a:rPr sz="2400" spc="-5" dirty="0">
                <a:latin typeface="Arial"/>
                <a:cs typeface="Arial"/>
              </a:rPr>
              <a:t>Ini  memungkinkan perusahaan merencanakan ekspansi  </a:t>
            </a:r>
            <a:r>
              <a:rPr sz="2400" dirty="0">
                <a:latin typeface="Arial"/>
                <a:cs typeface="Arial"/>
              </a:rPr>
              <a:t>secara cermat dan </a:t>
            </a:r>
            <a:r>
              <a:rPr sz="2400" spc="-5" dirty="0">
                <a:latin typeface="Arial"/>
                <a:cs typeface="Arial"/>
              </a:rPr>
              <a:t>tidak </a:t>
            </a:r>
            <a:r>
              <a:rPr sz="2400" dirty="0">
                <a:latin typeface="Arial"/>
                <a:cs typeface="Arial"/>
              </a:rPr>
              <a:t>menghabiskan SDM dan  </a:t>
            </a:r>
            <a:r>
              <a:rPr sz="2400" spc="-5" dirty="0">
                <a:latin typeface="Arial"/>
                <a:cs typeface="Arial"/>
              </a:rPr>
              <a:t>keuangan.</a:t>
            </a:r>
            <a:endParaRPr sz="2400">
              <a:latin typeface="Arial"/>
              <a:cs typeface="Arial"/>
            </a:endParaRPr>
          </a:p>
          <a:p>
            <a:pPr marL="622300" marR="5080" indent="-609600">
              <a:lnSpc>
                <a:spcPct val="100000"/>
              </a:lnSpc>
              <a:spcBef>
                <a:spcPts val="555"/>
              </a:spcBef>
              <a:buClr>
                <a:srgbClr val="003366"/>
              </a:buClr>
              <a:buFont typeface="Wingdings"/>
              <a:buChar char="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Pendekatan </a:t>
            </a:r>
            <a:r>
              <a:rPr sz="2400" b="1" i="1" spc="-5" dirty="0">
                <a:latin typeface="Arial"/>
                <a:cs typeface="Arial"/>
              </a:rPr>
              <a:t>semburan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15" dirty="0">
                <a:latin typeface="Arial"/>
                <a:cs typeface="Arial"/>
              </a:rPr>
              <a:t>yakni </a:t>
            </a:r>
            <a:r>
              <a:rPr sz="2400" dirty="0">
                <a:latin typeface="Arial"/>
                <a:cs typeface="Arial"/>
              </a:rPr>
              <a:t>memasuki </a:t>
            </a:r>
            <a:r>
              <a:rPr sz="2400" spc="-10" dirty="0">
                <a:latin typeface="Arial"/>
                <a:cs typeface="Arial"/>
              </a:rPr>
              <a:t>banyak  </a:t>
            </a:r>
            <a:r>
              <a:rPr sz="2400" spc="-5" dirty="0">
                <a:latin typeface="Arial"/>
                <a:cs typeface="Arial"/>
              </a:rPr>
              <a:t>negara sekaligus. Namun, </a:t>
            </a:r>
            <a:r>
              <a:rPr sz="2400" spc="-10" dirty="0">
                <a:latin typeface="Arial"/>
                <a:cs typeface="Arial"/>
              </a:rPr>
              <a:t>hambatannya </a:t>
            </a:r>
            <a:r>
              <a:rPr sz="2400" spc="-5" dirty="0">
                <a:latin typeface="Arial"/>
                <a:cs typeface="Arial"/>
              </a:rPr>
              <a:t>adalah  </a:t>
            </a:r>
            <a:r>
              <a:rPr sz="2400" dirty="0">
                <a:latin typeface="Arial"/>
                <a:cs typeface="Arial"/>
              </a:rPr>
              <a:t>diperlukan sumber </a:t>
            </a:r>
            <a:r>
              <a:rPr sz="2400" spc="-20" dirty="0">
                <a:latin typeface="Arial"/>
                <a:cs typeface="Arial"/>
              </a:rPr>
              <a:t>daya </a:t>
            </a:r>
            <a:r>
              <a:rPr sz="2400" dirty="0">
                <a:latin typeface="Arial"/>
                <a:cs typeface="Arial"/>
              </a:rPr>
              <a:t>substansial dan kesulitan  </a:t>
            </a:r>
            <a:r>
              <a:rPr sz="2400" spc="-5" dirty="0">
                <a:latin typeface="Arial"/>
                <a:cs typeface="Arial"/>
              </a:rPr>
              <a:t>perencanaan strategi memasuki berbagai pasar </a:t>
            </a:r>
            <a:r>
              <a:rPr sz="2400" spc="-20" dirty="0">
                <a:latin typeface="Arial"/>
                <a:cs typeface="Arial"/>
              </a:rPr>
              <a:t>yang  </a:t>
            </a:r>
            <a:r>
              <a:rPr sz="2400" spc="-5" dirty="0">
                <a:latin typeface="Arial"/>
                <a:cs typeface="Arial"/>
              </a:rPr>
              <a:t>berbeda.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1760</Words>
  <Application>Microsoft Office PowerPoint</Application>
  <PresentationFormat>On-screen Show (4:3)</PresentationFormat>
  <Paragraphs>263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Persaingan pada Basis Global</vt:lpstr>
      <vt:lpstr>Persaingan pada Basis Global</vt:lpstr>
      <vt:lpstr>Keputusan Utama dalam Pemasaran Internasional</vt:lpstr>
      <vt:lpstr>Memutuskan untuk berekspansi ke Luar Negeri</vt:lpstr>
      <vt:lpstr>Memutuskan untuk berekspansi ke Luar Negeri</vt:lpstr>
      <vt:lpstr>Memutuskan untuk berekspansi ke Luar Negeri</vt:lpstr>
      <vt:lpstr>Memutuskan Pasar Mana yang Akan Dimasuki</vt:lpstr>
      <vt:lpstr>Pendekatan Air Terjun</vt:lpstr>
      <vt:lpstr>Memutuskan Pasar Mana yang Akan Dimasuki</vt:lpstr>
      <vt:lpstr>Pasar Negara Maju versus Pasar Negara Berkembang</vt:lpstr>
      <vt:lpstr>Mengevaluasi Pasar Potensial</vt:lpstr>
      <vt:lpstr>Memutuskan Cara Memasuki Pasar</vt:lpstr>
      <vt:lpstr>Memutuskan Cara Memasuki Pasar</vt:lpstr>
      <vt:lpstr>Memutuskan Cara Memasuki Pasar</vt:lpstr>
      <vt:lpstr>Waralaba (franchising)</vt:lpstr>
      <vt:lpstr>Memutuskan Cara Memasuki Pasar</vt:lpstr>
      <vt:lpstr>PowerPoint Presentation</vt:lpstr>
      <vt:lpstr>Memutuskan Cara Memasuki Pasar</vt:lpstr>
      <vt:lpstr>PowerPoint Presentation</vt:lpstr>
      <vt:lpstr>Pro dan Kontra Pemasaran Global</vt:lpstr>
      <vt:lpstr>Pro dan Kontra Pemasaran Global</vt:lpstr>
      <vt:lpstr>Memutuskan Program Pemasaran</vt:lpstr>
      <vt:lpstr>Empat dimensi budaya yang Membedakan Negara</vt:lpstr>
      <vt:lpstr>a. Produk</vt:lpstr>
      <vt:lpstr>Lima Strategi Produk dan Komunikasi Internasional</vt:lpstr>
      <vt:lpstr>Bentuk Penyesuaian Produk</vt:lpstr>
      <vt:lpstr>Penyesuaian Produk</vt:lpstr>
      <vt:lpstr>Pendekatan Penyesuaian:</vt:lpstr>
      <vt:lpstr>b. Komunikasi</vt:lpstr>
      <vt:lpstr>Penyesuaian Komunikasi</vt:lpstr>
      <vt:lpstr>c. Harga</vt:lpstr>
      <vt:lpstr>c. Harga</vt:lpstr>
      <vt:lpstr>PowerPoint Presentation</vt:lpstr>
      <vt:lpstr>d. Saluran Distribusi</vt:lpstr>
      <vt:lpstr>Konsep Saluran secara Menyeluruh untuk Pemasaran Internasional</vt:lpstr>
      <vt:lpstr>d. Saluran Distribusi</vt:lpstr>
      <vt:lpstr>Pengaruh Negara Asal</vt:lpstr>
      <vt:lpstr>Membangun Citra Negara</vt:lpstr>
      <vt:lpstr>Persepsi Konsumen tentang Negara Asal</vt:lpstr>
      <vt:lpstr>Memutuskan Organisasi Pemasaran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WINGS</dc:creator>
  <cp:lastModifiedBy>USER-PC</cp:lastModifiedBy>
  <cp:revision>2</cp:revision>
  <dcterms:created xsi:type="dcterms:W3CDTF">2021-12-23T16:05:51Z</dcterms:created>
  <dcterms:modified xsi:type="dcterms:W3CDTF">2021-12-23T12:59:39Z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2021-12-23T00:00:00Z</vt:filetime>
  </property>
</Properties>
</file>