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1" r:id="rId37"/>
    <p:sldId id="292" r:id="rId38"/>
    <p:sldId id="293" r:id="rId39"/>
    <p:sldId id="295" r:id="rId40"/>
    <p:sldId id="294" r:id="rId41"/>
    <p:sldId id="296" r:id="rId42"/>
    <p:sldId id="297" r:id="rId43"/>
    <p:sldId id="298" r:id="rId44"/>
    <p:sldId id="299" r:id="rId45"/>
    <p:sldId id="300" r:id="rId46"/>
    <p:sldId id="301" r:id="rId47"/>
    <p:sldId id="302" r:id="rId48"/>
    <p:sldId id="306" r:id="rId49"/>
    <p:sldId id="303" r:id="rId50"/>
    <p:sldId id="307" r:id="rId51"/>
    <p:sldId id="308" r:id="rId52"/>
    <p:sldId id="305" r:id="rId53"/>
    <p:sldId id="309" r:id="rId5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38E37-8381-4599-A100-29F425328C56}" type="datetimeFigureOut">
              <a:rPr lang="id-ID" smtClean="0"/>
              <a:pPr/>
              <a:t>24/03/2016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E75DB5-31AC-433D-8801-9E1AD1017829}"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Pengorganisasian dalam audit manajemen penyakit berbasis wilayah.</a:t>
            </a:r>
          </a:p>
          <a:p>
            <a:r>
              <a:rPr lang="id-ID" dirty="0" smtClean="0"/>
              <a:t>Dalam rancangan kegiatan audit terlebih dahulu ditentukan siapa sasaran audit.</a:t>
            </a:r>
            <a:r>
              <a:rPr lang="id-ID" baseline="0" dirty="0" smtClean="0"/>
              <a:t> Untuk manajemen kasus sasaran audit ditujukan secara individu kepada a. Petugas pelaksana dipuskesmas(dokter, bidan dan perawat), rumah sakit, b. Alat dan bahan : mikroskop, obat reagensia</a:t>
            </a:r>
            <a:endParaRPr lang="id-ID" dirty="0"/>
          </a:p>
        </p:txBody>
      </p:sp>
      <p:sp>
        <p:nvSpPr>
          <p:cNvPr id="4" name="Slide Number Placeholder 3"/>
          <p:cNvSpPr>
            <a:spLocks noGrp="1"/>
          </p:cNvSpPr>
          <p:nvPr>
            <p:ph type="sldNum" sz="quarter" idx="10"/>
          </p:nvPr>
        </p:nvSpPr>
        <p:spPr/>
        <p:txBody>
          <a:bodyPr/>
          <a:lstStyle/>
          <a:p>
            <a:fld id="{143F7B3C-EDBA-4BDA-9363-F9E3A0982335}" type="slidenum">
              <a:rPr lang="id-ID" smtClean="0"/>
              <a:pPr/>
              <a:t>30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4F0A9F-52EB-40E9-942C-B64E2A5505D3}" type="datetimeFigureOut">
              <a:rPr lang="id-ID" smtClean="0"/>
              <a:pPr/>
              <a:t>24/03/2016</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514F05-318B-4BDD-8D54-BB01BB4EB8A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4F0A9F-52EB-40E9-942C-B64E2A5505D3}" type="datetimeFigureOut">
              <a:rPr lang="id-ID" smtClean="0"/>
              <a:pPr/>
              <a:t>24/03/2016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F514F05-318B-4BDD-8D54-BB01BB4EB8A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4F0A9F-52EB-40E9-942C-B64E2A5505D3}" type="datetimeFigureOut">
              <a:rPr lang="id-ID" smtClean="0"/>
              <a:pPr/>
              <a:t>24/03/2016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F514F05-318B-4BDD-8D54-BB01BB4EB8A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4F0A9F-52EB-40E9-942C-B64E2A5505D3}" type="datetimeFigureOut">
              <a:rPr lang="id-ID" smtClean="0"/>
              <a:pPr/>
              <a:t>24/03/2016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F514F05-318B-4BDD-8D54-BB01BB4EB8AB}"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4F0A9F-52EB-40E9-942C-B64E2A5505D3}" type="datetimeFigureOut">
              <a:rPr lang="id-ID" smtClean="0"/>
              <a:pPr/>
              <a:t>24/03/2016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F514F05-318B-4BDD-8D54-BB01BB4EB8AB}"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4F0A9F-52EB-40E9-942C-B64E2A5505D3}" type="datetimeFigureOut">
              <a:rPr lang="id-ID" smtClean="0"/>
              <a:pPr/>
              <a:t>24/03/2016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F514F05-318B-4BDD-8D54-BB01BB4EB8AB}"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4F0A9F-52EB-40E9-942C-B64E2A5505D3}" type="datetimeFigureOut">
              <a:rPr lang="id-ID" smtClean="0"/>
              <a:pPr/>
              <a:t>24/03/2016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F514F05-318B-4BDD-8D54-BB01BB4EB8A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54F0A9F-52EB-40E9-942C-B64E2A5505D3}" type="datetimeFigureOut">
              <a:rPr lang="id-ID" smtClean="0"/>
              <a:pPr/>
              <a:t>24/03/2016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F514F05-318B-4BDD-8D54-BB01BB4EB8AB}"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54F0A9F-52EB-40E9-942C-B64E2A5505D3}" type="datetimeFigureOut">
              <a:rPr lang="id-ID" smtClean="0"/>
              <a:pPr/>
              <a:t>24/03/2016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F514F05-318B-4BDD-8D54-BB01BB4EB8A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54F0A9F-52EB-40E9-942C-B64E2A5505D3}" type="datetimeFigureOut">
              <a:rPr lang="id-ID" smtClean="0"/>
              <a:pPr/>
              <a:t>24/03/2016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F514F05-318B-4BDD-8D54-BB01BB4EB8A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54F0A9F-52EB-40E9-942C-B64E2A5505D3}" type="datetimeFigureOut">
              <a:rPr lang="id-ID" smtClean="0"/>
              <a:pPr/>
              <a:t>24/03/2016</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514F05-318B-4BDD-8D54-BB01BB4EB8AB}"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4F0A9F-52EB-40E9-942C-B64E2A5505D3}" type="datetimeFigureOut">
              <a:rPr lang="id-ID" smtClean="0"/>
              <a:pPr/>
              <a:t>24/03/2016</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514F05-318B-4BDD-8D54-BB01BB4EB8A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7"/>
            <a:ext cx="7772400" cy="1714512"/>
          </a:xfrm>
        </p:spPr>
        <p:txBody>
          <a:bodyPr>
            <a:normAutofit fontScale="90000"/>
          </a:bodyPr>
          <a:lstStyle/>
          <a:p>
            <a:r>
              <a:rPr lang="id-ID" dirty="0" smtClean="0"/>
              <a:t>MANAJEMEN PENYAKIT BERBASIS WILAYAH</a:t>
            </a:r>
            <a:br>
              <a:rPr lang="id-ID" dirty="0" smtClean="0"/>
            </a:br>
            <a:endParaRPr lang="id-ID" dirty="0"/>
          </a:p>
        </p:txBody>
      </p:sp>
      <p:sp>
        <p:nvSpPr>
          <p:cNvPr id="3" name="Subtitle 2"/>
          <p:cNvSpPr>
            <a:spLocks noGrp="1"/>
          </p:cNvSpPr>
          <p:nvPr>
            <p:ph type="subTitle" idx="1"/>
          </p:nvPr>
        </p:nvSpPr>
        <p:spPr/>
        <p:txBody>
          <a:bodyPr/>
          <a:lstStyle/>
          <a:p>
            <a:r>
              <a:rPr lang="id-ID" dirty="0" smtClean="0"/>
              <a:t>Pertemuan ke-3</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14356"/>
            <a:ext cx="8686800" cy="5292935"/>
          </a:xfrm>
        </p:spPr>
        <p:txBody>
          <a:bodyPr>
            <a:normAutofit lnSpcReduction="10000"/>
          </a:bodyPr>
          <a:lstStyle/>
          <a:p>
            <a:pPr marL="342900" indent="-342900" algn="just"/>
            <a:r>
              <a:rPr lang="id-ID" dirty="0" smtClean="0"/>
              <a:t>Manajemen kelompok variabel berperan lainnya</a:t>
            </a:r>
          </a:p>
          <a:p>
            <a:pPr marL="342900" indent="-342900" algn="just"/>
            <a:r>
              <a:rPr lang="id-ID" dirty="0" smtClean="0"/>
              <a:t>Simpul 5 adalah sekumpulan berbagai ‘intervening variabels’ yang dapat mempengaruhi proses hubungan interaksi antara simpul 2 dengan simpul 3 (penduduk). Simpul 5 terdiri dari 2 kategori, kategori pertama adalah variabel yang sulit dikendalikan seperti topografi,iklim, suhu lingkungan dan kelembaban. Kategori kedua adalah berbagai institusi yang dapat mempengaruhi hubungan interaktif anatara simpul 2 dengan simpul 3, seperti pendidikan, penyuluhan ataupun pemberian alat pelindung.</a:t>
            </a:r>
          </a:p>
          <a:p>
            <a:endParaRPr lang="id-ID" dirty="0"/>
          </a:p>
        </p:txBody>
      </p:sp>
      <p:sp>
        <p:nvSpPr>
          <p:cNvPr id="3" name="Title 2"/>
          <p:cNvSpPr>
            <a:spLocks noGrp="1"/>
          </p:cNvSpPr>
          <p:nvPr>
            <p:ph type="title"/>
          </p:nvPr>
        </p:nvSpPr>
        <p:spPr>
          <a:xfrm>
            <a:off x="285720" y="0"/>
            <a:ext cx="8229600" cy="725470"/>
          </a:xfrm>
        </p:spPr>
        <p:txBody>
          <a:bodyPr>
            <a:normAutofit/>
          </a:bodyPr>
          <a:lstStyle/>
          <a:p>
            <a:r>
              <a:rPr lang="id-ID" sz="3200" dirty="0" smtClean="0"/>
              <a:t>Manajemen Simpul 5</a:t>
            </a:r>
            <a:endParaRPr lang="id-ID"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2984"/>
            <a:ext cx="8686800" cy="4864307"/>
          </a:xfrm>
        </p:spPr>
        <p:txBody>
          <a:bodyPr>
            <a:normAutofit fontScale="92500"/>
          </a:bodyPr>
          <a:lstStyle/>
          <a:p>
            <a:pPr marL="342900" indent="-342900" algn="just"/>
            <a:r>
              <a:rPr lang="id-ID" dirty="0" smtClean="0"/>
              <a:t>Menurut WHO untuk melaksanakan pendekatan kesehatan masyarakat dalam suatu wilayah, maka terlebih dahulu harus dilihat komponen sistem yang memiliki keterkaitan dengan penyakit yang kita hadapi.</a:t>
            </a:r>
          </a:p>
          <a:p>
            <a:pPr marL="342900" indent="-342900" algn="just"/>
            <a:r>
              <a:rPr lang="id-ID" dirty="0" smtClean="0"/>
              <a:t>Sistem adalah tatanan yang menggambarkan adanya rangkaian berbagai komponen yang memiliki hubungan serta tujuan bersama secara serasi, terkoordinasi yang bekerja atau berjalan dalam jangka waktu tertentu dan terencana. Wilayah sendiri terbagi menjadi tiga wilayah administratif, wilayah ekosistem dan wilayah spasial</a:t>
            </a:r>
          </a:p>
          <a:p>
            <a:endParaRPr lang="id-ID" dirty="0"/>
          </a:p>
        </p:txBody>
      </p:sp>
      <p:sp>
        <p:nvSpPr>
          <p:cNvPr id="3" name="Title 2"/>
          <p:cNvSpPr>
            <a:spLocks noGrp="1"/>
          </p:cNvSpPr>
          <p:nvPr>
            <p:ph type="title"/>
          </p:nvPr>
        </p:nvSpPr>
        <p:spPr>
          <a:xfrm>
            <a:off x="457200" y="0"/>
            <a:ext cx="8229600" cy="1071546"/>
          </a:xfrm>
        </p:spPr>
        <p:txBody>
          <a:bodyPr>
            <a:normAutofit fontScale="90000"/>
          </a:bodyPr>
          <a:lstStyle/>
          <a:p>
            <a:r>
              <a:rPr lang="id-ID" dirty="0" smtClean="0"/>
              <a:t/>
            </a:r>
            <a:br>
              <a:rPr lang="id-ID" dirty="0" smtClean="0"/>
            </a:br>
            <a:r>
              <a:rPr lang="id-ID" sz="3600" dirty="0" smtClean="0"/>
              <a:t>Manajemen Penyakit berbasis wilayah dalam perspektif sistem</a:t>
            </a:r>
            <a:r>
              <a:rPr lang="id-ID" dirty="0" smtClean="0"/>
              <a:t/>
            </a:r>
            <a:br>
              <a:rPr lang="id-ID" dirty="0" smtClean="0"/>
            </a:b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28670"/>
            <a:ext cx="9144000" cy="5929330"/>
          </a:xfrm>
        </p:spPr>
        <p:txBody>
          <a:bodyPr>
            <a:normAutofit fontScale="85000" lnSpcReduction="20000"/>
          </a:bodyPr>
          <a:lstStyle/>
          <a:p>
            <a:pPr marL="342900" indent="-342900" algn="just"/>
            <a:r>
              <a:rPr lang="id-ID" dirty="0" smtClean="0"/>
              <a:t>Berikut ini komponen utama yang bertanggung jawab atau merupakan dinamisator upaya-upaya manajemen pemberantasan penyakit secara terpadu dalam satu wilayah kabupaten/ kota. Semua komponen mengadakan kerja sama, sehingga merupakan jejaring dalam satu kesatuan gerak.</a:t>
            </a:r>
          </a:p>
          <a:p>
            <a:pPr marL="342900" indent="-342900" algn="just">
              <a:buNone/>
            </a:pPr>
            <a:r>
              <a:rPr lang="id-ID" dirty="0" smtClean="0"/>
              <a:t>1. Dinas kesehatan Kota/Kabupaten</a:t>
            </a:r>
          </a:p>
          <a:p>
            <a:pPr marL="342900" indent="-342900" algn="just">
              <a:buNone/>
            </a:pPr>
            <a:r>
              <a:rPr lang="id-ID" dirty="0" smtClean="0"/>
              <a:t>2. Rumah Sakit yang berada dalam wilayah administratif</a:t>
            </a:r>
          </a:p>
          <a:p>
            <a:pPr marL="342900" indent="-342900" algn="just">
              <a:buNone/>
            </a:pPr>
            <a:r>
              <a:rPr lang="id-ID" dirty="0" smtClean="0"/>
              <a:t>3. Kantor kesehatan pelabuhan (merupakan UPT pusat)</a:t>
            </a:r>
          </a:p>
          <a:p>
            <a:pPr marL="342900" indent="-342900" algn="just">
              <a:buNone/>
            </a:pPr>
            <a:r>
              <a:rPr lang="id-ID" dirty="0" smtClean="0"/>
              <a:t>4. Puskesmas</a:t>
            </a:r>
          </a:p>
          <a:p>
            <a:pPr marL="342900" indent="-342900" algn="just">
              <a:buNone/>
            </a:pPr>
            <a:r>
              <a:rPr lang="id-ID" dirty="0" smtClean="0"/>
              <a:t>5. Praktik pelayanan kesehatan swasta</a:t>
            </a:r>
          </a:p>
          <a:p>
            <a:pPr marL="342900" indent="-342900" algn="just">
              <a:buNone/>
            </a:pPr>
            <a:r>
              <a:rPr lang="id-ID" dirty="0" smtClean="0"/>
              <a:t>6. Lembaga Swadaya Masyarakat.</a:t>
            </a:r>
          </a:p>
          <a:p>
            <a:pPr marL="342900" indent="-342900" algn="just">
              <a:buNone/>
            </a:pPr>
            <a:r>
              <a:rPr lang="id-ID" dirty="0" smtClean="0"/>
              <a:t>7. Balai Pelayanan Kesehatan</a:t>
            </a:r>
          </a:p>
          <a:p>
            <a:pPr marL="342900" indent="-342900" algn="just">
              <a:buNone/>
            </a:pPr>
            <a:r>
              <a:rPr lang="id-ID" dirty="0" smtClean="0"/>
              <a:t>8. Posyandu dll</a:t>
            </a:r>
          </a:p>
          <a:p>
            <a:pPr marL="342900" indent="-342900" algn="just">
              <a:buNone/>
            </a:pPr>
            <a:r>
              <a:rPr lang="id-ID" dirty="0" smtClean="0"/>
              <a:t>	Kelembagaan yang merupakan gabungan dari komponen inti dan swadaya masyarakat, seperti PKK dapat dikategorikan sebagai komponen inti maupun mitra program</a:t>
            </a:r>
          </a:p>
          <a:p>
            <a:endParaRPr lang="id-ID" dirty="0"/>
          </a:p>
        </p:txBody>
      </p:sp>
      <p:sp>
        <p:nvSpPr>
          <p:cNvPr id="3" name="Title 2"/>
          <p:cNvSpPr>
            <a:spLocks noGrp="1"/>
          </p:cNvSpPr>
          <p:nvPr>
            <p:ph type="title"/>
          </p:nvPr>
        </p:nvSpPr>
        <p:spPr>
          <a:xfrm>
            <a:off x="0" y="0"/>
            <a:ext cx="8401080" cy="796908"/>
          </a:xfrm>
        </p:spPr>
        <p:txBody>
          <a:bodyPr>
            <a:normAutofit fontScale="90000"/>
          </a:bodyPr>
          <a:lstStyle/>
          <a:p>
            <a:r>
              <a:rPr lang="id-ID" sz="3200" dirty="0" smtClean="0"/>
              <a:t>Komponen inti, Organisasi jajaran kesehatan</a:t>
            </a:r>
            <a:endParaRPr lang="id-ID"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85794"/>
            <a:ext cx="9144000" cy="6072206"/>
          </a:xfrm>
        </p:spPr>
        <p:txBody>
          <a:bodyPr>
            <a:normAutofit fontScale="92500" lnSpcReduction="20000"/>
          </a:bodyPr>
          <a:lstStyle/>
          <a:p>
            <a:pPr marL="342900" indent="-342900" algn="just"/>
            <a:r>
              <a:rPr lang="id-ID" sz="3200" dirty="0" smtClean="0"/>
              <a:t>Dewan Perwakilan Rakyat (Daerah)</a:t>
            </a:r>
          </a:p>
          <a:p>
            <a:pPr marL="342900" indent="-342900" algn="just"/>
            <a:r>
              <a:rPr lang="id-ID" sz="3200" dirty="0" smtClean="0"/>
              <a:t>Dinas dinas non kesehatan dalam wilayah tersebut</a:t>
            </a:r>
          </a:p>
          <a:p>
            <a:pPr marL="342900" indent="-342900" algn="just"/>
            <a:r>
              <a:rPr lang="id-ID" sz="3200" dirty="0" smtClean="0"/>
              <a:t>Kelembagaan non pemerintah</a:t>
            </a:r>
          </a:p>
          <a:p>
            <a:pPr marL="342900" indent="-342900" algn="just"/>
            <a:r>
              <a:rPr lang="id-ID" sz="3200" dirty="0" smtClean="0"/>
              <a:t>kelembagaan luar negeri</a:t>
            </a:r>
          </a:p>
          <a:p>
            <a:pPr marL="342900" indent="-342900" algn="just"/>
            <a:r>
              <a:rPr lang="id-ID" sz="3200" dirty="0" smtClean="0"/>
              <a:t>Tokohmasyarakat/individu</a:t>
            </a:r>
          </a:p>
          <a:p>
            <a:pPr marL="342900" indent="-342900" algn="just"/>
            <a:r>
              <a:rPr lang="id-ID" sz="3200" dirty="0" smtClean="0"/>
              <a:t>Anggota masyarakat</a:t>
            </a:r>
          </a:p>
          <a:p>
            <a:pPr marL="342900" indent="-342900" algn="just"/>
            <a:r>
              <a:rPr lang="id-ID" sz="3200" dirty="0" smtClean="0"/>
              <a:t>Petugas/pejabat fungsional</a:t>
            </a:r>
          </a:p>
          <a:p>
            <a:pPr marL="342900" indent="-342900" algn="just"/>
            <a:r>
              <a:rPr lang="id-ID" sz="3200" dirty="0" smtClean="0"/>
              <a:t>Sukarelawan/ kader dll</a:t>
            </a:r>
          </a:p>
          <a:p>
            <a:pPr marL="342900" indent="-342900" algn="just">
              <a:buNone/>
            </a:pPr>
            <a:r>
              <a:rPr lang="id-ID" sz="3200" dirty="0" smtClean="0"/>
              <a:t>   Permasalahan pengendalian faktor risiko seringkali melibatkan sektor lain diluar dinas kesehatan diperlukan keterlibatan lintas sektor dalam pengendalian suatu penyakit  dan dalam suatu Sistem Manajemen Penyakit.</a:t>
            </a:r>
          </a:p>
          <a:p>
            <a:pPr marL="342900" indent="-342900" algn="just"/>
            <a:endParaRPr lang="id-ID" sz="2400" dirty="0" smtClean="0"/>
          </a:p>
          <a:p>
            <a:pPr marL="342900" indent="-342900" algn="just"/>
            <a:endParaRPr lang="id-ID" sz="2400" dirty="0" smtClean="0"/>
          </a:p>
          <a:p>
            <a:endParaRPr lang="id-ID" dirty="0"/>
          </a:p>
        </p:txBody>
      </p:sp>
      <p:sp>
        <p:nvSpPr>
          <p:cNvPr id="3" name="Title 2"/>
          <p:cNvSpPr>
            <a:spLocks noGrp="1"/>
          </p:cNvSpPr>
          <p:nvPr>
            <p:ph type="title"/>
          </p:nvPr>
        </p:nvSpPr>
        <p:spPr>
          <a:xfrm>
            <a:off x="0" y="0"/>
            <a:ext cx="8715404" cy="714356"/>
          </a:xfrm>
        </p:spPr>
        <p:txBody>
          <a:bodyPr>
            <a:normAutofit/>
          </a:bodyPr>
          <a:lstStyle/>
          <a:p>
            <a:r>
              <a:rPr lang="id-ID" sz="3200" dirty="0" smtClean="0"/>
              <a:t>Komponen Mitra Program</a:t>
            </a:r>
            <a:endParaRPr lang="id-ID"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00108"/>
            <a:ext cx="9144000" cy="5572164"/>
          </a:xfrm>
        </p:spPr>
        <p:txBody>
          <a:bodyPr>
            <a:normAutofit lnSpcReduction="10000"/>
          </a:bodyPr>
          <a:lstStyle/>
          <a:p>
            <a:pPr marL="342900" indent="-342900" algn="just"/>
            <a:r>
              <a:rPr lang="id-ID" dirty="0" smtClean="0"/>
              <a:t>Untuk menggambarkan totalitas  sistem menurut definisi WHO dapat menggunakan Model Sistem Dinamik. Langkah-langkah untuk menggambarkan model manajemen penyakit berbasis wilayah dengan melibatkan seluruh sumber daya yang ada pada sebuah wilayah dapat menggambarkan ke dalam model dinamik dengan langkah-langkah :</a:t>
            </a:r>
          </a:p>
          <a:p>
            <a:pPr marL="342900" indent="-342900" algn="just">
              <a:buNone/>
            </a:pPr>
            <a:r>
              <a:rPr lang="id-ID" dirty="0" smtClean="0"/>
              <a:t>a.Mempelajari dan membuat konsep transmisi penyakit yang dianggap prioritas pada suatu wilayah.</a:t>
            </a:r>
          </a:p>
          <a:p>
            <a:pPr marL="342900" indent="-342900" algn="just">
              <a:buNone/>
            </a:pPr>
            <a:r>
              <a:rPr lang="id-ID" dirty="0" smtClean="0"/>
              <a:t>b.Permodelan. Setelah terbentuk model teori simpul untuk jenis penyakit tertentu yang lebih kompleks, libatkan sektor-sektor terkait terutama dalam pemecahan permasa lahannya.</a:t>
            </a:r>
          </a:p>
          <a:p>
            <a:endParaRPr lang="id-ID" dirty="0"/>
          </a:p>
        </p:txBody>
      </p:sp>
      <p:sp>
        <p:nvSpPr>
          <p:cNvPr id="3" name="Title 2"/>
          <p:cNvSpPr>
            <a:spLocks noGrp="1"/>
          </p:cNvSpPr>
          <p:nvPr>
            <p:ph type="title"/>
          </p:nvPr>
        </p:nvSpPr>
        <p:spPr>
          <a:xfrm>
            <a:off x="0" y="0"/>
            <a:ext cx="9144000" cy="939784"/>
          </a:xfrm>
        </p:spPr>
        <p:txBody>
          <a:bodyPr>
            <a:normAutofit fontScale="90000"/>
          </a:bodyPr>
          <a:lstStyle/>
          <a:p>
            <a:r>
              <a:rPr lang="id-ID" dirty="0" smtClean="0"/>
              <a:t/>
            </a:r>
            <a:br>
              <a:rPr lang="id-ID" dirty="0" smtClean="0"/>
            </a:br>
            <a:r>
              <a:rPr lang="id-ID" sz="3600" dirty="0" smtClean="0"/>
              <a:t>Model Sistem manajemen penyakit berbasis wilayah</a:t>
            </a:r>
            <a:r>
              <a:rPr lang="id-ID" dirty="0" smtClean="0"/>
              <a:t/>
            </a:r>
            <a:br>
              <a:rPr lang="id-ID" dirty="0" smtClean="0"/>
            </a:b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785794"/>
            <a:ext cx="8858280" cy="6072206"/>
          </a:xfrm>
        </p:spPr>
        <p:txBody>
          <a:bodyPr>
            <a:normAutofit fontScale="85000" lnSpcReduction="20000"/>
          </a:bodyPr>
          <a:lstStyle/>
          <a:p>
            <a:pPr marL="342900" indent="-342900" algn="just"/>
            <a:r>
              <a:rPr lang="id-ID" dirty="0" smtClean="0"/>
              <a:t>Setiap pemerintah Kabupaten/Kota hendaknya memiliki peran dan fungsi manajemen pengendalian dan pemberantasan penyakit yang terintegrasi dengan pengendalian faktor risiko penyakit yang berkenaan dan dianggap penting di wilayahnya.</a:t>
            </a:r>
          </a:p>
          <a:p>
            <a:pPr marL="342900" indent="-342900" algn="just"/>
            <a:r>
              <a:rPr lang="id-ID" dirty="0" smtClean="0"/>
              <a:t>Pokok-pokok peran dan fungsi manajemen (terhadap pengendalian penyakit tertentu) antara lain : </a:t>
            </a:r>
          </a:p>
          <a:p>
            <a:pPr marL="342900" indent="-342900" algn="just">
              <a:buAutoNum type="arabicPeriod"/>
            </a:pPr>
            <a:r>
              <a:rPr lang="id-ID" dirty="0" smtClean="0"/>
              <a:t>Perencanaan Kabupaten/Kota  penetapan sasaran.</a:t>
            </a:r>
          </a:p>
          <a:p>
            <a:pPr marL="342900" indent="-342900" algn="just">
              <a:buAutoNum type="arabicPeriod"/>
            </a:pPr>
            <a:r>
              <a:rPr lang="id-ID" dirty="0" smtClean="0"/>
              <a:t>Mengendalikan faktor risiko penyakit</a:t>
            </a:r>
          </a:p>
          <a:p>
            <a:pPr marL="342900" indent="-342900" algn="just">
              <a:buAutoNum type="arabicPeriod"/>
            </a:pPr>
            <a:r>
              <a:rPr lang="id-ID" dirty="0" smtClean="0"/>
              <a:t>Mengendalikan kasus (tata laksana) penyakit</a:t>
            </a:r>
          </a:p>
          <a:p>
            <a:pPr marL="342900" indent="-342900" algn="just">
              <a:buAutoNum type="arabicPeriod"/>
            </a:pPr>
            <a:r>
              <a:rPr lang="id-ID" dirty="0" smtClean="0"/>
              <a:t>Memberdayakan masyarakat.</a:t>
            </a:r>
          </a:p>
          <a:p>
            <a:pPr marL="342900" indent="-342900" algn="just">
              <a:buAutoNum type="arabicPeriod"/>
            </a:pPr>
            <a:r>
              <a:rPr lang="id-ID" dirty="0" smtClean="0"/>
              <a:t>Memberikan kekebalan atau program perlindungan khusus kalau ada.</a:t>
            </a:r>
          </a:p>
          <a:p>
            <a:pPr marL="342900" indent="-342900" algn="just">
              <a:buAutoNum type="arabicPeriod"/>
            </a:pPr>
            <a:r>
              <a:rPr lang="id-ID" dirty="0" smtClean="0"/>
              <a:t>Meningkatkan kapasitas institusi.</a:t>
            </a:r>
          </a:p>
          <a:p>
            <a:pPr marL="342900" indent="-342900" algn="just">
              <a:buAutoNum type="arabicPeriod"/>
            </a:pPr>
            <a:r>
              <a:rPr lang="id-ID" dirty="0" smtClean="0"/>
              <a:t>Menggalang kemitraan dan kerjasama lintas sektor</a:t>
            </a:r>
          </a:p>
          <a:p>
            <a:pPr marL="342900" indent="-342900" algn="just">
              <a:buAutoNum type="arabicPeriod"/>
            </a:pPr>
            <a:r>
              <a:rPr lang="id-ID" dirty="0" smtClean="0"/>
              <a:t>Pemantauan penyakit dan faktor risiko penyakit untuk manajemen.</a:t>
            </a:r>
          </a:p>
          <a:p>
            <a:pPr marL="342900" indent="-342900" algn="just">
              <a:buAutoNum type="arabicPeriod"/>
            </a:pPr>
            <a:r>
              <a:rPr lang="id-ID" dirty="0" smtClean="0"/>
              <a:t>Menanggulangi kejadian luar biasa</a:t>
            </a:r>
          </a:p>
          <a:p>
            <a:pPr marL="342900" indent="-342900" algn="just">
              <a:buAutoNum type="arabicPeriod"/>
            </a:pPr>
            <a:r>
              <a:rPr lang="id-ID" dirty="0" smtClean="0"/>
              <a:t>Melaksanakan kewenangan wajib lainnya.</a:t>
            </a:r>
          </a:p>
          <a:p>
            <a:pPr marL="342900" indent="-342900" algn="just"/>
            <a:endParaRPr lang="id-ID" dirty="0" smtClean="0"/>
          </a:p>
          <a:p>
            <a:endParaRPr lang="id-ID" dirty="0"/>
          </a:p>
        </p:txBody>
      </p:sp>
      <p:sp>
        <p:nvSpPr>
          <p:cNvPr id="3" name="Title 2"/>
          <p:cNvSpPr>
            <a:spLocks noGrp="1"/>
          </p:cNvSpPr>
          <p:nvPr>
            <p:ph type="title"/>
          </p:nvPr>
        </p:nvSpPr>
        <p:spPr>
          <a:xfrm>
            <a:off x="0" y="0"/>
            <a:ext cx="8229600" cy="725470"/>
          </a:xfrm>
        </p:spPr>
        <p:txBody>
          <a:bodyPr>
            <a:normAutofit/>
          </a:bodyPr>
          <a:lstStyle/>
          <a:p>
            <a:r>
              <a:rPr lang="id-ID" sz="2800" dirty="0" smtClean="0"/>
              <a:t>Peran dan Fungsi Manajemen</a:t>
            </a:r>
            <a:endParaRPr lang="id-ID"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85795"/>
            <a:ext cx="9144000" cy="2286015"/>
          </a:xfrm>
        </p:spPr>
        <p:txBody>
          <a:bodyPr>
            <a:normAutofit/>
          </a:bodyPr>
          <a:lstStyle/>
          <a:p>
            <a:r>
              <a:rPr lang="id-ID" sz="2400" dirty="0" smtClean="0"/>
              <a:t>Sekali ditetapkan prioritas penyakit tertentu, dan dikembangkan manajemen penyakit tertentu diperlukan pertemuan yang melibatkan stakeholder dan perlu di selenggarakan secara berkala. Sebagai contoh pengendalian wilayah wisata, pengendalian wilayah pertambangan</a:t>
            </a:r>
          </a:p>
          <a:p>
            <a:endParaRPr lang="id-ID" dirty="0"/>
          </a:p>
        </p:txBody>
      </p:sp>
      <p:sp>
        <p:nvSpPr>
          <p:cNvPr id="3" name="Title 2"/>
          <p:cNvSpPr>
            <a:spLocks noGrp="1"/>
          </p:cNvSpPr>
          <p:nvPr>
            <p:ph type="title"/>
          </p:nvPr>
        </p:nvSpPr>
        <p:spPr>
          <a:xfrm>
            <a:off x="0" y="0"/>
            <a:ext cx="8229600" cy="796908"/>
          </a:xfrm>
        </p:spPr>
        <p:txBody>
          <a:bodyPr>
            <a:normAutofit/>
          </a:bodyPr>
          <a:lstStyle/>
          <a:p>
            <a:r>
              <a:rPr lang="id-ID" sz="3200" dirty="0" smtClean="0"/>
              <a:t>Forum Pertemuan Periodik</a:t>
            </a:r>
            <a:endParaRPr lang="id-ID" sz="3200" dirty="0"/>
          </a:p>
        </p:txBody>
      </p:sp>
      <p:sp>
        <p:nvSpPr>
          <p:cNvPr id="4" name="TextBox 3"/>
          <p:cNvSpPr txBox="1"/>
          <p:nvPr/>
        </p:nvSpPr>
        <p:spPr>
          <a:xfrm>
            <a:off x="0" y="3143248"/>
            <a:ext cx="9144000" cy="954107"/>
          </a:xfrm>
          <a:prstGeom prst="rect">
            <a:avLst/>
          </a:prstGeom>
          <a:noFill/>
        </p:spPr>
        <p:txBody>
          <a:bodyPr wrap="square" rtlCol="0">
            <a:spAutoFit/>
          </a:bodyPr>
          <a:lstStyle/>
          <a:p>
            <a:r>
              <a:rPr lang="id-ID" sz="2800" b="1" dirty="0" smtClean="0"/>
              <a:t>Perencanaan Pembiayaan terpadu berdasarkan fakta terpercaya</a:t>
            </a:r>
          </a:p>
        </p:txBody>
      </p:sp>
      <p:sp>
        <p:nvSpPr>
          <p:cNvPr id="5" name="TextBox 4"/>
          <p:cNvSpPr txBox="1"/>
          <p:nvPr/>
        </p:nvSpPr>
        <p:spPr>
          <a:xfrm>
            <a:off x="0" y="4071942"/>
            <a:ext cx="9144000" cy="2677656"/>
          </a:xfrm>
          <a:prstGeom prst="rect">
            <a:avLst/>
          </a:prstGeom>
          <a:noFill/>
        </p:spPr>
        <p:txBody>
          <a:bodyPr wrap="square" rtlCol="0">
            <a:spAutoFit/>
          </a:bodyPr>
          <a:lstStyle/>
          <a:p>
            <a:r>
              <a:rPr lang="id-ID" sz="2400" dirty="0" smtClean="0"/>
              <a:t>Proses perencanaan dan pembiayaan secara terpadu pada suatu wilayah administratif pembangunan harus berdasarkan fakta terpercaya (evidence) yang diperoleh dari kegiatan surveilans. Hasil informasi yang diperoleh dari surveilans terpadu yakni informasi insidensi prevalensi penyakit tertentu beserta informasi faktor-faktor risiko penyakit, serta kelompok penduduk yang terkena risiko</a:t>
            </a:r>
            <a:endParaRPr lang="id-ID"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428604"/>
            <a:ext cx="8501122" cy="5286388"/>
          </a:xfrm>
        </p:spPr>
        <p:txBody>
          <a:bodyPr>
            <a:noAutofit/>
          </a:bodyPr>
          <a:lstStyle/>
          <a:p>
            <a:r>
              <a:rPr lang="id-ID" sz="3200" dirty="0" smtClean="0"/>
              <a:t>Harus dijadikan dasar perencanaan manajemen penyakit tertentu yang menjadi prioritas. </a:t>
            </a:r>
          </a:p>
          <a:p>
            <a:r>
              <a:rPr lang="id-ID" sz="3200" dirty="0" smtClean="0"/>
              <a:t>Contoh, insidensi dan prevalensi penyakit malaria bersama dengan informasi faktor risiko yang bersifat spesifik lokal harus dijadikan dasar perencanaan. Seperti kebutuhan penyuluhan, perbaikanlingkungan/pemukiman, kebutuhan insektisida dll</a:t>
            </a:r>
            <a:endParaRPr lang="id-ID"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Penyakit menular tidak mengenal batas wilayah administrasi. Dua wilayah berbatasan antarkabupaten yang memiliki problem penyakit sejenis harus melakukan sinkronisasi program-program pemberantasan penyakit yang sama dengan sumber daya masing masing kabupaten/kota. </a:t>
            </a:r>
          </a:p>
          <a:p>
            <a:r>
              <a:rPr lang="id-ID" dirty="0" smtClean="0"/>
              <a:t>Kerjasama tidak hanya antar wilayah namun bisa pula dengan negara lain sekitar.</a:t>
            </a:r>
            <a:endParaRPr lang="id-ID" dirty="0"/>
          </a:p>
        </p:txBody>
      </p:sp>
      <p:sp>
        <p:nvSpPr>
          <p:cNvPr id="3" name="Title 2"/>
          <p:cNvSpPr>
            <a:spLocks noGrp="1"/>
          </p:cNvSpPr>
          <p:nvPr>
            <p:ph type="title"/>
          </p:nvPr>
        </p:nvSpPr>
        <p:spPr/>
        <p:txBody>
          <a:bodyPr>
            <a:normAutofit/>
          </a:bodyPr>
          <a:lstStyle/>
          <a:p>
            <a:r>
              <a:rPr lang="id-ID" dirty="0" smtClean="0"/>
              <a:t>Kerjasama antar wilayah </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42918"/>
            <a:ext cx="9144000" cy="6215082"/>
          </a:xfrm>
        </p:spPr>
        <p:txBody>
          <a:bodyPr>
            <a:normAutofit fontScale="92500" lnSpcReduction="10000"/>
          </a:bodyPr>
          <a:lstStyle/>
          <a:p>
            <a:r>
              <a:rPr lang="id-ID" dirty="0" smtClean="0"/>
              <a:t>Dalam keadaan endemik setiap kabupaten wajib melakukan surveilans epidemiologi sebagai dasar untuk manajemen pemberantasan penyakit berbasis wilayah kabupaten/kota. </a:t>
            </a:r>
          </a:p>
          <a:p>
            <a:r>
              <a:rPr lang="id-ID" dirty="0" smtClean="0"/>
              <a:t>Sebagian hasil analisis surveilans epidemiologi tidak harus diteruskan ke pusat, cukup sebagian ditembuskan ke provinsi dan pusat untuk keperluan perencaan strategik. </a:t>
            </a:r>
          </a:p>
          <a:p>
            <a:r>
              <a:rPr lang="id-ID" dirty="0" smtClean="0"/>
              <a:t>Jenis dan jumlah penyakit yang dipantau mengacu kepada prioritas nasional dan prioritas daerah. Dalam keadaan wabah/KLB, maka setiap kabupaten wajib melaksanakan standar pelayanan minimal dalam hal penanggulangan wabah/KLB tersebut.</a:t>
            </a:r>
          </a:p>
          <a:p>
            <a:r>
              <a:rPr lang="id-ID" dirty="0" smtClean="0"/>
              <a:t> Dinas kesehatan provinsi dan pusat membantu melakukan penanggulangan dan penyelidikan kejadian penyakit.</a:t>
            </a:r>
            <a:endParaRPr lang="id-ID" dirty="0"/>
          </a:p>
        </p:txBody>
      </p:sp>
      <p:sp>
        <p:nvSpPr>
          <p:cNvPr id="3" name="Title 2"/>
          <p:cNvSpPr>
            <a:spLocks noGrp="1"/>
          </p:cNvSpPr>
          <p:nvPr>
            <p:ph type="title"/>
          </p:nvPr>
        </p:nvSpPr>
        <p:spPr>
          <a:xfrm>
            <a:off x="0" y="0"/>
            <a:ext cx="8229600" cy="796908"/>
          </a:xfrm>
        </p:spPr>
        <p:txBody>
          <a:bodyPr/>
          <a:lstStyle/>
          <a:p>
            <a:r>
              <a:rPr lang="id-ID" dirty="0" smtClean="0"/>
              <a:t>Mekanisme Sistem Surveilans</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9144000" cy="5857916"/>
          </a:xfrm>
        </p:spPr>
        <p:txBody>
          <a:bodyPr>
            <a:normAutofit fontScale="62500" lnSpcReduction="20000"/>
          </a:bodyPr>
          <a:lstStyle/>
          <a:p>
            <a:pPr algn="just"/>
            <a:r>
              <a:rPr lang="id-ID" sz="3400" dirty="0"/>
              <a:t>M</a:t>
            </a:r>
            <a:r>
              <a:rPr lang="id-ID" sz="3400" dirty="0" smtClean="0"/>
              <a:t>anajemen adalah proses operasional untuk mencapai tujuan organisasi dengan terlebih dahulu melakukan analisis informasi, fakta dan </a:t>
            </a:r>
            <a:r>
              <a:rPr lang="id-ID" sz="3400" i="1" dirty="0" smtClean="0"/>
              <a:t>evidences</a:t>
            </a:r>
          </a:p>
          <a:p>
            <a:pPr algn="just"/>
            <a:r>
              <a:rPr lang="id-ID" sz="3400" dirty="0"/>
              <a:t>M</a:t>
            </a:r>
            <a:r>
              <a:rPr lang="id-ID" sz="3400" dirty="0" smtClean="0"/>
              <a:t>anajemen kejadian penyakit merupakan fungsi organisasi pemerintah namun idealnya dilakukan oleh semua komponen sistem yang terkait, tidak Pemerintah Daerah melalui Dinas Kesehatannya. </a:t>
            </a:r>
          </a:p>
          <a:p>
            <a:pPr algn="just"/>
            <a:r>
              <a:rPr lang="id-ID" sz="3400" dirty="0" smtClean="0"/>
              <a:t>Tujuan Pemerintah Kabupaten/Kota adalah menyejahterakan rakyat serta meningkatkan kualitas sumber daya manusia di wilayahnya. </a:t>
            </a:r>
          </a:p>
          <a:p>
            <a:pPr algn="just"/>
            <a:r>
              <a:rPr lang="id-ID" sz="3400" dirty="0" smtClean="0"/>
              <a:t>Salah satu fungsi organisasi Dinas Kesehatan adalah menyehatkan penduduk, meningkatkan derajat kesehatan membebaskan penduduk dari ancaman penyakit baik menular maupun tidak dan membebaskan penduduk dari ancaman pencemaran lingkungan. </a:t>
            </a:r>
          </a:p>
          <a:p>
            <a:pPr algn="just"/>
            <a:r>
              <a:rPr lang="id-ID" sz="3400" dirty="0" smtClean="0"/>
              <a:t>Dinas kesehatan harus memiliki kemampuan perencanaan berdasar evidences (fakta atau informasi) yang di peroleh dari surveilans serta memiliki kemampuan melaksanakan pengendalian penyakit dengan baik, maupun faktor risiko penyakit yakni faktor yang berperan timbulnya penyakit.</a:t>
            </a:r>
          </a:p>
          <a:p>
            <a:endParaRPr lang="id-ID" dirty="0"/>
          </a:p>
        </p:txBody>
      </p:sp>
      <p:sp>
        <p:nvSpPr>
          <p:cNvPr id="2" name="Title 1"/>
          <p:cNvSpPr>
            <a:spLocks noGrp="1"/>
          </p:cNvSpPr>
          <p:nvPr>
            <p:ph type="title"/>
          </p:nvPr>
        </p:nvSpPr>
        <p:spPr>
          <a:xfrm>
            <a:off x="0" y="0"/>
            <a:ext cx="8858280" cy="642918"/>
          </a:xfrm>
        </p:spPr>
        <p:txBody>
          <a:bodyPr>
            <a:noAutofit/>
          </a:bodyPr>
          <a:lstStyle/>
          <a:p>
            <a:r>
              <a:rPr lang="id-ID" sz="3200" b="1" dirty="0" smtClean="0"/>
              <a:t>Teori Manajemen Penyakit berbasis wilayah</a:t>
            </a:r>
            <a:endParaRPr lang="id-ID"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71546"/>
            <a:ext cx="9144000" cy="5786454"/>
          </a:xfrm>
        </p:spPr>
        <p:txBody>
          <a:bodyPr>
            <a:normAutofit fontScale="77500" lnSpcReduction="20000"/>
          </a:bodyPr>
          <a:lstStyle/>
          <a:p>
            <a:pPr marL="342900" indent="-342900" algn="just"/>
            <a:r>
              <a:rPr lang="id-ID" dirty="0" smtClean="0"/>
              <a:t>Manajemen penyakit berbasis wilayah adalah salah satu pendekatan ilmu kesehatan masyarakat yang senantiasa berbasis komunitas. </a:t>
            </a:r>
          </a:p>
          <a:p>
            <a:pPr marL="342900" indent="-342900" algn="just"/>
            <a:r>
              <a:rPr lang="id-ID" dirty="0" smtClean="0"/>
              <a:t>Komunitas adalah sekelompok orang yang memiliki satu atau lebih kesamaan variabel. </a:t>
            </a:r>
          </a:p>
          <a:p>
            <a:pPr marL="342900" indent="-342900" algn="just"/>
            <a:r>
              <a:rPr lang="id-ID" dirty="0" smtClean="0"/>
              <a:t>Kesamaan variabel tidak harus berupa kesamaan wilayah namun juga bisa hobi. Setiap pendekatan kesehatan masyarakat harus memiliki beberapa ciri atau prinsip-prinsip, antara lain :</a:t>
            </a:r>
          </a:p>
          <a:p>
            <a:pPr marL="342900" indent="-342900" algn="just">
              <a:buNone/>
            </a:pPr>
            <a:r>
              <a:rPr lang="id-ID" dirty="0" smtClean="0"/>
              <a:t>a. Kesehatan masyarakat senantiasa berbasis komunitas dalam satu wilayah atau juga kesamaan risiko kesehatan yang sama. Komunitas juga sering disebut dengan istilah masyarakat.</a:t>
            </a:r>
          </a:p>
          <a:p>
            <a:pPr marL="342900" indent="-342900" algn="just">
              <a:buNone/>
            </a:pPr>
            <a:r>
              <a:rPr lang="id-ID" dirty="0" smtClean="0"/>
              <a:t>b. Kesehatan masyarakat senantiasa berorientasi pencegahan. </a:t>
            </a:r>
          </a:p>
          <a:p>
            <a:pPr marL="342900" indent="-342900" algn="just">
              <a:buNone/>
            </a:pPr>
            <a:r>
              <a:rPr lang="id-ID" dirty="0" smtClean="0"/>
              <a:t>c. Community involvement atatu community participation. Keterlibatan masyarakat dalam mencapai berbagai tujuan dan sasaran yang ditetapkan.</a:t>
            </a:r>
          </a:p>
          <a:p>
            <a:pPr marL="342900" indent="-342900" algn="just">
              <a:buNone/>
            </a:pPr>
            <a:r>
              <a:rPr lang="id-ID" dirty="0" smtClean="0"/>
              <a:t>d. Ilmu dan metode kesehatan masyarakat, juga mengutamakan kerja sama lintas ilmu, lintas sektor dan kemitraan.</a:t>
            </a:r>
          </a:p>
          <a:p>
            <a:pPr marL="342900" indent="-342900" algn="just">
              <a:buNone/>
            </a:pPr>
            <a:r>
              <a:rPr lang="id-ID" dirty="0" smtClean="0"/>
              <a:t>e. Terorganisir. Semua keempat hal diatas hendaknya diorganisasi dengan baik</a:t>
            </a:r>
          </a:p>
          <a:p>
            <a:endParaRPr lang="id-ID" dirty="0"/>
          </a:p>
        </p:txBody>
      </p:sp>
      <p:sp>
        <p:nvSpPr>
          <p:cNvPr id="3" name="Title 2"/>
          <p:cNvSpPr>
            <a:spLocks noGrp="1"/>
          </p:cNvSpPr>
          <p:nvPr>
            <p:ph type="title"/>
          </p:nvPr>
        </p:nvSpPr>
        <p:spPr>
          <a:xfrm>
            <a:off x="0" y="0"/>
            <a:ext cx="9144000" cy="1071546"/>
          </a:xfrm>
        </p:spPr>
        <p:txBody>
          <a:bodyPr>
            <a:normAutofit/>
          </a:bodyPr>
          <a:lstStyle/>
          <a:p>
            <a:r>
              <a:rPr lang="id-ID" sz="2800" dirty="0" smtClean="0"/>
              <a:t>Prinsip-prinsip Kesehatan Masyarakat dalam Manajemen Penyakit berbasis wilayah</a:t>
            </a:r>
            <a:endParaRPr lang="id-ID"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5376672"/>
          </a:xfrm>
        </p:spPr>
        <p:txBody>
          <a:bodyPr>
            <a:normAutofit fontScale="92500" lnSpcReduction="20000"/>
          </a:bodyPr>
          <a:lstStyle/>
          <a:p>
            <a:pPr marL="92075" indent="-92075" algn="just">
              <a:buNone/>
            </a:pPr>
            <a:r>
              <a:rPr lang="id-ID" dirty="0" smtClean="0"/>
              <a:t>Analisis spasial dalam manajemen penyakit berbasis wilayah</a:t>
            </a:r>
          </a:p>
          <a:p>
            <a:pPr marL="342900" indent="-342900" algn="just"/>
            <a:r>
              <a:rPr lang="id-ID" dirty="0" smtClean="0"/>
              <a:t>Spasial mempunyai arti sesuatu yang dibatasi oleh ruang dan waktu, juga dibatasi oleh komunikasi dan atau transportasi. Sedangkan data spasial data yang menunjukkan posisi, ukuran dan kemungkinan hubungan topografi (bentuk dan tata letak) dari semua objek yang ada dimuka bumi.</a:t>
            </a:r>
          </a:p>
          <a:p>
            <a:pPr marL="342900" indent="-342900" algn="just"/>
            <a:r>
              <a:rPr lang="id-ID" dirty="0" smtClean="0"/>
              <a:t>Berbagai data baik data dalam kondisi lingkungan maupun distribusi penduduk dengan berbagai atributnya merupakan data dan informasi wilayah spasial, data lingkungan, yang merujuk pada lokasi atau mewakili hasil pengukuranpada tempat-tempat pengukuran, analisis dan observasi yang diambil secara sistematik maupun random data dari sebuah sumber emisi adalah data spasial.</a:t>
            </a:r>
          </a:p>
          <a:p>
            <a:endParaRPr lang="id-ID" dirty="0"/>
          </a:p>
        </p:txBody>
      </p:sp>
      <p:sp>
        <p:nvSpPr>
          <p:cNvPr id="3" name="Title 2"/>
          <p:cNvSpPr>
            <a:spLocks noGrp="1"/>
          </p:cNvSpPr>
          <p:nvPr>
            <p:ph type="title"/>
          </p:nvPr>
        </p:nvSpPr>
        <p:spPr/>
        <p:txBody>
          <a:bodyPr>
            <a:normAutofit fontScale="90000"/>
          </a:bodyPr>
          <a:lstStyle/>
          <a:p>
            <a:r>
              <a:rPr lang="id-ID" dirty="0" smtClean="0"/>
              <a:t>Metodologi dalam Manajemen Penyakit berbasis wilayah	</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57232"/>
            <a:ext cx="9144000" cy="6000768"/>
          </a:xfrm>
        </p:spPr>
        <p:txBody>
          <a:bodyPr>
            <a:normAutofit fontScale="85000" lnSpcReduction="20000"/>
          </a:bodyPr>
          <a:lstStyle/>
          <a:p>
            <a:pPr marL="342900" indent="-342900" algn="just">
              <a:buNone/>
            </a:pPr>
            <a:r>
              <a:rPr lang="id-ID" dirty="0" smtClean="0"/>
              <a:t>Analisis data spasial penyakit sebaiknya digunakan pada :</a:t>
            </a:r>
          </a:p>
          <a:p>
            <a:pPr marL="342900" indent="-342900" algn="just">
              <a:buNone/>
            </a:pPr>
            <a:r>
              <a:rPr lang="id-ID" dirty="0" smtClean="0"/>
              <a:t>1. Penyakit baru yang belum diketahui secara jelas berbagai faktor risikonya</a:t>
            </a:r>
          </a:p>
          <a:p>
            <a:pPr marL="342900" indent="-342900" algn="just">
              <a:buNone/>
            </a:pPr>
            <a:r>
              <a:rPr lang="id-ID" dirty="0" smtClean="0"/>
              <a:t>2. Penyelidikan faktor risiko ‘baru’ dari sebuah penyakit lama dalam satu wilayah.</a:t>
            </a:r>
          </a:p>
          <a:p>
            <a:pPr marL="342900" indent="-342900" algn="just">
              <a:buNone/>
            </a:pPr>
            <a:r>
              <a:rPr lang="id-ID" dirty="0" smtClean="0"/>
              <a:t>	Dengan demikian analisis spasial adalah suatu upaya rintisan, pembuka jalan bagi studi yang lebih akurat, misalnya dengan analytical study, dengan basis kelompok-kelompok yang memang kelompok yang hendak diikuti perjalanan penyakitnya diukur dengan lebih akurat, tepat dan aturan serta kaidah yang ketat. Dengan demikian analisis spasial dalam manajemen penyakit berbasis wilayah dapat dirumuskan sebagai uraian dan analisis kejadian penyakit serta menghubungkannya dengan semua data spasial yang diperkirakan merupakan faktor risiko kesehatan, baik lingkungan maupun faktor sosial ekonomi dan perilaku masyarakat setempat dalam sebuah wilayah spasial sebagai dasar manajemen penyakit atau kajian lebih lanjut.</a:t>
            </a:r>
          </a:p>
          <a:p>
            <a:endParaRPr lang="id-ID" dirty="0"/>
          </a:p>
        </p:txBody>
      </p:sp>
      <p:sp>
        <p:nvSpPr>
          <p:cNvPr id="3" name="Title 2"/>
          <p:cNvSpPr>
            <a:spLocks noGrp="1"/>
          </p:cNvSpPr>
          <p:nvPr>
            <p:ph type="title"/>
          </p:nvPr>
        </p:nvSpPr>
        <p:spPr>
          <a:xfrm>
            <a:off x="0" y="0"/>
            <a:ext cx="8229600" cy="796908"/>
          </a:xfrm>
        </p:spPr>
        <p:txBody>
          <a:bodyPr/>
          <a:lstStyle/>
          <a:p>
            <a:r>
              <a:rPr lang="id-ID" dirty="0" smtClean="0"/>
              <a:t>Batasan dan pengertian</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85794"/>
            <a:ext cx="9144000" cy="5786478"/>
          </a:xfrm>
        </p:spPr>
        <p:txBody>
          <a:bodyPr>
            <a:normAutofit fontScale="92500" lnSpcReduction="10000"/>
          </a:bodyPr>
          <a:lstStyle/>
          <a:p>
            <a:r>
              <a:rPr lang="id-ID" sz="2400" dirty="0" smtClean="0"/>
              <a:t>Pengukuran: diukur langsung dengan skala, dengan garis lurus melengkung atau luas. Untuk itu telah dikembang kan software untuk analisis hubungan antarvariabel yang diobservasi</a:t>
            </a:r>
          </a:p>
          <a:p>
            <a:pPr marL="342900" indent="-342900" algn="just"/>
            <a:r>
              <a:rPr lang="id-ID" sz="2400" dirty="0" smtClean="0"/>
              <a:t>Analisis topologis, deskripsi dan analisis hubungan spasial antarvariabel misalnya overlay, kejadian filariasis dengan ekosistem daerah aliran sungai serta aliran sungai sungai kecil.</a:t>
            </a:r>
          </a:p>
          <a:p>
            <a:pPr marL="342900" indent="-342900" algn="just"/>
            <a:r>
              <a:rPr lang="id-ID" sz="2400" dirty="0" smtClean="0"/>
              <a:t>Analisis jejaring. Adalah cabang analisisyang menginvestigasi alur atau aliran melalui jejaring. Model satu set titik yang dihubungkan satu sama lain dan gambaran aliran misalnya untuk menentukan jalur terpendek pelayanan emergensi.</a:t>
            </a:r>
          </a:p>
          <a:p>
            <a:pPr marL="342900" indent="-342900" algn="just"/>
            <a:r>
              <a:rPr lang="id-ID" sz="2400" dirty="0" smtClean="0"/>
              <a:t>Teknik analisis permukaan, mengeliminir beberapa data yang tidak diperlukan agar terlihat lebih mudah melihat hubungan sebuah titik atau beberapatitik dengan benda-benda atau unit-unit dalam satu wilayah spasial.</a:t>
            </a:r>
          </a:p>
          <a:p>
            <a:pPr marL="342900" indent="-342900" algn="just"/>
            <a:r>
              <a:rPr lang="id-ID" sz="2400" dirty="0" smtClean="0"/>
              <a:t>Statistik spasial misalnya menentukan korelasi secara statistik tren permukaan ataupun menentukan tetangga terdekat.</a:t>
            </a:r>
          </a:p>
          <a:p>
            <a:endParaRPr lang="id-ID" sz="2400" dirty="0"/>
          </a:p>
        </p:txBody>
      </p:sp>
      <p:sp>
        <p:nvSpPr>
          <p:cNvPr id="3" name="Title 2"/>
          <p:cNvSpPr>
            <a:spLocks noGrp="1"/>
          </p:cNvSpPr>
          <p:nvPr>
            <p:ph type="title"/>
          </p:nvPr>
        </p:nvSpPr>
        <p:spPr>
          <a:xfrm>
            <a:off x="0" y="0"/>
            <a:ext cx="8229600" cy="868346"/>
          </a:xfrm>
        </p:spPr>
        <p:txBody>
          <a:bodyPr>
            <a:normAutofit/>
          </a:bodyPr>
          <a:lstStyle/>
          <a:p>
            <a:r>
              <a:rPr lang="id-ID" sz="3200" dirty="0" smtClean="0"/>
              <a:t>Beberapa Teknik dalam Analisis Spasial</a:t>
            </a:r>
            <a:endParaRPr lang="id-ID"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429396"/>
          </a:xfrm>
        </p:spPr>
        <p:txBody>
          <a:bodyPr>
            <a:normAutofit lnSpcReduction="10000"/>
          </a:bodyPr>
          <a:lstStyle/>
          <a:p>
            <a:pPr marL="342900" indent="-342900" algn="just"/>
            <a:r>
              <a:rPr lang="id-ID" sz="2600" dirty="0" smtClean="0"/>
              <a:t>Lebih lanjut analisis spasial dapat digunakan untuk melakukan analisis persebaran faktor risiko baik penyakit infeksi maupun non infeksi serta penyakit yang ditularkan oleh binatang nyamuk vektor. Yang terpenting dasar dari sebuah analisis spasial adalah menghubungkan sebuah titik dengan berbagai benda atau komponen diatas muka bumi dalam satu wilayah. Analisis spasial dikategorikan menjadi tiga kelompok utama :</a:t>
            </a:r>
          </a:p>
          <a:p>
            <a:pPr marL="342900" indent="-342900" algn="just">
              <a:buNone/>
            </a:pPr>
            <a:r>
              <a:rPr lang="id-ID" sz="2600" dirty="0" smtClean="0"/>
              <a:t>1. Pemetaan kasus penyakit. Pemetaan penyakit memberikan suatu ringkasan visual yang cepat tentang informasi geografis yang amat kompleks dan dapat mengidentifikasi hal-hal atau beberapa informasi yang hilangapabila disajikan dalam bentuk tabel. Ketika membuat peta para pengguna harus memilih ukuran unit dan metode. Homogenitas sangat penting untuk menafsirkan makna.</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7500" lnSpcReduction="20000"/>
          </a:bodyPr>
          <a:lstStyle/>
          <a:p>
            <a:pPr marL="342900" indent="-342900" algn="just"/>
            <a:r>
              <a:rPr lang="id-ID" dirty="0" smtClean="0"/>
              <a:t> Studi Korelasi Geografi </a:t>
            </a:r>
          </a:p>
          <a:p>
            <a:pPr marL="342900" indent="-342900" algn="just">
              <a:buNone/>
            </a:pPr>
            <a:r>
              <a:rPr lang="id-ID" dirty="0" smtClean="0"/>
              <a:t>	Tujuannya untuk menguji variasi geografi disilangkan dengan populasi kelompok pemajanan ke variabel lingkungan (yang mungkin diukur di udara, air, tanah), ukuran demografi dan sosial ekonomi atau faktor gaya hidup (seperti merokok dan diet) dalam hubungan dengan hasil kesehatan mengukur pada suatu skala geografi. Pendekatan ini lebih mudah karena dapat mengambil data yang secara rutin tersedia dan dapat digunakan untuk penyelidikan atau eksperimen alami dimana pemajanan mempunyai suatu basis fisik. Misalnya studi korelasi antara cadmium, dengan kepadatan tulang.</a:t>
            </a:r>
          </a:p>
          <a:p>
            <a:pPr marL="342900" indent="-342900" algn="just"/>
            <a:r>
              <a:rPr lang="id-ID" dirty="0" smtClean="0"/>
              <a:t>Pengelompokan Penyakit. </a:t>
            </a:r>
          </a:p>
          <a:p>
            <a:pPr marL="342900" indent="-342900" algn="just">
              <a:buNone/>
            </a:pPr>
            <a:r>
              <a:rPr lang="id-ID" dirty="0" smtClean="0"/>
              <a:t>	Penyakit tertentu yang mengelompok pada wilayah tertentu patut dicurigai . Dengan pemetaan yang baik, insidensi penyakit diketahui berada pada lokasi-lokasi tertentu. Dengan penyelidikan lebih mendalam, maka dapat dihubungkan dengan sumber-sumber penyakit seperti, tempat pembuangan sampah akhir, jalan raya, pabrik tertentu.  Namun perlu diingat bahwa penyelidikan dengan tehnik penggelompokan penyakit dan insiden penyakit yang dekat sumber penyakit umumnya berasumsi bahwa latar belakang derajaat risiko yang sama, padahal sebenarnya konsentrasi amat bervariasi antarwaktu dan antar wilayah.</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85794"/>
            <a:ext cx="9144000" cy="5786478"/>
          </a:xfrm>
        </p:spPr>
        <p:txBody>
          <a:bodyPr>
            <a:noAutofit/>
          </a:bodyPr>
          <a:lstStyle/>
          <a:p>
            <a:r>
              <a:rPr lang="id-ID" sz="2000" dirty="0" smtClean="0"/>
              <a:t>Salah satu potensi kesulitan dan kelemahan analisis spasial adalah populasi yang ditelaah umumnya jumlahnya kecil, maka penelitian menjadi lebih berisikopada tingkat variasi kualitas data dan populasi data dibandingkan dengan studi pada area yang lebih besar.</a:t>
            </a:r>
          </a:p>
          <a:p>
            <a:r>
              <a:rPr lang="id-ID" sz="2000" dirty="0" smtClean="0"/>
              <a:t> Dalam melakukan analisis spasial dalam wilayah kecil sangat berisiko menjadi variabel penggangu, dimana hasilnya merupakan hubungan palsu antara pemajanan dan dampaknya.</a:t>
            </a:r>
          </a:p>
          <a:p>
            <a:r>
              <a:rPr lang="id-ID" sz="2000" dirty="0" smtClean="0"/>
              <a:t>Analisis spasial harus dilakukan dengan hati-hati, ketersedian data dan kualitas dan validitas data menjadi hal yang penting untuk diketahui. </a:t>
            </a:r>
          </a:p>
          <a:p>
            <a:r>
              <a:rPr lang="id-ID" sz="2000" dirty="0" smtClean="0"/>
              <a:t>Contoh penilaian pemajanan yang menyamakan pemajanan lingkungan(yaitu di luar individu) dengan dosis biologi (internal). Namun teknologi terus berkembang, sehingga berbagai kelemahan tersebut dapat diatasi masa datang. Analisis spasial akan terus meningkat secara umum dimasa datang. Dengan peningkatan dalam metodologi dan data metode analisis spasial akan memainkan suatu peranan penting dalam pemahaman kita akan hubungan kompleks antara kesehatan dan lingkungan.</a:t>
            </a:r>
            <a:endParaRPr lang="id-ID" sz="2000" dirty="0"/>
          </a:p>
        </p:txBody>
      </p:sp>
      <p:sp>
        <p:nvSpPr>
          <p:cNvPr id="3" name="Title 2"/>
          <p:cNvSpPr>
            <a:spLocks noGrp="1"/>
          </p:cNvSpPr>
          <p:nvPr>
            <p:ph type="title"/>
          </p:nvPr>
        </p:nvSpPr>
        <p:spPr>
          <a:xfrm>
            <a:off x="0" y="0"/>
            <a:ext cx="8229600" cy="785794"/>
          </a:xfrm>
        </p:spPr>
        <p:txBody>
          <a:bodyPr>
            <a:normAutofit/>
          </a:bodyPr>
          <a:lstStyle/>
          <a:p>
            <a:r>
              <a:rPr lang="id-ID" sz="3200" dirty="0" smtClean="0"/>
              <a:t>Beberapa kelemahan Analisis Spasial</a:t>
            </a:r>
            <a:endParaRPr lang="id-ID"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14356"/>
            <a:ext cx="9144000" cy="6143644"/>
          </a:xfrm>
        </p:spPr>
        <p:txBody>
          <a:bodyPr>
            <a:normAutofit fontScale="92500" lnSpcReduction="20000"/>
          </a:bodyPr>
          <a:lstStyle/>
          <a:p>
            <a:pPr marL="342900" indent="-342900" algn="just"/>
            <a:r>
              <a:rPr lang="id-ID" sz="2400" dirty="0" smtClean="0"/>
              <a:t>Manajemen berbasis wilayah adalah manajemen kasus (penyakit) yang dilakukan secara terintegrasi dengan manajemen faktor risiko atau manajemen kesehatan masyarakat dan sebaliknya. </a:t>
            </a:r>
          </a:p>
          <a:p>
            <a:pPr marL="342900" indent="-342900" algn="just"/>
            <a:r>
              <a:rPr lang="id-ID" sz="2400" dirty="0" smtClean="0"/>
              <a:t>Pengertian audit manajemen penyakit berbasis wilayah meliputi dua jenis audit, yakni audit manajemen kasus dan audit manajemen faktor risiko yang berkenaan, dan yang penting juga adalah apakah ada upaya integratif diantara keduanya atau tidak baik perencanaan maupun pelaksanaannya. </a:t>
            </a:r>
          </a:p>
          <a:p>
            <a:pPr marL="342900" indent="-342900" algn="just"/>
            <a:r>
              <a:rPr lang="id-ID" sz="2400" dirty="0" smtClean="0"/>
              <a:t>Audit manajemen penyakit berbasis wilayah adalah proses sistematik, periodik dan atau sewaktu, yang dilakukan untuk mengukur kinerja suatu kegiatan dibanding kan dengan standar dan tujuan yang telah ditetapkan untuk menemukan adanya penyimpangan atau kekurangan dan mencari penyebabnya sehingga dapat segera di lakukan perbaikan.</a:t>
            </a:r>
          </a:p>
          <a:p>
            <a:pPr marL="342900" indent="-342900" algn="just"/>
            <a:r>
              <a:rPr lang="id-ID" sz="2400" dirty="0" smtClean="0"/>
              <a:t>Manajemen kasus adalah suatu kegiatan tata laksana penderita penyakit tertentu untuk meliputi upaya penegakkan diagnosa, pengobatan, rujukan, perawatan untuk kesembuhan, menghindarkan kematian dan kecacatan.</a:t>
            </a:r>
            <a:endParaRPr lang="id-ID" sz="2400" b="1" dirty="0" smtClean="0"/>
          </a:p>
          <a:p>
            <a:endParaRPr lang="id-ID" dirty="0"/>
          </a:p>
        </p:txBody>
      </p:sp>
      <p:sp>
        <p:nvSpPr>
          <p:cNvPr id="3" name="Title 2"/>
          <p:cNvSpPr>
            <a:spLocks noGrp="1"/>
          </p:cNvSpPr>
          <p:nvPr>
            <p:ph type="title"/>
          </p:nvPr>
        </p:nvSpPr>
        <p:spPr>
          <a:xfrm>
            <a:off x="0" y="0"/>
            <a:ext cx="8229600" cy="785794"/>
          </a:xfrm>
        </p:spPr>
        <p:txBody>
          <a:bodyPr>
            <a:normAutofit/>
          </a:bodyPr>
          <a:lstStyle/>
          <a:p>
            <a:r>
              <a:rPr lang="id-ID" sz="2800" dirty="0" smtClean="0"/>
              <a:t>Audit manajemen penyakit berbasis wilayah</a:t>
            </a:r>
            <a:endParaRPr lang="id-ID"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lnSpcReduction="20000"/>
          </a:bodyPr>
          <a:lstStyle/>
          <a:p>
            <a:r>
              <a:rPr lang="id-ID" dirty="0" smtClean="0"/>
              <a:t>Manajemen faktor risiko adalah tata laksana suatu kegiatan yang meliputi semua variabel yang berperan pada kejadian penyakit kelompok masyarakat dengan mengikuti standart yang telah ditetapkan. </a:t>
            </a:r>
          </a:p>
          <a:p>
            <a:r>
              <a:rPr lang="id-ID" dirty="0" smtClean="0"/>
              <a:t>Secara rinci bagaimana manajemen faktor risiko tersebut dilaksanakan dilihat dengan cara bagaimana pengendalian simpul 1, 2 dan 3. </a:t>
            </a:r>
          </a:p>
          <a:p>
            <a:r>
              <a:rPr lang="id-ID" dirty="0" smtClean="0"/>
              <a:t>sedangkan tata laksana simpul 4 adalah tata laksana kasus dimana rujukannya adalah Standard Operating Procedures (SOP) yang telah ditetapkan. </a:t>
            </a:r>
          </a:p>
          <a:p>
            <a:r>
              <a:rPr lang="id-ID" dirty="0" smtClean="0"/>
              <a:t>Untuk manajemen simpul 5 meliputi variabel prediktor seperti kelembaban lingkungan, topografi, suhu lingkungan dan iklim. </a:t>
            </a:r>
          </a:p>
          <a:p>
            <a:r>
              <a:rPr lang="id-ID" dirty="0" smtClean="0"/>
              <a:t>Audit dapat dilaksanakan secara periodik maupun insidentil. Ruang lingkup audit sebagai bagian dari proses manajemen dalam upaya peningkatan dan menjaga mutu pelaksanaan kegiatan, maka audit dilaksanakn dengan ruang lingkup yang saksama komprehensif mulai dari tahap input, proses, output dan outcome dari suatu kegiatan.</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42900" indent="-342900" algn="just"/>
            <a:r>
              <a:rPr lang="id-ID" dirty="0" smtClean="0"/>
              <a:t>Dalam konteks manajemen penyakit berbasis wilayah, audit kasus hendaknya dirujuk kepada SOP atau dalam bahasa program dikenal Pedoman Tata Laksana Kasus yang telah ditetapkan secara nasional. Untuk beberapa penyakit yang menjadi prioritas nasional. Dalam hal secara nasional tidak memiliki acuan serta ada penyakit yang bersifat spesifik lokal dan menjadi prioritas daerah maka daerah dapat menyusun pedoman tersebut.</a:t>
            </a:r>
          </a:p>
          <a:p>
            <a:pPr marL="342900" indent="-342900" algn="just"/>
            <a:r>
              <a:rPr lang="id-ID" dirty="0" smtClean="0"/>
              <a:t>Audit pelaksanaan pengendalian faktor risiko. Pengendalian faktor risiko dalam konteks manajemen  penyakit berbasis wilayah, harus menggunakan prinsip-prinsip ilmu dan metode kesehatan masyarakat. Ada lima prinsip kesehatan masyarakat yang harus diikuti, khususnya dalam melaksanakan tata laksana simpul 1, 2, dan 3 yakni :</a:t>
            </a:r>
          </a:p>
          <a:p>
            <a:endParaRPr lang="id-ID" dirty="0"/>
          </a:p>
        </p:txBody>
      </p:sp>
      <p:sp>
        <p:nvSpPr>
          <p:cNvPr id="3" name="Title 2"/>
          <p:cNvSpPr>
            <a:spLocks noGrp="1"/>
          </p:cNvSpPr>
          <p:nvPr>
            <p:ph type="title"/>
          </p:nvPr>
        </p:nvSpPr>
        <p:spPr/>
        <p:txBody>
          <a:bodyPr/>
          <a:lstStyle/>
          <a:p>
            <a:r>
              <a:rPr lang="id-ID" dirty="0" smtClean="0"/>
              <a:t>Audit  tata laksana kasus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500042"/>
            <a:ext cx="8329642" cy="5507249"/>
          </a:xfrm>
        </p:spPr>
        <p:txBody>
          <a:bodyPr>
            <a:normAutofit fontScale="92500" lnSpcReduction="10000"/>
          </a:bodyPr>
          <a:lstStyle/>
          <a:p>
            <a:pPr marL="342900" indent="-342900" algn="just"/>
            <a:r>
              <a:rPr lang="id-ID" dirty="0" smtClean="0"/>
              <a:t>Manajemen penyakit berbasis wilayah pada hakikatnya adalah manajemen penyakit yang dilakukan komprehensif dengan melakukan serangkaian upaya :</a:t>
            </a:r>
          </a:p>
          <a:p>
            <a:pPr marL="342900" indent="-342900" algn="just">
              <a:buNone/>
            </a:pPr>
            <a:r>
              <a:rPr lang="id-ID" dirty="0" smtClean="0"/>
              <a:t>a. Tata Laksana kasus atau penderita penyakit dengan baik, mulai dari upaya menegakkan diagnosis penyakit, melakukan pengobatan dan penyembuhan penyakit dalam sebuah komunitas penduduk dalam sebuah wilayah.</a:t>
            </a:r>
          </a:p>
          <a:p>
            <a:pPr marL="342900" indent="-342900" algn="just">
              <a:buNone/>
            </a:pPr>
            <a:r>
              <a:rPr lang="id-ID" dirty="0" smtClean="0"/>
              <a:t>b. Tata laksana faktor risiko atau pengendalian faktor risiko, untuk mencegah penularan atau proses kejadian penyakit yang berkelanjutan dan melindungi penduduk yang sehat dari risiko menderita penyakit yang bersangkutan</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1" y="188640"/>
            <a:ext cx="8712968" cy="5632311"/>
          </a:xfrm>
          <a:prstGeom prst="rect">
            <a:avLst/>
          </a:prstGeom>
          <a:noFill/>
        </p:spPr>
        <p:txBody>
          <a:bodyPr wrap="square" rtlCol="0">
            <a:spAutoFit/>
          </a:bodyPr>
          <a:lstStyle/>
          <a:p>
            <a:pPr marL="342900" indent="-342900" algn="just">
              <a:buAutoNum type="alphaLcPeriod"/>
            </a:pPr>
            <a:r>
              <a:rPr lang="id-ID" dirty="0" smtClean="0"/>
              <a:t>Berbasis masyarakat, fokusnya adalah penduduk secara keseluruhan</a:t>
            </a:r>
          </a:p>
          <a:p>
            <a:pPr marL="342900" indent="-342900" algn="just">
              <a:buAutoNum type="alphaLcPeriod"/>
            </a:pPr>
            <a:r>
              <a:rPr lang="id-ID" dirty="0" smtClean="0"/>
              <a:t>harus ada keterlibatan masyarakat, namun pemerintah harus melaksanakan peran pokok dalam memelihara dan meningkatkan kesehatan masyarakat.</a:t>
            </a:r>
          </a:p>
          <a:p>
            <a:pPr marL="342900" indent="-342900" algn="just">
              <a:buAutoNum type="alphaLcPeriod"/>
            </a:pPr>
            <a:r>
              <a:rPr lang="id-ID" dirty="0" smtClean="0"/>
              <a:t>Titik berat pada pencegahan primer.</a:t>
            </a:r>
          </a:p>
          <a:p>
            <a:pPr marL="342900" indent="-342900" algn="just">
              <a:buAutoNum type="alphaLcPeriod"/>
            </a:pPr>
            <a:r>
              <a:rPr lang="id-ID" dirty="0" smtClean="0"/>
              <a:t>Multidisiplin</a:t>
            </a:r>
          </a:p>
          <a:p>
            <a:pPr marL="342900" indent="-342900" algn="just">
              <a:buAutoNum type="alphaLcPeriod"/>
            </a:pPr>
            <a:r>
              <a:rPr lang="id-ID" dirty="0" smtClean="0"/>
              <a:t>Terorganisir</a:t>
            </a:r>
          </a:p>
          <a:p>
            <a:pPr marL="342900" indent="-342900" algn="just"/>
            <a:r>
              <a:rPr lang="id-ID" dirty="0" smtClean="0"/>
              <a:t>	Audit adalah suatu kegiatan manajemen, maka perlu disepakati siapa yang diaudit dan siapa yang melakukan audit. Untuk itu perlu dipahami sasaran audit, yaitu pelaksana kegiatan manajemen secara kelembagaan maupun individual. Langkah-langkah penyu-sunan rencana dan pelaksanaan audit. </a:t>
            </a:r>
          </a:p>
          <a:p>
            <a:pPr marL="342900" indent="-342900" algn="just"/>
            <a:r>
              <a:rPr lang="id-ID" dirty="0" smtClean="0"/>
              <a:t>	a. Pertama tentukan tujuan</a:t>
            </a:r>
          </a:p>
          <a:p>
            <a:pPr marL="342900" indent="-342900" algn="just"/>
            <a:r>
              <a:rPr lang="id-ID" dirty="0" smtClean="0"/>
              <a:t>	b. Pengorganisasian antara lain menentukan sasaran</a:t>
            </a:r>
          </a:p>
          <a:p>
            <a:pPr marL="342900" indent="-342900" algn="just"/>
            <a:r>
              <a:rPr lang="id-ID" dirty="0" smtClean="0"/>
              <a:t>	c. Rencana pelaksanaan.</a:t>
            </a:r>
          </a:p>
          <a:p>
            <a:pPr marL="342900" indent="-342900" algn="just"/>
            <a:r>
              <a:rPr lang="id-ID" dirty="0" smtClean="0"/>
              <a:t>	Audit manajemen penyakit berbasis wilayah bertujuan untuk menigkatkan mutu penyelenggaran manajemen penyakit pada wilayah tertentu. Secara rinci tujuan tersebut hendaknya diuraikan misalnya mengetahui mutu diagnosis, tata laksana pengobatan dan rujukan.</a:t>
            </a:r>
          </a:p>
          <a:p>
            <a:pPr marL="342900" indent="-342900" algn="just"/>
            <a:r>
              <a:rPr lang="id-ID" dirty="0" smtClean="0"/>
              <a:t>	audit juga ditujukan untuk mendapatkan gambaran tata laksana kasus yang hendaknya dilakukan secara terintegrasi bersama pengendalian faktor risiko berkenaan atau tidak.</a:t>
            </a:r>
          </a:p>
          <a:p>
            <a:pPr marL="342900" indent="-342900" algn="just"/>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42918"/>
            <a:ext cx="8712968" cy="3970318"/>
          </a:xfrm>
          <a:prstGeom prst="rect">
            <a:avLst/>
          </a:prstGeom>
          <a:noFill/>
        </p:spPr>
        <p:txBody>
          <a:bodyPr wrap="square" rtlCol="0">
            <a:spAutoFit/>
          </a:bodyPr>
          <a:lstStyle/>
          <a:p>
            <a:pPr marL="342900" indent="-342900" algn="just"/>
            <a:r>
              <a:rPr lang="id-ID" dirty="0" smtClean="0"/>
              <a:t>	Pengumpulan data yang dianalisis menjadi informasi yang dilakukan secara sistematik periodik terencana dan berkesinambungan kita kenal dengan surveilans epidemiologi. Surveilans epidemiologi memiliki muara hasil berupa pengendalian dan pencegahan kejadian penyakit. Surveilans epidemiologi wilayah adalah kegiatan yang dilakukan secara terintegrasi, berkesinambungan terpadu, antara kegiatan surveilans kejadian penyakit dengan kegiatan surveilans berbagai faktor risiko penyakit berkenaan dalam satu wilayah. Pengertian terpadu disini adalah baik faktor risiko maupun penyakit nya diukur secara bersama, analisis, mengambil sumber daya yang sama serta pengambilan keputusan harus dilakukan secara simultan atau terintegrasi.</a:t>
            </a:r>
          </a:p>
          <a:p>
            <a:pPr marL="342900" indent="-342900" algn="just"/>
            <a:r>
              <a:rPr lang="id-ID" dirty="0" smtClean="0"/>
              <a:t>	mengacu pada teori simpul, maka alur informasi dan manajemen secara skema dapat digambarkan  :</a:t>
            </a:r>
          </a:p>
          <a:p>
            <a:pPr marL="342900" indent="-342900" algn="just"/>
            <a:endParaRPr lang="id-ID" dirty="0"/>
          </a:p>
        </p:txBody>
      </p:sp>
      <p:pic>
        <p:nvPicPr>
          <p:cNvPr id="3" name="Picture 2" descr="C:\Users\USER\Favorites\Desktop\P60223-002459.jpg"/>
          <p:cNvPicPr/>
          <p:nvPr/>
        </p:nvPicPr>
        <p:blipFill>
          <a:blip r:embed="rId2" cstate="print">
            <a:lum bright="15000" contrast="39000"/>
          </a:blip>
          <a:srcRect l="8319" t="34082" b="25843"/>
          <a:stretch>
            <a:fillRect/>
          </a:stretch>
        </p:blipFill>
        <p:spPr bwMode="auto">
          <a:xfrm>
            <a:off x="4357686" y="4214818"/>
            <a:ext cx="4286280" cy="2214578"/>
          </a:xfrm>
          <a:prstGeom prst="rect">
            <a:avLst/>
          </a:prstGeom>
          <a:noFill/>
          <a:ln w="9525">
            <a:noFill/>
            <a:miter lim="800000"/>
            <a:headEnd/>
            <a:tailEnd/>
          </a:ln>
        </p:spPr>
      </p:pic>
      <p:sp>
        <p:nvSpPr>
          <p:cNvPr id="5" name="TextBox 4"/>
          <p:cNvSpPr txBox="1"/>
          <p:nvPr/>
        </p:nvSpPr>
        <p:spPr>
          <a:xfrm>
            <a:off x="0" y="0"/>
            <a:ext cx="8072494" cy="523220"/>
          </a:xfrm>
          <a:prstGeom prst="rect">
            <a:avLst/>
          </a:prstGeom>
          <a:noFill/>
        </p:spPr>
        <p:txBody>
          <a:bodyPr wrap="square" rtlCol="0">
            <a:spAutoFit/>
          </a:bodyPr>
          <a:lstStyle/>
          <a:p>
            <a:pPr marL="342900" indent="-342900" algn="just"/>
            <a:r>
              <a:rPr lang="id-ID" sz="2800" b="1" dirty="0" smtClean="0"/>
              <a:t>Surveilans epidemiologi berbasis wilayah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572272"/>
          </a:xfrm>
        </p:spPr>
        <p:txBody>
          <a:bodyPr>
            <a:normAutofit fontScale="77500" lnSpcReduction="20000"/>
          </a:bodyPr>
          <a:lstStyle/>
          <a:p>
            <a:r>
              <a:rPr lang="id-ID" sz="2800" dirty="0" smtClean="0"/>
              <a:t>setiap manajer kesehatan masyarakat dalam sebuah wilayah harus memiliki kemampuan holistik menyeluruh komperhensif dari simpul 1 hingga simpul 4. setiap menjumpai (potensi) faktor risiko pada simpul 1 harus memiliki kemampuan prediksi apa yang akan terjadi pada simpul selanjutnya, demikian pula ketika menjumpai simpul 4 harus memiliki pandangan retrospektif, apa penyebabnya? Komponen lingkungan apa dll.</a:t>
            </a:r>
          </a:p>
          <a:p>
            <a:pPr>
              <a:buNone/>
            </a:pPr>
            <a:endParaRPr lang="id-ID" sz="2800" dirty="0" smtClean="0"/>
          </a:p>
          <a:p>
            <a:pPr>
              <a:buNone/>
            </a:pPr>
            <a:r>
              <a:rPr lang="id-ID" sz="2800" b="1" dirty="0" smtClean="0"/>
              <a:t>Sumber penyakit</a:t>
            </a:r>
          </a:p>
          <a:p>
            <a:pPr marL="342900" indent="-342900" algn="just"/>
            <a:r>
              <a:rPr lang="id-ID" sz="2800" dirty="0" smtClean="0"/>
              <a:t>Pada simpul satu yaitu sumber penyakit dapat dilakukan upaya-upaya pengumpulan data, pada titik mana agents penyakit diperkirakan muncul atau menjadi sumber penularan. </a:t>
            </a:r>
          </a:p>
          <a:p>
            <a:pPr marL="342900" indent="-342900" algn="just"/>
            <a:r>
              <a:rPr lang="id-ID" sz="2800" dirty="0" smtClean="0"/>
              <a:t>Penderita penyakit menular kita ketahui merupakan sumber penyakit dan bisa menularkan penyakit dan bisa berupa reservoir. Sedangkan untuk penyakit tidak menular, knalpot mobil bisa merupakan sumber gas buang berbahaya. Pada pengamatan dan pengukuran sumber penyakit menular, selain memperhatikan jumlah juga memperhatikan persebaran dan keberadaan penderita penyakit menular. Misalnya mana posisi penderita malaria, penderita HIV/AIDS serta kemana pergerakannya?</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71546"/>
            <a:ext cx="8686800" cy="5376672"/>
          </a:xfrm>
        </p:spPr>
        <p:txBody>
          <a:bodyPr>
            <a:normAutofit lnSpcReduction="10000"/>
          </a:bodyPr>
          <a:lstStyle/>
          <a:p>
            <a:r>
              <a:rPr lang="id-ID" dirty="0" smtClean="0"/>
              <a:t>Pengambilan data untuk analisis informasi pada simpul 2 adalah pengambilan atau pengukuran pada wahana penular atau pembawa penyakit, misalnya angka-angka kepadatan nyamk, konsentrasi jenis pencemaran pada badan sungai dll. </a:t>
            </a:r>
          </a:p>
          <a:p>
            <a:r>
              <a:rPr lang="id-ID" dirty="0" smtClean="0"/>
              <a:t>Berbagai pengukuran kandungan residu pestisida, bahan pengawet pada makanan ataupun kualiatas udara pada tempat umum apabila dilakukan secara periodik , sistematik dan berkesinambungan dapat memberikan informasi yang baik untuk manajemen penyakit, dalam hal ini upaya pencegahan timbulnya berbagai penyakit.</a:t>
            </a:r>
            <a:endParaRPr lang="id-ID" dirty="0"/>
          </a:p>
        </p:txBody>
      </p:sp>
      <p:sp>
        <p:nvSpPr>
          <p:cNvPr id="3" name="Title 2"/>
          <p:cNvSpPr>
            <a:spLocks noGrp="1"/>
          </p:cNvSpPr>
          <p:nvPr>
            <p:ph type="title"/>
          </p:nvPr>
        </p:nvSpPr>
        <p:spPr>
          <a:xfrm>
            <a:off x="0" y="0"/>
            <a:ext cx="8229600" cy="796908"/>
          </a:xfrm>
        </p:spPr>
        <p:txBody>
          <a:bodyPr/>
          <a:lstStyle/>
          <a:p>
            <a:r>
              <a:rPr lang="id-ID" dirty="0" smtClean="0"/>
              <a:t>Wahana Transmisi</a:t>
            </a: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28670"/>
            <a:ext cx="9144000" cy="5643602"/>
          </a:xfrm>
        </p:spPr>
        <p:txBody>
          <a:bodyPr>
            <a:normAutofit fontScale="92500" lnSpcReduction="20000"/>
          </a:bodyPr>
          <a:lstStyle/>
          <a:p>
            <a:pPr marL="342900" indent="-342900" algn="just"/>
            <a:r>
              <a:rPr lang="id-ID" dirty="0" smtClean="0"/>
              <a:t>Simpul 3 yang menggambarkan proses interaktif antara perilaku penduduk dengan wahana transmisi dapat pula diukur dan digambarkan. Informasi dapat diperoleh dengan metode yang dikenal behavioral exposure assement, yang terbagi kedalam dua kategori.</a:t>
            </a:r>
          </a:p>
          <a:p>
            <a:pPr marL="342900" indent="-342900" algn="just"/>
            <a:r>
              <a:rPr lang="id-ID" dirty="0" smtClean="0"/>
              <a:t>Metode non invasif. Metode ini merupakan upaya pengukuran besaran konsentrasi agents yang mendekati tubuh manusia secara tidak langsung. Contohnya pengukuran konsentrasi pestisida pada pekerja dengan cara menempelkan kertas cellulose pada anggota badan tertentu. Konsentrasi ini diperhitungkan sebagai gambaran besaran hubungan interaktif.</a:t>
            </a:r>
          </a:p>
          <a:p>
            <a:pPr marL="342900" indent="-342900" algn="just"/>
            <a:r>
              <a:rPr lang="id-ID" dirty="0" smtClean="0"/>
              <a:t>Cara lain dengan mengukur biomarker, seperti misalnya biomarker, kandungan carboxy hemoglobin dalam darah, kadar residu peptisida dalam urine dll.</a:t>
            </a:r>
          </a:p>
          <a:p>
            <a:endParaRPr lang="id-ID" dirty="0"/>
          </a:p>
        </p:txBody>
      </p:sp>
      <p:sp>
        <p:nvSpPr>
          <p:cNvPr id="3" name="Title 2"/>
          <p:cNvSpPr>
            <a:spLocks noGrp="1"/>
          </p:cNvSpPr>
          <p:nvPr>
            <p:ph type="title"/>
          </p:nvPr>
        </p:nvSpPr>
        <p:spPr>
          <a:xfrm>
            <a:off x="0" y="0"/>
            <a:ext cx="8686800" cy="857232"/>
          </a:xfrm>
        </p:spPr>
        <p:txBody>
          <a:bodyPr>
            <a:normAutofit fontScale="90000"/>
          </a:bodyPr>
          <a:lstStyle/>
          <a:p>
            <a:r>
              <a:rPr lang="id-ID" sz="3100" dirty="0" smtClean="0"/>
              <a:t/>
            </a:r>
            <a:br>
              <a:rPr lang="id-ID" sz="3100" dirty="0" smtClean="0"/>
            </a:br>
            <a:r>
              <a:rPr lang="id-ID" sz="3100" dirty="0" smtClean="0"/>
              <a:t>Parameter yang menggambarkan hubungan interaktif atau proses transmisi</a:t>
            </a:r>
            <a:r>
              <a:rPr lang="id-ID" dirty="0" smtClean="0"/>
              <a:t/>
            </a:r>
            <a:br>
              <a:rPr lang="id-ID" dirty="0" smtClean="0"/>
            </a:b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14356"/>
            <a:ext cx="9144000" cy="6143644"/>
          </a:xfrm>
        </p:spPr>
        <p:txBody>
          <a:bodyPr>
            <a:normAutofit fontScale="85000" lnSpcReduction="10000"/>
          </a:bodyPr>
          <a:lstStyle/>
          <a:p>
            <a:pPr marL="342900" indent="-342900" algn="just"/>
            <a:r>
              <a:rPr lang="id-ID" dirty="0" smtClean="0"/>
              <a:t>Pada penyakit menular, maka informasi simpul 4 sama dengan pengukuran simpul 1 yakni hasil diagnosis penyakit. Simpul 4 adalah merupakan informasi “outcome” hubungan interaktif antara simpul 2 dan simpul 3 dengan agents penyakit baik itu golongan mikroba atau bahan berbahaya seperti pencemaran kimia dan radiasi.</a:t>
            </a:r>
          </a:p>
          <a:p>
            <a:pPr marL="342900" indent="-342900" algn="just"/>
            <a:r>
              <a:rPr lang="id-ID" dirty="0" smtClean="0"/>
              <a:t>sumber simpul 4 dapat diperoleh dari :</a:t>
            </a:r>
          </a:p>
          <a:p>
            <a:pPr marL="342900" indent="-342900" algn="just">
              <a:buNone/>
            </a:pPr>
            <a:r>
              <a:rPr lang="id-ID" dirty="0" smtClean="0"/>
              <a:t>a. Lapangan atau yang bersifat community based</a:t>
            </a:r>
          </a:p>
          <a:p>
            <a:pPr marL="342900" indent="-342900" algn="just">
              <a:buNone/>
            </a:pPr>
            <a:r>
              <a:rPr lang="id-ID" dirty="0" smtClean="0"/>
              <a:t>b. Dari institusi seperti hanya rumah sakit atau puskesmas.</a:t>
            </a:r>
          </a:p>
          <a:p>
            <a:pPr marL="342900" indent="-342900" algn="just">
              <a:buNone/>
            </a:pPr>
            <a:r>
              <a:rPr lang="id-ID" dirty="0" smtClean="0"/>
              <a:t>	Masalah validitas data rumah sakit secara teoritis lebih menjamin ketepatan diagnosis yang memadai namun data institusi seperti rumah sakit seringkali tidak merefleksikan kondisi morbiditas sesuatu penyakit yang sedang terjadi atau melanda wilayah tertentu. Dengan analisis yang baik, informasi yang diperoleh dari simpul 4 dapat memberikan gambaran prevalansi insidensi maupun kecenderungan penderita penyakit tertentu disebuah wilayah.</a:t>
            </a:r>
          </a:p>
          <a:p>
            <a:endParaRPr lang="id-ID" dirty="0"/>
          </a:p>
        </p:txBody>
      </p:sp>
      <p:sp>
        <p:nvSpPr>
          <p:cNvPr id="3" name="Title 2"/>
          <p:cNvSpPr>
            <a:spLocks noGrp="1"/>
          </p:cNvSpPr>
          <p:nvPr>
            <p:ph type="title"/>
          </p:nvPr>
        </p:nvSpPr>
        <p:spPr>
          <a:xfrm>
            <a:off x="0" y="0"/>
            <a:ext cx="8229600" cy="654032"/>
          </a:xfrm>
        </p:spPr>
        <p:txBody>
          <a:bodyPr>
            <a:normAutofit fontScale="90000"/>
          </a:bodyPr>
          <a:lstStyle/>
          <a:p>
            <a:r>
              <a:rPr lang="id-ID" dirty="0" smtClean="0"/>
              <a:t/>
            </a:r>
            <a:br>
              <a:rPr lang="id-ID" dirty="0" smtClean="0"/>
            </a:br>
            <a:r>
              <a:rPr lang="id-ID" dirty="0" smtClean="0"/>
              <a:t>Kejadian Penyakit (simpul 4)</a:t>
            </a:r>
            <a:br>
              <a:rPr lang="id-ID" dirty="0" smtClean="0"/>
            </a:br>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85860"/>
            <a:ext cx="8401080" cy="5019506"/>
          </a:xfrm>
        </p:spPr>
        <p:txBody>
          <a:bodyPr>
            <a:normAutofit fontScale="92500" lnSpcReduction="20000"/>
          </a:bodyPr>
          <a:lstStyle/>
          <a:p>
            <a:pPr marL="342900" indent="-342900" algn="just"/>
            <a:r>
              <a:rPr lang="id-ID" dirty="0" smtClean="0"/>
              <a:t>Termasuk kategori simpul 5 adalah variabel yang diperkirakan mempengaruhi simpul 1, 2 dan 3 . Variabel yang masuk kelompok simpul 5 adalah variasi suhu dan kelembaban. </a:t>
            </a:r>
          </a:p>
          <a:p>
            <a:pPr marL="342900" indent="-342900" algn="just"/>
            <a:r>
              <a:rPr lang="id-ID" dirty="0" smtClean="0"/>
              <a:t>Kedua variabel tersebut kita kenal dapat dijadikan prediktor populasi dan perilaku nyamuk yang pada akhirnya dapat mempengaruhi kejadian penyakit. Beberapa variabel yang mempengaruhi simpul 1, 2 dan 3 namun tetap dalam keadaan statis adalah topografi sedangkan variabel lain adalah adanya sebuah kebijakan umum yang dapat mempengaruhi keseluruhan simpul 1 sampai 4 seperti penghapusan dan pemberhentian bahan bakar minyak atau penggunaan sumber energi minyak menjadi energi listrik</a:t>
            </a:r>
          </a:p>
          <a:p>
            <a:endParaRPr lang="id-ID" dirty="0"/>
          </a:p>
        </p:txBody>
      </p:sp>
      <p:sp>
        <p:nvSpPr>
          <p:cNvPr id="3" name="Title 2"/>
          <p:cNvSpPr>
            <a:spLocks noGrp="1"/>
          </p:cNvSpPr>
          <p:nvPr>
            <p:ph type="title"/>
          </p:nvPr>
        </p:nvSpPr>
        <p:spPr/>
        <p:txBody>
          <a:bodyPr/>
          <a:lstStyle/>
          <a:p>
            <a:r>
              <a:rPr lang="id-ID" dirty="0" smtClean="0"/>
              <a:t>Simpul 5.</a:t>
            </a: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57232"/>
            <a:ext cx="9144000" cy="6000768"/>
          </a:xfrm>
        </p:spPr>
        <p:txBody>
          <a:bodyPr>
            <a:normAutofit fontScale="92500" lnSpcReduction="20000"/>
          </a:bodyPr>
          <a:lstStyle/>
          <a:p>
            <a:r>
              <a:rPr lang="id-ID" dirty="0" smtClean="0"/>
              <a:t>KLB atau outbreak pada dasarnya merupakan fenomena dimana simpul 1,2,3,4 yang bisa dipengaruhi oleh simpul 5 terjadi dalam waktu yang singkat dan atau proses kejadiannya bersifat massive atau menimbulkan kematian atau menimbulkan risiko ancaman terhadap kesakitan dan atau kematian. </a:t>
            </a:r>
          </a:p>
          <a:p>
            <a:r>
              <a:rPr lang="id-ID" dirty="0" smtClean="0"/>
              <a:t>Kondisi KLB memerlukan penyelidikan apa penyebabnya, apa faktor risikonya, bagaimana proses transmisi atau patogenesis penyakitnya apa yang akan terjadi selanjutnya.</a:t>
            </a:r>
          </a:p>
          <a:p>
            <a:r>
              <a:rPr lang="id-ID" dirty="0" smtClean="0"/>
              <a:t> Hal ini dilakukan untuk tuk pengendalian atau manajemen penyakit lebih lanjut utamanya pencegahan KLB agar tidak meluas. </a:t>
            </a:r>
          </a:p>
          <a:p>
            <a:r>
              <a:rPr lang="id-ID" dirty="0" smtClean="0"/>
              <a:t>KLB bisa terjadi pada simpul 1 dan 2 terlebih dahulu misalnya ledakan sumur minyak atau sebuah industri bahan kimia. Dalam hal ini diperlukan kemampuan memprediksi dampak yang akan ditimbulkan</a:t>
            </a:r>
            <a:endParaRPr lang="id-ID" dirty="0"/>
          </a:p>
        </p:txBody>
      </p:sp>
      <p:sp>
        <p:nvSpPr>
          <p:cNvPr id="3" name="Title 2"/>
          <p:cNvSpPr>
            <a:spLocks noGrp="1"/>
          </p:cNvSpPr>
          <p:nvPr>
            <p:ph type="title"/>
          </p:nvPr>
        </p:nvSpPr>
        <p:spPr>
          <a:xfrm>
            <a:off x="0" y="0"/>
            <a:ext cx="8229600" cy="725470"/>
          </a:xfrm>
        </p:spPr>
        <p:txBody>
          <a:bodyPr>
            <a:normAutofit/>
          </a:bodyPr>
          <a:lstStyle/>
          <a:p>
            <a:r>
              <a:rPr lang="id-ID" sz="3200" dirty="0" smtClean="0"/>
              <a:t>Kejadian Luar Biasa(KLB)</a:t>
            </a:r>
            <a:endParaRPr lang="id-ID"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85794"/>
            <a:ext cx="9144000" cy="5786478"/>
          </a:xfrm>
        </p:spPr>
        <p:txBody>
          <a:bodyPr>
            <a:normAutofit fontScale="62500" lnSpcReduction="20000"/>
          </a:bodyPr>
          <a:lstStyle/>
          <a:p>
            <a:pPr marL="0" indent="0" algn="just">
              <a:buNone/>
            </a:pPr>
            <a:r>
              <a:rPr lang="id-ID" sz="2900" dirty="0" smtClean="0"/>
              <a:t>Pada dasarnya kegiatan surveilans memiliki empat dimesi pokok.</a:t>
            </a:r>
          </a:p>
          <a:p>
            <a:pPr marL="342900" indent="-342900" algn="just">
              <a:buNone/>
            </a:pPr>
            <a:r>
              <a:rPr lang="id-ID" sz="2900" dirty="0" smtClean="0"/>
              <a:t>1.Surveilans untuk penyakit endemik yang prosesnya relatif lambat. Misalnya kejadian beberapa penyakit tertentu seperti kusta</a:t>
            </a:r>
          </a:p>
          <a:p>
            <a:pPr marL="342900" indent="-342900" algn="just">
              <a:buNone/>
            </a:pPr>
            <a:r>
              <a:rPr lang="id-ID" sz="2900" dirty="0" smtClean="0"/>
              <a:t>2.surveilans yang memerlukan informasi cepat dan memerlukan respons cepat, dalam keadaan KLB.</a:t>
            </a:r>
          </a:p>
          <a:p>
            <a:pPr marL="342900" indent="-342900" algn="just">
              <a:buNone/>
            </a:pPr>
            <a:r>
              <a:rPr lang="id-ID" sz="2900" dirty="0" smtClean="0"/>
              <a:t>3. kedua hal tersebut yakni a dan b di atas dapat dilakukan secara integratif berangkat dari atau pengukuran pada simpul 1 atau simpul 2 dalam hal ini informasi yang diperoleh dari simpul 1 atau 2 dijadikan upaya prediktif kejadian simpul 3 dan simpul 4. dengan kata lain pengukuran dan analisis simpul 1 dan 2 merupakan petunjuk dan informasi untuk upaya upaya perventif dan promotif. Sebagai contoh kalau diketahui kecenderungan konsentrasi ambient gas buang semakin hari semakin meningkat, maka dapat diprediksi kasus Gangguan Penyakit Pernafasan akan semakinmeningkat dalam waktu yang tidak terlalu lama.</a:t>
            </a:r>
          </a:p>
          <a:p>
            <a:pPr marL="342900" indent="-342900" algn="just">
              <a:buNone/>
            </a:pPr>
            <a:r>
              <a:rPr lang="id-ID" sz="2900" dirty="0" smtClean="0"/>
              <a:t>4. KLB dimensi keempat adalah KLB. Biasanya yang diperoleh pada awalnya informasi adalah kejadian penyakitnya, yakni kejadian pada simpul 4. dalam hal ini yakni timbul penyakit, maka harus diprediksi adalah sumber penyakit maupun berbagai variabel faktor risiko kesehatan. Upaya ini dikenal dengan retrospektif. Mencari berbagai faktor risiko penyakitnya. Namun KLB dapat juga terjadi pada simpul 1 dan 2, seperti semburan gas beracun pada gunung berapi, ledakan industri bahan kimia, dalam hal ini diperlukan kemampuan cara berpikir prospektif untuk memprediksi apa dampak penyakitnya, bagaimana cara persebaran gas beracun? Siapa yang harus diungsikan?</a:t>
            </a:r>
            <a:endParaRPr lang="id-ID" sz="2900" b="1" dirty="0" smtClean="0"/>
          </a:p>
          <a:p>
            <a:pPr marL="342900" indent="-342900" algn="just">
              <a:buNone/>
            </a:pPr>
            <a:endParaRPr lang="id-ID" dirty="0"/>
          </a:p>
        </p:txBody>
      </p:sp>
      <p:sp>
        <p:nvSpPr>
          <p:cNvPr id="3" name="Title 2"/>
          <p:cNvSpPr>
            <a:spLocks noGrp="1"/>
          </p:cNvSpPr>
          <p:nvPr>
            <p:ph type="title"/>
          </p:nvPr>
        </p:nvSpPr>
        <p:spPr>
          <a:xfrm>
            <a:off x="0" y="0"/>
            <a:ext cx="8229600" cy="725470"/>
          </a:xfrm>
        </p:spPr>
        <p:txBody>
          <a:bodyPr>
            <a:normAutofit/>
          </a:bodyPr>
          <a:lstStyle/>
          <a:p>
            <a:r>
              <a:rPr lang="id-ID" sz="3600" dirty="0" smtClean="0"/>
              <a:t>Dimensi dalam Surveilans</a:t>
            </a:r>
            <a:endParaRPr lang="id-ID" sz="3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1" y="100945"/>
            <a:ext cx="8712968" cy="6463308"/>
          </a:xfrm>
          <a:prstGeom prst="rect">
            <a:avLst/>
          </a:prstGeom>
          <a:noFill/>
        </p:spPr>
        <p:txBody>
          <a:bodyPr wrap="square" rtlCol="0">
            <a:spAutoFit/>
          </a:bodyPr>
          <a:lstStyle/>
          <a:p>
            <a:pPr marL="342900" indent="-342900" algn="just"/>
            <a:r>
              <a:rPr lang="id-ID" b="1" dirty="0" smtClean="0"/>
              <a:t>	Standar Normalitas</a:t>
            </a:r>
          </a:p>
          <a:p>
            <a:pPr marL="342900" indent="-342900" algn="just"/>
            <a:r>
              <a:rPr lang="id-ID" b="1" dirty="0" smtClean="0"/>
              <a:t>	S</a:t>
            </a:r>
            <a:r>
              <a:rPr lang="id-ID" dirty="0" smtClean="0"/>
              <a:t>etiap simpul memerlukan nilai acuan untuk mengetahui batas di mana kondisi dibawah atau di atas nilai yang di anggap normal. Nilai tersebut secara universal kita kenal sebagai “ standar normal”. Banyak nilai yang dianggap sebagai batasan normal misalnya Nilai Ambang Batas, (konsentrasi maksimum yang diperbolehkan) sesuatu bahan kimia pada makanan. Beberapa contoh nilai ambang batas dapat disebutkan : tekanan darah, kadar hemoglobin dll. Dalam kegiatan surveilans kadang kita juga harus menyepakati (kesepakatan dengan ahli maupun pihak yang berkepentingan) batasan – batasan  penyakit tertentu misalnya batasan penderita malaria, penderita demam berdarah dll</a:t>
            </a:r>
          </a:p>
          <a:p>
            <a:pPr marL="342900" indent="-342900" algn="just"/>
            <a:endParaRPr lang="id-ID" b="1" dirty="0" smtClean="0"/>
          </a:p>
          <a:p>
            <a:pPr marL="342900" indent="-342900" algn="just"/>
            <a:r>
              <a:rPr lang="id-ID" b="1" dirty="0" smtClean="0"/>
              <a:t>	Jejaring (Network) Laboratorium</a:t>
            </a:r>
          </a:p>
          <a:p>
            <a:pPr marL="342900" indent="-342900" algn="just"/>
            <a:r>
              <a:rPr lang="id-ID" b="1" dirty="0" smtClean="0"/>
              <a:t>	</a:t>
            </a:r>
            <a:r>
              <a:rPr lang="id-ID" dirty="0" smtClean="0"/>
              <a:t>diperlukan jaringan dan sistem refereal (network) laboratorium untuk mendukung kegiatan surveilans epidemiologi berbasis wilayah. Tanpa dukungna laboratorium, konfirmasi surveilans tidak dapat diperoleh. Demikian pula laboratorium rujukan, baik tingkat nasional maupun internasional. Departemen kesehatan memiliki jaringan regional laboratorium yakni Balai Teknik Kesehatan Lingkungan dan Pengendalian Penyakit Menular (BTKLP2M)yang dapat digunakan sebagai rujukan dan membantu penyelidikan epidemiologi khususnya keadaan KLB.</a:t>
            </a:r>
          </a:p>
          <a:p>
            <a:pPr marL="342900" indent="-342900" algn="just"/>
            <a:endParaRPr lang="id-ID" b="1" dirty="0" smtClean="0"/>
          </a:p>
          <a:p>
            <a:pPr marL="342900" indent="-342900" algn="just"/>
            <a:r>
              <a:rPr lang="id-ID" b="1" dirty="0" smtClean="0"/>
              <a:t>	</a:t>
            </a:r>
            <a:endParaRPr lang="id-ID"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29642" cy="5019506"/>
          </a:xfrm>
        </p:spPr>
        <p:txBody>
          <a:bodyPr>
            <a:normAutofit fontScale="77500" lnSpcReduction="20000"/>
          </a:bodyPr>
          <a:lstStyle/>
          <a:p>
            <a:pPr marL="342900" indent="-342900" algn="just"/>
            <a:r>
              <a:rPr lang="id-ID" dirty="0" smtClean="0"/>
              <a:t>WHO atau world health organization memiliki program kesehatan masyarakatdengan atau melalui pendekatan pengendalian penyakit. Tugas pengendalian berbagai penyakit adalah tanggung jawab wilayah otonom.</a:t>
            </a:r>
          </a:p>
          <a:p>
            <a:pPr marL="342900" indent="-342900" algn="just"/>
            <a:r>
              <a:rPr lang="id-ID" dirty="0" smtClean="0"/>
              <a:t>Dalam kehidupan sehari-hari, sering kali dijumpai kondisi lingkungan yang buruk yang memiliki potensi bahaya penyakit.</a:t>
            </a:r>
            <a:endParaRPr lang="id-ID" b="1" dirty="0" smtClean="0"/>
          </a:p>
          <a:p>
            <a:pPr marL="342900" indent="-342900" algn="just"/>
            <a:r>
              <a:rPr lang="id-ID" dirty="0" smtClean="0"/>
              <a:t>Dalam sebuah wilayah administratif diperlukan upaya keterpaduan dalam pengendalian penyakit, perencanaan maupun alokasi sumber daya untuk menanggani berbagai masalah yang dianggap prioritas.</a:t>
            </a:r>
          </a:p>
          <a:p>
            <a:pPr marL="342900" indent="-342900" algn="just"/>
            <a:r>
              <a:rPr lang="id-ID" dirty="0" smtClean="0"/>
              <a:t>Tiap wilayah otonom seperti kabupaten dan kota lazimnya memiliki Sistem Kesehatan Kabupaten atau Kota disingkat SKK. Dalam SKK yang senantiasa diperkuat dengan perda dan disahkan oleh paripurna DPRD dan memiliki kekuatan yang luarbiasa dimana, pembangunan kesehatan pada sebuah wilayah harus mengacu pada perda SKK tersebut</a:t>
            </a:r>
          </a:p>
          <a:p>
            <a:endParaRPr lang="id-ID" dirty="0"/>
          </a:p>
        </p:txBody>
      </p:sp>
      <p:sp>
        <p:nvSpPr>
          <p:cNvPr id="3" name="Title 2"/>
          <p:cNvSpPr>
            <a:spLocks noGrp="1"/>
          </p:cNvSpPr>
          <p:nvPr>
            <p:ph type="title"/>
          </p:nvPr>
        </p:nvSpPr>
        <p:spPr/>
        <p:txBody>
          <a:bodyPr>
            <a:noAutofit/>
          </a:bodyPr>
          <a:lstStyle/>
          <a:p>
            <a:r>
              <a:rPr lang="id-ID" sz="3200" dirty="0" smtClean="0"/>
              <a:t/>
            </a:r>
            <a:br>
              <a:rPr lang="id-ID" sz="3200" dirty="0" smtClean="0"/>
            </a:br>
            <a:r>
              <a:rPr lang="id-ID" sz="3200" dirty="0" smtClean="0"/>
              <a:t>Mengapa perlu manajemen Penyakit berbasis wilayah ?</a:t>
            </a:r>
            <a:br>
              <a:rPr lang="id-ID" sz="3200" dirty="0" smtClean="0"/>
            </a:br>
            <a:endParaRPr lang="id-ID"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500834"/>
          </a:xfrm>
        </p:spPr>
        <p:txBody>
          <a:bodyPr/>
          <a:lstStyle/>
          <a:p>
            <a:pPr marL="342900" indent="-342900" algn="just"/>
            <a:r>
              <a:rPr lang="id-ID" b="1" dirty="0" smtClean="0"/>
              <a:t>Langkah langkah kegiatan Surveilans Epidemiologi berbasis wilayah</a:t>
            </a:r>
          </a:p>
          <a:p>
            <a:pPr marL="342900" indent="-342900" algn="just">
              <a:buNone/>
            </a:pPr>
            <a:r>
              <a:rPr lang="id-ID" b="1" dirty="0" smtClean="0"/>
              <a:t>	</a:t>
            </a:r>
            <a:r>
              <a:rPr lang="id-ID" dirty="0" smtClean="0"/>
              <a:t>Surveilans terpadu berbasis wilayah, tidak harus dilakukan pada keempat simpul secara simultan, namun kita bisa memilih parameter simpul 1, simpul 2 atau 3 dan 4. langkah perencanaan surveilans epidemiologi berbasis wilayah harus melibatkan semua komponen sistem dalam sebuah wilayah yang memiliki keterkaitan</a:t>
            </a:r>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1" y="100945"/>
            <a:ext cx="8712968" cy="6463308"/>
          </a:xfrm>
          <a:prstGeom prst="rect">
            <a:avLst/>
          </a:prstGeom>
          <a:noFill/>
        </p:spPr>
        <p:txBody>
          <a:bodyPr wrap="square" rtlCol="0">
            <a:spAutoFit/>
          </a:bodyPr>
          <a:lstStyle/>
          <a:p>
            <a:pPr marL="342900" indent="-342900" algn="just"/>
            <a:r>
              <a:rPr lang="id-ID" b="1" dirty="0" smtClean="0"/>
              <a:t>	1. Pertemuan Awal</a:t>
            </a:r>
          </a:p>
          <a:p>
            <a:pPr marL="617538" indent="22225" algn="just"/>
            <a:r>
              <a:rPr lang="id-ID" b="1" dirty="0" smtClean="0"/>
              <a:t>	</a:t>
            </a:r>
            <a:r>
              <a:rPr lang="id-ID" dirty="0" smtClean="0"/>
              <a:t>Pertemuan awal bertujuan mengikat para mitra atau stakeholders, medapatkan kesamaan platform atau pemahaman yang sama terhadap suatu permasalahan penyakit dan faktor risikonya serta menyepakati terhadap sebuah Rencana Kegiatan Surveilans yang akan dilaksanakan. </a:t>
            </a:r>
          </a:p>
          <a:p>
            <a:pPr marL="342900" indent="-342900" algn="just"/>
            <a:r>
              <a:rPr lang="id-ID" b="1" dirty="0" smtClean="0"/>
              <a:t>	2. Pertemuan periodik</a:t>
            </a:r>
          </a:p>
          <a:p>
            <a:pPr marL="549275" indent="22225" algn="just"/>
            <a:r>
              <a:rPr lang="id-ID" b="1" dirty="0" smtClean="0"/>
              <a:t>	</a:t>
            </a:r>
            <a:r>
              <a:rPr lang="id-ID" dirty="0" smtClean="0"/>
              <a:t>Pertemuan ini bisa dilakukan setiap 6 bulan sekali, atau sekurang-kurangnya setahun sekali. Tujuannya adalah untuk menilai kinerja kegiatan surveilans itu sendiri serta menilai kemajuan pengendalian penyakit beserta faktor risiko berkenaan.</a:t>
            </a:r>
          </a:p>
          <a:p>
            <a:pPr marL="342900" indent="-342900" algn="just"/>
            <a:r>
              <a:rPr lang="id-ID" b="1" dirty="0" smtClean="0"/>
              <a:t>    3. Pelaksanaan</a:t>
            </a:r>
          </a:p>
          <a:p>
            <a:pPr marL="342900" indent="-342900" algn="just"/>
            <a:r>
              <a:rPr lang="id-ID" b="1" dirty="0" smtClean="0"/>
              <a:t>	</a:t>
            </a:r>
            <a:r>
              <a:rPr lang="id-ID" dirty="0" smtClean="0"/>
              <a:t>a. Pengumpulan data</a:t>
            </a:r>
          </a:p>
          <a:p>
            <a:pPr marL="549275" indent="-342900" algn="just"/>
            <a:r>
              <a:rPr lang="id-ID" b="1" dirty="0" smtClean="0"/>
              <a:t>		</a:t>
            </a:r>
            <a:r>
              <a:rPr lang="id-ID" dirty="0" smtClean="0"/>
              <a:t>Data yang dikumpul kan adalah data epidemiologi yang jelas, tepat, dan ada hubungannya dengan penyakit yang bersangkutan, kejadian penyakit secara keseluruhan serta faktor risikopenyakit berkenaan. Untuk menjalankan surveilans yang baik, pengumpulan data harus dilaksanakan secara terus menerus.</a:t>
            </a:r>
          </a:p>
          <a:p>
            <a:pPr marL="342900" indent="-342900" algn="just"/>
            <a:r>
              <a:rPr lang="id-ID" b="1" dirty="0" smtClean="0"/>
              <a:t>	</a:t>
            </a:r>
            <a:r>
              <a:rPr lang="id-ID" dirty="0" smtClean="0"/>
              <a:t>b. Pengolahan, Analisis dan Interpretasi</a:t>
            </a:r>
          </a:p>
          <a:p>
            <a:pPr marL="617538" indent="-617538" algn="just"/>
            <a:r>
              <a:rPr lang="id-ID" b="1" dirty="0" smtClean="0"/>
              <a:t>	</a:t>
            </a:r>
            <a:r>
              <a:rPr lang="id-ID" dirty="0" smtClean="0"/>
              <a:t>analisis data harus dilakukan secara baik, tergantung tujuannya. Variabel-variabel diolah harus dapat menggambarkan suatu permasalahan dan faktor risiko yang mempengaruhi serta bagaimana data yang ada dapat menjelaskan tujuan dari suatu kegiatan surveilans. </a:t>
            </a:r>
            <a:endParaRPr lang="id-ID"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lnSpcReduction="20000"/>
          </a:bodyPr>
          <a:lstStyle/>
          <a:p>
            <a:pPr marL="342900" indent="-342900" algn="just"/>
            <a:r>
              <a:rPr lang="id-ID" dirty="0" smtClean="0"/>
              <a:t>Dalam melakukan analisis dan interpretasi data, yang harus dilakuakan adalah :</a:t>
            </a:r>
          </a:p>
          <a:p>
            <a:pPr marL="342900" indent="-342900" algn="just">
              <a:buNone/>
            </a:pPr>
            <a:r>
              <a:rPr lang="id-ID" dirty="0" smtClean="0"/>
              <a:t>1.Memahami kualitas data dan mencari metode terbaik untuk menarik kesimpulan.</a:t>
            </a:r>
          </a:p>
          <a:p>
            <a:pPr marL="342900" indent="-342900" algn="just">
              <a:buNone/>
            </a:pPr>
            <a:r>
              <a:rPr lang="id-ID" dirty="0" smtClean="0"/>
              <a:t>2.Menarik kesimpulan dari suatu rangkaian data deskriptif.</a:t>
            </a:r>
          </a:p>
          <a:p>
            <a:pPr marL="342900" indent="-342900" algn="just"/>
            <a:r>
              <a:rPr lang="id-ID" dirty="0" smtClean="0"/>
              <a:t>Penyajian hasil analisis data surveilans epidemiologi dapat digunakan :</a:t>
            </a:r>
          </a:p>
          <a:p>
            <a:pPr marL="342900" indent="-342900" algn="just">
              <a:buNone/>
            </a:pPr>
            <a:r>
              <a:rPr lang="id-ID" dirty="0" smtClean="0"/>
              <a:t>1. Teks, yaitu gambaran dari variabel-variabel yang ada dituangkan dalam bentuk tulisan atau uraian dalam bentuk kalimat-kalimat</a:t>
            </a:r>
          </a:p>
          <a:p>
            <a:pPr marL="342900" indent="-342900" algn="just">
              <a:buNone/>
            </a:pPr>
            <a:r>
              <a:rPr lang="id-ID" dirty="0" smtClean="0"/>
              <a:t>2. tabel, yang menggambarkan satu variabel atau lebih. Bisa mengunakan tabulasi silang apabila menggambarkan dua variabel atau lebih.</a:t>
            </a:r>
          </a:p>
          <a:p>
            <a:pPr marL="342900" indent="-342900" algn="just">
              <a:buNone/>
            </a:pPr>
            <a:r>
              <a:rPr lang="id-ID" dirty="0" smtClean="0"/>
              <a:t>3. Grafik, dibuat untuk membantu membaca mengerti dengan cepat perbedaan yang ada pada data.</a:t>
            </a:r>
          </a:p>
          <a:p>
            <a:pPr marL="342900" indent="-342900" algn="just">
              <a:buNone/>
            </a:pPr>
            <a:r>
              <a:rPr lang="id-ID" dirty="0" smtClean="0"/>
              <a:t>	Analisis data surveilans epidemiologi diawali dengan membuat pola penyakit menurut orang, tempat/wilayah, dan waktu.</a:t>
            </a:r>
          </a:p>
          <a:p>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5090944"/>
          </a:xfrm>
        </p:spPr>
        <p:txBody>
          <a:bodyPr>
            <a:normAutofit fontScale="85000" lnSpcReduction="10000"/>
          </a:bodyPr>
          <a:lstStyle/>
          <a:p>
            <a:pPr marL="342900" indent="-342900" algn="just"/>
            <a:r>
              <a:rPr lang="id-ID" dirty="0" smtClean="0"/>
              <a:t>Hasil analisis atau informasi kemudian diteruskan kepada pengambil keputusan baik untuk perencanaan maupun pengambilan keputusan yang sifat nya segera. </a:t>
            </a:r>
          </a:p>
          <a:p>
            <a:pPr marL="342900" indent="-342900" algn="just"/>
            <a:r>
              <a:rPr lang="id-ID" dirty="0" smtClean="0"/>
              <a:t>Disseminasi informasi dimaksudkan untuk memberi informasi yang dapat dimengerti, kemudian dimanfaatkan dalam menentukan arah kebijakan kegiatan, upaya pengendalian dan evaluasinya baik berupa data atau interpretasi dan kesimpulan analisis.</a:t>
            </a:r>
          </a:p>
          <a:p>
            <a:pPr marL="342900" indent="-342900" algn="just">
              <a:buNone/>
            </a:pPr>
            <a:r>
              <a:rPr lang="id-ID" dirty="0" smtClean="0"/>
              <a:t>Penyebarluasan informasi selanjutnya dapat disampaikan kepada :</a:t>
            </a:r>
          </a:p>
          <a:p>
            <a:pPr marL="342900" indent="-342900" algn="just">
              <a:buNone/>
            </a:pPr>
            <a:r>
              <a:rPr lang="id-ID" dirty="0" smtClean="0"/>
              <a:t>a. Pihak Manajemen untuk pengambilan keputusan, terutama hal-hal yang mendesak</a:t>
            </a:r>
          </a:p>
          <a:p>
            <a:pPr marL="342900" indent="-342900" algn="just">
              <a:buNone/>
            </a:pPr>
            <a:r>
              <a:rPr lang="id-ID" dirty="0" smtClean="0"/>
              <a:t>b. Laporan dengan format dan target kelompok yang diinginkan untuk mendaptakan komitmen seperti DPRD, Mitra LSM dan anggota “mitra” manajemen lainnya </a:t>
            </a:r>
          </a:p>
          <a:p>
            <a:endParaRPr lang="id-ID" dirty="0"/>
          </a:p>
        </p:txBody>
      </p:sp>
      <p:sp>
        <p:nvSpPr>
          <p:cNvPr id="3" name="Title 2"/>
          <p:cNvSpPr>
            <a:spLocks noGrp="1"/>
          </p:cNvSpPr>
          <p:nvPr>
            <p:ph type="title"/>
          </p:nvPr>
        </p:nvSpPr>
        <p:spPr/>
        <p:txBody>
          <a:bodyPr>
            <a:normAutofit fontScale="90000"/>
          </a:bodyPr>
          <a:lstStyle/>
          <a:p>
            <a:r>
              <a:rPr lang="id-ID" dirty="0" smtClean="0"/>
              <a:t>Penyebarluasan (Disseminasi) informasi</a:t>
            </a: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428604"/>
            <a:ext cx="8358246" cy="6429396"/>
          </a:xfrm>
        </p:spPr>
        <p:txBody>
          <a:bodyPr>
            <a:normAutofit/>
          </a:bodyPr>
          <a:lstStyle/>
          <a:p>
            <a:pPr marL="342900" indent="-342900" algn="just">
              <a:buNone/>
            </a:pPr>
            <a:r>
              <a:rPr lang="id-ID" dirty="0" smtClean="0"/>
              <a:t>c. </a:t>
            </a:r>
            <a:r>
              <a:rPr lang="id-ID" sz="2800" dirty="0" smtClean="0"/>
              <a:t>Laporan untuk tujuan perencanaan</a:t>
            </a:r>
          </a:p>
          <a:p>
            <a:pPr marL="342900" indent="-342900" algn="just">
              <a:buNone/>
            </a:pPr>
            <a:r>
              <a:rPr lang="id-ID" sz="2800" dirty="0" smtClean="0"/>
              <a:t>d.Rekomendasi merupakan salah satu bentuk disseminasi informasi. </a:t>
            </a:r>
          </a:p>
          <a:p>
            <a:pPr marL="342900" indent="-342900" algn="just">
              <a:buNone/>
            </a:pPr>
            <a:r>
              <a:rPr lang="id-ID" sz="2800" dirty="0" smtClean="0"/>
              <a:t>e.Laporan bisa disampaikan dalam seminar, pertemuan periodik dan pertemuan lain.</a:t>
            </a:r>
          </a:p>
          <a:p>
            <a:pPr marL="342900" indent="-342900" algn="just">
              <a:buNone/>
            </a:pPr>
            <a:r>
              <a:rPr lang="id-ID" sz="2800" dirty="0" smtClean="0"/>
              <a:t>f. Melalui tulisan di majalah dan jurnal rutin.</a:t>
            </a:r>
          </a:p>
          <a:p>
            <a:pPr marL="342900" indent="-342900" algn="just">
              <a:buNone/>
            </a:pPr>
            <a:r>
              <a:rPr lang="id-ID" sz="2800" dirty="0" smtClean="0"/>
              <a:t>g.Informasi yang diperoleh ditindak lanjuti pada upaya pengembangan penelitian atau penyelidikan lebih lanjut, mengembangkan suatu kegiatan surveilans baru, meningkatkan kualitas kegiatan surveilans yang ada</a:t>
            </a:r>
          </a:p>
          <a:p>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714356"/>
            <a:ext cx="8258204" cy="5292935"/>
          </a:xfrm>
        </p:spPr>
        <p:txBody>
          <a:bodyPr>
            <a:normAutofit/>
          </a:bodyPr>
          <a:lstStyle/>
          <a:p>
            <a:r>
              <a:rPr lang="id-ID" dirty="0" smtClean="0"/>
              <a:t>Di setiap kanbupaten atau kota perlu dibentuk tim yang terdiri dari pejabat fungsional bernama Tim Epidemiologi Kabupaten atau kota (TEK). </a:t>
            </a:r>
          </a:p>
          <a:p>
            <a:r>
              <a:rPr lang="id-ID" dirty="0" smtClean="0"/>
              <a:t>Tim ini merupakan tim khusus yang melakukan koordinasi pengumpulan data, mengolah serta menyusun alternatif pemecahan berbagai persoalan manajemen penyakit berbasis wilayah dengan mengintegrasikan faktor risiko penyakit dengan penyakit berkenaan dalam satu wilayah</a:t>
            </a:r>
            <a:endParaRPr lang="id-ID" dirty="0"/>
          </a:p>
        </p:txBody>
      </p:sp>
      <p:sp>
        <p:nvSpPr>
          <p:cNvPr id="3" name="Title 2"/>
          <p:cNvSpPr>
            <a:spLocks noGrp="1"/>
          </p:cNvSpPr>
          <p:nvPr>
            <p:ph type="title"/>
          </p:nvPr>
        </p:nvSpPr>
        <p:spPr>
          <a:xfrm>
            <a:off x="0" y="0"/>
            <a:ext cx="8229600" cy="796908"/>
          </a:xfrm>
        </p:spPr>
        <p:txBody>
          <a:bodyPr>
            <a:normAutofit/>
          </a:bodyPr>
          <a:lstStyle/>
          <a:p>
            <a:r>
              <a:rPr lang="id-ID" sz="2800" dirty="0" smtClean="0"/>
              <a:t>Tim Epidemiologi Kabupaten atau Kota</a:t>
            </a:r>
            <a:endParaRPr lang="id-ID"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805060"/>
          </a:xfrm>
        </p:spPr>
        <p:txBody>
          <a:bodyPr/>
          <a:lstStyle/>
          <a:p>
            <a:pPr marL="342900" indent="-342900" algn="just"/>
            <a:r>
              <a:rPr lang="id-ID" dirty="0" smtClean="0"/>
              <a:t>Beberapa kriteria yang dapat digunakan untuk melakuakan evaluasi kegiatan surveilans</a:t>
            </a:r>
          </a:p>
          <a:p>
            <a:pPr marL="342900" indent="-342900" algn="just">
              <a:buNone/>
            </a:pPr>
            <a:r>
              <a:rPr lang="id-ID" dirty="0" smtClean="0"/>
              <a:t>a.Kualitas yang meliputi : sensitivitas dari parameter yang dipilih, representativeness, ketepatan waktu dan kesederhanaan</a:t>
            </a:r>
          </a:p>
          <a:p>
            <a:pPr marL="342900" indent="-342900" algn="just">
              <a:buNone/>
            </a:pPr>
            <a:r>
              <a:rPr lang="id-ID" dirty="0" smtClean="0"/>
              <a:t>b. Kegunaan (usefulness)</a:t>
            </a:r>
          </a:p>
          <a:p>
            <a:pPr marL="342900" indent="-342900" algn="just">
              <a:buNone/>
            </a:pPr>
            <a:r>
              <a:rPr lang="id-ID" dirty="0" smtClean="0"/>
              <a:t>c. Biaya, baik itu biaya langsung maupun biaya tidak langsung</a:t>
            </a:r>
            <a:endParaRPr lang="id-ID" dirty="0"/>
          </a:p>
        </p:txBody>
      </p:sp>
      <p:sp>
        <p:nvSpPr>
          <p:cNvPr id="3" name="Title 2"/>
          <p:cNvSpPr>
            <a:spLocks noGrp="1"/>
          </p:cNvSpPr>
          <p:nvPr>
            <p:ph type="title"/>
          </p:nvPr>
        </p:nvSpPr>
        <p:spPr/>
        <p:txBody>
          <a:bodyPr/>
          <a:lstStyle/>
          <a:p>
            <a:r>
              <a:rPr lang="id-ID" dirty="0" smtClean="0"/>
              <a:t>evaluasi Sistem Surveilans</a:t>
            </a:r>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14356"/>
            <a:ext cx="8858280" cy="5715040"/>
          </a:xfrm>
        </p:spPr>
        <p:txBody>
          <a:bodyPr>
            <a:normAutofit/>
          </a:bodyPr>
          <a:lstStyle/>
          <a:p>
            <a:pPr marL="342900" indent="-342900" algn="just"/>
            <a:r>
              <a:rPr lang="id-ID" sz="3200" dirty="0" smtClean="0"/>
              <a:t>Diagnosis komunitas bertujuan untuk identifikasi faktor risiko(identify risk factor), mengukur, analisis, dan menegakkan alternative solution. </a:t>
            </a:r>
          </a:p>
          <a:p>
            <a:pPr marL="342900" indent="-342900" algn="just"/>
            <a:r>
              <a:rPr lang="id-ID" sz="3200" dirty="0" smtClean="0"/>
              <a:t>Manajemen penyakit berbasis wilayah adalah sebuah konsep yang mempelajari kiat manajemen penyakit berdasar kejadian penyakit yang berakar pada lingkungan dan kependudukan (Achmadi 2011). </a:t>
            </a:r>
          </a:p>
          <a:p>
            <a:endParaRPr lang="id-ID" dirty="0"/>
          </a:p>
        </p:txBody>
      </p:sp>
      <p:sp>
        <p:nvSpPr>
          <p:cNvPr id="3" name="Title 2"/>
          <p:cNvSpPr>
            <a:spLocks noGrp="1"/>
          </p:cNvSpPr>
          <p:nvPr>
            <p:ph type="title"/>
          </p:nvPr>
        </p:nvSpPr>
        <p:spPr>
          <a:xfrm>
            <a:off x="0" y="0"/>
            <a:ext cx="8229600" cy="725470"/>
          </a:xfrm>
        </p:spPr>
        <p:txBody>
          <a:bodyPr>
            <a:normAutofit/>
          </a:bodyPr>
          <a:lstStyle/>
          <a:p>
            <a:r>
              <a:rPr lang="id-ID" sz="3200" dirty="0" smtClean="0"/>
              <a:t>Diagnosis penyakit berbasis wilayah</a:t>
            </a:r>
            <a:endParaRPr lang="id-ID"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lnSpcReduction="10000"/>
          </a:bodyPr>
          <a:lstStyle/>
          <a:p>
            <a:r>
              <a:rPr lang="id-ID" dirty="0" smtClean="0"/>
              <a:t>Telah disebutkan pada dasarnya semua kejadian penyakit berbasis lingkungan. </a:t>
            </a:r>
            <a:r>
              <a:rPr lang="id-ID" b="1" dirty="0" smtClean="0"/>
              <a:t>Beda penyakit berbasis lingkungan dengan penyakit berbasis wilayah </a:t>
            </a:r>
            <a:r>
              <a:rPr lang="id-ID" dirty="0" smtClean="0"/>
              <a:t>ialah penyakit berbasis lingkungan digunakan sebagai kejadian penyakit yang menitik beratkan keterkaitannya dengan variabel lingkungan dan kependudukan; sedangkan berbasis wilayah merupakan istilah  yang menggambarkan proses kejadian dalam perspektif yang lebih luas, keterkaitannya  selain lingkungan dan kependudukan juga dengan institusi yang bisa berperan. </a:t>
            </a:r>
            <a:endParaRPr lang="id-ID" dirty="0" smtClean="0"/>
          </a:p>
          <a:p>
            <a:r>
              <a:rPr lang="id-ID" dirty="0" smtClean="0"/>
              <a:t>Community </a:t>
            </a:r>
            <a:r>
              <a:rPr lang="id-ID" dirty="0" smtClean="0"/>
              <a:t>Diagnostic dalam konteks Manajemen Penyakit berbasis wilayah adalah dekskripsi bagaimana penyakit yang terjadi dimasyarakat itu terjadi,institusi mana yang terkait serta variabel apalagi yang berperan dalam proses kejadian penyakit.</a:t>
            </a:r>
          </a:p>
          <a:p>
            <a:endParaRPr lang="id-ID"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16632"/>
            <a:ext cx="8892479" cy="6863417"/>
          </a:xfrm>
          <a:prstGeom prst="rect">
            <a:avLst/>
          </a:prstGeom>
          <a:noFill/>
        </p:spPr>
        <p:txBody>
          <a:bodyPr wrap="square" rtlCol="0">
            <a:spAutoFit/>
          </a:bodyPr>
          <a:lstStyle/>
          <a:p>
            <a:pPr marL="342900" indent="-342900" algn="just"/>
            <a:r>
              <a:rPr lang="id-ID" dirty="0" smtClean="0"/>
              <a:t> </a:t>
            </a:r>
            <a:r>
              <a:rPr lang="id-ID" sz="2000" dirty="0" smtClean="0"/>
              <a:t>Berikut penyusunan modelling dalam MPBW :</a:t>
            </a:r>
          </a:p>
          <a:p>
            <a:pPr marL="342900" indent="-342900" algn="just"/>
            <a:r>
              <a:rPr lang="id-ID" sz="2000" dirty="0" smtClean="0"/>
              <a:t>a</a:t>
            </a:r>
            <a:r>
              <a:rPr lang="id-ID" sz="2000" dirty="0" smtClean="0"/>
              <a:t>. Penetapan prioritas penyakit yang hendak dikelola.</a:t>
            </a:r>
          </a:p>
          <a:p>
            <a:pPr marL="342900" indent="-342900" algn="just"/>
            <a:r>
              <a:rPr lang="id-ID" sz="2000" dirty="0" smtClean="0"/>
              <a:t>b</a:t>
            </a:r>
            <a:r>
              <a:rPr lang="id-ID" sz="2000" dirty="0" smtClean="0"/>
              <a:t>. </a:t>
            </a:r>
            <a:r>
              <a:rPr lang="id-ID" sz="2000" dirty="0" smtClean="0"/>
              <a:t>Pengamatan </a:t>
            </a:r>
            <a:r>
              <a:rPr lang="id-ID" sz="2000" dirty="0" smtClean="0"/>
              <a:t>visual-observasi dalam rangka identifikasi faktor risiko serta outcome (dampak) penyakitnya. Pada tahap ini diperlukan knowledge enhancement untuk mendukung upaya identifikasi faktor risiko.</a:t>
            </a:r>
          </a:p>
          <a:p>
            <a:pPr marL="342900" indent="-342900" algn="just"/>
            <a:r>
              <a:rPr lang="id-ID" sz="2000" dirty="0" smtClean="0"/>
              <a:t>c</a:t>
            </a:r>
            <a:r>
              <a:rPr lang="id-ID" sz="2000" dirty="0" smtClean="0"/>
              <a:t>. Penggambaran konsep adalah bentuk naratif sebagai kesimpulan dari berbagai upaya pengumpulan data, yang digabung dengan teori yang ada.</a:t>
            </a:r>
          </a:p>
          <a:p>
            <a:pPr marL="342900" indent="-342900" algn="just"/>
            <a:r>
              <a:rPr lang="id-ID" sz="2000" dirty="0" smtClean="0"/>
              <a:t>d</a:t>
            </a:r>
            <a:r>
              <a:rPr lang="id-ID" sz="2000" dirty="0" smtClean="0"/>
              <a:t>. Modelling dan analisis model. Penggambaran model pada dasarnya mengacu kepada langkah tersebut diatas</a:t>
            </a:r>
          </a:p>
          <a:p>
            <a:pPr marL="342900" indent="-342900" algn="just"/>
            <a:r>
              <a:rPr lang="id-ID" sz="2000" dirty="0" smtClean="0"/>
              <a:t>e</a:t>
            </a:r>
            <a:r>
              <a:rPr lang="id-ID" sz="2000" dirty="0" smtClean="0"/>
              <a:t>. Pengembangan alternatif solusi. Setelah ketemu model, maka akan muncul daftar kegiatan yang diharapkan dapat mendukung penyelesaian pemecahan masalah secara alternatif.</a:t>
            </a:r>
          </a:p>
          <a:p>
            <a:pPr marL="342900" indent="-342900" algn="just"/>
            <a:endParaRPr lang="id-ID" sz="2000" dirty="0" smtClean="0"/>
          </a:p>
          <a:p>
            <a:pPr marL="342900" indent="-342900" algn="just"/>
            <a:r>
              <a:rPr lang="id-ID" sz="2000" dirty="0" smtClean="0"/>
              <a:t>	</a:t>
            </a:r>
            <a:r>
              <a:rPr lang="id-ID" sz="2000" b="1" dirty="0" smtClean="0"/>
              <a:t>Langkah langkah kerjasama penyusunan model</a:t>
            </a:r>
          </a:p>
          <a:p>
            <a:pPr marL="342900" indent="-342900" algn="just"/>
            <a:r>
              <a:rPr lang="id-ID" sz="2000" b="1" dirty="0" smtClean="0"/>
              <a:t>	</a:t>
            </a:r>
            <a:r>
              <a:rPr lang="id-ID" sz="2000" dirty="0" smtClean="0"/>
              <a:t>salah satu pendekatan untuk memperoleh kerjasama lintas sektor yang efektif adalah melakukan suatu workshop yang disebut Collaborative Conceptual Modelling (CCM) yang melibatkan ahli dari berbagai disiplin ilmu yang di perkirakan terlibat dan sektor sektor terkait.</a:t>
            </a:r>
          </a:p>
          <a:p>
            <a:pPr marL="342900" indent="-342900" algn="just"/>
            <a:r>
              <a:rPr lang="id-ID" sz="2000" b="1" i="1"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329642" cy="5357850"/>
          </a:xfrm>
        </p:spPr>
        <p:txBody>
          <a:bodyPr>
            <a:normAutofit fontScale="85000" lnSpcReduction="10000"/>
          </a:bodyPr>
          <a:lstStyle/>
          <a:p>
            <a:r>
              <a:rPr lang="id-ID" dirty="0" smtClean="0"/>
              <a:t>Penyelaran antara satu program dengan program lain. Manajemen penyakit berbasis wilayah harus dilakukan secara terpadu sejak dari perencanaan, pelaksanaan, pembiayaan maupun monitoring pelaksanaannya.</a:t>
            </a:r>
          </a:p>
          <a:p>
            <a:r>
              <a:rPr lang="id-ID" dirty="0" smtClean="0"/>
              <a:t> Kegiatan ini pula mengintegrasikan antara pengendalian faktor risiko baik risiko berupa variabel kependudukan (perilaku) maupun faktor risiko pada lingkungan yang memiliki potensi bahaya penyakit dengan manajemen kasus atau penderita atau sumber penyakitnya. </a:t>
            </a:r>
          </a:p>
          <a:p>
            <a:r>
              <a:rPr lang="id-ID" dirty="0" smtClean="0"/>
              <a:t>Manajemen penyakit berbasis wilayah harus pula mengacu pada teori Simpul, yakni keterpaduan antara pengendalian sumber penyakit, media transmisi, dan pengendalian faktor risiko kependudukan serta penyembuhan penyakit pada wilayah komunitas tertentu</a:t>
            </a:r>
            <a:endParaRPr lang="id-ID" dirty="0"/>
          </a:p>
        </p:txBody>
      </p:sp>
      <p:sp>
        <p:nvSpPr>
          <p:cNvPr id="3" name="Title 2"/>
          <p:cNvSpPr>
            <a:spLocks noGrp="1"/>
          </p:cNvSpPr>
          <p:nvPr>
            <p:ph type="title"/>
          </p:nvPr>
        </p:nvSpPr>
        <p:spPr>
          <a:xfrm>
            <a:off x="457200" y="0"/>
            <a:ext cx="8229600" cy="1417638"/>
          </a:xfrm>
        </p:spPr>
        <p:txBody>
          <a:bodyPr>
            <a:normAutofit fontScale="90000"/>
          </a:bodyPr>
          <a:lstStyle/>
          <a:p>
            <a:r>
              <a:rPr lang="id-ID" dirty="0" smtClean="0"/>
              <a:t/>
            </a:r>
            <a:br>
              <a:rPr lang="id-ID" dirty="0" smtClean="0"/>
            </a:br>
            <a:r>
              <a:rPr lang="id-ID" dirty="0" smtClean="0"/>
              <a:t>Keterpaduan Dalam Manajemen Penyakit berbasis Wilayah</a:t>
            </a:r>
            <a:br>
              <a:rPr lang="id-ID" dirty="0" smtClean="0"/>
            </a:br>
            <a:endParaRPr lang="id-ID"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lnSpcReduction="20000"/>
          </a:bodyPr>
          <a:lstStyle/>
          <a:p>
            <a:pPr marL="342900" indent="-342900" algn="just"/>
            <a:r>
              <a:rPr lang="id-ID" dirty="0" smtClean="0"/>
              <a:t>Proses secara garis besar sebagai berikut :</a:t>
            </a:r>
          </a:p>
          <a:p>
            <a:pPr marL="342900" indent="-342900" algn="just">
              <a:buNone/>
            </a:pPr>
            <a:r>
              <a:rPr lang="id-ID" dirty="0" smtClean="0"/>
              <a:t>a</a:t>
            </a:r>
            <a:r>
              <a:rPr lang="id-ID" dirty="0" smtClean="0"/>
              <a:t>. Beberapa ahli diundang untuk melakukan workshop</a:t>
            </a:r>
          </a:p>
          <a:p>
            <a:pPr marL="342900" indent="-342900" algn="just">
              <a:buNone/>
            </a:pPr>
            <a:r>
              <a:rPr lang="id-ID" dirty="0" smtClean="0"/>
              <a:t>b. Kemukakan </a:t>
            </a:r>
            <a:r>
              <a:rPr lang="id-ID" dirty="0" smtClean="0"/>
              <a:t>dalam forum </a:t>
            </a:r>
            <a:r>
              <a:rPr lang="id-ID" dirty="0" smtClean="0"/>
              <a:t>apa yang </a:t>
            </a:r>
            <a:r>
              <a:rPr lang="id-ID" dirty="0" smtClean="0"/>
              <a:t>menjadi tantangan terhadap suatu permasalahan. Mula-mula sampaikan sebuah fakta apa yang sedang terjadi, lalu gali cara pandang masing-masing sektor. Hindari penyampaian masalah tersebut secara sektoral tetapi lebih kepada suatu persoalan kehidupan yang bersifat universal dan melibatkan banyak kepentingan.</a:t>
            </a:r>
          </a:p>
          <a:p>
            <a:pPr marL="342900" indent="-342900" algn="just">
              <a:buNone/>
            </a:pPr>
            <a:r>
              <a:rPr lang="id-ID" dirty="0" smtClean="0"/>
              <a:t>c</a:t>
            </a:r>
            <a:r>
              <a:rPr lang="id-ID" dirty="0" smtClean="0"/>
              <a:t>. Berangkat dari sesuatu yang kompleks, atau kemukakan kompleksitas tantangan atau permasalahahn yang sedang dihadapi. Dari persoalan yang kompleks, maka coba dipermudah dengan merumuskan urutan dan keterkaitan antara sebuah simpul dengan simpul yang lain. </a:t>
            </a:r>
            <a:endParaRPr lang="id-ID" dirty="0" smtClean="0"/>
          </a:p>
          <a:p>
            <a:pPr marL="342900" indent="-342900" algn="just">
              <a:buNone/>
            </a:pPr>
            <a:r>
              <a:rPr lang="id-ID" dirty="0" smtClean="0"/>
              <a:t>d</a:t>
            </a:r>
            <a:r>
              <a:rPr lang="id-ID" dirty="0" smtClean="0"/>
              <a:t>. Filosofi  aliran air yang kompleks dan multiple kita terapkan ke dalam model kejadian suatu penyakit yang dianggap prioritas dan hendak dikendalikan dalam suatu wilayah tertentu.</a:t>
            </a:r>
          </a:p>
          <a:p>
            <a:pPr marL="342900" indent="-342900" algn="just"/>
            <a:r>
              <a:rPr lang="id-ID" dirty="0" smtClean="0"/>
              <a:t>	</a:t>
            </a:r>
            <a:endParaRPr lang="id-ID"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57298"/>
            <a:ext cx="9144000" cy="5500702"/>
          </a:xfrm>
        </p:spPr>
        <p:txBody>
          <a:bodyPr>
            <a:normAutofit/>
          </a:bodyPr>
          <a:lstStyle/>
          <a:p>
            <a:pPr marL="342900" indent="-342900" algn="just">
              <a:buNone/>
            </a:pPr>
            <a:r>
              <a:rPr lang="id-ID" dirty="0" smtClean="0"/>
              <a:t>	Untuk </a:t>
            </a:r>
            <a:r>
              <a:rPr lang="id-ID" dirty="0" smtClean="0"/>
              <a:t>melaksanakan MPBW pada sebuah wilayah administratif tertentu, maka secara umum perlu dilakukan hal-hal sebagai berikut :</a:t>
            </a:r>
          </a:p>
          <a:p>
            <a:pPr marL="342900" indent="-342900" algn="just">
              <a:buNone/>
            </a:pPr>
            <a:r>
              <a:rPr lang="id-ID" dirty="0" smtClean="0"/>
              <a:t>a</a:t>
            </a:r>
            <a:r>
              <a:rPr lang="id-ID" dirty="0" smtClean="0"/>
              <a:t>. Tentukan wilayah administratif, apakah wilayah puskesmas atau wilayah kabupaten</a:t>
            </a:r>
          </a:p>
          <a:p>
            <a:pPr marL="342900" indent="-342900" algn="just">
              <a:buNone/>
            </a:pPr>
            <a:r>
              <a:rPr lang="id-ID" dirty="0" smtClean="0"/>
              <a:t>b</a:t>
            </a:r>
            <a:r>
              <a:rPr lang="id-ID" dirty="0" smtClean="0"/>
              <a:t>. Tentukan prioritas penyakit atau faktor risiko berkenaan yang hendak dikendalikan</a:t>
            </a:r>
          </a:p>
          <a:p>
            <a:pPr marL="342900" indent="-342900" algn="just">
              <a:buNone/>
            </a:pPr>
            <a:r>
              <a:rPr lang="id-ID" dirty="0" smtClean="0"/>
              <a:t>c</a:t>
            </a:r>
            <a:r>
              <a:rPr lang="id-ID" dirty="0" smtClean="0"/>
              <a:t>. Pengumpulan evidences, data atau fakta dengan tujuan penggambaran proses kejadian penyakit atau patogenesis penyakit atau dalam kejadian penyakit menular</a:t>
            </a:r>
          </a:p>
          <a:p>
            <a:endParaRPr lang="id-ID" dirty="0"/>
          </a:p>
        </p:txBody>
      </p:sp>
      <p:sp>
        <p:nvSpPr>
          <p:cNvPr id="3" name="Title 2"/>
          <p:cNvSpPr>
            <a:spLocks noGrp="1"/>
          </p:cNvSpPr>
          <p:nvPr>
            <p:ph type="title"/>
          </p:nvPr>
        </p:nvSpPr>
        <p:spPr>
          <a:xfrm>
            <a:off x="0" y="0"/>
            <a:ext cx="8686800" cy="1417638"/>
          </a:xfrm>
        </p:spPr>
        <p:txBody>
          <a:bodyPr>
            <a:normAutofit fontScale="90000"/>
          </a:bodyPr>
          <a:lstStyle/>
          <a:p>
            <a:r>
              <a:rPr lang="id-ID" sz="3600" dirty="0" smtClean="0"/>
              <a:t/>
            </a:r>
            <a:br>
              <a:rPr lang="id-ID" sz="3600" dirty="0" smtClean="0"/>
            </a:br>
            <a:r>
              <a:rPr lang="id-ID" sz="3600" dirty="0" smtClean="0"/>
              <a:t>Langkah </a:t>
            </a:r>
            <a:r>
              <a:rPr lang="id-ID" sz="3600" dirty="0" smtClean="0"/>
              <a:t>langkah Manajemen Penyakit Berbasis Wilayah </a:t>
            </a:r>
            <a:br>
              <a:rPr lang="id-ID" sz="3600" dirty="0" smtClean="0"/>
            </a:br>
            <a:endParaRPr lang="id-ID" sz="3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1" y="260648"/>
            <a:ext cx="8712968" cy="6001643"/>
          </a:xfrm>
          <a:prstGeom prst="rect">
            <a:avLst/>
          </a:prstGeom>
          <a:noFill/>
        </p:spPr>
        <p:txBody>
          <a:bodyPr wrap="square" rtlCol="0">
            <a:spAutoFit/>
          </a:bodyPr>
          <a:lstStyle/>
          <a:p>
            <a:pPr marL="342900" indent="-342900" algn="just"/>
            <a:r>
              <a:rPr lang="id-ID" dirty="0" smtClean="0"/>
              <a:t>	</a:t>
            </a:r>
            <a:r>
              <a:rPr lang="id-ID" sz="2400" dirty="0" smtClean="0"/>
              <a:t>Peran Rumah Sakit Dalam Manajemen Penyakit Berbasis Wilayah  </a:t>
            </a:r>
          </a:p>
          <a:p>
            <a:pPr marL="342900" indent="-342900" algn="just"/>
            <a:r>
              <a:rPr lang="id-ID" sz="2400" dirty="0" smtClean="0"/>
              <a:t>	</a:t>
            </a:r>
            <a:endParaRPr lang="id-ID" sz="2400" dirty="0" smtClean="0"/>
          </a:p>
          <a:p>
            <a:pPr marL="342900" indent="-342900" algn="just">
              <a:buFont typeface="Wingdings" pitchFamily="2" charset="2"/>
              <a:buChar char="§"/>
            </a:pPr>
            <a:r>
              <a:rPr lang="id-ID" sz="2400" dirty="0" smtClean="0"/>
              <a:t>D</a:t>
            </a:r>
            <a:r>
              <a:rPr lang="id-ID" sz="2400" dirty="0" smtClean="0"/>
              <a:t>alam </a:t>
            </a:r>
            <a:r>
              <a:rPr lang="id-ID" sz="2400" dirty="0" smtClean="0"/>
              <a:t>konsepsi MPBW secara terpadu rumah sakit merupakan bagian integral dari sebuah Manajemen Kesehatan dan Manajemen Penyakit dalam </a:t>
            </a:r>
            <a:r>
              <a:rPr lang="id-ID" sz="2400" dirty="0" smtClean="0"/>
              <a:t>sebuah </a:t>
            </a:r>
            <a:r>
              <a:rPr lang="id-ID" sz="2400" dirty="0" smtClean="0"/>
              <a:t>wilayah. Meski rumah sakit memiliki manajemen sendiri, informasi tentang penderita, tempat tinggal amat penting untuk dijadikan dasar upaya penulusuran kasus yang dirawat, serta upaya penelusurran riwayat kontak dengan sumber penyakit</a:t>
            </a:r>
            <a:r>
              <a:rPr lang="id-ID" sz="2400" dirty="0" smtClean="0"/>
              <a:t>.</a:t>
            </a:r>
          </a:p>
          <a:p>
            <a:pPr marL="342900" indent="-342900" algn="just">
              <a:buFont typeface="Wingdings" pitchFamily="2" charset="2"/>
              <a:buChar char="§"/>
            </a:pPr>
            <a:r>
              <a:rPr lang="id-ID" sz="2400" dirty="0" smtClean="0"/>
              <a:t> </a:t>
            </a:r>
            <a:r>
              <a:rPr lang="id-ID" sz="2400" dirty="0" smtClean="0"/>
              <a:t>Diperlukan hubungan yang mendalam antara rumah sakit(UGD dan poliklinik)dengan dinas kesehatan. Alamat yang jelas disertai riwayat patogenesis dalam catatan medik menjadi bagian penting dalm keseluruhan MPBW.  </a:t>
            </a:r>
            <a:endParaRPr lang="id-ID" sz="2400" b="1" i="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85728"/>
            <a:ext cx="9144000" cy="6286544"/>
          </a:xfrm>
        </p:spPr>
        <p:txBody>
          <a:bodyPr>
            <a:normAutofit lnSpcReduction="10000"/>
          </a:bodyPr>
          <a:lstStyle/>
          <a:p>
            <a:r>
              <a:rPr lang="id-ID" dirty="0" smtClean="0"/>
              <a:t>Contoh seorang epidemiologis rumah sakit membaca informasi dari sekumpulan catatan medik </a:t>
            </a:r>
            <a:r>
              <a:rPr lang="id-ID" dirty="0" smtClean="0"/>
              <a:t>secara </a:t>
            </a:r>
            <a:r>
              <a:rPr lang="id-ID" dirty="0" smtClean="0"/>
              <a:t>spasial apabila terjadi gejala awal dari peningkatan gejala pada para penderita yang berasal dari sebuah cluster komunitas tertentu maka hendaknya pihak rumah sakit mencurigai terjadinya sebuah kelainan pada sebuah komunitas, gejala awal KLB; hendaknya Direktur Rumah Sakit melaporkan pada Kepala Dinas Kesehatan apabila dimungkinkan pertemuan yang bersifat periodik. Seorang ahli kesehatan masyarakat atau Kepala Dinas Kesehatan harus melakukan analisis atau melihat kejadian setiap penyakit secara komprehensif, integrasi kerjasama antara Dinas Kesehatan dan Rumah Sakit harus ditingkatkan.</a:t>
            </a:r>
            <a:endParaRPr lang="id-ID" b="1" i="1" dirty="0" smtClean="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642918"/>
            <a:ext cx="8858280" cy="5857916"/>
          </a:xfrm>
        </p:spPr>
        <p:txBody>
          <a:bodyPr>
            <a:normAutofit fontScale="85000" lnSpcReduction="10000"/>
          </a:bodyPr>
          <a:lstStyle/>
          <a:p>
            <a:r>
              <a:rPr lang="id-ID" dirty="0" smtClean="0"/>
              <a:t>Sumber Penyakit . </a:t>
            </a:r>
          </a:p>
          <a:p>
            <a:r>
              <a:rPr lang="id-ID" dirty="0" smtClean="0"/>
              <a:t>Pengendalian atau manajemen penyakit secara terpadu berbasis wilayah dimulai dari pengendalian sumber penyakit. </a:t>
            </a:r>
          </a:p>
          <a:p>
            <a:r>
              <a:rPr lang="id-ID" dirty="0" smtClean="0"/>
              <a:t>Pengendalian pada sumber penyakit merupakan upaya preventif promotif. Sumber penyakit menular dan penyakit tidak menular pada dasarnya dapat dibedakan. </a:t>
            </a:r>
          </a:p>
          <a:p>
            <a:r>
              <a:rPr lang="id-ID" dirty="0" smtClean="0"/>
              <a:t>Sumber penyakit yaitu penderita penyakit menular itu sendiri, manajemen kasus penyakit menular merupakan upaya promotif sekaligus preventf, karena mencegah agar tidak timbul penularan lebih lanjut dalam masyarakat. </a:t>
            </a:r>
          </a:p>
          <a:p>
            <a:r>
              <a:rPr lang="id-ID" dirty="0" smtClean="0"/>
              <a:t>Sumber penyakit tidak menular yaitu sumber agents penyakit berupa bahan toksik fisik seperti radiasi dan kebisingan contoh cerobong asap, titik buangan limbah rumah tangga, asap rokok dan lain lain. Untuk menghilangkan potensi bahaya dari sumber tersebut beberapa teknik ditempuh.</a:t>
            </a:r>
            <a:endParaRPr lang="id-ID" dirty="0"/>
          </a:p>
        </p:txBody>
      </p:sp>
      <p:sp>
        <p:nvSpPr>
          <p:cNvPr id="3" name="Title 2"/>
          <p:cNvSpPr>
            <a:spLocks noGrp="1"/>
          </p:cNvSpPr>
          <p:nvPr>
            <p:ph type="title"/>
          </p:nvPr>
        </p:nvSpPr>
        <p:spPr>
          <a:xfrm>
            <a:off x="428596" y="0"/>
            <a:ext cx="8229600" cy="868346"/>
          </a:xfrm>
        </p:spPr>
        <p:txBody>
          <a:bodyPr>
            <a:normAutofit/>
          </a:bodyPr>
          <a:lstStyle/>
          <a:p>
            <a:r>
              <a:rPr lang="id-ID" sz="2800" dirty="0" smtClean="0"/>
              <a:t>Manajemen Simpul 1:</a:t>
            </a:r>
            <a:endParaRPr lang="id-ID"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57232"/>
            <a:ext cx="9144000" cy="5715040"/>
          </a:xfrm>
        </p:spPr>
        <p:txBody>
          <a:bodyPr>
            <a:normAutofit fontScale="85000" lnSpcReduction="20000"/>
          </a:bodyPr>
          <a:lstStyle/>
          <a:p>
            <a:pPr marL="342900" indent="-342900" algn="just"/>
            <a:r>
              <a:rPr lang="id-ID" dirty="0" smtClean="0"/>
              <a:t>Pengendalian Media penularan.</a:t>
            </a:r>
          </a:p>
          <a:p>
            <a:pPr marL="342900" indent="-342900" algn="just"/>
            <a:r>
              <a:rPr lang="id-ID" dirty="0" smtClean="0"/>
              <a:t>Apabila kita gagal melakukan manajemen pada sumber tersebut, ada pula peluang untuk mengendalikan agents penyakit melalui transmisi</a:t>
            </a:r>
          </a:p>
          <a:p>
            <a:pPr marL="342900" indent="-342900" algn="just">
              <a:buNone/>
            </a:pPr>
            <a:r>
              <a:rPr lang="id-ID" dirty="0" smtClean="0"/>
              <a:t>a. Pengendalian Vektor . Salah satu cara mengendalikan penyakit yang ditularkan vektor penyakit seperti nyamuk malaria dan demam berdarah.</a:t>
            </a:r>
          </a:p>
          <a:p>
            <a:pPr marL="342900" indent="-342900" algn="just">
              <a:buNone/>
            </a:pPr>
            <a:r>
              <a:rPr lang="id-ID" dirty="0" smtClean="0"/>
              <a:t>b. Penyehatan makanan. Merupakan upaya pencegahan penularan penyakit melalui makanan. Misalnya sanitasi makanan, pengolahan yang memenuhi standar kesehatan, penggunaan bahan-bahan yang tidak berpotensi bahaya penyakit.</a:t>
            </a:r>
          </a:p>
          <a:p>
            <a:pPr marL="342900" indent="-342900" algn="just">
              <a:buNone/>
            </a:pPr>
            <a:r>
              <a:rPr lang="id-ID" dirty="0" smtClean="0"/>
              <a:t>c. Penyehatan Air. Identik dengan penyediaan air bersih bagi penduduk.</a:t>
            </a:r>
          </a:p>
          <a:p>
            <a:pPr marL="342900" indent="-342900" algn="just">
              <a:buNone/>
            </a:pPr>
            <a:r>
              <a:rPr lang="id-ID" dirty="0" smtClean="0"/>
              <a:t>d. Pembersihan udara dalam ruangan. Dengan cara penyediaan filter di ruangan yang berasap rokok.</a:t>
            </a:r>
          </a:p>
          <a:p>
            <a:pPr marL="342900" indent="-342900" algn="just">
              <a:buNone/>
            </a:pPr>
            <a:r>
              <a:rPr lang="id-ID" dirty="0" smtClean="0"/>
              <a:t>e. Pada manusia pembawa penyakit. Misalnya pengobatan dan pemberian alat pelindung</a:t>
            </a:r>
            <a:endParaRPr lang="id-ID" dirty="0"/>
          </a:p>
        </p:txBody>
      </p:sp>
      <p:sp>
        <p:nvSpPr>
          <p:cNvPr id="3" name="Title 2"/>
          <p:cNvSpPr>
            <a:spLocks noGrp="1"/>
          </p:cNvSpPr>
          <p:nvPr>
            <p:ph type="title"/>
          </p:nvPr>
        </p:nvSpPr>
        <p:spPr>
          <a:xfrm>
            <a:off x="428596" y="0"/>
            <a:ext cx="8715404" cy="857232"/>
          </a:xfrm>
        </p:spPr>
        <p:txBody>
          <a:bodyPr/>
          <a:lstStyle/>
          <a:p>
            <a:r>
              <a:rPr lang="id-ID" dirty="0" smtClean="0"/>
              <a:t>Manajemen Simpul 2</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28670"/>
            <a:ext cx="9144000" cy="5643602"/>
          </a:xfrm>
        </p:spPr>
        <p:txBody>
          <a:bodyPr>
            <a:normAutofit fontScale="85000" lnSpcReduction="20000"/>
          </a:bodyPr>
          <a:lstStyle/>
          <a:p>
            <a:pPr marL="342900" indent="-342900" algn="just"/>
            <a:r>
              <a:rPr lang="id-ID" dirty="0" smtClean="0"/>
              <a:t>Pengendalian Proses Pajanan pada komunitas.</a:t>
            </a:r>
          </a:p>
          <a:p>
            <a:pPr marL="342900" indent="-342900" algn="just"/>
            <a:r>
              <a:rPr lang="id-ID" dirty="0" smtClean="0"/>
              <a:t>Ada sederet upaya untuk mencegah agar komunitas tertentu tidak melakukan kontak dengan komponen yang memiliki potensi yang membahayakan kesehatan. Upaya yang dikenal adalah :</a:t>
            </a:r>
          </a:p>
          <a:p>
            <a:pPr marL="342900" indent="-342900" algn="just">
              <a:buNone/>
            </a:pPr>
            <a:r>
              <a:rPr lang="id-ID" dirty="0" smtClean="0"/>
              <a:t>a. Upaya perbaikan perilaku hidup sehat.</a:t>
            </a:r>
          </a:p>
          <a:p>
            <a:pPr marL="342900" indent="-342900" algn="just">
              <a:buNone/>
            </a:pPr>
            <a:r>
              <a:rPr lang="id-ID" dirty="0" smtClean="0"/>
              <a:t>b. Penggunaan alat lindung diri, misalnya masker, kacamata pelindung ultraviolet dll</a:t>
            </a:r>
          </a:p>
          <a:p>
            <a:pPr marL="342900" indent="-342900" algn="just">
              <a:buNone/>
            </a:pPr>
            <a:r>
              <a:rPr lang="id-ID" dirty="0" smtClean="0"/>
              <a:t>c. Imunisasi, misalnya memberikan kekebalan terhadap penyakit campak, tetanus, polio</a:t>
            </a:r>
          </a:p>
          <a:p>
            <a:pPr marL="342900" indent="-342900" algn="just">
              <a:buNone/>
            </a:pPr>
            <a:r>
              <a:rPr lang="id-ID" dirty="0" smtClean="0"/>
              <a:t>d. Kekebalan alamiah ketika terjadi wabah demam berdarah dengue</a:t>
            </a:r>
          </a:p>
          <a:p>
            <a:pPr marL="342900" indent="-342900" algn="just">
              <a:buNone/>
            </a:pPr>
            <a:r>
              <a:rPr lang="id-ID" dirty="0" smtClean="0"/>
              <a:t>	Untuk memutus kontak harus hati-hati karena tiap wilayah memiliki model transmisi atau  penularan yang berbeda beda, diperlukan upaya evidence untuk mengetahui dimana dan kapan terjadi penularan antara satu dengan yang lainnya.</a:t>
            </a:r>
          </a:p>
          <a:p>
            <a:endParaRPr lang="id-ID" dirty="0"/>
          </a:p>
        </p:txBody>
      </p:sp>
      <p:sp>
        <p:nvSpPr>
          <p:cNvPr id="3" name="Title 2"/>
          <p:cNvSpPr>
            <a:spLocks noGrp="1"/>
          </p:cNvSpPr>
          <p:nvPr>
            <p:ph type="title"/>
          </p:nvPr>
        </p:nvSpPr>
        <p:spPr>
          <a:xfrm>
            <a:off x="357158" y="0"/>
            <a:ext cx="8229600" cy="725470"/>
          </a:xfrm>
        </p:spPr>
        <p:txBody>
          <a:bodyPr>
            <a:normAutofit/>
          </a:bodyPr>
          <a:lstStyle/>
          <a:p>
            <a:r>
              <a:rPr lang="id-ID" sz="3600" dirty="0" smtClean="0"/>
              <a:t>Manajemen Simpul 3 :</a:t>
            </a:r>
            <a:endParaRPr lang="id-ID"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57232"/>
            <a:ext cx="9144000" cy="6000768"/>
          </a:xfrm>
        </p:spPr>
        <p:txBody>
          <a:bodyPr>
            <a:normAutofit fontScale="92500" lnSpcReduction="20000"/>
          </a:bodyPr>
          <a:lstStyle/>
          <a:p>
            <a:pPr marL="342900" indent="-342900" algn="just"/>
            <a:r>
              <a:rPr lang="id-ID" dirty="0" smtClean="0"/>
              <a:t>Pengobatan Penderita Sakit.</a:t>
            </a:r>
          </a:p>
          <a:p>
            <a:pPr marL="342900" indent="-342900" algn="just"/>
            <a:r>
              <a:rPr lang="id-ID" dirty="0" smtClean="0"/>
              <a:t>Pengobatan terhadap penderita sakit tersebut dikenal sebagai manajemen kasus atau penderita penyakit. </a:t>
            </a:r>
          </a:p>
          <a:p>
            <a:pPr marL="342900" indent="-342900" algn="just"/>
            <a:r>
              <a:rPr lang="id-ID" dirty="0" smtClean="0"/>
              <a:t>Agents penyakit yang masuk ke tubuh seseorang akan mengalami proses yang amat kompleks di dalam tubuh manusia tersebut. Dan tubuh manusia awalnya melakukan pertahanan diri.  </a:t>
            </a:r>
          </a:p>
          <a:p>
            <a:pPr marL="342900" indent="-342900" algn="just"/>
            <a:r>
              <a:rPr lang="id-ID" dirty="0" smtClean="0"/>
              <a:t>Sakit merupakan keadaan patologis pada individu maupun sekelompok orang berupa kelainan fungsi maupun morfologi untuk memastikan kondisi seseorang dinyatakan sakit bisa melalui  pemeriksaan secara sederhana hingga pemeriksaan dengan alat teknologi tinggi.</a:t>
            </a:r>
          </a:p>
          <a:p>
            <a:pPr marL="342900" indent="-342900" algn="just"/>
            <a:r>
              <a:rPr lang="id-ID" dirty="0" smtClean="0"/>
              <a:t>Kondisi gangguan penyakit pada komunitas tertentu pada dasarnya merupakan kegagalan pengendalian faktor 1, 2, 3 saat itulah memerlukan manajemen kasus penderita dengan baik dan tuntas terutama kasus penyakit menular.</a:t>
            </a:r>
          </a:p>
          <a:p>
            <a:pPr marL="342900" indent="-342900" algn="just"/>
            <a:endParaRPr lang="id-ID" dirty="0" smtClean="0"/>
          </a:p>
          <a:p>
            <a:endParaRPr lang="id-ID" dirty="0"/>
          </a:p>
        </p:txBody>
      </p:sp>
      <p:sp>
        <p:nvSpPr>
          <p:cNvPr id="3" name="Title 2"/>
          <p:cNvSpPr>
            <a:spLocks noGrp="1"/>
          </p:cNvSpPr>
          <p:nvPr>
            <p:ph type="title"/>
          </p:nvPr>
        </p:nvSpPr>
        <p:spPr>
          <a:xfrm>
            <a:off x="428596" y="0"/>
            <a:ext cx="8229600" cy="796908"/>
          </a:xfrm>
        </p:spPr>
        <p:txBody>
          <a:bodyPr>
            <a:normAutofit/>
          </a:bodyPr>
          <a:lstStyle/>
          <a:p>
            <a:r>
              <a:rPr lang="id-ID" sz="3600" dirty="0" smtClean="0"/>
              <a:t>Manajemen Simpul 4:</a:t>
            </a:r>
            <a:endParaRPr lang="id-ID"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293</TotalTime>
  <Words>4490</Words>
  <Application>Microsoft Office PowerPoint</Application>
  <PresentationFormat>On-screen Show (4:3)</PresentationFormat>
  <Paragraphs>280</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Concourse</vt:lpstr>
      <vt:lpstr>MANAJEMEN PENYAKIT BERBASIS WILAYAH </vt:lpstr>
      <vt:lpstr>Teori Manajemen Penyakit berbasis wilayah</vt:lpstr>
      <vt:lpstr>Slide 3</vt:lpstr>
      <vt:lpstr> Mengapa perlu manajemen Penyakit berbasis wilayah ? </vt:lpstr>
      <vt:lpstr> Keterpaduan Dalam Manajemen Penyakit berbasis Wilayah </vt:lpstr>
      <vt:lpstr>Manajemen Simpul 1:</vt:lpstr>
      <vt:lpstr>Manajemen Simpul 2</vt:lpstr>
      <vt:lpstr>Manajemen Simpul 3 :</vt:lpstr>
      <vt:lpstr>Manajemen Simpul 4:</vt:lpstr>
      <vt:lpstr>Manajemen Simpul 5</vt:lpstr>
      <vt:lpstr> Manajemen Penyakit berbasis wilayah dalam perspektif sistem </vt:lpstr>
      <vt:lpstr>Komponen inti, Organisasi jajaran kesehatan</vt:lpstr>
      <vt:lpstr>Komponen Mitra Program</vt:lpstr>
      <vt:lpstr> Model Sistem manajemen penyakit berbasis wilayah </vt:lpstr>
      <vt:lpstr>Peran dan Fungsi Manajemen</vt:lpstr>
      <vt:lpstr>Forum Pertemuan Periodik</vt:lpstr>
      <vt:lpstr>Slide 17</vt:lpstr>
      <vt:lpstr>Kerjasama antar wilayah </vt:lpstr>
      <vt:lpstr>Mekanisme Sistem Surveilans</vt:lpstr>
      <vt:lpstr>Prinsip-prinsip Kesehatan Masyarakat dalam Manajemen Penyakit berbasis wilayah</vt:lpstr>
      <vt:lpstr>Metodologi dalam Manajemen Penyakit berbasis wilayah </vt:lpstr>
      <vt:lpstr>Batasan dan pengertian</vt:lpstr>
      <vt:lpstr>Beberapa Teknik dalam Analisis Spasial</vt:lpstr>
      <vt:lpstr>Slide 24</vt:lpstr>
      <vt:lpstr>Slide 25</vt:lpstr>
      <vt:lpstr>Beberapa kelemahan Analisis Spasial</vt:lpstr>
      <vt:lpstr>Audit manajemen penyakit berbasis wilayah</vt:lpstr>
      <vt:lpstr>Slide 28</vt:lpstr>
      <vt:lpstr>Audit  tata laksana kasus </vt:lpstr>
      <vt:lpstr>Slide 30</vt:lpstr>
      <vt:lpstr>Slide 31</vt:lpstr>
      <vt:lpstr>Slide 32</vt:lpstr>
      <vt:lpstr>Wahana Transmisi</vt:lpstr>
      <vt:lpstr> Parameter yang menggambarkan hubungan interaktif atau proses transmisi </vt:lpstr>
      <vt:lpstr> Kejadian Penyakit (simpul 4) </vt:lpstr>
      <vt:lpstr>Simpul 5.</vt:lpstr>
      <vt:lpstr>Kejadian Luar Biasa(KLB)</vt:lpstr>
      <vt:lpstr>Dimensi dalam Surveilans</vt:lpstr>
      <vt:lpstr>Slide 39</vt:lpstr>
      <vt:lpstr>Slide 40</vt:lpstr>
      <vt:lpstr>Slide 41</vt:lpstr>
      <vt:lpstr>Slide 42</vt:lpstr>
      <vt:lpstr>Penyebarluasan (Disseminasi) informasi</vt:lpstr>
      <vt:lpstr>Slide 44</vt:lpstr>
      <vt:lpstr>Tim Epidemiologi Kabupaten atau Kota</vt:lpstr>
      <vt:lpstr>evaluasi Sistem Surveilans</vt:lpstr>
      <vt:lpstr>Diagnosis penyakit berbasis wilayah</vt:lpstr>
      <vt:lpstr>Slide 48</vt:lpstr>
      <vt:lpstr>Slide 49</vt:lpstr>
      <vt:lpstr>Slide 50</vt:lpstr>
      <vt:lpstr> Langkah langkah Manajemen Penyakit Berbasis Wilayah  </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PENYAKIT BERBASIS WILAYAH </dc:title>
  <dc:creator>TARI</dc:creator>
  <cp:lastModifiedBy>TARI</cp:lastModifiedBy>
  <cp:revision>23</cp:revision>
  <dcterms:created xsi:type="dcterms:W3CDTF">2016-03-20T10:25:39Z</dcterms:created>
  <dcterms:modified xsi:type="dcterms:W3CDTF">2016-03-23T22:36:21Z</dcterms:modified>
</cp:coreProperties>
</file>