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294" r:id="rId3"/>
    <p:sldId id="366" r:id="rId4"/>
    <p:sldId id="377" r:id="rId5"/>
    <p:sldId id="378" r:id="rId6"/>
    <p:sldId id="367" r:id="rId7"/>
    <p:sldId id="379" r:id="rId8"/>
    <p:sldId id="380" r:id="rId9"/>
    <p:sldId id="381" r:id="rId10"/>
    <p:sldId id="382" r:id="rId11"/>
    <p:sldId id="383" r:id="rId12"/>
    <p:sldId id="368" r:id="rId13"/>
    <p:sldId id="369" r:id="rId14"/>
    <p:sldId id="370" r:id="rId15"/>
    <p:sldId id="371" r:id="rId16"/>
    <p:sldId id="376" r:id="rId17"/>
    <p:sldId id="372" r:id="rId18"/>
    <p:sldId id="373" r:id="rId19"/>
    <p:sldId id="374"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325" r:id="rId4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31" autoAdjust="0"/>
  </p:normalViewPr>
  <p:slideViewPr>
    <p:cSldViewPr>
      <p:cViewPr varScale="1">
        <p:scale>
          <a:sx n="60" d="100"/>
          <a:sy n="60" d="100"/>
        </p:scale>
        <p:origin x="1572" y="42"/>
      </p:cViewPr>
      <p:guideLst>
        <p:guide orient="horz" pos="2160"/>
        <p:guide pos="2880"/>
      </p:guideLst>
    </p:cSldViewPr>
  </p:slideViewPr>
  <p:notesTextViewPr>
    <p:cViewPr>
      <p:scale>
        <a:sx n="1" d="1"/>
        <a:sy n="1" d="1"/>
      </p:scale>
      <p:origin x="0" y="0"/>
    </p:cViewPr>
  </p:notesTextViewPr>
  <p:sorterViewPr>
    <p:cViewPr>
      <p:scale>
        <a:sx n="100" d="100"/>
        <a:sy n="100" d="100"/>
      </p:scale>
      <p:origin x="0" y="-121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3D6C6-9335-4DBB-A31F-0F422A893517}" type="datetimeFigureOut">
              <a:rPr lang="id-ID" smtClean="0"/>
              <a:t>09/03/2020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D34D4-02A5-40A4-B091-5D325D0D11C4}" type="slidenum">
              <a:rPr lang="id-ID" smtClean="0"/>
              <a:t>‹#›</a:t>
            </a:fld>
            <a:endParaRPr lang="id-ID"/>
          </a:p>
        </p:txBody>
      </p:sp>
    </p:spTree>
    <p:extLst>
      <p:ext uri="{BB962C8B-B14F-4D97-AF65-F5344CB8AC3E}">
        <p14:creationId xmlns:p14="http://schemas.microsoft.com/office/powerpoint/2010/main" val="3415857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Pada bulan September 1997 lahirlah UML versi 1.1, dengan 8 buah diagram:  1) Use Case Diagram,  2)Activity Diagram, 3) Sequence Diagram, 4) </a:t>
            </a:r>
            <a:r>
              <a:rPr lang="en-US" dirty="0" smtClean="0"/>
              <a:t>Collaboration diagram</a:t>
            </a:r>
            <a:r>
              <a:rPr lang="id-ID" dirty="0" smtClean="0"/>
              <a:t>, 5) </a:t>
            </a:r>
            <a:r>
              <a:rPr lang="en-US" dirty="0" smtClean="0"/>
              <a:t>Class diagram</a:t>
            </a:r>
            <a:r>
              <a:rPr lang="id-ID" dirty="0" smtClean="0"/>
              <a:t>, 6) </a:t>
            </a:r>
            <a:r>
              <a:rPr lang="en-US" dirty="0" err="1" smtClean="0"/>
              <a:t>Statechart</a:t>
            </a:r>
            <a:r>
              <a:rPr lang="en-US" dirty="0" smtClean="0"/>
              <a:t> diagram</a:t>
            </a:r>
            <a:r>
              <a:rPr lang="id-ID" dirty="0" smtClean="0"/>
              <a:t>, 7) </a:t>
            </a:r>
            <a:r>
              <a:rPr lang="en-US" dirty="0" smtClean="0"/>
              <a:t>Component</a:t>
            </a:r>
            <a:r>
              <a:rPr lang="id-ID" dirty="0" smtClean="0"/>
              <a:t> </a:t>
            </a:r>
            <a:r>
              <a:rPr lang="en-US" dirty="0" smtClean="0"/>
              <a:t>diagram</a:t>
            </a:r>
            <a:r>
              <a:rPr lang="id-ID" dirty="0" smtClean="0"/>
              <a:t>, 8) </a:t>
            </a:r>
            <a:r>
              <a:rPr lang="en-US" dirty="0" smtClean="0"/>
              <a:t>Deployment diagram</a:t>
            </a:r>
            <a:endParaRPr lang="id-ID" dirty="0" smtClean="0"/>
          </a:p>
          <a:p>
            <a:endParaRPr lang="id-ID" dirty="0"/>
          </a:p>
        </p:txBody>
      </p:sp>
      <p:sp>
        <p:nvSpPr>
          <p:cNvPr id="4" name="Slide Number Placeholder 3"/>
          <p:cNvSpPr>
            <a:spLocks noGrp="1"/>
          </p:cNvSpPr>
          <p:nvPr>
            <p:ph type="sldNum" sz="quarter" idx="10"/>
          </p:nvPr>
        </p:nvSpPr>
        <p:spPr/>
        <p:txBody>
          <a:bodyPr/>
          <a:lstStyle/>
          <a:p>
            <a:fld id="{DFBD34D4-02A5-40A4-B091-5D325D0D11C4}" type="slidenum">
              <a:rPr lang="id-ID" smtClean="0"/>
              <a:t>31</a:t>
            </a:fld>
            <a:endParaRPr lang="id-ID"/>
          </a:p>
        </p:txBody>
      </p:sp>
    </p:spTree>
    <p:extLst>
      <p:ext uri="{BB962C8B-B14F-4D97-AF65-F5344CB8AC3E}">
        <p14:creationId xmlns:p14="http://schemas.microsoft.com/office/powerpoint/2010/main" val="371573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id-ID" altLang="ja-JP" smtClean="0"/>
              <a:t>Object-Oriented Programming</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35</a:t>
            </a:fld>
            <a:endParaRPr lang="en-US" altLang="ja-JP"/>
          </a:p>
        </p:txBody>
      </p:sp>
    </p:spTree>
    <p:extLst>
      <p:ext uri="{BB962C8B-B14F-4D97-AF65-F5344CB8AC3E}">
        <p14:creationId xmlns:p14="http://schemas.microsoft.com/office/powerpoint/2010/main" val="298023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0AE67C-63DF-4A9C-86F5-697162B00572}" type="slidenum">
              <a:rPr lang="en-US"/>
              <a:pPr/>
              <a:t>36</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748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477146-82B9-4C81-A4DB-34BF03A5D3EA}" type="datetimeFigureOut">
              <a:rPr lang="id-ID" smtClean="0"/>
              <a:t>09/03/2020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9BD286C-42E5-462D-8902-75DEEB04AE06}" type="slidenum">
              <a:rPr lang="id-ID" smtClean="0"/>
              <a:t>‹#›</a:t>
            </a:fld>
            <a:endParaRPr lang="id-ID"/>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77146-82B9-4C81-A4DB-34BF03A5D3EA}" type="datetimeFigureOut">
              <a:rPr lang="id-ID" smtClean="0"/>
              <a:t>09/03/2020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9BD286C-42E5-462D-8902-75DEEB04AE06}"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77146-82B9-4C81-A4DB-34BF03A5D3EA}" type="datetimeFigureOut">
              <a:rPr lang="id-ID" smtClean="0"/>
              <a:t>09/03/2020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9BD286C-42E5-462D-8902-75DEEB04AE06}"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77146-82B9-4C81-A4DB-34BF03A5D3EA}" type="datetimeFigureOut">
              <a:rPr lang="id-ID" smtClean="0"/>
              <a:t>09/03/2020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9BD286C-42E5-462D-8902-75DEEB04AE06}"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77146-82B9-4C81-A4DB-34BF03A5D3EA}" type="datetimeFigureOut">
              <a:rPr lang="id-ID" smtClean="0"/>
              <a:t>09/03/2020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9BD286C-42E5-462D-8902-75DEEB04AE06}" type="slidenum">
              <a:rPr lang="id-ID" smtClean="0"/>
              <a:t>‹#›</a:t>
            </a:fld>
            <a:endParaRPr lang="id-ID"/>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477146-82B9-4C81-A4DB-34BF03A5D3EA}" type="datetimeFigureOut">
              <a:rPr lang="id-ID" smtClean="0"/>
              <a:t>09/03/2020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9BD286C-42E5-462D-8902-75DEEB04AE06}"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477146-82B9-4C81-A4DB-34BF03A5D3EA}" type="datetimeFigureOut">
              <a:rPr lang="id-ID" smtClean="0"/>
              <a:t>09/03/2020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9BD286C-42E5-462D-8902-75DEEB04AE06}" type="slidenum">
              <a:rPr lang="id-ID" smtClean="0"/>
              <a:t>‹#›</a:t>
            </a:fld>
            <a:endParaRPr lang="id-ID"/>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477146-82B9-4C81-A4DB-34BF03A5D3EA}" type="datetimeFigureOut">
              <a:rPr lang="id-ID" smtClean="0"/>
              <a:t>09/03/2020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9BD286C-42E5-462D-8902-75DEEB04AE06}"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77146-82B9-4C81-A4DB-34BF03A5D3EA}" type="datetimeFigureOut">
              <a:rPr lang="id-ID" smtClean="0"/>
              <a:t>09/03/2020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9BD286C-42E5-462D-8902-75DEEB04AE06}"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77146-82B9-4C81-A4DB-34BF03A5D3EA}" type="datetimeFigureOut">
              <a:rPr lang="id-ID" smtClean="0"/>
              <a:t>09/03/2020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9BD286C-42E5-462D-8902-75DEEB04AE06}" type="slidenum">
              <a:rPr lang="id-ID" smtClean="0"/>
              <a:t>‹#›</a:t>
            </a:fld>
            <a:endParaRPr lang="id-ID"/>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477146-82B9-4C81-A4DB-34BF03A5D3EA}" type="datetimeFigureOut">
              <a:rPr lang="id-ID" smtClean="0"/>
              <a:t>09/03/2020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9BD286C-42E5-462D-8902-75DEEB04AE06}"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C477146-82B9-4C81-A4DB-34BF03A5D3EA}" type="datetimeFigureOut">
              <a:rPr lang="id-ID" smtClean="0"/>
              <a:t>09/03/2020</a:t>
            </a:fld>
            <a:endParaRPr lang="id-ID"/>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d-ID"/>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9BD286C-42E5-462D-8902-75DEEB04AE06}"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efri.kurniawan@dsn.dinus.ac.i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Object oriented analyst and design</a:t>
            </a:r>
            <a:endParaRPr lang="id-ID" dirty="0"/>
          </a:p>
        </p:txBody>
      </p:sp>
      <p:sp>
        <p:nvSpPr>
          <p:cNvPr id="3" name="Subtitle 2"/>
          <p:cNvSpPr>
            <a:spLocks noGrp="1"/>
          </p:cNvSpPr>
          <p:nvPr>
            <p:ph type="subTitle" idx="1"/>
          </p:nvPr>
        </p:nvSpPr>
        <p:spPr/>
        <p:txBody>
          <a:bodyPr/>
          <a:lstStyle/>
          <a:p>
            <a:r>
              <a:rPr lang="id-ID" dirty="0" smtClean="0"/>
              <a:t>Defri Kurniawan</a:t>
            </a:r>
          </a:p>
          <a:p>
            <a:r>
              <a:rPr lang="id-ID" dirty="0" smtClean="0">
                <a:hlinkClick r:id="rId2"/>
              </a:rPr>
              <a:t>defri.kurniawan@dsn.dinus.ac.id</a:t>
            </a:r>
            <a:r>
              <a:rPr lang="id-ID" dirty="0" smtClean="0"/>
              <a:t> </a:t>
            </a:r>
            <a:endParaRPr lang="id-ID" dirty="0"/>
          </a:p>
        </p:txBody>
      </p:sp>
    </p:spTree>
    <p:extLst>
      <p:ext uri="{BB962C8B-B14F-4D97-AF65-F5344CB8AC3E}">
        <p14:creationId xmlns:p14="http://schemas.microsoft.com/office/powerpoint/2010/main" val="3356282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00B0F0"/>
                </a:solidFill>
              </a:rPr>
              <a:t>Contoh</a:t>
            </a:r>
            <a:r>
              <a:rPr lang="en-US" dirty="0" smtClean="0">
                <a:solidFill>
                  <a:srgbClr val="00B0F0"/>
                </a:solidFill>
              </a:rPr>
              <a:t> Functional &amp; Non Functional</a:t>
            </a:r>
            <a:r>
              <a:rPr lang="id-ID" dirty="0" smtClean="0">
                <a:solidFill>
                  <a:srgbClr val="00B0F0"/>
                </a:solidFill>
              </a:rPr>
              <a:t> Requirement</a:t>
            </a:r>
            <a:endParaRPr lang="en-US" dirty="0">
              <a:solidFill>
                <a:srgbClr val="00B0F0"/>
              </a:solidFill>
            </a:endParaRPr>
          </a:p>
        </p:txBody>
      </p:sp>
      <p:sp>
        <p:nvSpPr>
          <p:cNvPr id="3" name="Content Placeholder 2"/>
          <p:cNvSpPr>
            <a:spLocks noGrp="1"/>
          </p:cNvSpPr>
          <p:nvPr>
            <p:ph idx="1"/>
          </p:nvPr>
        </p:nvSpPr>
        <p:spPr/>
        <p:txBody>
          <a:bodyPr/>
          <a:lstStyle/>
          <a:p>
            <a:r>
              <a:rPr lang="en-US" dirty="0" err="1" smtClean="0"/>
              <a:t>Contoh</a:t>
            </a:r>
            <a:r>
              <a:rPr lang="en-US" dirty="0" smtClean="0"/>
              <a:t> </a:t>
            </a:r>
            <a:r>
              <a:rPr lang="en-US" i="1" dirty="0" smtClean="0"/>
              <a:t>Functional &amp; Non Functional requirements </a:t>
            </a:r>
            <a:r>
              <a:rPr lang="en-US" dirty="0" err="1" smtClean="0"/>
              <a:t>dalam</a:t>
            </a:r>
            <a:r>
              <a:rPr lang="en-US" dirty="0" smtClean="0"/>
              <a:t> </a:t>
            </a:r>
            <a:r>
              <a:rPr lang="en-US" dirty="0" err="1" smtClean="0"/>
              <a:t>pengembangan</a:t>
            </a:r>
            <a:r>
              <a:rPr lang="en-US" dirty="0" smtClean="0"/>
              <a:t> </a:t>
            </a:r>
            <a:r>
              <a:rPr lang="en-US" i="1" dirty="0" smtClean="0"/>
              <a:t>Mobile Application</a:t>
            </a:r>
            <a:r>
              <a:rPr lang="en-US" dirty="0" smtClean="0"/>
              <a:t>:</a:t>
            </a:r>
            <a:endParaRPr lang="id-ID" dirty="0" smtClean="0"/>
          </a:p>
          <a:p>
            <a:endParaRPr lang="en-US" dirty="0" smtClean="0"/>
          </a:p>
          <a:p>
            <a:r>
              <a:rPr lang="en-US" b="1" i="1" dirty="0" smtClean="0"/>
              <a:t>Functional Requirement:</a:t>
            </a:r>
          </a:p>
          <a:p>
            <a:pPr lvl="1"/>
            <a:r>
              <a:rPr lang="en-US" dirty="0" smtClean="0"/>
              <a:t>Cross platform compatible and works on most mobile browser</a:t>
            </a:r>
          </a:p>
          <a:p>
            <a:pPr lvl="1"/>
            <a:r>
              <a:rPr lang="en-US" dirty="0" smtClean="0"/>
              <a:t>Integrates a selected number of popular social networking sites in one place</a:t>
            </a:r>
          </a:p>
          <a:p>
            <a:pPr lvl="1"/>
            <a:r>
              <a:rPr lang="en-US" dirty="0" smtClean="0"/>
              <a:t>Communicates with social networking APIs</a:t>
            </a:r>
          </a:p>
          <a:p>
            <a:pPr lvl="1"/>
            <a:r>
              <a:rPr lang="en-US" dirty="0" smtClean="0"/>
              <a:t>Use</a:t>
            </a:r>
            <a:r>
              <a:rPr lang="id-ID" dirty="0" smtClean="0"/>
              <a:t>r</a:t>
            </a:r>
            <a:r>
              <a:rPr lang="en-US" dirty="0" smtClean="0"/>
              <a:t> login and </a:t>
            </a:r>
            <a:r>
              <a:rPr lang="en-US" dirty="0" err="1" smtClean="0"/>
              <a:t>OAuth</a:t>
            </a:r>
            <a:r>
              <a:rPr lang="en-US" dirty="0" smtClean="0"/>
              <a:t> mechanisms to authorize</a:t>
            </a:r>
          </a:p>
          <a:p>
            <a:pPr lvl="1"/>
            <a:r>
              <a:rPr lang="en-US" dirty="0" smtClean="0"/>
              <a:t>Records and monitors social networking activity</a:t>
            </a:r>
          </a:p>
          <a:p>
            <a:pPr lvl="1"/>
            <a:r>
              <a:rPr lang="en-US" dirty="0" smtClean="0"/>
              <a:t>Stores the data locally Displays total statistics for the user</a:t>
            </a:r>
          </a:p>
          <a:p>
            <a:endParaRPr lang="en-US" dirty="0"/>
          </a:p>
        </p:txBody>
      </p:sp>
    </p:spTree>
    <p:extLst>
      <p:ext uri="{BB962C8B-B14F-4D97-AF65-F5344CB8AC3E}">
        <p14:creationId xmlns:p14="http://schemas.microsoft.com/office/powerpoint/2010/main" val="289640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rgbClr val="00B0F0"/>
                </a:solidFill>
              </a:rPr>
              <a:t>Contoh</a:t>
            </a:r>
            <a:r>
              <a:rPr lang="en-US" dirty="0">
                <a:solidFill>
                  <a:srgbClr val="00B0F0"/>
                </a:solidFill>
              </a:rPr>
              <a:t> Functional &amp; Non Functional</a:t>
            </a:r>
            <a:r>
              <a:rPr lang="id-ID" dirty="0">
                <a:solidFill>
                  <a:srgbClr val="00B0F0"/>
                </a:solidFill>
              </a:rPr>
              <a:t> Requirement</a:t>
            </a:r>
            <a:endParaRPr lang="en-US" dirty="0">
              <a:solidFill>
                <a:srgbClr val="00B0F0"/>
              </a:solidFill>
            </a:endParaRPr>
          </a:p>
        </p:txBody>
      </p:sp>
      <p:sp>
        <p:nvSpPr>
          <p:cNvPr id="3" name="Content Placeholder 2"/>
          <p:cNvSpPr>
            <a:spLocks noGrp="1"/>
          </p:cNvSpPr>
          <p:nvPr>
            <p:ph idx="1"/>
          </p:nvPr>
        </p:nvSpPr>
        <p:spPr/>
        <p:txBody>
          <a:bodyPr>
            <a:normAutofit/>
          </a:bodyPr>
          <a:lstStyle/>
          <a:p>
            <a:endParaRPr lang="id-ID" sz="2800" b="1" dirty="0" smtClean="0"/>
          </a:p>
          <a:p>
            <a:r>
              <a:rPr lang="en-US" sz="2800" b="1" dirty="0" smtClean="0"/>
              <a:t>Non functional requirements</a:t>
            </a:r>
          </a:p>
          <a:p>
            <a:pPr lvl="1"/>
            <a:r>
              <a:rPr lang="en-US" sz="2400" dirty="0" smtClean="0"/>
              <a:t>Record statistics accurately</a:t>
            </a:r>
          </a:p>
          <a:p>
            <a:pPr lvl="1"/>
            <a:r>
              <a:rPr lang="en-US" sz="2400" dirty="0" smtClean="0"/>
              <a:t>Fast navigation</a:t>
            </a:r>
          </a:p>
          <a:p>
            <a:pPr lvl="1"/>
            <a:r>
              <a:rPr lang="en-US" sz="2400" dirty="0" smtClean="0"/>
              <a:t>Should be available to users to use anytime</a:t>
            </a:r>
          </a:p>
          <a:p>
            <a:endParaRPr lang="en-US" sz="2800" dirty="0"/>
          </a:p>
        </p:txBody>
      </p:sp>
    </p:spTree>
    <p:extLst>
      <p:ext uri="{BB962C8B-B14F-4D97-AF65-F5344CB8AC3E}">
        <p14:creationId xmlns:p14="http://schemas.microsoft.com/office/powerpoint/2010/main" val="2303943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Validasi</a:t>
            </a:r>
            <a:r>
              <a:rPr lang="en-US" dirty="0" smtClean="0">
                <a:solidFill>
                  <a:srgbClr val="00B0F0"/>
                </a:solidFill>
              </a:rPr>
              <a:t> </a:t>
            </a:r>
            <a:r>
              <a:rPr lang="en-US" dirty="0" err="1" smtClean="0">
                <a:solidFill>
                  <a:srgbClr val="00B0F0"/>
                </a:solidFill>
              </a:rPr>
              <a:t>Kebutuhan</a:t>
            </a:r>
            <a:endParaRPr lang="en-US" dirty="0">
              <a:solidFill>
                <a:srgbClr val="00B0F0"/>
              </a:solidFill>
            </a:endParaRPr>
          </a:p>
        </p:txBody>
      </p:sp>
      <p:sp>
        <p:nvSpPr>
          <p:cNvPr id="3" name="Content Placeholder 2"/>
          <p:cNvSpPr>
            <a:spLocks noGrp="1"/>
          </p:cNvSpPr>
          <p:nvPr>
            <p:ph idx="1"/>
          </p:nvPr>
        </p:nvSpPr>
        <p:spPr/>
        <p:txBody>
          <a:bodyPr>
            <a:noAutofit/>
          </a:bodyPr>
          <a:lstStyle/>
          <a:p>
            <a:r>
              <a:rPr lang="en-US" sz="2800" dirty="0" err="1" smtClean="0"/>
              <a:t>Setelah</a:t>
            </a:r>
            <a:r>
              <a:rPr lang="en-US" sz="2800" dirty="0" smtClean="0"/>
              <a:t> </a:t>
            </a:r>
            <a:r>
              <a:rPr lang="en-US" sz="2800" dirty="0" err="1" smtClean="0"/>
              <a:t>kebutuhan-kebutuhan</a:t>
            </a:r>
            <a:r>
              <a:rPr lang="en-US" sz="2800" dirty="0" smtClean="0"/>
              <a:t> </a:t>
            </a:r>
            <a:r>
              <a:rPr lang="en-US" sz="2800" dirty="0" err="1" smtClean="0"/>
              <a:t>didapatkan</a:t>
            </a:r>
            <a:r>
              <a:rPr lang="en-US" sz="2800" dirty="0" smtClean="0"/>
              <a:t>, </a:t>
            </a:r>
            <a:r>
              <a:rPr lang="en-US" sz="2800" dirty="0" err="1" smtClean="0"/>
              <a:t>perlu</a:t>
            </a:r>
            <a:r>
              <a:rPr lang="en-US" sz="2800" dirty="0" smtClean="0"/>
              <a:t> </a:t>
            </a:r>
            <a:r>
              <a:rPr lang="en-US" sz="2800" dirty="0" err="1" smtClean="0"/>
              <a:t>melakukan</a:t>
            </a:r>
            <a:r>
              <a:rPr lang="en-US" sz="2800" dirty="0" smtClean="0"/>
              <a:t> </a:t>
            </a:r>
            <a:r>
              <a:rPr lang="en-US" sz="2800" dirty="0" err="1" smtClean="0"/>
              <a:t>validasi</a:t>
            </a:r>
            <a:r>
              <a:rPr lang="en-US" sz="2800" dirty="0" smtClean="0"/>
              <a:t> </a:t>
            </a:r>
            <a:r>
              <a:rPr lang="en-US" sz="2800" dirty="0" err="1" smtClean="0"/>
              <a:t>terhadap</a:t>
            </a:r>
            <a:r>
              <a:rPr lang="en-US" sz="2800" dirty="0" smtClean="0"/>
              <a:t> </a:t>
            </a:r>
            <a:r>
              <a:rPr lang="en-US" sz="2800" dirty="0" err="1" smtClean="0"/>
              <a:t>kebutuhan-kebutuhan</a:t>
            </a:r>
            <a:r>
              <a:rPr lang="en-US" sz="2800" dirty="0" smtClean="0"/>
              <a:t> </a:t>
            </a:r>
            <a:r>
              <a:rPr lang="en-US" sz="2800" dirty="0" err="1" smtClean="0"/>
              <a:t>tsb</a:t>
            </a:r>
            <a:r>
              <a:rPr lang="en-US" sz="2800" dirty="0" smtClean="0"/>
              <a:t>. </a:t>
            </a:r>
          </a:p>
          <a:p>
            <a:r>
              <a:rPr lang="en-US" sz="2800" dirty="0" err="1" smtClean="0"/>
              <a:t>Daftar</a:t>
            </a:r>
            <a:r>
              <a:rPr lang="en-US" sz="2800" dirty="0" smtClean="0"/>
              <a:t> </a:t>
            </a:r>
            <a:r>
              <a:rPr lang="en-US" sz="2800" dirty="0" err="1" smtClean="0"/>
              <a:t>pertanyaan</a:t>
            </a:r>
            <a:r>
              <a:rPr lang="en-US" sz="2800" dirty="0" smtClean="0"/>
              <a:t> </a:t>
            </a:r>
            <a:r>
              <a:rPr lang="en-US" sz="2800" dirty="0" err="1" smtClean="0"/>
              <a:t>seperti</a:t>
            </a:r>
            <a:r>
              <a:rPr lang="en-US" sz="2800" dirty="0" smtClean="0"/>
              <a:t> </a:t>
            </a:r>
            <a:r>
              <a:rPr lang="en-US" sz="2800" dirty="0" err="1" smtClean="0"/>
              <a:t>ini</a:t>
            </a:r>
            <a:r>
              <a:rPr lang="en-US" sz="2800" dirty="0" smtClean="0"/>
              <a:t>, </a:t>
            </a:r>
            <a:r>
              <a:rPr lang="en-US" sz="2800" dirty="0" err="1" smtClean="0"/>
              <a:t>perlu</a:t>
            </a:r>
            <a:r>
              <a:rPr lang="en-US" sz="2800" dirty="0" smtClean="0"/>
              <a:t> </a:t>
            </a:r>
            <a:r>
              <a:rPr lang="en-US" sz="2800" dirty="0" err="1" smtClean="0"/>
              <a:t>kita</a:t>
            </a:r>
            <a:r>
              <a:rPr lang="en-US" sz="2800" dirty="0" smtClean="0"/>
              <a:t> </a:t>
            </a:r>
            <a:r>
              <a:rPr lang="en-US" sz="2800" dirty="0" err="1" smtClean="0"/>
              <a:t>fikirkan</a:t>
            </a:r>
            <a:r>
              <a:rPr lang="en-US" sz="2800" dirty="0" smtClean="0"/>
              <a:t>:</a:t>
            </a:r>
          </a:p>
          <a:p>
            <a:pPr lvl="1"/>
            <a:r>
              <a:rPr lang="en-US" sz="2400" dirty="0" err="1" smtClean="0"/>
              <a:t>Apakah</a:t>
            </a:r>
            <a:r>
              <a:rPr lang="en-US" sz="2400" dirty="0" smtClean="0"/>
              <a:t> </a:t>
            </a:r>
            <a:r>
              <a:rPr lang="en-US" sz="2400" dirty="0" err="1" smtClean="0"/>
              <a:t>kebutuhan-kebutuhan</a:t>
            </a:r>
            <a:r>
              <a:rPr lang="en-US" sz="2400" dirty="0" smtClean="0"/>
              <a:t> </a:t>
            </a:r>
            <a:r>
              <a:rPr lang="en-US" sz="2400" dirty="0" err="1" smtClean="0"/>
              <a:t>dinyatakan</a:t>
            </a:r>
            <a:r>
              <a:rPr lang="en-US" sz="2400" dirty="0" smtClean="0"/>
              <a:t> </a:t>
            </a:r>
            <a:r>
              <a:rPr lang="en-US" sz="2400" dirty="0" err="1" smtClean="0"/>
              <a:t>dengan</a:t>
            </a:r>
            <a:r>
              <a:rPr lang="en-US" sz="2400" dirty="0" smtClean="0"/>
              <a:t> </a:t>
            </a:r>
            <a:r>
              <a:rPr lang="en-US" sz="2400" dirty="0" err="1" smtClean="0"/>
              <a:t>jelas</a:t>
            </a:r>
            <a:r>
              <a:rPr lang="en-US" sz="2400" dirty="0" smtClean="0"/>
              <a:t>?</a:t>
            </a:r>
          </a:p>
          <a:p>
            <a:pPr lvl="1"/>
            <a:r>
              <a:rPr lang="en-US" sz="2400" dirty="0" err="1" smtClean="0"/>
              <a:t>Mungkinkah</a:t>
            </a:r>
            <a:r>
              <a:rPr lang="en-US" sz="2400" dirty="0" smtClean="0"/>
              <a:t> </a:t>
            </a:r>
            <a:r>
              <a:rPr lang="en-US" sz="2400" dirty="0" err="1" smtClean="0"/>
              <a:t>kebutuhan-kebutuhan</a:t>
            </a:r>
            <a:r>
              <a:rPr lang="en-US" sz="2400" dirty="0" smtClean="0"/>
              <a:t> </a:t>
            </a:r>
            <a:r>
              <a:rPr lang="en-US" sz="2400" dirty="0" err="1" smtClean="0"/>
              <a:t>itu</a:t>
            </a:r>
            <a:r>
              <a:rPr lang="en-US" sz="2400" dirty="0" smtClean="0"/>
              <a:t> </a:t>
            </a:r>
            <a:r>
              <a:rPr lang="en-US" sz="2400" dirty="0" err="1" smtClean="0"/>
              <a:t>mengalami</a:t>
            </a:r>
            <a:r>
              <a:rPr lang="en-US" sz="2400" dirty="0" smtClean="0"/>
              <a:t> </a:t>
            </a:r>
            <a:r>
              <a:rPr lang="en-US" sz="2400" dirty="0" err="1" smtClean="0"/>
              <a:t>salah</a:t>
            </a:r>
            <a:r>
              <a:rPr lang="en-US" sz="2400" dirty="0" smtClean="0"/>
              <a:t> </a:t>
            </a:r>
            <a:r>
              <a:rPr lang="en-US" sz="2400" dirty="0" err="1" smtClean="0"/>
              <a:t>penafsiran</a:t>
            </a:r>
            <a:r>
              <a:rPr lang="en-US" sz="2400" dirty="0" smtClean="0"/>
              <a:t>?</a:t>
            </a:r>
          </a:p>
          <a:p>
            <a:pPr lvl="1"/>
            <a:r>
              <a:rPr lang="en-US" sz="2400" dirty="0" err="1" smtClean="0"/>
              <a:t>Apakah</a:t>
            </a:r>
            <a:r>
              <a:rPr lang="en-US" sz="2400" dirty="0" smtClean="0"/>
              <a:t> </a:t>
            </a:r>
            <a:r>
              <a:rPr lang="en-US" sz="2400" dirty="0" err="1" smtClean="0"/>
              <a:t>sumber</a:t>
            </a:r>
            <a:r>
              <a:rPr lang="en-US" sz="2400" dirty="0" smtClean="0"/>
              <a:t> </a:t>
            </a:r>
            <a:r>
              <a:rPr lang="en-US" sz="2400" dirty="0" err="1" smtClean="0"/>
              <a:t>kebutuhan-kebutuhan</a:t>
            </a:r>
            <a:r>
              <a:rPr lang="en-US" sz="2400" dirty="0" smtClean="0"/>
              <a:t> (</a:t>
            </a:r>
            <a:r>
              <a:rPr lang="en-US" sz="2400" dirty="0" err="1" smtClean="0"/>
              <a:t>misalnya</a:t>
            </a:r>
            <a:r>
              <a:rPr lang="en-US" sz="2400" dirty="0" smtClean="0"/>
              <a:t>: </a:t>
            </a:r>
            <a:r>
              <a:rPr lang="en-US" sz="2400" dirty="0" err="1" smtClean="0"/>
              <a:t>orang</a:t>
            </a:r>
            <a:r>
              <a:rPr lang="en-US" sz="2400" dirty="0" smtClean="0"/>
              <a:t>, </a:t>
            </a:r>
            <a:r>
              <a:rPr lang="en-US" sz="2400" dirty="0" err="1" smtClean="0"/>
              <a:t>aturan</a:t>
            </a:r>
            <a:r>
              <a:rPr lang="en-US" sz="2400" dirty="0" smtClean="0"/>
              <a:t>, </a:t>
            </a:r>
            <a:r>
              <a:rPr lang="en-US" sz="2400" dirty="0" err="1" smtClean="0"/>
              <a:t>dokumentasi</a:t>
            </a:r>
            <a:r>
              <a:rPr lang="en-US" sz="2400" dirty="0" smtClean="0"/>
              <a:t>) </a:t>
            </a:r>
            <a:r>
              <a:rPr lang="en-US" sz="2400" dirty="0" err="1" smtClean="0"/>
              <a:t>telah</a:t>
            </a:r>
            <a:r>
              <a:rPr lang="en-US" sz="2400" dirty="0" smtClean="0"/>
              <a:t> </a:t>
            </a:r>
            <a:r>
              <a:rPr lang="en-US" sz="2400" dirty="0" err="1" smtClean="0"/>
              <a:t>diidentifikasi</a:t>
            </a:r>
            <a:r>
              <a:rPr lang="en-US" sz="2400" dirty="0" smtClean="0"/>
              <a:t>?</a:t>
            </a:r>
          </a:p>
          <a:p>
            <a:pPr lvl="1"/>
            <a:r>
              <a:rPr lang="en-US" sz="2400" dirty="0" err="1" smtClean="0"/>
              <a:t>Apakah</a:t>
            </a:r>
            <a:r>
              <a:rPr lang="en-US" sz="2400" dirty="0" smtClean="0"/>
              <a:t> </a:t>
            </a:r>
            <a:r>
              <a:rPr lang="en-US" sz="2400" dirty="0" err="1" smtClean="0"/>
              <a:t>pernyataan</a:t>
            </a:r>
            <a:r>
              <a:rPr lang="en-US" sz="2400" dirty="0" smtClean="0"/>
              <a:t> final </a:t>
            </a:r>
            <a:r>
              <a:rPr lang="en-US" sz="2400" dirty="0" err="1" smtClean="0"/>
              <a:t>tentang</a:t>
            </a:r>
            <a:r>
              <a:rPr lang="en-US" sz="2400" dirty="0" smtClean="0"/>
              <a:t> </a:t>
            </a:r>
            <a:r>
              <a:rPr lang="en-US" sz="2400" dirty="0" err="1" smtClean="0"/>
              <a:t>kebutuhan-kebutuhan</a:t>
            </a:r>
            <a:r>
              <a:rPr lang="en-US" sz="2400" dirty="0" smtClean="0"/>
              <a:t> </a:t>
            </a:r>
            <a:r>
              <a:rPr lang="en-US" sz="2400" dirty="0" err="1" smtClean="0"/>
              <a:t>telah</a:t>
            </a:r>
            <a:r>
              <a:rPr lang="en-US" sz="2400" dirty="0" smtClean="0"/>
              <a:t> </a:t>
            </a:r>
            <a:r>
              <a:rPr lang="en-US" sz="2400" dirty="0" err="1" smtClean="0"/>
              <a:t>diperiksa</a:t>
            </a:r>
            <a:r>
              <a:rPr lang="en-US" sz="2400" dirty="0" smtClean="0"/>
              <a:t> </a:t>
            </a:r>
            <a:r>
              <a:rPr lang="en-US" sz="2400" dirty="0" err="1" smtClean="0"/>
              <a:t>atau</a:t>
            </a:r>
            <a:r>
              <a:rPr lang="en-US" sz="2400" dirty="0" smtClean="0"/>
              <a:t> </a:t>
            </a:r>
            <a:r>
              <a:rPr lang="en-US" sz="2400" dirty="0" err="1" smtClean="0"/>
              <a:t>dilacak</a:t>
            </a:r>
            <a:r>
              <a:rPr lang="en-US" sz="2400" dirty="0" smtClean="0"/>
              <a:t> </a:t>
            </a:r>
            <a:r>
              <a:rPr lang="en-US" sz="2400" dirty="0" err="1" smtClean="0"/>
              <a:t>sumber</a:t>
            </a:r>
            <a:r>
              <a:rPr lang="en-US" sz="2400" dirty="0" smtClean="0"/>
              <a:t> </a:t>
            </a:r>
            <a:r>
              <a:rPr lang="en-US" sz="2400" dirty="0" err="1" smtClean="0"/>
              <a:t>aslinya</a:t>
            </a:r>
            <a:r>
              <a:rPr lang="en-US" sz="2400" dirty="0" smtClean="0"/>
              <a:t>?</a:t>
            </a:r>
            <a:endParaRPr lang="en-US" sz="2400" dirty="0"/>
          </a:p>
        </p:txBody>
      </p:sp>
    </p:spTree>
    <p:extLst>
      <p:ext uri="{BB962C8B-B14F-4D97-AF65-F5344CB8AC3E}">
        <p14:creationId xmlns:p14="http://schemas.microsoft.com/office/powerpoint/2010/main" val="1258778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Model </a:t>
            </a:r>
            <a:r>
              <a:rPr lang="en-US" dirty="0" err="1" smtClean="0">
                <a:solidFill>
                  <a:srgbClr val="00B0F0"/>
                </a:solidFill>
              </a:rPr>
              <a:t>Analisis</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2800" dirty="0" err="1" smtClean="0">
                <a:solidFill>
                  <a:srgbClr val="0070C0"/>
                </a:solidFill>
              </a:rPr>
              <a:t>Sasaran</a:t>
            </a:r>
            <a:r>
              <a:rPr lang="en-US" sz="2800" dirty="0" smtClean="0">
                <a:solidFill>
                  <a:srgbClr val="0070C0"/>
                </a:solidFill>
              </a:rPr>
              <a:t> model </a:t>
            </a:r>
            <a:r>
              <a:rPr lang="en-US" sz="2800" dirty="0" err="1" smtClean="0">
                <a:solidFill>
                  <a:srgbClr val="0070C0"/>
                </a:solidFill>
              </a:rPr>
              <a:t>analisis</a:t>
            </a:r>
            <a:r>
              <a:rPr lang="en-US" sz="2800" dirty="0" smtClean="0"/>
              <a:t> </a:t>
            </a:r>
            <a:r>
              <a:rPr lang="en-US" sz="2800" dirty="0" err="1" smtClean="0"/>
              <a:t>adalah</a:t>
            </a:r>
            <a:r>
              <a:rPr lang="en-US" sz="2800" dirty="0" smtClean="0"/>
              <a:t> </a:t>
            </a:r>
            <a:r>
              <a:rPr lang="en-US" sz="2800" dirty="0" err="1" smtClean="0"/>
              <a:t>untuk</a:t>
            </a:r>
            <a:r>
              <a:rPr lang="en-US" sz="2800" dirty="0" smtClean="0"/>
              <a:t> </a:t>
            </a:r>
            <a:r>
              <a:rPr lang="en-US" sz="2800" dirty="0" err="1" smtClean="0">
                <a:solidFill>
                  <a:srgbClr val="0070C0"/>
                </a:solidFill>
              </a:rPr>
              <a:t>memberikan</a:t>
            </a:r>
            <a:r>
              <a:rPr lang="en-US" sz="2800" dirty="0" smtClean="0">
                <a:solidFill>
                  <a:srgbClr val="0070C0"/>
                </a:solidFill>
              </a:rPr>
              <a:t> </a:t>
            </a:r>
            <a:r>
              <a:rPr lang="en-US" sz="2800" dirty="0" err="1" smtClean="0">
                <a:solidFill>
                  <a:srgbClr val="0070C0"/>
                </a:solidFill>
              </a:rPr>
              <a:t>deskripsi</a:t>
            </a:r>
            <a:r>
              <a:rPr lang="en-US" sz="2800" dirty="0" smtClean="0"/>
              <a:t> </a:t>
            </a:r>
            <a:r>
              <a:rPr lang="en-US" sz="2800" dirty="0" err="1" smtClean="0">
                <a:solidFill>
                  <a:srgbClr val="00B050"/>
                </a:solidFill>
              </a:rPr>
              <a:t>dari</a:t>
            </a:r>
            <a:r>
              <a:rPr lang="en-US" sz="2800" dirty="0" smtClean="0">
                <a:solidFill>
                  <a:srgbClr val="00B050"/>
                </a:solidFill>
              </a:rPr>
              <a:t> </a:t>
            </a:r>
            <a:r>
              <a:rPr lang="en-US" sz="2800" dirty="0" err="1" smtClean="0">
                <a:solidFill>
                  <a:srgbClr val="00B050"/>
                </a:solidFill>
              </a:rPr>
              <a:t>ranah</a:t>
            </a:r>
            <a:r>
              <a:rPr lang="en-US" sz="2800" dirty="0" smtClean="0">
                <a:solidFill>
                  <a:srgbClr val="00B050"/>
                </a:solidFill>
              </a:rPr>
              <a:t> </a:t>
            </a:r>
            <a:r>
              <a:rPr lang="en-US" sz="2800" dirty="0" err="1" smtClean="0">
                <a:solidFill>
                  <a:srgbClr val="00B050"/>
                </a:solidFill>
              </a:rPr>
              <a:t>informasional</a:t>
            </a:r>
            <a:r>
              <a:rPr lang="en-US" sz="2800" dirty="0" smtClean="0">
                <a:solidFill>
                  <a:srgbClr val="00B050"/>
                </a:solidFill>
              </a:rPr>
              <a:t>, </a:t>
            </a:r>
            <a:r>
              <a:rPr lang="en-US" sz="2800" dirty="0" err="1" smtClean="0">
                <a:solidFill>
                  <a:srgbClr val="00B050"/>
                </a:solidFill>
              </a:rPr>
              <a:t>fungsional</a:t>
            </a:r>
            <a:r>
              <a:rPr lang="en-US" sz="2800" dirty="0" smtClean="0">
                <a:solidFill>
                  <a:srgbClr val="00B050"/>
                </a:solidFill>
              </a:rPr>
              <a:t>, </a:t>
            </a:r>
            <a:r>
              <a:rPr lang="en-US" sz="2800" dirty="0" err="1" smtClean="0">
                <a:solidFill>
                  <a:srgbClr val="00B050"/>
                </a:solidFill>
              </a:rPr>
              <a:t>dan</a:t>
            </a:r>
            <a:r>
              <a:rPr lang="en-US" sz="2800" dirty="0" smtClean="0">
                <a:solidFill>
                  <a:srgbClr val="00B050"/>
                </a:solidFill>
              </a:rPr>
              <a:t> </a:t>
            </a:r>
            <a:r>
              <a:rPr lang="en-US" sz="2800" dirty="0" err="1" smtClean="0">
                <a:solidFill>
                  <a:srgbClr val="00B050"/>
                </a:solidFill>
              </a:rPr>
              <a:t>perilaku</a:t>
            </a:r>
            <a:r>
              <a:rPr lang="en-US" sz="2800" dirty="0" smtClean="0"/>
              <a:t> </a:t>
            </a:r>
            <a:r>
              <a:rPr lang="en-US" sz="2800" dirty="0" smtClean="0">
                <a:solidFill>
                  <a:srgbClr val="FF0000"/>
                </a:solidFill>
              </a:rPr>
              <a:t>yang </a:t>
            </a:r>
            <a:r>
              <a:rPr lang="en-US" sz="2800" dirty="0" err="1" smtClean="0">
                <a:solidFill>
                  <a:srgbClr val="FF0000"/>
                </a:solidFill>
              </a:rPr>
              <a:t>dibutuhkan</a:t>
            </a:r>
            <a:r>
              <a:rPr lang="en-US" sz="2800" dirty="0" smtClean="0">
                <a:solidFill>
                  <a:srgbClr val="FF0000"/>
                </a:solidFill>
              </a:rPr>
              <a:t> </a:t>
            </a:r>
            <a:r>
              <a:rPr lang="en-US" sz="2800" dirty="0" err="1" smtClean="0">
                <a:solidFill>
                  <a:srgbClr val="FF0000"/>
                </a:solidFill>
              </a:rPr>
              <a:t>untuk</a:t>
            </a:r>
            <a:r>
              <a:rPr lang="en-US" sz="2800" dirty="0" smtClean="0">
                <a:solidFill>
                  <a:srgbClr val="FF0000"/>
                </a:solidFill>
              </a:rPr>
              <a:t> </a:t>
            </a:r>
            <a:r>
              <a:rPr lang="en-US" sz="2800" dirty="0" err="1" smtClean="0">
                <a:solidFill>
                  <a:srgbClr val="FF0000"/>
                </a:solidFill>
              </a:rPr>
              <a:t>sistem-sistem</a:t>
            </a:r>
            <a:r>
              <a:rPr lang="en-US" sz="2800" dirty="0" smtClean="0">
                <a:solidFill>
                  <a:srgbClr val="FF0000"/>
                </a:solidFill>
              </a:rPr>
              <a:t> </a:t>
            </a:r>
            <a:r>
              <a:rPr lang="en-US" sz="2800" dirty="0" err="1" smtClean="0">
                <a:solidFill>
                  <a:srgbClr val="FF0000"/>
                </a:solidFill>
              </a:rPr>
              <a:t>berbasis</a:t>
            </a:r>
            <a:r>
              <a:rPr lang="en-US" sz="2800" dirty="0" smtClean="0">
                <a:solidFill>
                  <a:srgbClr val="FF0000"/>
                </a:solidFill>
              </a:rPr>
              <a:t> </a:t>
            </a:r>
            <a:r>
              <a:rPr lang="en-US" sz="2800" dirty="0" err="1" smtClean="0">
                <a:solidFill>
                  <a:srgbClr val="FF0000"/>
                </a:solidFill>
              </a:rPr>
              <a:t>komputer</a:t>
            </a:r>
            <a:r>
              <a:rPr lang="en-US" sz="2800" dirty="0" smtClean="0"/>
              <a:t>.</a:t>
            </a:r>
            <a:endParaRPr lang="id-ID" sz="2800" dirty="0" smtClean="0"/>
          </a:p>
          <a:p>
            <a:endParaRPr lang="en-US" sz="2800" dirty="0" smtClean="0"/>
          </a:p>
          <a:p>
            <a:r>
              <a:rPr lang="en-US" sz="2800" dirty="0" err="1" smtClean="0">
                <a:solidFill>
                  <a:srgbClr val="0070C0"/>
                </a:solidFill>
              </a:rPr>
              <a:t>Pemodelan</a:t>
            </a:r>
            <a:r>
              <a:rPr lang="en-US" sz="2800" dirty="0" smtClean="0">
                <a:solidFill>
                  <a:srgbClr val="0070C0"/>
                </a:solidFill>
              </a:rPr>
              <a:t> </a:t>
            </a:r>
            <a:r>
              <a:rPr lang="en-US" sz="2800" dirty="0" err="1" smtClean="0">
                <a:solidFill>
                  <a:srgbClr val="0070C0"/>
                </a:solidFill>
              </a:rPr>
              <a:t>analisis</a:t>
            </a:r>
            <a:r>
              <a:rPr lang="en-US" sz="2800" dirty="0" smtClean="0">
                <a:solidFill>
                  <a:srgbClr val="0070C0"/>
                </a:solidFill>
              </a:rPr>
              <a:t> </a:t>
            </a:r>
            <a:r>
              <a:rPr lang="en-US" sz="2800" dirty="0" err="1" smtClean="0">
                <a:solidFill>
                  <a:srgbClr val="0070C0"/>
                </a:solidFill>
              </a:rPr>
              <a:t>berfokus</a:t>
            </a:r>
            <a:r>
              <a:rPr lang="en-US" sz="2800" dirty="0" smtClean="0">
                <a:solidFill>
                  <a:srgbClr val="0070C0"/>
                </a:solidFill>
              </a:rPr>
              <a:t> </a:t>
            </a:r>
            <a:r>
              <a:rPr lang="en-US" sz="2800" dirty="0" err="1" smtClean="0">
                <a:solidFill>
                  <a:srgbClr val="0070C0"/>
                </a:solidFill>
              </a:rPr>
              <a:t>pada</a:t>
            </a:r>
            <a:r>
              <a:rPr lang="en-US" sz="2800" dirty="0" smtClean="0">
                <a:solidFill>
                  <a:srgbClr val="0070C0"/>
                </a:solidFill>
              </a:rPr>
              <a:t> “</a:t>
            </a:r>
            <a:r>
              <a:rPr lang="en-US" sz="2800" dirty="0" err="1" smtClean="0">
                <a:solidFill>
                  <a:srgbClr val="0070C0"/>
                </a:solidFill>
              </a:rPr>
              <a:t>Apa</a:t>
            </a:r>
            <a:r>
              <a:rPr lang="en-US" sz="2800" dirty="0" smtClean="0">
                <a:solidFill>
                  <a:srgbClr val="0070C0"/>
                </a:solidFill>
              </a:rPr>
              <a:t>”</a:t>
            </a:r>
            <a:r>
              <a:rPr lang="en-US" sz="2800" dirty="0" smtClean="0"/>
              <a:t>, </a:t>
            </a:r>
            <a:r>
              <a:rPr lang="en-US" sz="2800" dirty="0" err="1" smtClean="0">
                <a:solidFill>
                  <a:srgbClr val="00B050"/>
                </a:solidFill>
              </a:rPr>
              <a:t>bukan</a:t>
            </a:r>
            <a:r>
              <a:rPr lang="en-US" sz="2800" dirty="0" smtClean="0">
                <a:solidFill>
                  <a:srgbClr val="00B050"/>
                </a:solidFill>
              </a:rPr>
              <a:t> “</a:t>
            </a:r>
            <a:r>
              <a:rPr lang="en-US" sz="2800" dirty="0" err="1" smtClean="0">
                <a:solidFill>
                  <a:srgbClr val="00B050"/>
                </a:solidFill>
              </a:rPr>
              <a:t>Bagaimana</a:t>
            </a:r>
            <a:r>
              <a:rPr lang="en-US" sz="2800" dirty="0" smtClean="0">
                <a:solidFill>
                  <a:srgbClr val="00B050"/>
                </a:solidFill>
              </a:rPr>
              <a:t>”</a:t>
            </a:r>
          </a:p>
          <a:p>
            <a:endParaRPr lang="en-US" sz="2800" dirty="0"/>
          </a:p>
        </p:txBody>
      </p:sp>
    </p:spTree>
    <p:extLst>
      <p:ext uri="{BB962C8B-B14F-4D97-AF65-F5344CB8AC3E}">
        <p14:creationId xmlns:p14="http://schemas.microsoft.com/office/powerpoint/2010/main" val="201224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Letak</a:t>
            </a:r>
            <a:r>
              <a:rPr lang="en-US" dirty="0" smtClean="0">
                <a:solidFill>
                  <a:srgbClr val="00B0F0"/>
                </a:solidFill>
              </a:rPr>
              <a:t> Model </a:t>
            </a:r>
            <a:r>
              <a:rPr lang="en-US" dirty="0" err="1" smtClean="0">
                <a:solidFill>
                  <a:srgbClr val="00B0F0"/>
                </a:solidFill>
              </a:rPr>
              <a:t>Analisis</a:t>
            </a:r>
            <a:endParaRPr lang="en-US" dirty="0">
              <a:solidFill>
                <a:srgbClr val="00B0F0"/>
              </a:solidFill>
            </a:endParaRPr>
          </a:p>
        </p:txBody>
      </p:sp>
      <p:sp>
        <p:nvSpPr>
          <p:cNvPr id="6" name="Oval 5"/>
          <p:cNvSpPr/>
          <p:nvPr/>
        </p:nvSpPr>
        <p:spPr>
          <a:xfrm>
            <a:off x="4857752" y="3000372"/>
            <a:ext cx="2786082" cy="2786082"/>
          </a:xfrm>
          <a:prstGeom prst="ellipse">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Model </a:t>
            </a:r>
            <a:r>
              <a:rPr lang="en-US" dirty="0" err="1" smtClean="0"/>
              <a:t>Perancangan</a:t>
            </a:r>
            <a:endParaRPr lang="en-US" dirty="0"/>
          </a:p>
        </p:txBody>
      </p:sp>
      <p:sp>
        <p:nvSpPr>
          <p:cNvPr id="4" name="Oval 3"/>
          <p:cNvSpPr/>
          <p:nvPr/>
        </p:nvSpPr>
        <p:spPr>
          <a:xfrm>
            <a:off x="642910" y="1428736"/>
            <a:ext cx="2786082" cy="2786082"/>
          </a:xfrm>
          <a:prstGeom prst="ellipse">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Deskripsi</a:t>
            </a:r>
            <a:endParaRPr lang="en-US" dirty="0" smtClean="0"/>
          </a:p>
          <a:p>
            <a:pPr algn="ctr"/>
            <a:r>
              <a:rPr lang="en-US" dirty="0" err="1" smtClean="0"/>
              <a:t>Sistem</a:t>
            </a:r>
            <a:endParaRPr lang="en-US" dirty="0"/>
          </a:p>
        </p:txBody>
      </p:sp>
      <p:sp>
        <p:nvSpPr>
          <p:cNvPr id="7" name="TextBox 6"/>
          <p:cNvSpPr txBox="1"/>
          <p:nvPr/>
        </p:nvSpPr>
        <p:spPr>
          <a:xfrm>
            <a:off x="571472" y="5929330"/>
            <a:ext cx="8358246" cy="400110"/>
          </a:xfrm>
          <a:prstGeom prst="rect">
            <a:avLst/>
          </a:prstGeom>
          <a:noFill/>
        </p:spPr>
        <p:txBody>
          <a:bodyPr wrap="square" rtlCol="0">
            <a:spAutoFit/>
          </a:bodyPr>
          <a:lstStyle/>
          <a:p>
            <a:r>
              <a:rPr lang="en-US" sz="2000" dirty="0" smtClean="0"/>
              <a:t>Model </a:t>
            </a:r>
            <a:r>
              <a:rPr lang="en-US" sz="2000" dirty="0" err="1" smtClean="0"/>
              <a:t>Analisis</a:t>
            </a:r>
            <a:r>
              <a:rPr lang="en-US" sz="2000" dirty="0" smtClean="0"/>
              <a:t> </a:t>
            </a:r>
            <a:r>
              <a:rPr lang="en-US" sz="2000" dirty="0" err="1" smtClean="0"/>
              <a:t>sebagai</a:t>
            </a:r>
            <a:r>
              <a:rPr lang="en-US" sz="2000" dirty="0" smtClean="0"/>
              <a:t> </a:t>
            </a:r>
            <a:r>
              <a:rPr lang="en-US" sz="2000" dirty="0" err="1" smtClean="0"/>
              <a:t>jembatan</a:t>
            </a:r>
            <a:r>
              <a:rPr lang="en-US" sz="2000" dirty="0" smtClean="0"/>
              <a:t> </a:t>
            </a:r>
            <a:r>
              <a:rPr lang="en-US" sz="2000" dirty="0" err="1" smtClean="0"/>
              <a:t>Deskripsi</a:t>
            </a:r>
            <a:r>
              <a:rPr lang="en-US" sz="2000" dirty="0" smtClean="0"/>
              <a:t> Model </a:t>
            </a:r>
            <a:r>
              <a:rPr lang="en-US" sz="2000" dirty="0" err="1" smtClean="0"/>
              <a:t>dan</a:t>
            </a:r>
            <a:r>
              <a:rPr lang="en-US" sz="2000" dirty="0" smtClean="0"/>
              <a:t> Model </a:t>
            </a:r>
            <a:r>
              <a:rPr lang="en-US" sz="2000" dirty="0" err="1" smtClean="0"/>
              <a:t>Perancangan</a:t>
            </a:r>
            <a:endParaRPr lang="en-US" sz="2000" dirty="0"/>
          </a:p>
        </p:txBody>
      </p:sp>
      <p:sp>
        <p:nvSpPr>
          <p:cNvPr id="5" name="Oval 4"/>
          <p:cNvSpPr/>
          <p:nvPr/>
        </p:nvSpPr>
        <p:spPr>
          <a:xfrm>
            <a:off x="2643174" y="2143116"/>
            <a:ext cx="2786082" cy="278608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Model </a:t>
            </a:r>
            <a:r>
              <a:rPr lang="en-US" dirty="0" err="1" smtClean="0"/>
              <a:t>Analisis</a:t>
            </a:r>
            <a:endParaRPr lang="en-US" dirty="0"/>
          </a:p>
        </p:txBody>
      </p:sp>
    </p:spTree>
    <p:extLst>
      <p:ext uri="{BB962C8B-B14F-4D97-AF65-F5344CB8AC3E}">
        <p14:creationId xmlns:p14="http://schemas.microsoft.com/office/powerpoint/2010/main" val="4266067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Elemen-elemen</a:t>
            </a:r>
            <a:r>
              <a:rPr lang="en-US" dirty="0" smtClean="0">
                <a:solidFill>
                  <a:srgbClr val="00B0F0"/>
                </a:solidFill>
              </a:rPr>
              <a:t> Model </a:t>
            </a:r>
            <a:r>
              <a:rPr lang="en-US" dirty="0" err="1" smtClean="0">
                <a:solidFill>
                  <a:srgbClr val="00B0F0"/>
                </a:solidFill>
              </a:rPr>
              <a:t>Analisis</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3200" dirty="0" err="1" smtClean="0"/>
              <a:t>Secara</a:t>
            </a:r>
            <a:r>
              <a:rPr lang="en-US" sz="3200" dirty="0" smtClean="0"/>
              <a:t> </a:t>
            </a:r>
            <a:r>
              <a:rPr lang="en-US" sz="3200" dirty="0" err="1" smtClean="0"/>
              <a:t>umum</a:t>
            </a:r>
            <a:r>
              <a:rPr lang="en-US" sz="3200" dirty="0" smtClean="0"/>
              <a:t>, model-model </a:t>
            </a:r>
            <a:r>
              <a:rPr lang="en-US" sz="3200" dirty="0" err="1" smtClean="0"/>
              <a:t>analisis</a:t>
            </a:r>
            <a:r>
              <a:rPr lang="en-US" sz="3200" dirty="0" smtClean="0"/>
              <a:t> </a:t>
            </a:r>
            <a:r>
              <a:rPr lang="en-US" sz="3200" dirty="0" err="1" smtClean="0"/>
              <a:t>memiliki</a:t>
            </a:r>
            <a:r>
              <a:rPr lang="en-US" sz="3200" dirty="0" smtClean="0"/>
              <a:t> </a:t>
            </a:r>
            <a:r>
              <a:rPr lang="en-US" sz="3200" dirty="0" err="1" smtClean="0"/>
              <a:t>elemen-elemen</a:t>
            </a:r>
            <a:r>
              <a:rPr lang="en-US" sz="3200" dirty="0" smtClean="0"/>
              <a:t> </a:t>
            </a:r>
            <a:r>
              <a:rPr lang="en-US" sz="3200" dirty="0" err="1" smtClean="0"/>
              <a:t>spesifik</a:t>
            </a:r>
            <a:r>
              <a:rPr lang="en-US" sz="3200" dirty="0" smtClean="0"/>
              <a:t> </a:t>
            </a:r>
            <a:r>
              <a:rPr lang="en-US" sz="3200" dirty="0" err="1" smtClean="0"/>
              <a:t>seperti</a:t>
            </a:r>
            <a:r>
              <a:rPr lang="en-US" sz="3200" dirty="0" smtClean="0"/>
              <a:t> </a:t>
            </a:r>
            <a:r>
              <a:rPr lang="en-US" sz="3200" dirty="0" err="1" smtClean="0"/>
              <a:t>di</a:t>
            </a:r>
            <a:r>
              <a:rPr lang="en-US" sz="3200" dirty="0" smtClean="0"/>
              <a:t> </a:t>
            </a:r>
            <a:r>
              <a:rPr lang="en-US" sz="3200" dirty="0" err="1" smtClean="0"/>
              <a:t>bawah</a:t>
            </a:r>
            <a:r>
              <a:rPr lang="en-US" sz="3200" dirty="0" smtClean="0"/>
              <a:t> </a:t>
            </a:r>
            <a:r>
              <a:rPr lang="en-US" sz="3200" dirty="0" err="1" smtClean="0"/>
              <a:t>ini</a:t>
            </a:r>
            <a:r>
              <a:rPr lang="en-US" sz="3200" dirty="0" smtClean="0"/>
              <a:t>:</a:t>
            </a:r>
          </a:p>
          <a:p>
            <a:pPr lvl="1"/>
            <a:r>
              <a:rPr lang="en-US" sz="2800" dirty="0" err="1" smtClean="0"/>
              <a:t>Elemen</a:t>
            </a:r>
            <a:r>
              <a:rPr lang="en-US" sz="2800" dirty="0" smtClean="0"/>
              <a:t> </a:t>
            </a:r>
            <a:r>
              <a:rPr lang="en-US" sz="2800" dirty="0" err="1" smtClean="0"/>
              <a:t>berbasis</a:t>
            </a:r>
            <a:r>
              <a:rPr lang="en-US" sz="2800" dirty="0" smtClean="0"/>
              <a:t> </a:t>
            </a:r>
            <a:r>
              <a:rPr lang="en-US" sz="2800" dirty="0" err="1" smtClean="0"/>
              <a:t>skenario</a:t>
            </a:r>
            <a:endParaRPr lang="en-US" sz="2800" dirty="0" smtClean="0"/>
          </a:p>
          <a:p>
            <a:pPr lvl="1"/>
            <a:r>
              <a:rPr lang="en-US" sz="2800" dirty="0" err="1" smtClean="0"/>
              <a:t>Elemen</a:t>
            </a:r>
            <a:r>
              <a:rPr lang="en-US" sz="2800" dirty="0" smtClean="0"/>
              <a:t> </a:t>
            </a:r>
            <a:r>
              <a:rPr lang="en-US" sz="2800" dirty="0" err="1" smtClean="0"/>
              <a:t>berbasis</a:t>
            </a:r>
            <a:r>
              <a:rPr lang="en-US" sz="2800" dirty="0" smtClean="0"/>
              <a:t> </a:t>
            </a:r>
            <a:r>
              <a:rPr lang="en-US" sz="2800" dirty="0" err="1" smtClean="0"/>
              <a:t>kelas</a:t>
            </a:r>
            <a:endParaRPr lang="en-US" sz="2800" dirty="0" smtClean="0"/>
          </a:p>
          <a:p>
            <a:pPr lvl="1"/>
            <a:r>
              <a:rPr lang="en-US" sz="2800" dirty="0" err="1" smtClean="0"/>
              <a:t>Elemen</a:t>
            </a:r>
            <a:r>
              <a:rPr lang="en-US" sz="2800" dirty="0" smtClean="0"/>
              <a:t> </a:t>
            </a:r>
            <a:r>
              <a:rPr lang="en-US" sz="2800" dirty="0" err="1" smtClean="0"/>
              <a:t>berbasis</a:t>
            </a:r>
            <a:r>
              <a:rPr lang="en-US" sz="2800" dirty="0" smtClean="0"/>
              <a:t> </a:t>
            </a:r>
            <a:r>
              <a:rPr lang="en-US" sz="2800" dirty="0" err="1" smtClean="0"/>
              <a:t>aliran</a:t>
            </a:r>
            <a:endParaRPr lang="en-US" sz="2800" dirty="0" smtClean="0"/>
          </a:p>
          <a:p>
            <a:pPr lvl="1"/>
            <a:r>
              <a:rPr lang="en-US" sz="2800" dirty="0" err="1" smtClean="0"/>
              <a:t>Elemen-elemen</a:t>
            </a:r>
            <a:r>
              <a:rPr lang="en-US" sz="2800" dirty="0" smtClean="0"/>
              <a:t> </a:t>
            </a:r>
            <a:r>
              <a:rPr lang="en-US" sz="2800" dirty="0" err="1" smtClean="0"/>
              <a:t>perilaku</a:t>
            </a:r>
            <a:endParaRPr lang="en-US" sz="2800" dirty="0" smtClean="0"/>
          </a:p>
          <a:p>
            <a:endParaRPr lang="en-US" sz="3200" dirty="0" smtClean="0"/>
          </a:p>
        </p:txBody>
      </p:sp>
    </p:spTree>
    <p:extLst>
      <p:ext uri="{BB962C8B-B14F-4D97-AF65-F5344CB8AC3E}">
        <p14:creationId xmlns:p14="http://schemas.microsoft.com/office/powerpoint/2010/main" val="427332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Elemen-elemen</a:t>
            </a:r>
            <a:r>
              <a:rPr lang="en-US" dirty="0" smtClean="0">
                <a:solidFill>
                  <a:srgbClr val="00B0F0"/>
                </a:solidFill>
              </a:rPr>
              <a:t> Model </a:t>
            </a:r>
            <a:r>
              <a:rPr lang="en-US" dirty="0" err="1" smtClean="0">
                <a:solidFill>
                  <a:srgbClr val="00B0F0"/>
                </a:solidFill>
              </a:rPr>
              <a:t>Analisis</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2800" dirty="0" err="1" smtClean="0"/>
              <a:t>Bentuk</a:t>
            </a:r>
            <a:r>
              <a:rPr lang="en-US" sz="2800" dirty="0" smtClean="0"/>
              <a:t> </a:t>
            </a:r>
            <a:r>
              <a:rPr lang="en-US" sz="2800" dirty="0" err="1" smtClean="0"/>
              <a:t>representasi</a:t>
            </a:r>
            <a:r>
              <a:rPr lang="en-US" sz="2800" dirty="0" smtClean="0"/>
              <a:t> yang </a:t>
            </a:r>
            <a:r>
              <a:rPr lang="en-US" sz="2800" dirty="0" err="1" smtClean="0"/>
              <a:t>berbeda</a:t>
            </a:r>
            <a:r>
              <a:rPr lang="en-US" sz="2800" dirty="0" smtClean="0"/>
              <a:t> </a:t>
            </a:r>
            <a:r>
              <a:rPr lang="en-US" sz="2800" dirty="0" err="1" smtClean="0"/>
              <a:t>memberi</a:t>
            </a:r>
            <a:r>
              <a:rPr lang="en-US" sz="2800" dirty="0" smtClean="0"/>
              <a:t> </a:t>
            </a:r>
            <a:r>
              <a:rPr lang="en-US" sz="2800" dirty="0" err="1" smtClean="0"/>
              <a:t>pertimbangan</a:t>
            </a:r>
            <a:r>
              <a:rPr lang="en-US" sz="2800" dirty="0" smtClean="0"/>
              <a:t> </a:t>
            </a:r>
            <a:r>
              <a:rPr lang="en-US" sz="2800" dirty="0" err="1" smtClean="0"/>
              <a:t>kebutuhan-kebutuhan</a:t>
            </a:r>
            <a:r>
              <a:rPr lang="en-US" sz="2800" dirty="0" smtClean="0"/>
              <a:t> </a:t>
            </a:r>
            <a:r>
              <a:rPr lang="en-US" sz="2800" dirty="0" err="1" smtClean="0"/>
              <a:t>sistem</a:t>
            </a:r>
            <a:r>
              <a:rPr lang="en-US" sz="2800" dirty="0" smtClean="0"/>
              <a:t>/ </a:t>
            </a:r>
            <a:r>
              <a:rPr lang="en-US" sz="2800" dirty="0" err="1" smtClean="0"/>
              <a:t>perangkat</a:t>
            </a:r>
            <a:r>
              <a:rPr lang="en-US" sz="2800" dirty="0" smtClean="0"/>
              <a:t> </a:t>
            </a:r>
            <a:r>
              <a:rPr lang="en-US" sz="2800" dirty="0" err="1" smtClean="0"/>
              <a:t>lunak</a:t>
            </a:r>
            <a:r>
              <a:rPr lang="en-US" sz="2800" dirty="0" smtClean="0"/>
              <a:t> </a:t>
            </a:r>
            <a:r>
              <a:rPr lang="en-US" sz="2800" dirty="0" err="1" smtClean="0"/>
              <a:t>dari</a:t>
            </a:r>
            <a:r>
              <a:rPr lang="en-US" sz="2800" dirty="0" smtClean="0"/>
              <a:t> </a:t>
            </a:r>
            <a:r>
              <a:rPr lang="en-US" sz="2800" dirty="0" err="1" smtClean="0"/>
              <a:t>berbagai</a:t>
            </a:r>
            <a:r>
              <a:rPr lang="en-US" sz="2800" dirty="0" smtClean="0"/>
              <a:t> </a:t>
            </a:r>
            <a:r>
              <a:rPr lang="en-US" sz="2800" dirty="0" err="1" smtClean="0"/>
              <a:t>sudut</a:t>
            </a:r>
            <a:r>
              <a:rPr lang="en-US" sz="2800" dirty="0" smtClean="0"/>
              <a:t> </a:t>
            </a:r>
            <a:r>
              <a:rPr lang="en-US" sz="2800" dirty="0" err="1" smtClean="0"/>
              <a:t>pandang</a:t>
            </a:r>
            <a:r>
              <a:rPr lang="en-US" sz="2800" dirty="0" smtClean="0"/>
              <a:t> yang </a:t>
            </a:r>
            <a:r>
              <a:rPr lang="en-US" sz="2800" dirty="0" err="1" smtClean="0"/>
              <a:t>berbeda</a:t>
            </a:r>
            <a:endParaRPr lang="en-US" sz="2800" dirty="0" smtClean="0"/>
          </a:p>
          <a:p>
            <a:pPr lvl="1"/>
            <a:endParaRPr lang="en-US" sz="2800" dirty="0" smtClean="0"/>
          </a:p>
          <a:p>
            <a:endParaRPr lang="en-US" sz="2800" dirty="0" smtClean="0"/>
          </a:p>
        </p:txBody>
      </p:sp>
    </p:spTree>
    <p:extLst>
      <p:ext uri="{BB962C8B-B14F-4D97-AF65-F5344CB8AC3E}">
        <p14:creationId xmlns:p14="http://schemas.microsoft.com/office/powerpoint/2010/main" val="3973697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Elemen-elemen</a:t>
            </a:r>
            <a:r>
              <a:rPr lang="en-US" dirty="0" smtClean="0">
                <a:solidFill>
                  <a:srgbClr val="00B0F0"/>
                </a:solidFill>
              </a:rPr>
              <a:t> Model </a:t>
            </a:r>
            <a:r>
              <a:rPr lang="en-US" dirty="0" err="1" smtClean="0">
                <a:solidFill>
                  <a:srgbClr val="00B0F0"/>
                </a:solidFill>
              </a:rPr>
              <a:t>Analisis</a:t>
            </a:r>
            <a:endParaRPr lang="en-US" dirty="0">
              <a:solidFill>
                <a:srgbClr val="00B0F0"/>
              </a:solidFill>
            </a:endParaRPr>
          </a:p>
        </p:txBody>
      </p:sp>
      <p:pic>
        <p:nvPicPr>
          <p:cNvPr id="1026" name="Picture 2" descr="D:\JOB\NGAJAR\UDINUS\2013-FIK-TI Rekayasa Perangkat Lunak (RPL)\software engineering\z lain-lain z\IMG_20130922_0001.jpg"/>
          <p:cNvPicPr>
            <a:picLocks noChangeAspect="1" noChangeArrowheads="1"/>
          </p:cNvPicPr>
          <p:nvPr/>
        </p:nvPicPr>
        <p:blipFill>
          <a:blip r:embed="rId2"/>
          <a:srcRect/>
          <a:stretch>
            <a:fillRect/>
          </a:stretch>
        </p:blipFill>
        <p:spPr bwMode="auto">
          <a:xfrm>
            <a:off x="928662" y="1534391"/>
            <a:ext cx="7072362" cy="5134969"/>
          </a:xfrm>
          <a:prstGeom prst="rect">
            <a:avLst/>
          </a:prstGeom>
          <a:noFill/>
        </p:spPr>
      </p:pic>
    </p:spTree>
    <p:extLst>
      <p:ext uri="{BB962C8B-B14F-4D97-AF65-F5344CB8AC3E}">
        <p14:creationId xmlns:p14="http://schemas.microsoft.com/office/powerpoint/2010/main" val="947243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Elemen-elemen</a:t>
            </a:r>
            <a:r>
              <a:rPr lang="en-US" dirty="0" smtClean="0">
                <a:solidFill>
                  <a:srgbClr val="00B0F0"/>
                </a:solidFill>
              </a:rPr>
              <a:t> Model </a:t>
            </a:r>
            <a:r>
              <a:rPr lang="en-US" dirty="0" err="1" smtClean="0">
                <a:solidFill>
                  <a:srgbClr val="00B0F0"/>
                </a:solidFill>
              </a:rPr>
              <a:t>Analisis</a:t>
            </a:r>
            <a:endParaRPr lang="en-US" dirty="0">
              <a:solidFill>
                <a:srgbClr val="00B0F0"/>
              </a:solidFill>
            </a:endParaRPr>
          </a:p>
        </p:txBody>
      </p:sp>
      <p:sp>
        <p:nvSpPr>
          <p:cNvPr id="3" name="Content Placeholder 2"/>
          <p:cNvSpPr>
            <a:spLocks noGrp="1"/>
          </p:cNvSpPr>
          <p:nvPr>
            <p:ph idx="1"/>
          </p:nvPr>
        </p:nvSpPr>
        <p:spPr/>
        <p:txBody>
          <a:bodyPr>
            <a:noAutofit/>
          </a:bodyPr>
          <a:lstStyle/>
          <a:p>
            <a:r>
              <a:rPr lang="en-US" sz="2800" b="1" dirty="0" err="1" smtClean="0"/>
              <a:t>Elemen-elemen</a:t>
            </a:r>
            <a:r>
              <a:rPr lang="en-US" sz="2800" b="1" dirty="0" smtClean="0"/>
              <a:t> </a:t>
            </a:r>
            <a:r>
              <a:rPr lang="en-US" sz="2800" b="1" dirty="0" err="1" smtClean="0"/>
              <a:t>berbasis</a:t>
            </a:r>
            <a:r>
              <a:rPr lang="en-US" sz="2800" b="1" dirty="0" smtClean="0"/>
              <a:t> </a:t>
            </a:r>
            <a:r>
              <a:rPr lang="en-US" sz="2800" b="1" dirty="0" err="1" smtClean="0"/>
              <a:t>skenario</a:t>
            </a:r>
            <a:r>
              <a:rPr lang="en-US" sz="2800" b="1" dirty="0" smtClean="0"/>
              <a:t> </a:t>
            </a:r>
          </a:p>
          <a:p>
            <a:pPr lvl="1"/>
            <a:r>
              <a:rPr lang="en-US" sz="2400" dirty="0" err="1" smtClean="0"/>
              <a:t>Memperlihakan</a:t>
            </a:r>
            <a:r>
              <a:rPr lang="en-US" sz="2400" dirty="0" smtClean="0"/>
              <a:t> </a:t>
            </a:r>
            <a:r>
              <a:rPr lang="en-US" sz="2400" dirty="0" err="1" smtClean="0"/>
              <a:t>bagaimana</a:t>
            </a:r>
            <a:r>
              <a:rPr lang="en-US" sz="2400" dirty="0" smtClean="0"/>
              <a:t> </a:t>
            </a:r>
            <a:r>
              <a:rPr lang="en-US" sz="2400" dirty="0" err="1" smtClean="0"/>
              <a:t>interaksi</a:t>
            </a:r>
            <a:r>
              <a:rPr lang="en-US" sz="2400" dirty="0" smtClean="0"/>
              <a:t> yang </a:t>
            </a:r>
            <a:r>
              <a:rPr lang="en-US" sz="2400" dirty="0" err="1" smtClean="0"/>
              <a:t>kelak</a:t>
            </a:r>
            <a:r>
              <a:rPr lang="en-US" sz="2400" dirty="0" smtClean="0"/>
              <a:t> </a:t>
            </a:r>
            <a:r>
              <a:rPr lang="en-US" sz="2400" dirty="0" err="1" smtClean="0"/>
              <a:t>akan</a:t>
            </a:r>
            <a:r>
              <a:rPr lang="en-US" sz="2400" dirty="0" smtClean="0"/>
              <a:t> </a:t>
            </a:r>
            <a:r>
              <a:rPr lang="en-US" sz="2400" dirty="0" err="1" smtClean="0"/>
              <a:t>terjadi</a:t>
            </a:r>
            <a:r>
              <a:rPr lang="en-US" sz="2400" dirty="0" smtClean="0"/>
              <a:t> </a:t>
            </a:r>
            <a:r>
              <a:rPr lang="en-US" sz="2400" dirty="0" err="1" smtClean="0"/>
              <a:t>antara</a:t>
            </a:r>
            <a:r>
              <a:rPr lang="en-US" sz="2400" dirty="0" smtClean="0"/>
              <a:t> </a:t>
            </a:r>
            <a:r>
              <a:rPr lang="en-US" sz="2400" dirty="0" err="1" smtClean="0"/>
              <a:t>pengguna</a:t>
            </a:r>
            <a:r>
              <a:rPr lang="en-US" sz="2400" dirty="0" smtClean="0"/>
              <a:t> </a:t>
            </a:r>
            <a:r>
              <a:rPr lang="en-US" sz="2400" dirty="0" err="1" smtClean="0"/>
              <a:t>dengan</a:t>
            </a:r>
            <a:r>
              <a:rPr lang="en-US" sz="2400" dirty="0" smtClean="0"/>
              <a:t> </a:t>
            </a:r>
            <a:r>
              <a:rPr lang="en-US" sz="2400" dirty="0" err="1" smtClean="0"/>
              <a:t>sistem</a:t>
            </a:r>
            <a:r>
              <a:rPr lang="en-US" sz="2400" dirty="0" smtClean="0"/>
              <a:t>/</a:t>
            </a:r>
            <a:r>
              <a:rPr lang="en-US" sz="2400" dirty="0" err="1" smtClean="0"/>
              <a:t>perangkat</a:t>
            </a:r>
            <a:r>
              <a:rPr lang="en-US" sz="2400" dirty="0" smtClean="0"/>
              <a:t> </a:t>
            </a:r>
            <a:r>
              <a:rPr lang="en-US" sz="2400" dirty="0" err="1" smtClean="0"/>
              <a:t>lunak</a:t>
            </a:r>
            <a:endParaRPr lang="en-US" sz="2400" dirty="0" smtClean="0"/>
          </a:p>
          <a:p>
            <a:pPr lvl="1"/>
            <a:r>
              <a:rPr lang="en-US" sz="2400" dirty="0" err="1" smtClean="0"/>
              <a:t>Memperlihatkan</a:t>
            </a:r>
            <a:r>
              <a:rPr lang="en-US" sz="2400" dirty="0" smtClean="0"/>
              <a:t> </a:t>
            </a:r>
            <a:r>
              <a:rPr lang="en-US" sz="2400" dirty="0" err="1" smtClean="0"/>
              <a:t>sejumlah</a:t>
            </a:r>
            <a:r>
              <a:rPr lang="en-US" sz="2400" dirty="0" smtClean="0"/>
              <a:t> </a:t>
            </a:r>
            <a:r>
              <a:rPr lang="en-US" sz="2400" dirty="0" err="1" smtClean="0"/>
              <a:t>aktifitas</a:t>
            </a:r>
            <a:r>
              <a:rPr lang="en-US" sz="2400" dirty="0" smtClean="0"/>
              <a:t> </a:t>
            </a:r>
            <a:r>
              <a:rPr lang="en-US" sz="2400" dirty="0" err="1" smtClean="0"/>
              <a:t>berurutan</a:t>
            </a:r>
            <a:r>
              <a:rPr lang="en-US" sz="2400" dirty="0" smtClean="0"/>
              <a:t> yang </a:t>
            </a:r>
            <a:r>
              <a:rPr lang="en-US" sz="2400" dirty="0" err="1" smtClean="0"/>
              <a:t>terjadi</a:t>
            </a:r>
            <a:r>
              <a:rPr lang="en-US" sz="2400" dirty="0" smtClean="0"/>
              <a:t> </a:t>
            </a:r>
            <a:r>
              <a:rPr lang="en-US" sz="2400" dirty="0" err="1" smtClean="0"/>
              <a:t>saat</a:t>
            </a:r>
            <a:r>
              <a:rPr lang="en-US" sz="2400" dirty="0" smtClean="0"/>
              <a:t> </a:t>
            </a:r>
            <a:r>
              <a:rPr lang="en-US" sz="2400" dirty="0" err="1" smtClean="0"/>
              <a:t>perangkat</a:t>
            </a:r>
            <a:r>
              <a:rPr lang="en-US" sz="2400" dirty="0" smtClean="0"/>
              <a:t> </a:t>
            </a:r>
            <a:r>
              <a:rPr lang="en-US" sz="2400" dirty="0" err="1" smtClean="0"/>
              <a:t>lunak</a:t>
            </a:r>
            <a:r>
              <a:rPr lang="en-US" sz="2400" dirty="0" smtClean="0"/>
              <a:t> </a:t>
            </a:r>
            <a:r>
              <a:rPr lang="en-US" sz="2400" dirty="0" err="1" smtClean="0"/>
              <a:t>digunakan</a:t>
            </a:r>
            <a:endParaRPr lang="id-ID" sz="2400" dirty="0" smtClean="0"/>
          </a:p>
          <a:p>
            <a:pPr lvl="1"/>
            <a:endParaRPr lang="en-US" sz="2400" dirty="0" smtClean="0"/>
          </a:p>
          <a:p>
            <a:r>
              <a:rPr lang="en-US" sz="2800" b="1" dirty="0" err="1" smtClean="0"/>
              <a:t>Elemen</a:t>
            </a:r>
            <a:r>
              <a:rPr lang="en-US" sz="2800" b="1" dirty="0" smtClean="0"/>
              <a:t> model </a:t>
            </a:r>
            <a:r>
              <a:rPr lang="en-US" sz="2800" b="1" dirty="0" err="1" smtClean="0"/>
              <a:t>berbasis</a:t>
            </a:r>
            <a:r>
              <a:rPr lang="en-US" sz="2800" b="1" dirty="0" smtClean="0"/>
              <a:t> </a:t>
            </a:r>
            <a:r>
              <a:rPr lang="en-US" sz="2800" b="1" dirty="0" err="1" smtClean="0"/>
              <a:t>kelas</a:t>
            </a:r>
            <a:r>
              <a:rPr lang="en-US" sz="2800" b="1" dirty="0" smtClean="0"/>
              <a:t> </a:t>
            </a:r>
          </a:p>
          <a:p>
            <a:pPr lvl="1"/>
            <a:r>
              <a:rPr lang="en-US" sz="2400" dirty="0" err="1" smtClean="0"/>
              <a:t>Memodelkan</a:t>
            </a:r>
            <a:r>
              <a:rPr lang="en-US" sz="2400" dirty="0" smtClean="0"/>
              <a:t> </a:t>
            </a:r>
            <a:r>
              <a:rPr lang="en-US" sz="2400" dirty="0" err="1" smtClean="0"/>
              <a:t>objek-objek</a:t>
            </a:r>
            <a:r>
              <a:rPr lang="en-US" sz="2400" dirty="0" smtClean="0"/>
              <a:t> yang </a:t>
            </a:r>
            <a:r>
              <a:rPr lang="en-US" sz="2400" dirty="0" err="1" smtClean="0"/>
              <a:t>akan</a:t>
            </a:r>
            <a:r>
              <a:rPr lang="en-US" sz="2400" dirty="0" smtClean="0"/>
              <a:t> </a:t>
            </a:r>
            <a:r>
              <a:rPr lang="en-US" sz="2400" dirty="0" err="1" smtClean="0"/>
              <a:t>dimanipulasi</a:t>
            </a:r>
            <a:r>
              <a:rPr lang="en-US" sz="2400" dirty="0" smtClean="0"/>
              <a:t> </a:t>
            </a:r>
            <a:r>
              <a:rPr lang="en-US" sz="2400" dirty="0" err="1" smtClean="0"/>
              <a:t>oleh</a:t>
            </a:r>
            <a:r>
              <a:rPr lang="en-US" sz="2400" dirty="0" smtClean="0"/>
              <a:t> </a:t>
            </a:r>
            <a:r>
              <a:rPr lang="en-US" sz="2400" dirty="0" err="1" smtClean="0"/>
              <a:t>sistem</a:t>
            </a:r>
            <a:r>
              <a:rPr lang="en-US" sz="2400" dirty="0" smtClean="0"/>
              <a:t> </a:t>
            </a:r>
          </a:p>
          <a:p>
            <a:pPr lvl="1"/>
            <a:r>
              <a:rPr lang="en-US" sz="2400" dirty="0" err="1" smtClean="0"/>
              <a:t>Memodelkan</a:t>
            </a:r>
            <a:r>
              <a:rPr lang="en-US" sz="2400" dirty="0" smtClean="0"/>
              <a:t> </a:t>
            </a:r>
            <a:r>
              <a:rPr lang="en-US" sz="2400" dirty="0" err="1" smtClean="0"/>
              <a:t>operasi-operasi</a:t>
            </a:r>
            <a:r>
              <a:rPr lang="en-US" sz="2400" dirty="0" smtClean="0"/>
              <a:t> yang </a:t>
            </a:r>
            <a:r>
              <a:rPr lang="en-US" sz="2400" dirty="0" err="1" smtClean="0"/>
              <a:t>akan</a:t>
            </a:r>
            <a:r>
              <a:rPr lang="en-US" sz="2400" dirty="0" smtClean="0"/>
              <a:t> </a:t>
            </a:r>
            <a:r>
              <a:rPr lang="en-US" sz="2400" dirty="0" err="1" smtClean="0"/>
              <a:t>diterapkan</a:t>
            </a:r>
            <a:endParaRPr lang="en-US" sz="2400" dirty="0" smtClean="0"/>
          </a:p>
          <a:p>
            <a:pPr lvl="1"/>
            <a:r>
              <a:rPr lang="en-US" sz="2400" dirty="0" err="1" smtClean="0"/>
              <a:t>Memodelkan</a:t>
            </a:r>
            <a:r>
              <a:rPr lang="en-US" sz="2400" dirty="0" smtClean="0"/>
              <a:t> </a:t>
            </a:r>
            <a:r>
              <a:rPr lang="en-US" sz="2400" dirty="0" err="1" smtClean="0"/>
              <a:t>relasi</a:t>
            </a:r>
            <a:r>
              <a:rPr lang="en-US" sz="2400" dirty="0" smtClean="0"/>
              <a:t> yang </a:t>
            </a:r>
            <a:r>
              <a:rPr lang="en-US" sz="2400" dirty="0" err="1" smtClean="0"/>
              <a:t>terjadi</a:t>
            </a:r>
            <a:r>
              <a:rPr lang="en-US" sz="2400" dirty="0" smtClean="0"/>
              <a:t> </a:t>
            </a:r>
            <a:r>
              <a:rPr lang="en-US" sz="2400" dirty="0" err="1" smtClean="0"/>
              <a:t>antara</a:t>
            </a:r>
            <a:r>
              <a:rPr lang="en-US" sz="2400" dirty="0" smtClean="0"/>
              <a:t> </a:t>
            </a:r>
            <a:r>
              <a:rPr lang="en-US" sz="2400" dirty="0" err="1" smtClean="0"/>
              <a:t>objek</a:t>
            </a:r>
            <a:r>
              <a:rPr lang="en-US" sz="2400" dirty="0" smtClean="0"/>
              <a:t> </a:t>
            </a:r>
            <a:r>
              <a:rPr lang="en-US" sz="2400" dirty="0" err="1" smtClean="0"/>
              <a:t>satu</a:t>
            </a:r>
            <a:r>
              <a:rPr lang="en-US" sz="2400" dirty="0" smtClean="0"/>
              <a:t> </a:t>
            </a:r>
            <a:r>
              <a:rPr lang="en-US" sz="2400" dirty="0" err="1" smtClean="0"/>
              <a:t>dengan</a:t>
            </a:r>
            <a:r>
              <a:rPr lang="en-US" sz="2400" dirty="0" smtClean="0"/>
              <a:t> </a:t>
            </a:r>
            <a:r>
              <a:rPr lang="en-US" sz="2400" dirty="0" err="1" smtClean="0"/>
              <a:t>lainnya</a:t>
            </a:r>
            <a:endParaRPr lang="en-US" sz="2400" dirty="0"/>
          </a:p>
        </p:txBody>
      </p:sp>
    </p:spTree>
    <p:extLst>
      <p:ext uri="{BB962C8B-B14F-4D97-AF65-F5344CB8AC3E}">
        <p14:creationId xmlns:p14="http://schemas.microsoft.com/office/powerpoint/2010/main" val="2361668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Elemen-elemen</a:t>
            </a:r>
            <a:r>
              <a:rPr lang="en-US" dirty="0" smtClean="0">
                <a:solidFill>
                  <a:srgbClr val="00B0F0"/>
                </a:solidFill>
              </a:rPr>
              <a:t> Model </a:t>
            </a:r>
            <a:r>
              <a:rPr lang="en-US" dirty="0" err="1" smtClean="0">
                <a:solidFill>
                  <a:srgbClr val="00B0F0"/>
                </a:solidFill>
              </a:rPr>
              <a:t>Analisis</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2800" b="1" dirty="0" err="1" smtClean="0"/>
              <a:t>Elemen-elemen</a:t>
            </a:r>
            <a:r>
              <a:rPr lang="en-US" sz="2800" b="1" dirty="0" smtClean="0"/>
              <a:t> </a:t>
            </a:r>
            <a:r>
              <a:rPr lang="en-US" sz="2800" b="1" dirty="0" err="1" smtClean="0"/>
              <a:t>perilaku</a:t>
            </a:r>
            <a:r>
              <a:rPr lang="en-US" sz="2800" b="1" dirty="0" smtClean="0"/>
              <a:t> (</a:t>
            </a:r>
            <a:r>
              <a:rPr lang="en-US" sz="2800" b="1" i="1" dirty="0" smtClean="0"/>
              <a:t>behavior</a:t>
            </a:r>
            <a:r>
              <a:rPr lang="en-US" sz="2800" b="1" dirty="0" smtClean="0"/>
              <a:t>) </a:t>
            </a:r>
          </a:p>
          <a:p>
            <a:pPr lvl="1"/>
            <a:r>
              <a:rPr lang="en-US" sz="2400" dirty="0" err="1" smtClean="0"/>
              <a:t>Memperlihatkan</a:t>
            </a:r>
            <a:r>
              <a:rPr lang="en-US" sz="2400" dirty="0" smtClean="0"/>
              <a:t> </a:t>
            </a:r>
            <a:r>
              <a:rPr lang="en-US" sz="2400" dirty="0" err="1" smtClean="0"/>
              <a:t>bagaimana</a:t>
            </a:r>
            <a:r>
              <a:rPr lang="en-US" sz="2400" dirty="0" smtClean="0"/>
              <a:t> event-event </a:t>
            </a:r>
            <a:r>
              <a:rPr lang="en-US" sz="2400" dirty="0" err="1" smtClean="0"/>
              <a:t>eksternal</a:t>
            </a:r>
            <a:r>
              <a:rPr lang="en-US" sz="2400" dirty="0" smtClean="0"/>
              <a:t> </a:t>
            </a:r>
            <a:r>
              <a:rPr lang="en-US" sz="2400" dirty="0" err="1" smtClean="0"/>
              <a:t>melakukan</a:t>
            </a:r>
            <a:r>
              <a:rPr lang="en-US" sz="2400" dirty="0" smtClean="0"/>
              <a:t> </a:t>
            </a:r>
            <a:r>
              <a:rPr lang="en-US" sz="2400" dirty="0" err="1" smtClean="0"/>
              <a:t>perubahan</a:t>
            </a:r>
            <a:r>
              <a:rPr lang="en-US" sz="2400" dirty="0" smtClean="0"/>
              <a:t> </a:t>
            </a:r>
            <a:r>
              <a:rPr lang="en-US" sz="2400" dirty="0" err="1" smtClean="0"/>
              <a:t>pada</a:t>
            </a:r>
            <a:r>
              <a:rPr lang="en-US" sz="2400" dirty="0" smtClean="0"/>
              <a:t> </a:t>
            </a:r>
            <a:r>
              <a:rPr lang="en-US" sz="2400" dirty="0" err="1" smtClean="0"/>
              <a:t>keadaan</a:t>
            </a:r>
            <a:r>
              <a:rPr lang="en-US" sz="2400" dirty="0" smtClean="0"/>
              <a:t> (state) </a:t>
            </a:r>
            <a:r>
              <a:rPr lang="en-US" sz="2400" dirty="0" err="1" smtClean="0"/>
              <a:t>sistem</a:t>
            </a:r>
            <a:r>
              <a:rPr lang="en-US" sz="2400" dirty="0" smtClean="0"/>
              <a:t> </a:t>
            </a:r>
            <a:r>
              <a:rPr lang="en-US" sz="2400" dirty="0" err="1" smtClean="0"/>
              <a:t>atau</a:t>
            </a:r>
            <a:r>
              <a:rPr lang="en-US" sz="2400" dirty="0" smtClean="0"/>
              <a:t> </a:t>
            </a:r>
            <a:r>
              <a:rPr lang="en-US" sz="2400" dirty="0" err="1" smtClean="0"/>
              <a:t>kelas-kelas</a:t>
            </a:r>
            <a:r>
              <a:rPr lang="en-US" sz="2400" dirty="0" smtClean="0"/>
              <a:t> yang </a:t>
            </a:r>
            <a:r>
              <a:rPr lang="en-US" sz="2400" dirty="0" err="1" smtClean="0"/>
              <a:t>ada</a:t>
            </a:r>
            <a:r>
              <a:rPr lang="en-US" sz="2400" dirty="0" smtClean="0"/>
              <a:t> di </a:t>
            </a:r>
            <a:r>
              <a:rPr lang="en-US" sz="2400" dirty="0" err="1" smtClean="0"/>
              <a:t>dalamnya</a:t>
            </a:r>
            <a:endParaRPr lang="id-ID" sz="2400" dirty="0" smtClean="0"/>
          </a:p>
          <a:p>
            <a:pPr lvl="1"/>
            <a:endParaRPr lang="en-US" sz="2400" dirty="0" smtClean="0"/>
          </a:p>
          <a:p>
            <a:r>
              <a:rPr lang="en-US" sz="2800" b="1" dirty="0" err="1" smtClean="0"/>
              <a:t>Elemen-elemen</a:t>
            </a:r>
            <a:r>
              <a:rPr lang="en-US" sz="2800" b="1" dirty="0" smtClean="0"/>
              <a:t> </a:t>
            </a:r>
            <a:r>
              <a:rPr lang="en-US" sz="2800" b="1" dirty="0" err="1" smtClean="0"/>
              <a:t>berorientasi</a:t>
            </a:r>
            <a:r>
              <a:rPr lang="en-US" sz="2800" b="1" dirty="0" smtClean="0"/>
              <a:t> </a:t>
            </a:r>
            <a:r>
              <a:rPr lang="en-US" sz="2800" b="1" dirty="0" err="1" smtClean="0"/>
              <a:t>aliran</a:t>
            </a:r>
            <a:endParaRPr lang="en-US" sz="2800" b="1" dirty="0" smtClean="0"/>
          </a:p>
          <a:p>
            <a:pPr lvl="1"/>
            <a:r>
              <a:rPr lang="en-US" sz="2400" dirty="0" err="1" smtClean="0"/>
              <a:t>Memperlihatkan</a:t>
            </a:r>
            <a:r>
              <a:rPr lang="en-US" sz="2400" dirty="0" smtClean="0"/>
              <a:t> </a:t>
            </a:r>
            <a:r>
              <a:rPr lang="en-US" sz="2400" dirty="0" err="1" smtClean="0"/>
              <a:t>sistem</a:t>
            </a:r>
            <a:r>
              <a:rPr lang="en-US" sz="2400" dirty="0" smtClean="0"/>
              <a:t>/</a:t>
            </a:r>
            <a:r>
              <a:rPr lang="en-US" sz="2400" dirty="0" err="1" smtClean="0"/>
              <a:t>perangkat</a:t>
            </a:r>
            <a:r>
              <a:rPr lang="en-US" sz="2400" dirty="0" smtClean="0"/>
              <a:t> </a:t>
            </a:r>
            <a:r>
              <a:rPr lang="en-US" sz="2400" dirty="0" err="1" smtClean="0"/>
              <a:t>lunak</a:t>
            </a:r>
            <a:r>
              <a:rPr lang="en-US" sz="2400" dirty="0" smtClean="0"/>
              <a:t> yang </a:t>
            </a:r>
            <a:r>
              <a:rPr lang="en-US" sz="2400" dirty="0" err="1" smtClean="0"/>
              <a:t>bertindak</a:t>
            </a:r>
            <a:r>
              <a:rPr lang="en-US" sz="2400" dirty="0" smtClean="0"/>
              <a:t> </a:t>
            </a:r>
            <a:r>
              <a:rPr lang="en-US" sz="2400" dirty="0" err="1" smtClean="0"/>
              <a:t>sebagai</a:t>
            </a:r>
            <a:r>
              <a:rPr lang="en-US" sz="2400" dirty="0" smtClean="0"/>
              <a:t> </a:t>
            </a:r>
            <a:r>
              <a:rPr lang="en-US" sz="2400" dirty="0" err="1" smtClean="0"/>
              <a:t>pelaku</a:t>
            </a:r>
            <a:r>
              <a:rPr lang="en-US" sz="2400" dirty="0" smtClean="0"/>
              <a:t> </a:t>
            </a:r>
            <a:r>
              <a:rPr lang="en-US" sz="2400" dirty="0" err="1" smtClean="0"/>
              <a:t>transformasi</a:t>
            </a:r>
            <a:r>
              <a:rPr lang="en-US" sz="2400" dirty="0" smtClean="0"/>
              <a:t> </a:t>
            </a:r>
            <a:r>
              <a:rPr lang="en-US" sz="2400" dirty="0" err="1" smtClean="0"/>
              <a:t>informasi</a:t>
            </a:r>
            <a:r>
              <a:rPr lang="en-US" sz="2400" dirty="0" smtClean="0"/>
              <a:t> </a:t>
            </a:r>
          </a:p>
          <a:p>
            <a:pPr lvl="1"/>
            <a:r>
              <a:rPr lang="en-US" sz="2400" dirty="0" err="1" smtClean="0"/>
              <a:t>Memperlihatkan</a:t>
            </a:r>
            <a:r>
              <a:rPr lang="en-US" sz="2400" dirty="0" smtClean="0"/>
              <a:t> </a:t>
            </a:r>
            <a:r>
              <a:rPr lang="en-US" sz="2400" dirty="0" err="1" smtClean="0"/>
              <a:t>bagaimana</a:t>
            </a:r>
            <a:r>
              <a:rPr lang="en-US" sz="2400" dirty="0" smtClean="0"/>
              <a:t> </a:t>
            </a:r>
            <a:r>
              <a:rPr lang="en-US" sz="2400" dirty="0" err="1" smtClean="0"/>
              <a:t>objek-objek</a:t>
            </a:r>
            <a:r>
              <a:rPr lang="en-US" sz="2400" dirty="0" smtClean="0"/>
              <a:t> data </a:t>
            </a:r>
            <a:r>
              <a:rPr lang="en-US" sz="2400" dirty="0" err="1" smtClean="0"/>
              <a:t>ditransformasikan</a:t>
            </a:r>
            <a:r>
              <a:rPr lang="en-US" sz="2400" dirty="0" smtClean="0"/>
              <a:t> </a:t>
            </a:r>
            <a:r>
              <a:rPr lang="en-US" sz="2400" dirty="0" err="1" smtClean="0"/>
              <a:t>saat</a:t>
            </a:r>
            <a:r>
              <a:rPr lang="en-US" sz="2400" dirty="0" smtClean="0"/>
              <a:t> </a:t>
            </a:r>
            <a:r>
              <a:rPr lang="en-US" sz="2400" dirty="0" err="1" smtClean="0"/>
              <a:t>mereka</a:t>
            </a:r>
            <a:r>
              <a:rPr lang="en-US" sz="2400" dirty="0" smtClean="0"/>
              <a:t> </a:t>
            </a:r>
            <a:r>
              <a:rPr lang="en-US" sz="2400" dirty="0" err="1" smtClean="0"/>
              <a:t>mengalir</a:t>
            </a:r>
            <a:r>
              <a:rPr lang="en-US" sz="2400" dirty="0" smtClean="0"/>
              <a:t> </a:t>
            </a:r>
            <a:r>
              <a:rPr lang="en-US" sz="2400" dirty="0" err="1" smtClean="0"/>
              <a:t>melintasi</a:t>
            </a:r>
            <a:r>
              <a:rPr lang="en-US" sz="2400" dirty="0" smtClean="0"/>
              <a:t> </a:t>
            </a:r>
            <a:r>
              <a:rPr lang="en-US" sz="2400" dirty="0" err="1" smtClean="0"/>
              <a:t>berbagai</a:t>
            </a:r>
            <a:r>
              <a:rPr lang="en-US" sz="2400" dirty="0" smtClean="0"/>
              <a:t> </a:t>
            </a:r>
            <a:r>
              <a:rPr lang="en-US" sz="2400" dirty="0" err="1" smtClean="0"/>
              <a:t>fungsi</a:t>
            </a:r>
            <a:r>
              <a:rPr lang="en-US" sz="2400" dirty="0" smtClean="0"/>
              <a:t> yang </a:t>
            </a:r>
            <a:r>
              <a:rPr lang="en-US" sz="2400" dirty="0" err="1" smtClean="0"/>
              <a:t>dimiliki</a:t>
            </a:r>
            <a:r>
              <a:rPr lang="en-US" sz="2400" dirty="0" smtClean="0"/>
              <a:t> </a:t>
            </a:r>
            <a:r>
              <a:rPr lang="en-US" sz="2400" dirty="0" err="1" smtClean="0"/>
              <a:t>sistem</a:t>
            </a:r>
            <a:endParaRPr lang="en-US" sz="2400" dirty="0"/>
          </a:p>
        </p:txBody>
      </p:sp>
    </p:spTree>
    <p:extLst>
      <p:ext uri="{BB962C8B-B14F-4D97-AF65-F5344CB8AC3E}">
        <p14:creationId xmlns:p14="http://schemas.microsoft.com/office/powerpoint/2010/main" val="210137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d-ID" dirty="0" smtClean="0"/>
              <a:t>ANALISIS BERORIENTASI OBJECT</a:t>
            </a:r>
            <a:endParaRPr lang="id-ID" dirty="0"/>
          </a:p>
        </p:txBody>
      </p:sp>
      <p:sp>
        <p:nvSpPr>
          <p:cNvPr id="5" name="Text Placeholder 4"/>
          <p:cNvSpPr>
            <a:spLocks noGrp="1"/>
          </p:cNvSpPr>
          <p:nvPr>
            <p:ph type="body" idx="1"/>
          </p:nvPr>
        </p:nvSpPr>
        <p:spPr/>
        <p:txBody>
          <a:bodyPr/>
          <a:lstStyle/>
          <a:p>
            <a:endParaRPr lang="id-ID"/>
          </a:p>
        </p:txBody>
      </p:sp>
    </p:spTree>
    <p:extLst>
      <p:ext uri="{BB962C8B-B14F-4D97-AF65-F5344CB8AC3E}">
        <p14:creationId xmlns:p14="http://schemas.microsoft.com/office/powerpoint/2010/main" val="3979602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d-ID" dirty="0" smtClean="0"/>
              <a:t>OBJECT Oriented notation</a:t>
            </a:r>
            <a:endParaRPr lang="id-ID" dirty="0"/>
          </a:p>
        </p:txBody>
      </p:sp>
      <p:sp>
        <p:nvSpPr>
          <p:cNvPr id="5" name="Text Placeholder 4"/>
          <p:cNvSpPr>
            <a:spLocks noGrp="1"/>
          </p:cNvSpPr>
          <p:nvPr>
            <p:ph type="body" idx="1"/>
          </p:nvPr>
        </p:nvSpPr>
        <p:spPr/>
        <p:txBody>
          <a:bodyPr/>
          <a:lstStyle/>
          <a:p>
            <a:endParaRPr lang="id-ID"/>
          </a:p>
        </p:txBody>
      </p:sp>
    </p:spTree>
    <p:extLst>
      <p:ext uri="{BB962C8B-B14F-4D97-AF65-F5344CB8AC3E}">
        <p14:creationId xmlns:p14="http://schemas.microsoft.com/office/powerpoint/2010/main" val="2201512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solidFill>
                  <a:srgbClr val="00B0F0"/>
                </a:solidFill>
              </a:rPr>
              <a:t>Modeling</a:t>
            </a:r>
            <a:endParaRPr lang="id-ID" dirty="0">
              <a:solidFill>
                <a:srgbClr val="00B0F0"/>
              </a:solidFill>
            </a:endParaRPr>
          </a:p>
        </p:txBody>
      </p:sp>
      <p:sp>
        <p:nvSpPr>
          <p:cNvPr id="3" name="Content Placeholder 2"/>
          <p:cNvSpPr>
            <a:spLocks noGrp="1"/>
          </p:cNvSpPr>
          <p:nvPr>
            <p:ph idx="1"/>
          </p:nvPr>
        </p:nvSpPr>
        <p:spPr/>
        <p:txBody>
          <a:bodyPr/>
          <a:lstStyle/>
          <a:p>
            <a:r>
              <a:rPr lang="id-ID" b="1" i="1" dirty="0" smtClean="0"/>
              <a:t>Analyse </a:t>
            </a:r>
            <a:r>
              <a:rPr lang="id-ID" b="1" i="1" dirty="0"/>
              <a:t>the problem-domain</a:t>
            </a:r>
            <a:r>
              <a:rPr lang="id-ID" b="1" dirty="0"/>
              <a:t> (Analisa Domain Permasalahan)</a:t>
            </a:r>
          </a:p>
          <a:p>
            <a:pPr lvl="1"/>
            <a:r>
              <a:rPr lang="id-ID" i="1" dirty="0"/>
              <a:t>simplify reality</a:t>
            </a:r>
            <a:r>
              <a:rPr lang="id-ID" dirty="0"/>
              <a:t> (menyederhanakan realita)</a:t>
            </a:r>
          </a:p>
          <a:p>
            <a:pPr lvl="1"/>
            <a:r>
              <a:rPr lang="id-ID" i="1" dirty="0"/>
              <a:t>capture requirements </a:t>
            </a:r>
            <a:r>
              <a:rPr lang="id-ID" dirty="0"/>
              <a:t>(menangkap kebutuhan)</a:t>
            </a:r>
            <a:endParaRPr lang="id-ID" i="1" dirty="0"/>
          </a:p>
          <a:p>
            <a:pPr lvl="1"/>
            <a:r>
              <a:rPr lang="en-US" i="1" dirty="0"/>
              <a:t>visualize the system in its entirety</a:t>
            </a:r>
            <a:r>
              <a:rPr lang="id-ID" i="1" dirty="0"/>
              <a:t> </a:t>
            </a:r>
            <a:r>
              <a:rPr lang="id-ID" dirty="0"/>
              <a:t>(menggambarkan sistem secara keseluruhan)</a:t>
            </a:r>
            <a:endParaRPr lang="en-US" dirty="0"/>
          </a:p>
          <a:p>
            <a:pPr lvl="1"/>
            <a:r>
              <a:rPr lang="en-US" i="1" dirty="0"/>
              <a:t>specify the structure and/or </a:t>
            </a:r>
            <a:r>
              <a:rPr lang="en-US" i="1" dirty="0" err="1"/>
              <a:t>behaviour</a:t>
            </a:r>
            <a:r>
              <a:rPr lang="en-US" i="1" dirty="0"/>
              <a:t> of the</a:t>
            </a:r>
            <a:r>
              <a:rPr lang="id-ID" i="1" dirty="0"/>
              <a:t> system </a:t>
            </a:r>
            <a:r>
              <a:rPr lang="id-ID" dirty="0"/>
              <a:t>(menentukan struktur dan atau perilaku sistem)</a:t>
            </a:r>
          </a:p>
          <a:p>
            <a:pPr lvl="1"/>
            <a:endParaRPr lang="id-ID" dirty="0"/>
          </a:p>
          <a:p>
            <a:r>
              <a:rPr lang="id-ID" b="1" i="1" dirty="0"/>
              <a:t>Design the solution</a:t>
            </a:r>
            <a:r>
              <a:rPr lang="id-ID" b="1" dirty="0"/>
              <a:t> (Merancang Solusi)</a:t>
            </a:r>
          </a:p>
          <a:p>
            <a:pPr lvl="1"/>
            <a:r>
              <a:rPr lang="en-US" i="1" dirty="0"/>
              <a:t>document the solution - in terms of its</a:t>
            </a:r>
            <a:r>
              <a:rPr lang="id-ID" i="1" dirty="0"/>
              <a:t> structure, behaviour, etc </a:t>
            </a:r>
            <a:r>
              <a:rPr lang="id-ID" dirty="0"/>
              <a:t>(mendokumentasikan solusi, dalam hal struktur, perilaku,dll)</a:t>
            </a:r>
            <a:endParaRPr lang="en-US" dirty="0"/>
          </a:p>
          <a:p>
            <a:endParaRPr lang="id-ID" dirty="0"/>
          </a:p>
        </p:txBody>
      </p:sp>
    </p:spTree>
    <p:extLst>
      <p:ext uri="{BB962C8B-B14F-4D97-AF65-F5344CB8AC3E}">
        <p14:creationId xmlns:p14="http://schemas.microsoft.com/office/powerpoint/2010/main" val="3696944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d-ID" dirty="0" smtClean="0">
                <a:solidFill>
                  <a:srgbClr val="00B0F0"/>
                </a:solidFill>
              </a:rPr>
              <a:t>What’s UML?</a:t>
            </a:r>
            <a:endParaRPr lang="id-ID" dirty="0">
              <a:solidFill>
                <a:srgbClr val="00B0F0"/>
              </a:solidFill>
            </a:endParaRPr>
          </a:p>
        </p:txBody>
      </p:sp>
      <p:sp>
        <p:nvSpPr>
          <p:cNvPr id="7" name="Content Placeholder 6"/>
          <p:cNvSpPr>
            <a:spLocks noGrp="1"/>
          </p:cNvSpPr>
          <p:nvPr>
            <p:ph idx="1"/>
          </p:nvPr>
        </p:nvSpPr>
        <p:spPr/>
        <p:txBody>
          <a:bodyPr>
            <a:noAutofit/>
          </a:bodyPr>
          <a:lstStyle/>
          <a:p>
            <a:r>
              <a:rPr lang="en-US" sz="2800" b="1" dirty="0" smtClean="0"/>
              <a:t>Unified </a:t>
            </a:r>
            <a:r>
              <a:rPr lang="en-US" sz="2800" b="1" dirty="0"/>
              <a:t>Modeling Language (UML), </a:t>
            </a:r>
            <a:r>
              <a:rPr lang="id-ID" sz="2800" dirty="0"/>
              <a:t>merupakan standar untuk mendokumentasikan </a:t>
            </a:r>
            <a:r>
              <a:rPr lang="en-US" sz="2800" i="1" dirty="0"/>
              <a:t>object-oriented systems</a:t>
            </a:r>
            <a:r>
              <a:rPr lang="id-ID" sz="2800" i="1" dirty="0"/>
              <a:t> </a:t>
            </a:r>
            <a:endParaRPr lang="id-ID" sz="2800" i="1" dirty="0" smtClean="0"/>
          </a:p>
          <a:p>
            <a:endParaRPr lang="id-ID" sz="2800" i="1" dirty="0"/>
          </a:p>
          <a:p>
            <a:r>
              <a:rPr lang="en-US" sz="2800" i="1" dirty="0" smtClean="0"/>
              <a:t>UML </a:t>
            </a:r>
            <a:r>
              <a:rPr lang="en-US" sz="2800" i="1" dirty="0"/>
              <a:t>is a </a:t>
            </a:r>
            <a:r>
              <a:rPr lang="en-US" sz="2800" b="1" i="1" dirty="0"/>
              <a:t>modeling</a:t>
            </a:r>
            <a:r>
              <a:rPr lang="en-US" sz="2800" i="1" dirty="0"/>
              <a:t> language, not a methodology</a:t>
            </a:r>
            <a:r>
              <a:rPr lang="id-ID" sz="2800" i="1" dirty="0"/>
              <a:t> or </a:t>
            </a:r>
            <a:r>
              <a:rPr lang="id-ID" sz="2800" i="1" dirty="0" smtClean="0"/>
              <a:t>process</a:t>
            </a:r>
          </a:p>
          <a:p>
            <a:endParaRPr lang="id-ID" sz="2800" i="1" dirty="0"/>
          </a:p>
          <a:p>
            <a:r>
              <a:rPr lang="en-US" sz="2800" dirty="0"/>
              <a:t>UML </a:t>
            </a:r>
            <a:r>
              <a:rPr lang="en-US" sz="2800" dirty="0" err="1"/>
              <a:t>dapat</a:t>
            </a:r>
            <a:r>
              <a:rPr lang="en-US" sz="2800" dirty="0"/>
              <a:t> </a:t>
            </a:r>
            <a:r>
              <a:rPr lang="en-US" sz="2800" dirty="0" err="1"/>
              <a:t>digunakan</a:t>
            </a:r>
            <a:r>
              <a:rPr lang="en-US" sz="2800" dirty="0"/>
              <a:t> </a:t>
            </a:r>
            <a:r>
              <a:rPr lang="en-US" sz="2800" dirty="0" err="1"/>
              <a:t>untuk</a:t>
            </a:r>
            <a:r>
              <a:rPr lang="en-US" sz="2800" dirty="0">
                <a:solidFill>
                  <a:srgbClr val="C00000"/>
                </a:solidFill>
              </a:rPr>
              <a:t> </a:t>
            </a:r>
            <a:r>
              <a:rPr lang="en-US" sz="2800" dirty="0" err="1">
                <a:solidFill>
                  <a:srgbClr val="C00000"/>
                </a:solidFill>
              </a:rPr>
              <a:t>memodelkan</a:t>
            </a:r>
            <a:r>
              <a:rPr lang="en-US" sz="2800" dirty="0">
                <a:solidFill>
                  <a:srgbClr val="C00000"/>
                </a:solidFill>
              </a:rPr>
              <a:t> </a:t>
            </a:r>
            <a:r>
              <a:rPr lang="en-US" sz="2800" dirty="0" err="1">
                <a:solidFill>
                  <a:srgbClr val="C00000"/>
                </a:solidFill>
              </a:rPr>
              <a:t>semua</a:t>
            </a:r>
            <a:r>
              <a:rPr lang="en-US" sz="2800" dirty="0">
                <a:solidFill>
                  <a:srgbClr val="C00000"/>
                </a:solidFill>
              </a:rPr>
              <a:t> proses </a:t>
            </a:r>
            <a:r>
              <a:rPr lang="en-US" sz="2800" dirty="0" err="1">
                <a:solidFill>
                  <a:srgbClr val="C00000"/>
                </a:solidFill>
              </a:rPr>
              <a:t>dalam</a:t>
            </a:r>
            <a:r>
              <a:rPr lang="en-US" sz="2800" dirty="0">
                <a:solidFill>
                  <a:srgbClr val="C00000"/>
                </a:solidFill>
              </a:rPr>
              <a:t> </a:t>
            </a:r>
            <a:r>
              <a:rPr lang="en-US" sz="2800" dirty="0" err="1">
                <a:solidFill>
                  <a:srgbClr val="C00000"/>
                </a:solidFill>
              </a:rPr>
              <a:t>siklus</a:t>
            </a:r>
            <a:r>
              <a:rPr lang="en-US" sz="2800" dirty="0">
                <a:solidFill>
                  <a:srgbClr val="C00000"/>
                </a:solidFill>
              </a:rPr>
              <a:t> </a:t>
            </a:r>
            <a:r>
              <a:rPr lang="en-US" sz="2800" dirty="0" err="1">
                <a:solidFill>
                  <a:srgbClr val="C00000"/>
                </a:solidFill>
              </a:rPr>
              <a:t>hidup</a:t>
            </a:r>
            <a:r>
              <a:rPr lang="en-US" sz="2800" dirty="0">
                <a:solidFill>
                  <a:srgbClr val="C00000"/>
                </a:solidFill>
              </a:rPr>
              <a:t> </a:t>
            </a:r>
            <a:r>
              <a:rPr lang="en-US" sz="2800" dirty="0" err="1">
                <a:solidFill>
                  <a:srgbClr val="C00000"/>
                </a:solidFill>
              </a:rPr>
              <a:t>pengembangan</a:t>
            </a:r>
            <a:r>
              <a:rPr lang="en-US" sz="2800" dirty="0"/>
              <a:t> </a:t>
            </a:r>
            <a:r>
              <a:rPr lang="id-ID" sz="2800" dirty="0"/>
              <a:t>(</a:t>
            </a:r>
            <a:r>
              <a:rPr lang="id-ID" sz="2800" i="1" dirty="0"/>
              <a:t>development life </a:t>
            </a:r>
            <a:r>
              <a:rPr lang="id-ID" sz="2800" i="1" dirty="0" smtClean="0"/>
              <a:t>c</a:t>
            </a:r>
            <a:r>
              <a:rPr lang="en-US" sz="2800" i="1" dirty="0" smtClean="0"/>
              <a:t>y</a:t>
            </a:r>
            <a:r>
              <a:rPr lang="id-ID" sz="2800" i="1" dirty="0" smtClean="0"/>
              <a:t>cle</a:t>
            </a:r>
            <a:r>
              <a:rPr lang="id-ID" sz="2800" dirty="0"/>
              <a:t>)</a:t>
            </a:r>
            <a:endParaRPr lang="id-ID" sz="2800" i="1" dirty="0" smtClean="0"/>
          </a:p>
          <a:p>
            <a:endParaRPr lang="en-US" sz="2800" i="1" dirty="0"/>
          </a:p>
          <a:p>
            <a:endParaRPr lang="en-US" sz="2800" dirty="0"/>
          </a:p>
          <a:p>
            <a:endParaRPr lang="en-US" sz="2800" dirty="0"/>
          </a:p>
        </p:txBody>
      </p:sp>
    </p:spTree>
    <p:extLst>
      <p:ext uri="{BB962C8B-B14F-4D97-AF65-F5344CB8AC3E}">
        <p14:creationId xmlns:p14="http://schemas.microsoft.com/office/powerpoint/2010/main" val="954297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d-ID" dirty="0" smtClean="0">
                <a:solidFill>
                  <a:srgbClr val="00B0F0"/>
                </a:solidFill>
              </a:rPr>
              <a:t>What’s UML?</a:t>
            </a:r>
            <a:endParaRPr lang="id-ID" dirty="0">
              <a:solidFill>
                <a:srgbClr val="00B0F0"/>
              </a:solidFill>
            </a:endParaRPr>
          </a:p>
        </p:txBody>
      </p:sp>
      <p:sp>
        <p:nvSpPr>
          <p:cNvPr id="7" name="Content Placeholder 6"/>
          <p:cNvSpPr>
            <a:spLocks noGrp="1"/>
          </p:cNvSpPr>
          <p:nvPr>
            <p:ph idx="1"/>
          </p:nvPr>
        </p:nvSpPr>
        <p:spPr/>
        <p:txBody>
          <a:bodyPr>
            <a:noAutofit/>
          </a:bodyPr>
          <a:lstStyle/>
          <a:p>
            <a:pPr marL="0" indent="0">
              <a:buNone/>
            </a:pPr>
            <a:r>
              <a:rPr lang="en-US" sz="2800" dirty="0"/>
              <a:t>UML </a:t>
            </a:r>
            <a:r>
              <a:rPr lang="en-US" sz="2800" dirty="0" err="1"/>
              <a:t>menurut</a:t>
            </a:r>
            <a:r>
              <a:rPr lang="en-US" sz="2800" dirty="0"/>
              <a:t> </a:t>
            </a:r>
            <a:r>
              <a:rPr lang="en-US" sz="2800" dirty="0" err="1"/>
              <a:t>ketentuan</a:t>
            </a:r>
            <a:r>
              <a:rPr lang="en-US" sz="2800" dirty="0"/>
              <a:t> </a:t>
            </a:r>
            <a:r>
              <a:rPr lang="en-US" sz="2800" b="1" dirty="0"/>
              <a:t>Object Management Group  (OMG)</a:t>
            </a:r>
            <a:r>
              <a:rPr lang="en-US" sz="2800" dirty="0"/>
              <a:t>:</a:t>
            </a:r>
          </a:p>
          <a:p>
            <a:pPr marL="58738" indent="0">
              <a:lnSpc>
                <a:spcPct val="120000"/>
              </a:lnSpc>
              <a:buNone/>
            </a:pPr>
            <a:r>
              <a:rPr lang="en-US" i="1" dirty="0" smtClean="0"/>
              <a:t>"</a:t>
            </a:r>
            <a:r>
              <a:rPr lang="en-US" i="1" dirty="0"/>
              <a:t>The Unified Modeling Language (UML) is a graphical </a:t>
            </a:r>
            <a:r>
              <a:rPr lang="en-US" b="1" i="1" u="sng" dirty="0"/>
              <a:t>language</a:t>
            </a:r>
            <a:r>
              <a:rPr lang="en-US" i="1" dirty="0"/>
              <a:t> for </a:t>
            </a:r>
            <a:r>
              <a:rPr lang="en-US" i="1" dirty="0">
                <a:solidFill>
                  <a:srgbClr val="FF0000"/>
                </a:solidFill>
              </a:rPr>
              <a:t>visualizing</a:t>
            </a:r>
            <a:r>
              <a:rPr lang="en-US" i="1" dirty="0"/>
              <a:t>, </a:t>
            </a:r>
            <a:r>
              <a:rPr lang="en-US" i="1" dirty="0">
                <a:solidFill>
                  <a:srgbClr val="00B050"/>
                </a:solidFill>
              </a:rPr>
              <a:t>specifying</a:t>
            </a:r>
            <a:r>
              <a:rPr lang="en-US" i="1" dirty="0"/>
              <a:t>, </a:t>
            </a:r>
            <a:r>
              <a:rPr lang="en-US" i="1" dirty="0">
                <a:solidFill>
                  <a:srgbClr val="7030A0"/>
                </a:solidFill>
              </a:rPr>
              <a:t>constructing</a:t>
            </a:r>
            <a:r>
              <a:rPr lang="en-US" i="1" dirty="0"/>
              <a:t>, and </a:t>
            </a:r>
            <a:r>
              <a:rPr lang="en-US" i="1" dirty="0">
                <a:solidFill>
                  <a:schemeClr val="accent6">
                    <a:lumMod val="75000"/>
                  </a:schemeClr>
                </a:solidFill>
              </a:rPr>
              <a:t>documenting</a:t>
            </a:r>
            <a:r>
              <a:rPr lang="en-US" i="1" dirty="0"/>
              <a:t> the artifacts of a software-intensive system</a:t>
            </a:r>
            <a:r>
              <a:rPr lang="en-US" i="1" dirty="0" smtClean="0"/>
              <a:t>.</a:t>
            </a:r>
            <a:r>
              <a:rPr lang="id-ID" i="1" dirty="0"/>
              <a:t> </a:t>
            </a:r>
            <a:r>
              <a:rPr lang="en-US" i="1" dirty="0"/>
              <a:t>The UML offers a standard way to write a system's blueprints, including conceptual things such as business processes and system functions as well as concrete things such as programming language statements, database schemas, and reusable software components."</a:t>
            </a:r>
            <a:br>
              <a:rPr lang="en-US" i="1" dirty="0"/>
            </a:br>
            <a:endParaRPr lang="en-US" dirty="0"/>
          </a:p>
          <a:p>
            <a:endParaRPr lang="en-US" sz="2800" dirty="0"/>
          </a:p>
        </p:txBody>
      </p:sp>
    </p:spTree>
    <p:extLst>
      <p:ext uri="{BB962C8B-B14F-4D97-AF65-F5344CB8AC3E}">
        <p14:creationId xmlns:p14="http://schemas.microsoft.com/office/powerpoint/2010/main" val="3365789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d-ID" dirty="0" smtClean="0">
                <a:solidFill>
                  <a:srgbClr val="00B0F0"/>
                </a:solidFill>
              </a:rPr>
              <a:t>What’s UML?</a:t>
            </a:r>
            <a:endParaRPr lang="id-ID" dirty="0">
              <a:solidFill>
                <a:srgbClr val="00B0F0"/>
              </a:solidFill>
            </a:endParaRPr>
          </a:p>
        </p:txBody>
      </p:sp>
      <p:sp>
        <p:nvSpPr>
          <p:cNvPr id="7" name="Content Placeholder 6"/>
          <p:cNvSpPr>
            <a:spLocks noGrp="1"/>
          </p:cNvSpPr>
          <p:nvPr>
            <p:ph idx="1"/>
          </p:nvPr>
        </p:nvSpPr>
        <p:spPr/>
        <p:txBody>
          <a:bodyPr>
            <a:noAutofit/>
          </a:bodyPr>
          <a:lstStyle/>
          <a:p>
            <a:pPr marL="58738" indent="0">
              <a:lnSpc>
                <a:spcPct val="120000"/>
              </a:lnSpc>
              <a:buNone/>
            </a:pPr>
            <a:r>
              <a:rPr lang="en-US" sz="2800" b="1" i="1" dirty="0"/>
              <a:t>Unified Modeling Language</a:t>
            </a:r>
            <a:r>
              <a:rPr lang="en-US" sz="2800" b="1" dirty="0"/>
              <a:t> (UML) </a:t>
            </a:r>
            <a:r>
              <a:rPr lang="en-US" sz="2800" dirty="0" err="1"/>
              <a:t>adalah</a:t>
            </a:r>
            <a:r>
              <a:rPr lang="en-US" sz="2800" dirty="0"/>
              <a:t> </a:t>
            </a:r>
            <a:r>
              <a:rPr lang="en-US" sz="2800" dirty="0" err="1"/>
              <a:t>bahasa</a:t>
            </a:r>
            <a:r>
              <a:rPr lang="en-US" sz="2800" dirty="0"/>
              <a:t> </a:t>
            </a:r>
            <a:r>
              <a:rPr lang="en-US" sz="2800" dirty="0" err="1"/>
              <a:t>grafis</a:t>
            </a:r>
            <a:r>
              <a:rPr lang="en-US" sz="2800" dirty="0"/>
              <a:t> </a:t>
            </a:r>
            <a:r>
              <a:rPr lang="en-US" sz="2800" dirty="0" err="1"/>
              <a:t>untuk</a:t>
            </a:r>
            <a:r>
              <a:rPr lang="en-US" sz="2800" dirty="0"/>
              <a:t> </a:t>
            </a:r>
            <a:r>
              <a:rPr lang="en-US" sz="2800" dirty="0" err="1"/>
              <a:t>memvisualisasikan</a:t>
            </a:r>
            <a:r>
              <a:rPr lang="en-US" sz="2800" dirty="0"/>
              <a:t>, </a:t>
            </a:r>
            <a:r>
              <a:rPr lang="en-US" sz="2800" dirty="0" err="1"/>
              <a:t>menentukan</a:t>
            </a:r>
            <a:r>
              <a:rPr lang="en-US" sz="2800" dirty="0"/>
              <a:t>, </a:t>
            </a:r>
            <a:r>
              <a:rPr lang="en-US" sz="2800" dirty="0" err="1" smtClean="0"/>
              <a:t>membangun</a:t>
            </a:r>
            <a:r>
              <a:rPr lang="id-ID" sz="2800" dirty="0" smtClean="0"/>
              <a:t> </a:t>
            </a:r>
            <a:r>
              <a:rPr lang="en-US" sz="2800" dirty="0" err="1" smtClean="0"/>
              <a:t>dan</a:t>
            </a:r>
            <a:r>
              <a:rPr lang="en-US" sz="2800" dirty="0" smtClean="0"/>
              <a:t> </a:t>
            </a:r>
            <a:r>
              <a:rPr lang="en-US" sz="2800" dirty="0" err="1" smtClean="0"/>
              <a:t>mendokumentasikan</a:t>
            </a:r>
            <a:r>
              <a:rPr lang="id-ID" sz="2800" dirty="0" smtClean="0"/>
              <a:t> </a:t>
            </a:r>
            <a:r>
              <a:rPr lang="en-US" sz="2800" dirty="0" err="1" smtClean="0"/>
              <a:t>artefak</a:t>
            </a:r>
            <a:r>
              <a:rPr lang="en-US" sz="2800" dirty="0" smtClean="0"/>
              <a:t> </a:t>
            </a:r>
            <a:r>
              <a:rPr lang="en-US" sz="2800" dirty="0" err="1"/>
              <a:t>dari</a:t>
            </a:r>
            <a:r>
              <a:rPr lang="en-US" sz="2800" dirty="0"/>
              <a:t> </a:t>
            </a:r>
            <a:r>
              <a:rPr lang="en-US" sz="2800" dirty="0" err="1"/>
              <a:t>sistem</a:t>
            </a:r>
            <a:r>
              <a:rPr lang="en-US" sz="2800" dirty="0"/>
              <a:t> </a:t>
            </a:r>
            <a:r>
              <a:rPr lang="en-US" sz="2800" dirty="0" err="1"/>
              <a:t>perangkat</a:t>
            </a:r>
            <a:r>
              <a:rPr lang="en-US" sz="2800" dirty="0"/>
              <a:t> </a:t>
            </a:r>
            <a:r>
              <a:rPr lang="en-US" sz="2800" dirty="0" err="1" smtClean="0"/>
              <a:t>lunak</a:t>
            </a:r>
            <a:r>
              <a:rPr lang="id-ID" sz="2800" dirty="0" smtClean="0"/>
              <a:t> yang </a:t>
            </a:r>
            <a:r>
              <a:rPr lang="en-US" sz="2800" dirty="0" err="1" smtClean="0"/>
              <a:t>intensif</a:t>
            </a:r>
            <a:r>
              <a:rPr lang="en-US" sz="2800" dirty="0" smtClean="0"/>
              <a:t>.</a:t>
            </a:r>
            <a:r>
              <a:rPr lang="en-US" sz="2800" dirty="0"/>
              <a:t/>
            </a:r>
            <a:br>
              <a:rPr lang="en-US" sz="2800" dirty="0"/>
            </a:br>
            <a:endParaRPr lang="en-US" sz="3200" dirty="0"/>
          </a:p>
        </p:txBody>
      </p:sp>
    </p:spTree>
    <p:extLst>
      <p:ext uri="{BB962C8B-B14F-4D97-AF65-F5344CB8AC3E}">
        <p14:creationId xmlns:p14="http://schemas.microsoft.com/office/powerpoint/2010/main" val="1377439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d-ID" dirty="0" smtClean="0">
                <a:solidFill>
                  <a:srgbClr val="00B0F0"/>
                </a:solidFill>
              </a:rPr>
              <a:t>What’s UML?</a:t>
            </a:r>
            <a:endParaRPr lang="id-ID" dirty="0">
              <a:solidFill>
                <a:srgbClr val="00B0F0"/>
              </a:solidFill>
            </a:endParaRPr>
          </a:p>
        </p:txBody>
      </p:sp>
      <p:sp>
        <p:nvSpPr>
          <p:cNvPr id="7" name="Content Placeholder 6"/>
          <p:cNvSpPr>
            <a:spLocks noGrp="1"/>
          </p:cNvSpPr>
          <p:nvPr>
            <p:ph idx="1"/>
          </p:nvPr>
        </p:nvSpPr>
        <p:spPr/>
        <p:txBody>
          <a:bodyPr>
            <a:noAutofit/>
          </a:bodyPr>
          <a:lstStyle/>
          <a:p>
            <a:pPr marL="58738" indent="0">
              <a:lnSpc>
                <a:spcPct val="120000"/>
              </a:lnSpc>
              <a:buNone/>
            </a:pPr>
            <a:r>
              <a:rPr lang="en-US" sz="2800" dirty="0"/>
              <a:t>UML </a:t>
            </a:r>
            <a:r>
              <a:rPr lang="en-US" sz="2800" dirty="0" err="1"/>
              <a:t>menawarkan</a:t>
            </a:r>
            <a:r>
              <a:rPr lang="en-US" sz="2800" dirty="0"/>
              <a:t> </a:t>
            </a:r>
            <a:r>
              <a:rPr lang="en-US" sz="2800" dirty="0" err="1"/>
              <a:t>cara</a:t>
            </a:r>
            <a:r>
              <a:rPr lang="en-US" sz="2800" dirty="0"/>
              <a:t> </a:t>
            </a:r>
            <a:r>
              <a:rPr lang="en-US" sz="2800" dirty="0" err="1"/>
              <a:t>standar</a:t>
            </a:r>
            <a:r>
              <a:rPr lang="en-US" sz="2800" dirty="0"/>
              <a:t> </a:t>
            </a:r>
            <a:r>
              <a:rPr lang="en-US" sz="2800" dirty="0" err="1"/>
              <a:t>untuk</a:t>
            </a:r>
            <a:r>
              <a:rPr lang="en-US" sz="2800" dirty="0"/>
              <a:t> </a:t>
            </a:r>
            <a:r>
              <a:rPr lang="en-US" sz="2800" dirty="0" err="1"/>
              <a:t>menulis</a:t>
            </a:r>
            <a:r>
              <a:rPr lang="en-US" sz="2800" dirty="0"/>
              <a:t> </a:t>
            </a:r>
            <a:r>
              <a:rPr lang="en-US" sz="2800" dirty="0" err="1"/>
              <a:t>cetak</a:t>
            </a:r>
            <a:r>
              <a:rPr lang="en-US" sz="2800" dirty="0"/>
              <a:t> </a:t>
            </a:r>
            <a:r>
              <a:rPr lang="en-US" sz="2800" dirty="0" err="1"/>
              <a:t>biru</a:t>
            </a:r>
            <a:r>
              <a:rPr lang="en-US" sz="2800" dirty="0"/>
              <a:t> </a:t>
            </a:r>
            <a:r>
              <a:rPr lang="en-US" sz="2800" dirty="0" err="1"/>
              <a:t>sistem</a:t>
            </a:r>
            <a:r>
              <a:rPr lang="en-US" sz="2800" dirty="0"/>
              <a:t>, </a:t>
            </a:r>
            <a:r>
              <a:rPr lang="en-US" sz="2800" dirty="0" err="1"/>
              <a:t>termasuk</a:t>
            </a:r>
            <a:r>
              <a:rPr lang="en-US" sz="2800" dirty="0"/>
              <a:t> </a:t>
            </a:r>
            <a:r>
              <a:rPr lang="en-US" sz="2800" dirty="0" err="1"/>
              <a:t>hal-hal</a:t>
            </a:r>
            <a:r>
              <a:rPr lang="en-US" sz="2800" dirty="0"/>
              <a:t> </a:t>
            </a:r>
            <a:r>
              <a:rPr lang="en-US" sz="2800" dirty="0" err="1"/>
              <a:t>konseptual</a:t>
            </a:r>
            <a:r>
              <a:rPr lang="en-US" sz="2800" dirty="0"/>
              <a:t> </a:t>
            </a:r>
            <a:r>
              <a:rPr lang="en-US" sz="2800" dirty="0" err="1"/>
              <a:t>seperti</a:t>
            </a:r>
            <a:r>
              <a:rPr lang="en-US" sz="2800" dirty="0"/>
              <a:t> proses </a:t>
            </a:r>
            <a:r>
              <a:rPr lang="en-US" sz="2800" dirty="0" err="1"/>
              <a:t>bisnis</a:t>
            </a:r>
            <a:r>
              <a:rPr lang="en-US" sz="2800" dirty="0"/>
              <a:t> </a:t>
            </a:r>
            <a:r>
              <a:rPr lang="en-US" sz="2800" dirty="0" err="1"/>
              <a:t>dan</a:t>
            </a:r>
            <a:r>
              <a:rPr lang="en-US" sz="2800" dirty="0"/>
              <a:t> </a:t>
            </a:r>
            <a:r>
              <a:rPr lang="en-US" sz="2800" dirty="0" err="1"/>
              <a:t>fungsi</a:t>
            </a:r>
            <a:r>
              <a:rPr lang="en-US" sz="2800" dirty="0"/>
              <a:t> </a:t>
            </a:r>
            <a:r>
              <a:rPr lang="en-US" sz="2800" dirty="0" err="1"/>
              <a:t>sistem</a:t>
            </a:r>
            <a:r>
              <a:rPr lang="en-US" sz="2800" dirty="0"/>
              <a:t> </a:t>
            </a:r>
            <a:r>
              <a:rPr lang="en-US" sz="2800" dirty="0" err="1"/>
              <a:t>serta</a:t>
            </a:r>
            <a:r>
              <a:rPr lang="en-US" sz="2800" dirty="0"/>
              <a:t> </a:t>
            </a:r>
            <a:r>
              <a:rPr lang="en-US" sz="2800" dirty="0" err="1"/>
              <a:t>hal-hal</a:t>
            </a:r>
            <a:r>
              <a:rPr lang="en-US" sz="2800" dirty="0"/>
              <a:t> </a:t>
            </a:r>
            <a:r>
              <a:rPr lang="en-US" sz="2800" dirty="0" err="1"/>
              <a:t>konkret</a:t>
            </a:r>
            <a:r>
              <a:rPr lang="en-US" sz="2800" dirty="0"/>
              <a:t> </a:t>
            </a:r>
            <a:r>
              <a:rPr lang="en-US" sz="2800" dirty="0" err="1"/>
              <a:t>seperti</a:t>
            </a:r>
            <a:r>
              <a:rPr lang="en-US" sz="2800" dirty="0"/>
              <a:t> </a:t>
            </a:r>
            <a:r>
              <a:rPr lang="en-US" sz="2800" i="1" dirty="0"/>
              <a:t>programming language statements</a:t>
            </a:r>
            <a:r>
              <a:rPr lang="en-US" sz="2800" dirty="0"/>
              <a:t>, </a:t>
            </a:r>
            <a:r>
              <a:rPr lang="en-US" sz="2800" dirty="0" err="1"/>
              <a:t>skema</a:t>
            </a:r>
            <a:r>
              <a:rPr lang="en-US" sz="2800" dirty="0"/>
              <a:t> </a:t>
            </a:r>
            <a:r>
              <a:rPr lang="id-ID" sz="2800" dirty="0" smtClean="0"/>
              <a:t>basis data</a:t>
            </a:r>
            <a:r>
              <a:rPr lang="en-US" sz="2800" dirty="0" smtClean="0"/>
              <a:t> </a:t>
            </a:r>
            <a:r>
              <a:rPr lang="en-US" sz="2800" dirty="0" err="1"/>
              <a:t>dan</a:t>
            </a:r>
            <a:r>
              <a:rPr lang="en-US" sz="2800" dirty="0"/>
              <a:t> </a:t>
            </a:r>
            <a:r>
              <a:rPr lang="en-US" sz="2800" i="1" dirty="0"/>
              <a:t>reusable software components</a:t>
            </a:r>
            <a:br>
              <a:rPr lang="en-US" sz="2800" i="1" dirty="0"/>
            </a:br>
            <a:endParaRPr lang="en-US" sz="2800" dirty="0"/>
          </a:p>
          <a:p>
            <a:endParaRPr lang="en-US" sz="3200" dirty="0"/>
          </a:p>
        </p:txBody>
      </p:sp>
    </p:spTree>
    <p:extLst>
      <p:ext uri="{BB962C8B-B14F-4D97-AF65-F5344CB8AC3E}">
        <p14:creationId xmlns:p14="http://schemas.microsoft.com/office/powerpoint/2010/main" val="1881699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What’s UML?</a:t>
            </a:r>
            <a:endParaRPr lang="en-US" dirty="0">
              <a:solidFill>
                <a:srgbClr val="00B0F0"/>
              </a:solidFill>
            </a:endParaRPr>
          </a:p>
        </p:txBody>
      </p:sp>
      <p:sp>
        <p:nvSpPr>
          <p:cNvPr id="3" name="Content Placeholder 2"/>
          <p:cNvSpPr>
            <a:spLocks noGrp="1"/>
          </p:cNvSpPr>
          <p:nvPr>
            <p:ph sz="quarter" idx="1"/>
          </p:nvPr>
        </p:nvSpPr>
        <p:spPr/>
        <p:txBody>
          <a:bodyPr/>
          <a:lstStyle/>
          <a:p>
            <a:r>
              <a:rPr lang="id-ID" sz="2800" dirty="0" smtClean="0"/>
              <a:t>UML adalah suatu </a:t>
            </a:r>
            <a:r>
              <a:rPr lang="id-ID" sz="2800" dirty="0" smtClean="0">
                <a:solidFill>
                  <a:srgbClr val="C00000"/>
                </a:solidFill>
              </a:rPr>
              <a:t>bahasa pemodelan</a:t>
            </a:r>
            <a:r>
              <a:rPr lang="id-ID" sz="2800" dirty="0" smtClean="0"/>
              <a:t> untuk memvisualisasikan,</a:t>
            </a:r>
            <a:r>
              <a:rPr lang="en-US" sz="2800" dirty="0" err="1" smtClean="0"/>
              <a:t>menspesifiksi</a:t>
            </a:r>
            <a:r>
              <a:rPr lang="id-ID" sz="2800" dirty="0" smtClean="0"/>
              <a:t>, </a:t>
            </a:r>
            <a:r>
              <a:rPr lang="en-US" sz="2800" dirty="0" err="1" smtClean="0"/>
              <a:t>konstruksi</a:t>
            </a:r>
            <a:r>
              <a:rPr lang="id-ID" sz="2800" dirty="0" smtClean="0"/>
              <a:t>, dan mendokumentasikan artifak dari sistem perangkat lunak</a:t>
            </a:r>
          </a:p>
          <a:p>
            <a:endParaRPr lang="id-ID" sz="2800" dirty="0" smtClean="0"/>
          </a:p>
          <a:p>
            <a:r>
              <a:rPr lang="en-US" sz="2800" dirty="0" smtClean="0"/>
              <a:t>UML </a:t>
            </a:r>
            <a:r>
              <a:rPr lang="en-US" sz="2800" dirty="0" err="1" smtClean="0"/>
              <a:t>adalah</a:t>
            </a:r>
            <a:r>
              <a:rPr lang="en-US" sz="2800" dirty="0" smtClean="0"/>
              <a:t> </a:t>
            </a:r>
            <a:r>
              <a:rPr lang="en-US" sz="2800" dirty="0" err="1" smtClean="0">
                <a:solidFill>
                  <a:srgbClr val="C00000"/>
                </a:solidFill>
              </a:rPr>
              <a:t>suatu</a:t>
            </a:r>
            <a:r>
              <a:rPr lang="en-US" sz="2800" dirty="0" smtClean="0">
                <a:solidFill>
                  <a:srgbClr val="C00000"/>
                </a:solidFill>
              </a:rPr>
              <a:t> </a:t>
            </a:r>
            <a:r>
              <a:rPr lang="en-US" sz="2800" dirty="0" err="1" smtClean="0">
                <a:solidFill>
                  <a:srgbClr val="C00000"/>
                </a:solidFill>
              </a:rPr>
              <a:t>alat</a:t>
            </a:r>
            <a:r>
              <a:rPr lang="en-US" sz="2800" dirty="0" smtClean="0">
                <a:solidFill>
                  <a:srgbClr val="C00000"/>
                </a:solidFill>
              </a:rPr>
              <a:t> </a:t>
            </a:r>
            <a:r>
              <a:rPr lang="en-US" sz="2800" dirty="0" err="1" smtClean="0">
                <a:solidFill>
                  <a:srgbClr val="C00000"/>
                </a:solidFill>
              </a:rPr>
              <a:t>komunikasi</a:t>
            </a:r>
            <a:r>
              <a:rPr lang="en-US" sz="2800" dirty="0" smtClean="0"/>
              <a:t> </a:t>
            </a:r>
            <a:r>
              <a:rPr lang="en-US" sz="2800" dirty="0" err="1" smtClean="0"/>
              <a:t>untuk</a:t>
            </a:r>
            <a:r>
              <a:rPr lang="en-US" sz="2800" dirty="0" smtClean="0"/>
              <a:t> team </a:t>
            </a:r>
            <a:r>
              <a:rPr lang="en-US" sz="2800" dirty="0" err="1" smtClean="0"/>
              <a:t>dan</a:t>
            </a:r>
            <a:r>
              <a:rPr lang="en-US" sz="2800" dirty="0" smtClean="0"/>
              <a:t> </a:t>
            </a:r>
            <a:r>
              <a:rPr lang="en-US" sz="2800" dirty="0" err="1" smtClean="0"/>
              <a:t>para</a:t>
            </a:r>
            <a:r>
              <a:rPr lang="en-US" sz="2800" dirty="0" smtClean="0"/>
              <a:t> </a:t>
            </a:r>
            <a:r>
              <a:rPr lang="en-US" sz="2800" i="1" dirty="0" smtClean="0"/>
              <a:t>stakeholders</a:t>
            </a:r>
            <a:endParaRPr lang="en-US" sz="2800" dirty="0" smtClean="0"/>
          </a:p>
          <a:p>
            <a:endParaRPr lang="en-US" dirty="0" smtClean="0"/>
          </a:p>
          <a:p>
            <a:endParaRPr lang="en-US" dirty="0"/>
          </a:p>
        </p:txBody>
      </p:sp>
    </p:spTree>
    <p:extLst>
      <p:ext uri="{BB962C8B-B14F-4D97-AF65-F5344CB8AC3E}">
        <p14:creationId xmlns:p14="http://schemas.microsoft.com/office/powerpoint/2010/main" val="3114785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What’s UML?</a:t>
            </a:r>
            <a:endParaRPr lang="id-ID" dirty="0">
              <a:solidFill>
                <a:srgbClr val="00B0F0"/>
              </a:solidFill>
            </a:endParaRPr>
          </a:p>
        </p:txBody>
      </p:sp>
      <p:sp>
        <p:nvSpPr>
          <p:cNvPr id="3" name="Content Placeholder 2"/>
          <p:cNvSpPr>
            <a:spLocks noGrp="1"/>
          </p:cNvSpPr>
          <p:nvPr>
            <p:ph sz="quarter" idx="1"/>
          </p:nvPr>
        </p:nvSpPr>
        <p:spPr/>
        <p:txBody>
          <a:bodyPr/>
          <a:lstStyle/>
          <a:p>
            <a:endParaRPr lang="id-ID"/>
          </a:p>
        </p:txBody>
      </p:sp>
      <p:pic>
        <p:nvPicPr>
          <p:cNvPr id="2050" name="Picture 2"/>
          <p:cNvPicPr>
            <a:picLocks noChangeAspect="1" noChangeArrowheads="1"/>
          </p:cNvPicPr>
          <p:nvPr/>
        </p:nvPicPr>
        <p:blipFill>
          <a:blip r:embed="rId2"/>
          <a:srcRect l="21250" t="26042" r="25000" b="23404"/>
          <a:stretch>
            <a:fillRect/>
          </a:stretch>
        </p:blipFill>
        <p:spPr bwMode="auto">
          <a:xfrm>
            <a:off x="565805" y="1268760"/>
            <a:ext cx="7966635" cy="4495800"/>
          </a:xfrm>
          <a:prstGeom prst="rect">
            <a:avLst/>
          </a:prstGeom>
          <a:noFill/>
          <a:ln w="9525">
            <a:noFill/>
            <a:miter lim="800000"/>
            <a:headEnd/>
            <a:tailEnd/>
          </a:ln>
          <a:effectLst/>
        </p:spPr>
      </p:pic>
      <p:sp>
        <p:nvSpPr>
          <p:cNvPr id="5" name="TextBox 4"/>
          <p:cNvSpPr txBox="1"/>
          <p:nvPr/>
        </p:nvSpPr>
        <p:spPr>
          <a:xfrm>
            <a:off x="3124200" y="5029200"/>
            <a:ext cx="5562600" cy="1569660"/>
          </a:xfrm>
          <a:prstGeom prst="rect">
            <a:avLst/>
          </a:prstGeom>
          <a:noFill/>
        </p:spPr>
        <p:txBody>
          <a:bodyPr wrap="square" rtlCol="0">
            <a:spAutoFit/>
          </a:bodyPr>
          <a:lstStyle/>
          <a:p>
            <a:r>
              <a:rPr lang="id-ID" sz="2400" dirty="0" smtClean="0"/>
              <a:t>Suatu g</a:t>
            </a:r>
            <a:r>
              <a:rPr lang="sv-SE" sz="2400" dirty="0" smtClean="0"/>
              <a:t>amba</a:t>
            </a:r>
            <a:r>
              <a:rPr lang="id-ID" sz="2400" dirty="0" smtClean="0"/>
              <a:t>r</a:t>
            </a:r>
            <a:r>
              <a:rPr lang="sv-SE" sz="2400" dirty="0" smtClean="0"/>
              <a:t> bernilai seribu</a:t>
            </a:r>
            <a:r>
              <a:rPr lang="id-ID" sz="2400" dirty="0" smtClean="0"/>
              <a:t> </a:t>
            </a:r>
            <a:r>
              <a:rPr lang="sv-SE" sz="2400" dirty="0" smtClean="0"/>
              <a:t>kata kata; notasi grafis mengartikulasikan</a:t>
            </a:r>
            <a:r>
              <a:rPr lang="id-ID" sz="2400" dirty="0" smtClean="0"/>
              <a:t> </a:t>
            </a:r>
            <a:r>
              <a:rPr lang="sv-SE" sz="2400" dirty="0" smtClean="0"/>
              <a:t>dan</a:t>
            </a:r>
            <a:r>
              <a:rPr lang="id-ID" sz="2400" dirty="0" smtClean="0"/>
              <a:t> </a:t>
            </a:r>
            <a:r>
              <a:rPr lang="sv-SE" sz="2400" dirty="0" smtClean="0"/>
              <a:t>jelas mengkomunikasikan pandangan</a:t>
            </a:r>
            <a:r>
              <a:rPr lang="id-ID" sz="2400" dirty="0" smtClean="0"/>
              <a:t> </a:t>
            </a:r>
            <a:r>
              <a:rPr lang="sv-SE" sz="2400" dirty="0" smtClean="0"/>
              <a:t>keseluruhan</a:t>
            </a:r>
            <a:r>
              <a:rPr lang="id-ID" sz="2400" dirty="0" smtClean="0"/>
              <a:t> </a:t>
            </a:r>
            <a:r>
              <a:rPr lang="sv-SE" sz="2400" dirty="0" smtClean="0"/>
              <a:t>sistem (masalah-domain).</a:t>
            </a:r>
            <a:endParaRPr lang="id-ID" sz="2400" dirty="0"/>
          </a:p>
        </p:txBody>
      </p:sp>
    </p:spTree>
    <p:extLst>
      <p:ext uri="{BB962C8B-B14F-4D97-AF65-F5344CB8AC3E}">
        <p14:creationId xmlns:p14="http://schemas.microsoft.com/office/powerpoint/2010/main" val="89131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What’s UML?</a:t>
            </a:r>
            <a:endParaRPr lang="id-ID" dirty="0">
              <a:solidFill>
                <a:srgbClr val="00B0F0"/>
              </a:solidFill>
            </a:endParaRPr>
          </a:p>
        </p:txBody>
      </p:sp>
      <p:sp>
        <p:nvSpPr>
          <p:cNvPr id="3" name="Content Placeholder 2"/>
          <p:cNvSpPr>
            <a:spLocks noGrp="1"/>
          </p:cNvSpPr>
          <p:nvPr>
            <p:ph sz="quarter" idx="1"/>
          </p:nvPr>
        </p:nvSpPr>
        <p:spPr>
          <a:xfrm>
            <a:off x="2195736" y="3568784"/>
            <a:ext cx="6324600" cy="1516400"/>
          </a:xfrm>
        </p:spPr>
        <p:txBody>
          <a:bodyPr/>
          <a:lstStyle/>
          <a:p>
            <a:r>
              <a:rPr lang="id-ID" dirty="0" smtClean="0"/>
              <a:t>UML menyediakan cara untuk memodelkan secara tepat, jelas dan lengkap, yang sistem pertanyakan.</a:t>
            </a:r>
            <a:endParaRPr lang="id-ID" dirty="0"/>
          </a:p>
        </p:txBody>
      </p:sp>
      <p:pic>
        <p:nvPicPr>
          <p:cNvPr id="3074" name="Picture 2"/>
          <p:cNvPicPr>
            <a:picLocks noChangeAspect="1" noChangeArrowheads="1"/>
          </p:cNvPicPr>
          <p:nvPr/>
        </p:nvPicPr>
        <p:blipFill>
          <a:blip r:embed="rId2"/>
          <a:srcRect l="8842" t="32478" r="40498" b="47029"/>
          <a:stretch>
            <a:fillRect/>
          </a:stretch>
        </p:blipFill>
        <p:spPr bwMode="auto">
          <a:xfrm>
            <a:off x="533400" y="1524000"/>
            <a:ext cx="7848600" cy="1905000"/>
          </a:xfrm>
          <a:prstGeom prst="rect">
            <a:avLst/>
          </a:prstGeom>
          <a:noFill/>
          <a:ln w="9525">
            <a:noFill/>
            <a:miter lim="800000"/>
            <a:headEnd/>
            <a:tailEnd/>
          </a:ln>
          <a:effectLst/>
        </p:spPr>
      </p:pic>
    </p:spTree>
    <p:extLst>
      <p:ext uri="{BB962C8B-B14F-4D97-AF65-F5344CB8AC3E}">
        <p14:creationId xmlns:p14="http://schemas.microsoft.com/office/powerpoint/2010/main" val="37386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What’s UML?</a:t>
            </a:r>
            <a:endParaRPr lang="id-ID" dirty="0">
              <a:solidFill>
                <a:srgbClr val="00B0F0"/>
              </a:solidFill>
            </a:endParaRPr>
          </a:p>
        </p:txBody>
      </p:sp>
      <p:sp>
        <p:nvSpPr>
          <p:cNvPr id="3" name="Content Placeholder 2"/>
          <p:cNvSpPr>
            <a:spLocks noGrp="1"/>
          </p:cNvSpPr>
          <p:nvPr>
            <p:ph sz="quarter" idx="1"/>
          </p:nvPr>
        </p:nvSpPr>
        <p:spPr>
          <a:xfrm>
            <a:off x="609600" y="3962400"/>
            <a:ext cx="8077200" cy="2194560"/>
          </a:xfrm>
        </p:spPr>
        <p:txBody>
          <a:bodyPr/>
          <a:lstStyle/>
          <a:p>
            <a:r>
              <a:rPr lang="id-ID" dirty="0" smtClean="0"/>
              <a:t>Model yang dibangun dengan UML memiliki dimensi "desain“ untuk dapat diimplementasikan dalam bahasa pemrograman</a:t>
            </a:r>
            <a:endParaRPr lang="id-ID" dirty="0"/>
          </a:p>
        </p:txBody>
      </p:sp>
      <p:pic>
        <p:nvPicPr>
          <p:cNvPr id="6" name="Picture 2"/>
          <p:cNvPicPr>
            <a:picLocks noChangeAspect="1" noChangeArrowheads="1"/>
          </p:cNvPicPr>
          <p:nvPr/>
        </p:nvPicPr>
        <p:blipFill rotWithShape="1">
          <a:blip r:embed="rId2"/>
          <a:srcRect l="9144" t="52971" r="37500" b="16667"/>
          <a:stretch/>
        </p:blipFill>
        <p:spPr bwMode="auto">
          <a:xfrm>
            <a:off x="717574" y="1219200"/>
            <a:ext cx="7526834" cy="2569840"/>
          </a:xfrm>
          <a:prstGeom prst="rect">
            <a:avLst/>
          </a:prstGeom>
          <a:noFill/>
          <a:ln w="9525">
            <a:noFill/>
            <a:miter lim="800000"/>
            <a:headEnd/>
            <a:tailEnd/>
          </a:ln>
          <a:effectLst/>
        </p:spPr>
      </p:pic>
    </p:spTree>
    <p:extLst>
      <p:ext uri="{BB962C8B-B14F-4D97-AF65-F5344CB8AC3E}">
        <p14:creationId xmlns:p14="http://schemas.microsoft.com/office/powerpoint/2010/main" val="1115102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id-ID" dirty="0" smtClean="0">
                <a:solidFill>
                  <a:srgbClr val="00B0F0"/>
                </a:solidFill>
              </a:rPr>
              <a:t>Analisis Terstruktur vs Berorientasi Object</a:t>
            </a:r>
            <a:endParaRPr lang="id-ID" dirty="0">
              <a:solidFill>
                <a:srgbClr val="00B0F0"/>
              </a:solidFill>
            </a:endParaRPr>
          </a:p>
        </p:txBody>
      </p:sp>
      <p:sp>
        <p:nvSpPr>
          <p:cNvPr id="7" name="Content Placeholder 6"/>
          <p:cNvSpPr>
            <a:spLocks noGrp="1"/>
          </p:cNvSpPr>
          <p:nvPr>
            <p:ph idx="1"/>
          </p:nvPr>
        </p:nvSpPr>
        <p:spPr/>
        <p:txBody>
          <a:bodyPr>
            <a:noAutofit/>
          </a:bodyPr>
          <a:lstStyle/>
          <a:p>
            <a:pPr>
              <a:buNone/>
            </a:pPr>
            <a:r>
              <a:rPr lang="en-US" sz="2800" b="1" dirty="0" err="1"/>
              <a:t>Analisis</a:t>
            </a:r>
            <a:r>
              <a:rPr lang="en-US" sz="2800" b="1" dirty="0"/>
              <a:t> </a:t>
            </a:r>
            <a:r>
              <a:rPr lang="en-US" sz="2800" b="1" dirty="0" err="1"/>
              <a:t>Terstruktur</a:t>
            </a:r>
            <a:endParaRPr lang="en-US" sz="2800" b="1" dirty="0"/>
          </a:p>
          <a:p>
            <a:r>
              <a:rPr lang="en-US" sz="2800" dirty="0" err="1" smtClean="0"/>
              <a:t>Memperlihatkan</a:t>
            </a:r>
            <a:r>
              <a:rPr lang="en-US" sz="2800" dirty="0" smtClean="0"/>
              <a:t> </a:t>
            </a:r>
            <a:r>
              <a:rPr lang="en-US" sz="2800" dirty="0" err="1"/>
              <a:t>bagaimana</a:t>
            </a:r>
            <a:r>
              <a:rPr lang="en-US" sz="2800" dirty="0"/>
              <a:t> </a:t>
            </a:r>
            <a:r>
              <a:rPr lang="en-US" sz="2800" dirty="0" err="1"/>
              <a:t>caranya</a:t>
            </a:r>
            <a:r>
              <a:rPr lang="en-US" sz="2800" dirty="0"/>
              <a:t> </a:t>
            </a:r>
            <a:r>
              <a:rPr lang="en-US" sz="2800" dirty="0" err="1"/>
              <a:t>mereka</a:t>
            </a:r>
            <a:r>
              <a:rPr lang="en-US" sz="2800" dirty="0"/>
              <a:t> </a:t>
            </a:r>
            <a:r>
              <a:rPr lang="en-US" sz="2800" dirty="0" err="1"/>
              <a:t>melakukan</a:t>
            </a:r>
            <a:r>
              <a:rPr lang="en-US" sz="2800" dirty="0"/>
              <a:t> </a:t>
            </a:r>
            <a:r>
              <a:rPr lang="en-US" sz="2800" dirty="0" err="1"/>
              <a:t>transformasi</a:t>
            </a:r>
            <a:r>
              <a:rPr lang="en-US" sz="2800" dirty="0"/>
              <a:t> data </a:t>
            </a:r>
            <a:r>
              <a:rPr lang="en-US" sz="2800" dirty="0" err="1"/>
              <a:t>saat</a:t>
            </a:r>
            <a:r>
              <a:rPr lang="en-US" sz="2800" dirty="0"/>
              <a:t> </a:t>
            </a:r>
            <a:r>
              <a:rPr lang="en-US" sz="2800" dirty="0" err="1"/>
              <a:t>objek-objek</a:t>
            </a:r>
            <a:r>
              <a:rPr lang="en-US" sz="2800" dirty="0"/>
              <a:t> data </a:t>
            </a:r>
            <a:r>
              <a:rPr lang="en-US" sz="2800" dirty="0" err="1"/>
              <a:t>mengalir</a:t>
            </a:r>
            <a:r>
              <a:rPr lang="en-US" sz="2800" dirty="0"/>
              <a:t> di </a:t>
            </a:r>
            <a:r>
              <a:rPr lang="en-US" sz="2800" dirty="0" err="1"/>
              <a:t>dalam</a:t>
            </a:r>
            <a:r>
              <a:rPr lang="en-US" sz="2800" dirty="0"/>
              <a:t> </a:t>
            </a:r>
            <a:r>
              <a:rPr lang="en-US" sz="2800" dirty="0" err="1"/>
              <a:t>sistem</a:t>
            </a:r>
            <a:r>
              <a:rPr lang="en-US" sz="2800" dirty="0"/>
              <a:t> yang </a:t>
            </a:r>
            <a:r>
              <a:rPr lang="en-US" sz="2800" dirty="0" err="1"/>
              <a:t>akan</a:t>
            </a:r>
            <a:r>
              <a:rPr lang="en-US" sz="2800" dirty="0"/>
              <a:t> </a:t>
            </a:r>
            <a:r>
              <a:rPr lang="en-US" sz="2800" dirty="0" err="1" smtClean="0"/>
              <a:t>dikembangkan</a:t>
            </a:r>
            <a:endParaRPr lang="id-ID" sz="2800" dirty="0" smtClean="0"/>
          </a:p>
          <a:p>
            <a:pPr lvl="1"/>
            <a:endParaRPr lang="en-US" sz="2800" dirty="0"/>
          </a:p>
          <a:p>
            <a:pPr>
              <a:buNone/>
            </a:pPr>
            <a:r>
              <a:rPr lang="en-US" sz="2800" b="1" dirty="0" err="1"/>
              <a:t>Analisis</a:t>
            </a:r>
            <a:r>
              <a:rPr lang="en-US" sz="2800" b="1" dirty="0"/>
              <a:t> </a:t>
            </a:r>
            <a:r>
              <a:rPr lang="en-US" sz="2800" b="1" dirty="0" err="1"/>
              <a:t>Berorientasi</a:t>
            </a:r>
            <a:r>
              <a:rPr lang="en-US" sz="2800" b="1" dirty="0"/>
              <a:t> </a:t>
            </a:r>
            <a:r>
              <a:rPr lang="en-US" sz="2800" b="1" dirty="0" err="1"/>
              <a:t>Objek</a:t>
            </a:r>
            <a:endParaRPr lang="en-US" sz="2800" b="1" dirty="0"/>
          </a:p>
          <a:p>
            <a:r>
              <a:rPr lang="en-US" sz="2800" dirty="0" err="1"/>
              <a:t>Berfokus</a:t>
            </a:r>
            <a:r>
              <a:rPr lang="en-US" sz="2800" dirty="0"/>
              <a:t> </a:t>
            </a:r>
            <a:r>
              <a:rPr lang="en-US" sz="2800" dirty="0" err="1"/>
              <a:t>pada</a:t>
            </a:r>
            <a:r>
              <a:rPr lang="en-US" sz="2800" dirty="0"/>
              <a:t> </a:t>
            </a:r>
            <a:r>
              <a:rPr lang="en-US" sz="2800" dirty="0" err="1"/>
              <a:t>pendefinisian</a:t>
            </a:r>
            <a:r>
              <a:rPr lang="en-US" sz="2800" dirty="0"/>
              <a:t> </a:t>
            </a:r>
            <a:r>
              <a:rPr lang="en-US" sz="2800" dirty="0" err="1"/>
              <a:t>kelas-kelas</a:t>
            </a:r>
            <a:r>
              <a:rPr lang="en-US" sz="2800" dirty="0"/>
              <a:t> </a:t>
            </a:r>
            <a:r>
              <a:rPr lang="en-US" sz="2800" dirty="0" err="1"/>
              <a:t>dan</a:t>
            </a:r>
            <a:r>
              <a:rPr lang="en-US" sz="2800" dirty="0"/>
              <a:t> </a:t>
            </a:r>
            <a:r>
              <a:rPr lang="en-US" sz="2800" dirty="0" err="1"/>
              <a:t>cara</a:t>
            </a:r>
            <a:r>
              <a:rPr lang="en-US" sz="2800" dirty="0"/>
              <a:t> </a:t>
            </a:r>
            <a:r>
              <a:rPr lang="en-US" sz="2800" dirty="0" err="1"/>
              <a:t>bagaimana</a:t>
            </a:r>
            <a:r>
              <a:rPr lang="en-US" sz="2800" dirty="0"/>
              <a:t> </a:t>
            </a:r>
            <a:r>
              <a:rPr lang="en-US" sz="2800" dirty="0" err="1"/>
              <a:t>mereka</a:t>
            </a:r>
            <a:r>
              <a:rPr lang="en-US" sz="2800" dirty="0"/>
              <a:t> </a:t>
            </a:r>
            <a:r>
              <a:rPr lang="en-US" sz="2800" dirty="0" err="1"/>
              <a:t>saling</a:t>
            </a:r>
            <a:r>
              <a:rPr lang="en-US" sz="2800" dirty="0"/>
              <a:t> </a:t>
            </a:r>
            <a:r>
              <a:rPr lang="en-US" sz="2800" dirty="0" err="1"/>
              <a:t>bekerjasama</a:t>
            </a:r>
            <a:r>
              <a:rPr lang="en-US" sz="2800" dirty="0"/>
              <a:t> </a:t>
            </a:r>
            <a:r>
              <a:rPr lang="en-US" sz="2800" dirty="0" err="1"/>
              <a:t>satu</a:t>
            </a:r>
            <a:r>
              <a:rPr lang="en-US" sz="2800" dirty="0"/>
              <a:t> </a:t>
            </a:r>
            <a:r>
              <a:rPr lang="en-US" sz="2800" dirty="0" err="1"/>
              <a:t>dengan</a:t>
            </a:r>
            <a:r>
              <a:rPr lang="en-US" sz="2800" dirty="0"/>
              <a:t> yang </a:t>
            </a:r>
            <a:r>
              <a:rPr lang="en-US" sz="2800" dirty="0" err="1" smtClean="0"/>
              <a:t>lainny</a:t>
            </a:r>
            <a:r>
              <a:rPr lang="id-ID" sz="2800" dirty="0" smtClean="0"/>
              <a:t>a</a:t>
            </a:r>
            <a:endParaRPr lang="en-US" sz="2800" dirty="0"/>
          </a:p>
        </p:txBody>
      </p:sp>
    </p:spTree>
    <p:extLst>
      <p:ext uri="{BB962C8B-B14F-4D97-AF65-F5344CB8AC3E}">
        <p14:creationId xmlns:p14="http://schemas.microsoft.com/office/powerpoint/2010/main" val="2666843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What’s UML?</a:t>
            </a:r>
            <a:endParaRPr lang="id-ID" dirty="0">
              <a:solidFill>
                <a:srgbClr val="00B0F0"/>
              </a:solidFill>
            </a:endParaRPr>
          </a:p>
        </p:txBody>
      </p:sp>
      <p:sp>
        <p:nvSpPr>
          <p:cNvPr id="3" name="Content Placeholder 2"/>
          <p:cNvSpPr>
            <a:spLocks noGrp="1"/>
          </p:cNvSpPr>
          <p:nvPr>
            <p:ph sz="quarter" idx="1"/>
          </p:nvPr>
        </p:nvSpPr>
        <p:spPr>
          <a:xfrm>
            <a:off x="609600" y="5349240"/>
            <a:ext cx="8077200" cy="1127760"/>
          </a:xfrm>
        </p:spPr>
        <p:txBody>
          <a:bodyPr>
            <a:normAutofit/>
          </a:bodyPr>
          <a:lstStyle/>
          <a:p>
            <a:r>
              <a:rPr lang="id-ID" dirty="0" smtClean="0"/>
              <a:t>Setiap proyek perangkat lunak melibatkan banyak dokumentasi dari fase awal sampai pengiriman</a:t>
            </a:r>
            <a:endParaRPr lang="id-ID" dirty="0"/>
          </a:p>
        </p:txBody>
      </p:sp>
      <p:pic>
        <p:nvPicPr>
          <p:cNvPr id="4098" name="Picture 2"/>
          <p:cNvPicPr>
            <a:picLocks noChangeAspect="1" noChangeArrowheads="1"/>
          </p:cNvPicPr>
          <p:nvPr/>
        </p:nvPicPr>
        <p:blipFill>
          <a:blip r:embed="rId2"/>
          <a:srcRect l="21250" t="33333" r="23125" b="16667"/>
          <a:stretch>
            <a:fillRect/>
          </a:stretch>
        </p:blipFill>
        <p:spPr bwMode="auto">
          <a:xfrm>
            <a:off x="539552" y="1412776"/>
            <a:ext cx="7076286" cy="3816424"/>
          </a:xfrm>
          <a:prstGeom prst="rect">
            <a:avLst/>
          </a:prstGeom>
          <a:noFill/>
          <a:ln w="9525">
            <a:noFill/>
            <a:miter lim="800000"/>
            <a:headEnd/>
            <a:tailEnd/>
          </a:ln>
          <a:effectLst/>
        </p:spPr>
      </p:pic>
    </p:spTree>
    <p:extLst>
      <p:ext uri="{BB962C8B-B14F-4D97-AF65-F5344CB8AC3E}">
        <p14:creationId xmlns:p14="http://schemas.microsoft.com/office/powerpoint/2010/main" val="2789591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00B0F0"/>
                </a:solidFill>
              </a:rPr>
              <a:t>History of UML</a:t>
            </a:r>
          </a:p>
        </p:txBody>
      </p:sp>
      <p:sp>
        <p:nvSpPr>
          <p:cNvPr id="3" name="Content Placeholder 2"/>
          <p:cNvSpPr>
            <a:spLocks noGrp="1"/>
          </p:cNvSpPr>
          <p:nvPr>
            <p:ph idx="1"/>
          </p:nvPr>
        </p:nvSpPr>
        <p:spPr/>
        <p:txBody>
          <a:bodyPr/>
          <a:lstStyle/>
          <a:p>
            <a:endParaRPr lang="id-ID"/>
          </a:p>
        </p:txBody>
      </p:sp>
      <p:pic>
        <p:nvPicPr>
          <p:cNvPr id="4" name="Picture 2"/>
          <p:cNvPicPr>
            <a:picLocks noChangeAspect="1" noChangeArrowheads="1"/>
          </p:cNvPicPr>
          <p:nvPr/>
        </p:nvPicPr>
        <p:blipFill>
          <a:blip r:embed="rId3" cstate="print"/>
          <a:srcRect/>
          <a:stretch>
            <a:fillRect/>
          </a:stretch>
        </p:blipFill>
        <p:spPr bwMode="auto">
          <a:xfrm>
            <a:off x="533400" y="1436712"/>
            <a:ext cx="8153400" cy="4800600"/>
          </a:xfrm>
          <a:prstGeom prst="rect">
            <a:avLst/>
          </a:prstGeom>
          <a:noFill/>
          <a:ln w="9525">
            <a:noFill/>
            <a:miter lim="800000"/>
            <a:headEnd/>
            <a:tailEnd/>
          </a:ln>
          <a:effectLst/>
        </p:spPr>
      </p:pic>
    </p:spTree>
    <p:extLst>
      <p:ext uri="{BB962C8B-B14F-4D97-AF65-F5344CB8AC3E}">
        <p14:creationId xmlns:p14="http://schemas.microsoft.com/office/powerpoint/2010/main" val="819200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65" y="381000"/>
            <a:ext cx="8229600" cy="914400"/>
          </a:xfrm>
        </p:spPr>
        <p:txBody>
          <a:bodyPr>
            <a:normAutofit fontScale="90000"/>
          </a:bodyPr>
          <a:lstStyle/>
          <a:p>
            <a:pPr lvl="0"/>
            <a:r>
              <a:rPr lang="id-ID" dirty="0" smtClean="0"/>
              <a:t>Notasi &amp; Semantik Domain Pada UML(1)</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id-ID" b="1" dirty="0"/>
              <a:t>UML mendefinisikan notasi dan semantik untuk domain berikut</a:t>
            </a:r>
            <a:r>
              <a:rPr lang="id-ID" b="1" dirty="0" smtClean="0"/>
              <a:t>:</a:t>
            </a:r>
          </a:p>
          <a:p>
            <a:endParaRPr lang="id-ID" b="1" dirty="0"/>
          </a:p>
          <a:p>
            <a:r>
              <a:rPr lang="en-US" b="1" i="1" dirty="0" smtClean="0"/>
              <a:t>The </a:t>
            </a:r>
            <a:r>
              <a:rPr lang="en-US" b="1" i="1" dirty="0"/>
              <a:t>User Interaction </a:t>
            </a:r>
            <a:r>
              <a:rPr lang="id-ID" b="1" i="1" dirty="0" smtClean="0"/>
              <a:t>or </a:t>
            </a:r>
            <a:r>
              <a:rPr lang="en-US" b="1" i="1" dirty="0" smtClean="0"/>
              <a:t>Use </a:t>
            </a:r>
            <a:r>
              <a:rPr lang="en-US" b="1" i="1" dirty="0"/>
              <a:t>Case Model</a:t>
            </a:r>
            <a:r>
              <a:rPr lang="en-US" dirty="0"/>
              <a:t> - </a:t>
            </a:r>
            <a:r>
              <a:rPr lang="en-US" dirty="0" err="1" smtClean="0"/>
              <a:t>menjelaskan</a:t>
            </a:r>
            <a:r>
              <a:rPr lang="en-US" dirty="0" smtClean="0"/>
              <a:t> </a:t>
            </a:r>
            <a:r>
              <a:rPr lang="en-US" dirty="0" err="1" smtClean="0"/>
              <a:t>batas</a:t>
            </a:r>
            <a:r>
              <a:rPr lang="en-US" dirty="0" smtClean="0"/>
              <a:t> </a:t>
            </a:r>
            <a:r>
              <a:rPr lang="en-US" dirty="0" err="1"/>
              <a:t>dan</a:t>
            </a:r>
            <a:r>
              <a:rPr lang="en-US" dirty="0"/>
              <a:t> </a:t>
            </a:r>
            <a:r>
              <a:rPr lang="en-US" dirty="0" err="1"/>
              <a:t>interaksi</a:t>
            </a:r>
            <a:r>
              <a:rPr lang="en-US" dirty="0"/>
              <a:t> </a:t>
            </a:r>
            <a:r>
              <a:rPr lang="en-US" dirty="0" err="1"/>
              <a:t>antara</a:t>
            </a:r>
            <a:r>
              <a:rPr lang="en-US" dirty="0"/>
              <a:t> </a:t>
            </a:r>
            <a:r>
              <a:rPr lang="en-US" dirty="0" err="1"/>
              <a:t>sistem</a:t>
            </a:r>
            <a:r>
              <a:rPr lang="en-US" dirty="0"/>
              <a:t> </a:t>
            </a:r>
            <a:r>
              <a:rPr lang="en-US" dirty="0" err="1"/>
              <a:t>dan</a:t>
            </a:r>
            <a:r>
              <a:rPr lang="en-US" dirty="0"/>
              <a:t> </a:t>
            </a:r>
            <a:r>
              <a:rPr lang="en-US" dirty="0" err="1"/>
              <a:t>pengguna</a:t>
            </a:r>
            <a:r>
              <a:rPr lang="en-US" dirty="0"/>
              <a:t>. </a:t>
            </a:r>
            <a:r>
              <a:rPr lang="en-US" dirty="0" err="1"/>
              <a:t>Sesuai</a:t>
            </a:r>
            <a:r>
              <a:rPr lang="en-US" dirty="0"/>
              <a:t> </a:t>
            </a:r>
            <a:r>
              <a:rPr lang="en-US" dirty="0" err="1"/>
              <a:t>dengan</a:t>
            </a:r>
            <a:r>
              <a:rPr lang="en-US" dirty="0"/>
              <a:t> </a:t>
            </a:r>
            <a:r>
              <a:rPr lang="en-US" dirty="0" err="1"/>
              <a:t>beberapa</a:t>
            </a:r>
            <a:r>
              <a:rPr lang="en-US" dirty="0"/>
              <a:t> </a:t>
            </a:r>
            <a:r>
              <a:rPr lang="en-US" dirty="0" err="1"/>
              <a:t>hal</a:t>
            </a:r>
            <a:r>
              <a:rPr lang="en-US" dirty="0"/>
              <a:t> yang </a:t>
            </a:r>
            <a:r>
              <a:rPr lang="en-US" dirty="0" err="1"/>
              <a:t>menjadi</a:t>
            </a:r>
            <a:r>
              <a:rPr lang="en-US" dirty="0"/>
              <a:t> </a:t>
            </a:r>
            <a:r>
              <a:rPr lang="en-US" dirty="0" err="1"/>
              <a:t>persyaratan</a:t>
            </a:r>
            <a:r>
              <a:rPr lang="en-US" dirty="0"/>
              <a:t> </a:t>
            </a:r>
            <a:r>
              <a:rPr lang="en-US" dirty="0" err="1"/>
              <a:t>sistem</a:t>
            </a:r>
            <a:r>
              <a:rPr lang="en-US" dirty="0" smtClean="0"/>
              <a:t>.</a:t>
            </a:r>
            <a:endParaRPr lang="id-ID" dirty="0" smtClean="0"/>
          </a:p>
          <a:p>
            <a:endParaRPr lang="en-US" dirty="0"/>
          </a:p>
          <a:p>
            <a:r>
              <a:rPr lang="en-US" b="1" i="1" dirty="0"/>
              <a:t>The Interaction </a:t>
            </a:r>
            <a:r>
              <a:rPr lang="id-ID" b="1" i="1" dirty="0" smtClean="0"/>
              <a:t>or</a:t>
            </a:r>
            <a:r>
              <a:rPr lang="en-US" b="1" i="1" dirty="0" smtClean="0"/>
              <a:t> </a:t>
            </a:r>
            <a:r>
              <a:rPr lang="en-US" b="1" i="1" dirty="0"/>
              <a:t>Communication Model </a:t>
            </a:r>
            <a:r>
              <a:rPr lang="en-US" dirty="0"/>
              <a:t>- </a:t>
            </a:r>
            <a:r>
              <a:rPr lang="en-US" dirty="0" err="1"/>
              <a:t>menjelaskan</a:t>
            </a:r>
            <a:r>
              <a:rPr lang="en-US" dirty="0"/>
              <a:t> </a:t>
            </a:r>
            <a:r>
              <a:rPr lang="en-US" dirty="0" err="1"/>
              <a:t>bagaimana</a:t>
            </a:r>
            <a:r>
              <a:rPr lang="en-US" dirty="0"/>
              <a:t> </a:t>
            </a:r>
            <a:r>
              <a:rPr lang="en-US" dirty="0" err="1"/>
              <a:t>objek</a:t>
            </a:r>
            <a:r>
              <a:rPr lang="en-US" dirty="0"/>
              <a:t> </a:t>
            </a:r>
            <a:r>
              <a:rPr lang="en-US" dirty="0" err="1"/>
              <a:t>dalam</a:t>
            </a:r>
            <a:r>
              <a:rPr lang="en-US" dirty="0"/>
              <a:t> </a:t>
            </a:r>
            <a:r>
              <a:rPr lang="en-US" dirty="0" err="1"/>
              <a:t>sistem</a:t>
            </a:r>
            <a:r>
              <a:rPr lang="en-US" dirty="0"/>
              <a:t> </a:t>
            </a:r>
            <a:r>
              <a:rPr lang="en-US" dirty="0" err="1"/>
              <a:t>akan</a:t>
            </a:r>
            <a:r>
              <a:rPr lang="en-US" dirty="0"/>
              <a:t> </a:t>
            </a:r>
            <a:r>
              <a:rPr lang="en-US" dirty="0" err="1"/>
              <a:t>berinteraksi</a:t>
            </a:r>
            <a:r>
              <a:rPr lang="en-US" dirty="0"/>
              <a:t> </a:t>
            </a:r>
            <a:r>
              <a:rPr lang="en-US" dirty="0" err="1"/>
              <a:t>satu</a:t>
            </a:r>
            <a:r>
              <a:rPr lang="en-US" dirty="0"/>
              <a:t> </a:t>
            </a:r>
            <a:r>
              <a:rPr lang="en-US" dirty="0" err="1"/>
              <a:t>sama</a:t>
            </a:r>
            <a:r>
              <a:rPr lang="en-US" dirty="0"/>
              <a:t> lain </a:t>
            </a:r>
            <a:r>
              <a:rPr lang="en-US" dirty="0" err="1" smtClean="0"/>
              <a:t>supaya</a:t>
            </a:r>
            <a:r>
              <a:rPr lang="en-US" dirty="0" smtClean="0"/>
              <a:t> </a:t>
            </a:r>
            <a:r>
              <a:rPr lang="en-US" dirty="0" err="1" smtClean="0"/>
              <a:t>pekerjaan</a:t>
            </a:r>
            <a:r>
              <a:rPr lang="en-US" dirty="0" smtClean="0"/>
              <a:t> </a:t>
            </a:r>
            <a:r>
              <a:rPr lang="en-US" dirty="0" err="1" smtClean="0"/>
              <a:t>dapat</a:t>
            </a:r>
            <a:r>
              <a:rPr lang="en-US" dirty="0" smtClean="0"/>
              <a:t> </a:t>
            </a:r>
            <a:r>
              <a:rPr lang="en-US" dirty="0" err="1" smtClean="0"/>
              <a:t>diselesaikan</a:t>
            </a:r>
            <a:r>
              <a:rPr lang="en-US" dirty="0" smtClean="0"/>
              <a:t>.</a:t>
            </a:r>
            <a:endParaRPr lang="en-US" dirty="0"/>
          </a:p>
        </p:txBody>
      </p:sp>
    </p:spTree>
    <p:extLst>
      <p:ext uri="{BB962C8B-B14F-4D97-AF65-F5344CB8AC3E}">
        <p14:creationId xmlns:p14="http://schemas.microsoft.com/office/powerpoint/2010/main" val="3945322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65" y="381000"/>
            <a:ext cx="8229600" cy="914400"/>
          </a:xfrm>
        </p:spPr>
        <p:txBody>
          <a:bodyPr>
            <a:normAutofit fontScale="90000"/>
          </a:bodyPr>
          <a:lstStyle/>
          <a:p>
            <a:pPr lvl="0"/>
            <a:r>
              <a:rPr lang="id-ID" dirty="0"/>
              <a:t>Notasi &amp; Semantik Domain Pada </a:t>
            </a:r>
            <a:r>
              <a:rPr lang="id-ID" dirty="0" smtClean="0"/>
              <a:t>UML(2)</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2800" b="1" i="1" dirty="0"/>
              <a:t>The State </a:t>
            </a:r>
            <a:r>
              <a:rPr lang="id-ID" sz="2800" b="1" i="1" dirty="0" smtClean="0"/>
              <a:t>or</a:t>
            </a:r>
            <a:r>
              <a:rPr lang="en-US" sz="2800" b="1" i="1" dirty="0"/>
              <a:t> Dynamic Model</a:t>
            </a:r>
            <a:r>
              <a:rPr lang="en-US" sz="2800" dirty="0"/>
              <a:t> - </a:t>
            </a:r>
            <a:r>
              <a:rPr lang="en-US" sz="2800" u="sng" dirty="0"/>
              <a:t>Diagram state </a:t>
            </a:r>
            <a:r>
              <a:rPr lang="en-US" sz="2800" dirty="0" err="1"/>
              <a:t>menjelaskan</a:t>
            </a:r>
            <a:r>
              <a:rPr lang="en-US" sz="2800" dirty="0"/>
              <a:t> </a:t>
            </a:r>
            <a:r>
              <a:rPr lang="en-US" sz="2800" dirty="0" err="1"/>
              <a:t>perubahan</a:t>
            </a:r>
            <a:r>
              <a:rPr lang="en-US" sz="2800" dirty="0"/>
              <a:t> status </a:t>
            </a:r>
            <a:r>
              <a:rPr lang="en-US" sz="2800" dirty="0" err="1"/>
              <a:t>dan</a:t>
            </a:r>
            <a:r>
              <a:rPr lang="en-US" sz="2800" dirty="0"/>
              <a:t> </a:t>
            </a:r>
            <a:r>
              <a:rPr lang="en-US" sz="2800" dirty="0" err="1"/>
              <a:t>kondisi</a:t>
            </a:r>
            <a:r>
              <a:rPr lang="en-US" sz="2800" dirty="0"/>
              <a:t> </a:t>
            </a:r>
            <a:r>
              <a:rPr lang="en-US" sz="2800" dirty="0" err="1"/>
              <a:t>setiap</a:t>
            </a:r>
            <a:r>
              <a:rPr lang="en-US" sz="2800" dirty="0"/>
              <a:t> class </a:t>
            </a:r>
            <a:r>
              <a:rPr lang="en-US" sz="2800" dirty="0" err="1"/>
              <a:t>selama</a:t>
            </a:r>
            <a:r>
              <a:rPr lang="en-US" sz="2800" dirty="0"/>
              <a:t> proses. </a:t>
            </a:r>
            <a:r>
              <a:rPr lang="en-US" sz="2800" dirty="0" err="1"/>
              <a:t>Sedangkan</a:t>
            </a:r>
            <a:r>
              <a:rPr lang="en-US" sz="2800" dirty="0"/>
              <a:t> </a:t>
            </a:r>
            <a:r>
              <a:rPr lang="id-ID" sz="2800" u="sng" dirty="0" smtClean="0"/>
              <a:t>D</a:t>
            </a:r>
            <a:r>
              <a:rPr lang="en-US" sz="2800" u="sng" dirty="0" err="1" smtClean="0"/>
              <a:t>iagram</a:t>
            </a:r>
            <a:r>
              <a:rPr lang="en-US" sz="2800" u="sng" dirty="0" smtClean="0"/>
              <a:t> </a:t>
            </a:r>
            <a:r>
              <a:rPr lang="en-US" sz="2800" u="sng" dirty="0"/>
              <a:t>Activity </a:t>
            </a:r>
            <a:r>
              <a:rPr lang="en-US" sz="2800" dirty="0" err="1"/>
              <a:t>menjelaskan</a:t>
            </a:r>
            <a:r>
              <a:rPr lang="en-US" sz="2800" dirty="0"/>
              <a:t> </a:t>
            </a:r>
            <a:r>
              <a:rPr lang="en-US" sz="2800" dirty="0" err="1"/>
              <a:t>alur</a:t>
            </a:r>
            <a:r>
              <a:rPr lang="en-US" sz="2800" dirty="0"/>
              <a:t> </a:t>
            </a:r>
            <a:r>
              <a:rPr lang="en-US" sz="2800" dirty="0" err="1"/>
              <a:t>kerja</a:t>
            </a:r>
            <a:r>
              <a:rPr lang="en-US" sz="2800" dirty="0"/>
              <a:t> </a:t>
            </a:r>
            <a:r>
              <a:rPr lang="en-US" sz="2800" dirty="0" err="1"/>
              <a:t>sistem</a:t>
            </a:r>
            <a:r>
              <a:rPr lang="en-US" sz="2800" dirty="0"/>
              <a:t> yang </a:t>
            </a:r>
            <a:r>
              <a:rPr lang="en-US" sz="2800" dirty="0" err="1"/>
              <a:t>akan</a:t>
            </a:r>
            <a:r>
              <a:rPr lang="en-US" sz="2800" dirty="0"/>
              <a:t> </a:t>
            </a:r>
            <a:r>
              <a:rPr lang="en-US" sz="2800" dirty="0" err="1"/>
              <a:t>dilakukan</a:t>
            </a:r>
            <a:r>
              <a:rPr lang="en-US" sz="2800" dirty="0" smtClean="0"/>
              <a:t>.</a:t>
            </a:r>
            <a:endParaRPr lang="id-ID" sz="2800" dirty="0" smtClean="0"/>
          </a:p>
          <a:p>
            <a:endParaRPr lang="en-US" sz="2800" dirty="0"/>
          </a:p>
          <a:p>
            <a:r>
              <a:rPr lang="en-US" sz="2800" b="1" i="1" dirty="0" smtClean="0"/>
              <a:t>The</a:t>
            </a:r>
            <a:r>
              <a:rPr lang="en-US" sz="2800" b="1" i="1" dirty="0"/>
              <a:t> Logical </a:t>
            </a:r>
            <a:r>
              <a:rPr lang="id-ID" sz="2800" b="1" i="1" dirty="0" smtClean="0"/>
              <a:t>or</a:t>
            </a:r>
            <a:r>
              <a:rPr lang="en-US" sz="2800" b="1" i="1" dirty="0" smtClean="0"/>
              <a:t> </a:t>
            </a:r>
            <a:r>
              <a:rPr lang="en-US" sz="2800" b="1" i="1" dirty="0"/>
              <a:t>Class Model</a:t>
            </a:r>
            <a:r>
              <a:rPr lang="en-US" sz="2800" dirty="0"/>
              <a:t> - </a:t>
            </a:r>
            <a:r>
              <a:rPr lang="en-US" sz="2800" dirty="0" err="1"/>
              <a:t>menjelaskan</a:t>
            </a:r>
            <a:r>
              <a:rPr lang="en-US" sz="2800" dirty="0"/>
              <a:t> </a:t>
            </a:r>
            <a:r>
              <a:rPr lang="en-US" sz="2800" dirty="0" err="1"/>
              <a:t>kelas</a:t>
            </a:r>
            <a:r>
              <a:rPr lang="en-US" sz="2800" dirty="0"/>
              <a:t> </a:t>
            </a:r>
            <a:r>
              <a:rPr lang="en-US" sz="2800" dirty="0" err="1"/>
              <a:t>dan</a:t>
            </a:r>
            <a:r>
              <a:rPr lang="en-US" sz="2800" dirty="0"/>
              <a:t> </a:t>
            </a:r>
            <a:r>
              <a:rPr lang="en-US" sz="2800" dirty="0" err="1"/>
              <a:t>objek</a:t>
            </a:r>
            <a:r>
              <a:rPr lang="en-US" sz="2800" dirty="0"/>
              <a:t> yang </a:t>
            </a:r>
            <a:r>
              <a:rPr lang="en-US" sz="2800" dirty="0" err="1"/>
              <a:t>akan</a:t>
            </a:r>
            <a:r>
              <a:rPr lang="en-US" sz="2800" dirty="0"/>
              <a:t> </a:t>
            </a:r>
            <a:r>
              <a:rPr lang="en-US" sz="2800" dirty="0" err="1"/>
              <a:t>membentuk</a:t>
            </a:r>
            <a:r>
              <a:rPr lang="en-US" sz="2800" dirty="0"/>
              <a:t> </a:t>
            </a:r>
            <a:r>
              <a:rPr lang="en-US" sz="2800" dirty="0" err="1" smtClean="0"/>
              <a:t>sistem</a:t>
            </a:r>
            <a:r>
              <a:rPr lang="en-US" sz="2800" dirty="0" smtClean="0"/>
              <a:t>.</a:t>
            </a:r>
            <a:endParaRPr lang="id-ID" sz="2800" dirty="0" smtClean="0"/>
          </a:p>
        </p:txBody>
      </p:sp>
    </p:spTree>
    <p:extLst>
      <p:ext uri="{BB962C8B-B14F-4D97-AF65-F5344CB8AC3E}">
        <p14:creationId xmlns:p14="http://schemas.microsoft.com/office/powerpoint/2010/main" val="129173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865" y="381000"/>
            <a:ext cx="8229600" cy="914400"/>
          </a:xfrm>
        </p:spPr>
        <p:txBody>
          <a:bodyPr>
            <a:normAutofit fontScale="90000"/>
          </a:bodyPr>
          <a:lstStyle/>
          <a:p>
            <a:pPr lvl="0"/>
            <a:r>
              <a:rPr lang="id-ID" dirty="0"/>
              <a:t>Notasi &amp; Semantik Domain Pada </a:t>
            </a:r>
            <a:r>
              <a:rPr lang="id-ID" dirty="0" smtClean="0"/>
              <a:t>UML(3)</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2800" b="1" i="1" dirty="0" smtClean="0"/>
              <a:t>The </a:t>
            </a:r>
            <a:r>
              <a:rPr lang="en-US" sz="2800" b="1" i="1" dirty="0"/>
              <a:t>Physical Component Model</a:t>
            </a:r>
            <a:r>
              <a:rPr lang="en-US" sz="2800" dirty="0"/>
              <a:t> - </a:t>
            </a:r>
            <a:r>
              <a:rPr lang="en-US" sz="2800" dirty="0" err="1"/>
              <a:t>menggambarkan</a:t>
            </a:r>
            <a:r>
              <a:rPr lang="en-US" sz="2800" dirty="0"/>
              <a:t> </a:t>
            </a:r>
            <a:r>
              <a:rPr lang="en-US" sz="2800" dirty="0" err="1"/>
              <a:t>perangkat</a:t>
            </a:r>
            <a:r>
              <a:rPr lang="en-US" sz="2800" dirty="0"/>
              <a:t> </a:t>
            </a:r>
            <a:r>
              <a:rPr lang="en-US" sz="2800" dirty="0" err="1"/>
              <a:t>lunak</a:t>
            </a:r>
            <a:r>
              <a:rPr lang="en-US" sz="2800" dirty="0"/>
              <a:t> (</a:t>
            </a:r>
            <a:r>
              <a:rPr lang="en-US" sz="2800" dirty="0" err="1"/>
              <a:t>dan</a:t>
            </a:r>
            <a:r>
              <a:rPr lang="en-US" sz="2800" dirty="0"/>
              <a:t> </a:t>
            </a:r>
            <a:r>
              <a:rPr lang="en-US" sz="2800" dirty="0" err="1"/>
              <a:t>kadang-kadang</a:t>
            </a:r>
            <a:r>
              <a:rPr lang="en-US" sz="2800" dirty="0"/>
              <a:t> </a:t>
            </a:r>
            <a:r>
              <a:rPr lang="en-US" sz="2800" dirty="0" err="1"/>
              <a:t>komponen</a:t>
            </a:r>
            <a:r>
              <a:rPr lang="en-US" sz="2800" dirty="0"/>
              <a:t> hardware) yang </a:t>
            </a:r>
            <a:r>
              <a:rPr lang="en-US" sz="2800" dirty="0" err="1"/>
              <a:t>membentuk</a:t>
            </a:r>
            <a:r>
              <a:rPr lang="en-US" sz="2800" dirty="0"/>
              <a:t> </a:t>
            </a:r>
            <a:r>
              <a:rPr lang="en-US" sz="2800" dirty="0" err="1"/>
              <a:t>sistem</a:t>
            </a:r>
            <a:r>
              <a:rPr lang="en-US" sz="2800" dirty="0" smtClean="0"/>
              <a:t>.</a:t>
            </a:r>
            <a:endParaRPr lang="id-ID" sz="2800" dirty="0" smtClean="0"/>
          </a:p>
          <a:p>
            <a:endParaRPr lang="en-US" sz="2800" dirty="0" smtClean="0"/>
          </a:p>
          <a:p>
            <a:r>
              <a:rPr lang="en-US" sz="2800" b="1" i="1" dirty="0" smtClean="0"/>
              <a:t>The</a:t>
            </a:r>
            <a:r>
              <a:rPr lang="en-US" sz="2800" b="1" i="1" dirty="0"/>
              <a:t> Physical Deployment Model</a:t>
            </a:r>
            <a:r>
              <a:rPr lang="en-US" sz="2800" dirty="0"/>
              <a:t> - </a:t>
            </a:r>
            <a:r>
              <a:rPr lang="en-US" sz="2800" dirty="0" err="1"/>
              <a:t>menggambarkan</a:t>
            </a:r>
            <a:r>
              <a:rPr lang="en-US" sz="2800" dirty="0"/>
              <a:t> </a:t>
            </a:r>
            <a:r>
              <a:rPr lang="en-US" sz="2800" dirty="0" err="1"/>
              <a:t>arsitektur</a:t>
            </a:r>
            <a:r>
              <a:rPr lang="en-US" sz="2800" dirty="0"/>
              <a:t> </a:t>
            </a:r>
            <a:r>
              <a:rPr lang="en-US" sz="2800" dirty="0" err="1"/>
              <a:t>fisik</a:t>
            </a:r>
            <a:r>
              <a:rPr lang="en-US" sz="2800" dirty="0"/>
              <a:t> </a:t>
            </a:r>
            <a:r>
              <a:rPr lang="en-US" sz="2800" dirty="0" err="1"/>
              <a:t>dan</a:t>
            </a:r>
            <a:r>
              <a:rPr lang="en-US" sz="2800" dirty="0"/>
              <a:t> </a:t>
            </a:r>
            <a:r>
              <a:rPr lang="en-US" sz="2800" dirty="0" err="1"/>
              <a:t>penyebaran</a:t>
            </a:r>
            <a:r>
              <a:rPr lang="en-US" sz="2800" dirty="0"/>
              <a:t> </a:t>
            </a:r>
            <a:r>
              <a:rPr lang="en-US" sz="2800" dirty="0" err="1"/>
              <a:t>komponen</a:t>
            </a:r>
            <a:r>
              <a:rPr lang="en-US" sz="2800" dirty="0"/>
              <a:t> </a:t>
            </a:r>
            <a:r>
              <a:rPr lang="en-US" sz="2800" dirty="0" err="1" smtClean="0"/>
              <a:t>pada</a:t>
            </a:r>
            <a:r>
              <a:rPr lang="en-US" sz="2800" dirty="0" smtClean="0"/>
              <a:t> </a:t>
            </a:r>
            <a:r>
              <a:rPr lang="en-US" sz="2800" dirty="0" err="1"/>
              <a:t>arsitektur</a:t>
            </a:r>
            <a:r>
              <a:rPr lang="en-US" sz="2800" dirty="0"/>
              <a:t> </a:t>
            </a:r>
            <a:r>
              <a:rPr lang="en-US" sz="2800" dirty="0" smtClean="0"/>
              <a:t>hardware </a:t>
            </a:r>
            <a:r>
              <a:rPr lang="en-US" sz="2800" dirty="0" err="1" smtClean="0"/>
              <a:t>tersebut</a:t>
            </a:r>
            <a:r>
              <a:rPr lang="en-US" sz="2800" dirty="0" smtClean="0"/>
              <a:t>.</a:t>
            </a:r>
            <a:endParaRPr lang="en-US" sz="2800" dirty="0"/>
          </a:p>
        </p:txBody>
      </p:sp>
    </p:spTree>
    <p:extLst>
      <p:ext uri="{BB962C8B-B14F-4D97-AF65-F5344CB8AC3E}">
        <p14:creationId xmlns:p14="http://schemas.microsoft.com/office/powerpoint/2010/main" val="2865769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UML 2.0</a:t>
            </a:r>
            <a:endParaRPr lang="en-US" dirty="0"/>
          </a:p>
        </p:txBody>
      </p:sp>
      <p:sp>
        <p:nvSpPr>
          <p:cNvPr id="3" name="Content Placeholder 2"/>
          <p:cNvSpPr>
            <a:spLocks noGrp="1"/>
          </p:cNvSpPr>
          <p:nvPr>
            <p:ph idx="1"/>
          </p:nvPr>
        </p:nvSpPr>
        <p:spPr/>
        <p:txBody>
          <a:bodyPr>
            <a:normAutofit/>
          </a:bodyPr>
          <a:lstStyle/>
          <a:p>
            <a:pPr eaLnBrk="1" hangingPunct="1">
              <a:buNone/>
            </a:pPr>
            <a:r>
              <a:rPr lang="en-US" sz="2800" dirty="0" smtClean="0"/>
              <a:t>	</a:t>
            </a:r>
            <a:r>
              <a:rPr lang="en-US" sz="3200" dirty="0" smtClean="0"/>
              <a:t>UML version 2.0 has 14 diagrams in 2 major groups:</a:t>
            </a:r>
          </a:p>
          <a:p>
            <a:pPr marL="858837" lvl="1" indent="-514350" eaLnBrk="1" hangingPunct="1">
              <a:buFont typeface="+mj-lt"/>
              <a:buAutoNum type="arabicPeriod"/>
            </a:pPr>
            <a:r>
              <a:rPr lang="en-US" sz="2800" dirty="0" smtClean="0">
                <a:solidFill>
                  <a:srgbClr val="C00000"/>
                </a:solidFill>
              </a:rPr>
              <a:t>Structure</a:t>
            </a:r>
            <a:r>
              <a:rPr lang="en-US" sz="2800" dirty="0" smtClean="0"/>
              <a:t> Diagrams</a:t>
            </a:r>
          </a:p>
          <a:p>
            <a:pPr marL="858837" lvl="1" indent="-514350" eaLnBrk="1" hangingPunct="1">
              <a:buFont typeface="+mj-lt"/>
              <a:buAutoNum type="arabicPeriod"/>
            </a:pPr>
            <a:r>
              <a:rPr lang="en-US" sz="2800" dirty="0" smtClean="0">
                <a:solidFill>
                  <a:srgbClr val="C00000"/>
                </a:solidFill>
              </a:rPr>
              <a:t>Behavior</a:t>
            </a:r>
            <a:r>
              <a:rPr lang="en-US" sz="2800" dirty="0" smtClean="0"/>
              <a:t> Diagrams</a:t>
            </a:r>
          </a:p>
          <a:p>
            <a:endParaRPr lang="en-US" sz="2000" dirty="0"/>
          </a:p>
        </p:txBody>
      </p:sp>
    </p:spTree>
    <p:custDataLst>
      <p:tags r:id="rId1"/>
    </p:custDataLst>
    <p:extLst>
      <p:ext uri="{BB962C8B-B14F-4D97-AF65-F5344CB8AC3E}">
        <p14:creationId xmlns:p14="http://schemas.microsoft.com/office/powerpoint/2010/main" val="17099863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Grp="1" noChangeArrowheads="1"/>
          </p:cNvSpPr>
          <p:nvPr>
            <p:ph type="title"/>
            <p:custDataLst>
              <p:tags r:id="rId2"/>
            </p:custDataLst>
          </p:nvPr>
        </p:nvSpPr>
        <p:spPr/>
        <p:txBody>
          <a:bodyPr/>
          <a:lstStyle/>
          <a:p>
            <a:r>
              <a:rPr lang="en-US" sz="3600" dirty="0"/>
              <a:t>UML 2.0 </a:t>
            </a:r>
            <a:r>
              <a:rPr lang="en-US" sz="3600" dirty="0" smtClean="0"/>
              <a:t>Diagram</a:t>
            </a:r>
            <a:endParaRPr lang="en-US" sz="3600" dirty="0"/>
          </a:p>
        </p:txBody>
      </p:sp>
      <p:pic>
        <p:nvPicPr>
          <p:cNvPr id="147463" name="Picture 7"/>
          <p:cNvPicPr>
            <a:picLocks noChangeAspect="1" noChangeArrowheads="1"/>
          </p:cNvPicPr>
          <p:nvPr>
            <p:custDataLst>
              <p:tags r:id="rId3"/>
            </p:custDataLst>
          </p:nvPr>
        </p:nvPicPr>
        <p:blipFill>
          <a:blip r:embed="rId6" cstate="print"/>
          <a:srcRect/>
          <a:stretch>
            <a:fillRect/>
          </a:stretch>
        </p:blipFill>
        <p:spPr bwMode="auto">
          <a:xfrm>
            <a:off x="0" y="573360"/>
            <a:ext cx="9144000" cy="6096000"/>
          </a:xfrm>
          <a:prstGeom prst="rect">
            <a:avLst/>
          </a:prstGeom>
          <a:noFill/>
          <a:ln w="12700">
            <a:noFill/>
            <a:miter lim="800000"/>
            <a:headEnd type="none" w="sm" len="sm"/>
            <a:tailEnd/>
          </a:ln>
          <a:effectLst/>
        </p:spPr>
      </p:pic>
    </p:spTree>
    <p:custDataLst>
      <p:tags r:id="rId1"/>
    </p:custDataLst>
    <p:extLst>
      <p:ext uri="{BB962C8B-B14F-4D97-AF65-F5344CB8AC3E}">
        <p14:creationId xmlns:p14="http://schemas.microsoft.com/office/powerpoint/2010/main" val="172554077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UML Structure Diagrams</a:t>
            </a:r>
            <a:endParaRPr lang="id-ID" dirty="0"/>
          </a:p>
        </p:txBody>
      </p:sp>
      <p:sp>
        <p:nvSpPr>
          <p:cNvPr id="4" name="Content Placeholder 3"/>
          <p:cNvSpPr>
            <a:spLocks noGrp="1"/>
          </p:cNvSpPr>
          <p:nvPr>
            <p:ph idx="1"/>
          </p:nvPr>
        </p:nvSpPr>
        <p:spPr/>
        <p:txBody>
          <a:bodyPr>
            <a:normAutofit/>
          </a:bodyPr>
          <a:lstStyle/>
          <a:p>
            <a:pPr marL="0" indent="0">
              <a:buNone/>
            </a:pPr>
            <a:r>
              <a:rPr lang="en-US" sz="2800" b="1" i="1" u="sng" dirty="0"/>
              <a:t>Structural diagram </a:t>
            </a:r>
            <a:r>
              <a:rPr lang="en-US" sz="2800" dirty="0" err="1"/>
              <a:t>mendefinisikan</a:t>
            </a:r>
            <a:r>
              <a:rPr lang="en-US" sz="2800" dirty="0"/>
              <a:t> </a:t>
            </a:r>
            <a:r>
              <a:rPr lang="en-US" sz="2800" dirty="0" err="1"/>
              <a:t>arsitektur</a:t>
            </a:r>
            <a:r>
              <a:rPr lang="en-US" sz="2800" dirty="0"/>
              <a:t> </a:t>
            </a:r>
            <a:r>
              <a:rPr lang="en-US" sz="2800" dirty="0" err="1"/>
              <a:t>statis</a:t>
            </a:r>
            <a:r>
              <a:rPr lang="en-US" sz="2800" dirty="0"/>
              <a:t> </a:t>
            </a:r>
            <a:r>
              <a:rPr lang="en-US" sz="2800" dirty="0" err="1"/>
              <a:t>dari</a:t>
            </a:r>
            <a:r>
              <a:rPr lang="en-US" sz="2800" dirty="0"/>
              <a:t> </a:t>
            </a:r>
            <a:r>
              <a:rPr lang="en-US" sz="2800" dirty="0" err="1"/>
              <a:t>sebuah</a:t>
            </a:r>
            <a:r>
              <a:rPr lang="en-US" sz="2800" dirty="0"/>
              <a:t> model. Diagram </a:t>
            </a:r>
            <a:r>
              <a:rPr lang="en-US" sz="2800" dirty="0" err="1"/>
              <a:t>ini</a:t>
            </a:r>
            <a:r>
              <a:rPr lang="en-US" sz="2800" dirty="0"/>
              <a:t> </a:t>
            </a:r>
            <a:r>
              <a:rPr lang="en-US" sz="2800" dirty="0" err="1"/>
              <a:t>digunakan</a:t>
            </a:r>
            <a:r>
              <a:rPr lang="en-US" sz="2800" dirty="0"/>
              <a:t> </a:t>
            </a:r>
            <a:r>
              <a:rPr lang="en-US" sz="2800" dirty="0" err="1"/>
              <a:t>untuk</a:t>
            </a:r>
            <a:r>
              <a:rPr lang="en-US" sz="2800" dirty="0"/>
              <a:t> </a:t>
            </a:r>
            <a:r>
              <a:rPr lang="en-US" sz="2800" dirty="0" err="1"/>
              <a:t>memodelkan</a:t>
            </a:r>
            <a:r>
              <a:rPr lang="en-US" sz="2800" dirty="0"/>
              <a:t> ‘</a:t>
            </a:r>
            <a:r>
              <a:rPr lang="en-US" sz="2800" dirty="0" err="1"/>
              <a:t>hal-hal</a:t>
            </a:r>
            <a:r>
              <a:rPr lang="en-US" sz="2800" dirty="0"/>
              <a:t>’ yang </a:t>
            </a:r>
            <a:r>
              <a:rPr lang="en-US" sz="2800" dirty="0" err="1"/>
              <a:t>membentuk</a:t>
            </a:r>
            <a:r>
              <a:rPr lang="en-US" sz="2800" dirty="0"/>
              <a:t> model, </a:t>
            </a:r>
            <a:r>
              <a:rPr lang="en-US" sz="2800" dirty="0" err="1"/>
              <a:t>yaitu</a:t>
            </a:r>
            <a:r>
              <a:rPr lang="en-US" sz="2800" dirty="0"/>
              <a:t> </a:t>
            </a:r>
            <a:r>
              <a:rPr lang="en-US" sz="2800" dirty="0" err="1"/>
              <a:t>kelas</a:t>
            </a:r>
            <a:r>
              <a:rPr lang="en-US" sz="2800" dirty="0"/>
              <a:t>, </a:t>
            </a:r>
            <a:r>
              <a:rPr lang="en-US" sz="2800" dirty="0" err="1"/>
              <a:t>obyek</a:t>
            </a:r>
            <a:r>
              <a:rPr lang="en-US" sz="2800" dirty="0"/>
              <a:t>, </a:t>
            </a:r>
            <a:r>
              <a:rPr lang="en-US" sz="2800" dirty="0" err="1"/>
              <a:t>antarmuka</a:t>
            </a:r>
            <a:r>
              <a:rPr lang="en-US" sz="2800" dirty="0"/>
              <a:t> </a:t>
            </a:r>
            <a:r>
              <a:rPr lang="en-US" sz="2800" dirty="0" err="1"/>
              <a:t>dan</a:t>
            </a:r>
            <a:r>
              <a:rPr lang="en-US" sz="2800" dirty="0"/>
              <a:t> </a:t>
            </a:r>
            <a:r>
              <a:rPr lang="en-US" sz="2800" dirty="0" err="1"/>
              <a:t>komponen</a:t>
            </a:r>
            <a:r>
              <a:rPr lang="en-US" sz="2800" dirty="0"/>
              <a:t> </a:t>
            </a:r>
            <a:r>
              <a:rPr lang="en-US" sz="2800" dirty="0" err="1"/>
              <a:t>fisik</a:t>
            </a:r>
            <a:r>
              <a:rPr lang="en-US" sz="2800" dirty="0"/>
              <a:t>.  </a:t>
            </a:r>
          </a:p>
          <a:p>
            <a:pPr marL="0" indent="0">
              <a:buNone/>
            </a:pPr>
            <a:endParaRPr lang="en-US" sz="2800" dirty="0"/>
          </a:p>
          <a:p>
            <a:pPr marL="0" indent="0">
              <a:buNone/>
            </a:pPr>
            <a:r>
              <a:rPr lang="en-US" sz="2800" dirty="0"/>
              <a:t>Diagram </a:t>
            </a:r>
            <a:r>
              <a:rPr lang="en-US" sz="2800" dirty="0" err="1"/>
              <a:t>ini</a:t>
            </a:r>
            <a:r>
              <a:rPr lang="en-US" sz="2800" dirty="0"/>
              <a:t> </a:t>
            </a:r>
            <a:r>
              <a:rPr lang="en-US" sz="2800" dirty="0" err="1"/>
              <a:t>juga</a:t>
            </a:r>
            <a:r>
              <a:rPr lang="en-US" sz="2800" dirty="0"/>
              <a:t> </a:t>
            </a:r>
            <a:r>
              <a:rPr lang="en-US" sz="2800" dirty="0" err="1"/>
              <a:t>digunakan</a:t>
            </a:r>
            <a:r>
              <a:rPr lang="en-US" sz="2800" dirty="0"/>
              <a:t> </a:t>
            </a:r>
            <a:r>
              <a:rPr lang="en-US" sz="2800" dirty="0" err="1"/>
              <a:t>untuk</a:t>
            </a:r>
            <a:r>
              <a:rPr lang="en-US" sz="2800" dirty="0"/>
              <a:t> </a:t>
            </a:r>
            <a:r>
              <a:rPr lang="en-US" sz="2800" dirty="0" err="1"/>
              <a:t>memodelkan</a:t>
            </a:r>
            <a:r>
              <a:rPr lang="en-US" sz="2800" dirty="0"/>
              <a:t> </a:t>
            </a:r>
            <a:r>
              <a:rPr lang="en-US" sz="2800" dirty="0" err="1"/>
              <a:t>relasi</a:t>
            </a:r>
            <a:r>
              <a:rPr lang="en-US" sz="2800" dirty="0"/>
              <a:t> </a:t>
            </a:r>
            <a:r>
              <a:rPr lang="en-US" sz="2800" dirty="0" err="1"/>
              <a:t>dan</a:t>
            </a:r>
            <a:r>
              <a:rPr lang="en-US" sz="2800" dirty="0"/>
              <a:t> </a:t>
            </a:r>
            <a:r>
              <a:rPr lang="en-US" sz="2800" dirty="0" err="1"/>
              <a:t>ketergantungan</a:t>
            </a:r>
            <a:r>
              <a:rPr lang="en-US" sz="2800" dirty="0"/>
              <a:t> </a:t>
            </a:r>
            <a:r>
              <a:rPr lang="en-US" sz="2800" dirty="0" err="1"/>
              <a:t>antar</a:t>
            </a:r>
            <a:r>
              <a:rPr lang="en-US" sz="2800" dirty="0"/>
              <a:t> </a:t>
            </a:r>
            <a:r>
              <a:rPr lang="en-US" sz="2800" dirty="0" err="1"/>
              <a:t>elemen</a:t>
            </a:r>
            <a:r>
              <a:rPr lang="en-US" sz="2800" dirty="0"/>
              <a:t>. </a:t>
            </a:r>
          </a:p>
          <a:p>
            <a:endParaRPr lang="id-ID" sz="2800" dirty="0"/>
          </a:p>
        </p:txBody>
      </p:sp>
    </p:spTree>
    <p:extLst>
      <p:ext uri="{BB962C8B-B14F-4D97-AF65-F5344CB8AC3E}">
        <p14:creationId xmlns:p14="http://schemas.microsoft.com/office/powerpoint/2010/main" val="1952269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UML Structure Diagrams</a:t>
            </a:r>
          </a:p>
        </p:txBody>
      </p:sp>
      <p:sp>
        <p:nvSpPr>
          <p:cNvPr id="89091" name="Content Placeholder 2"/>
          <p:cNvSpPr>
            <a:spLocks noGrp="1"/>
          </p:cNvSpPr>
          <p:nvPr>
            <p:ph idx="1"/>
          </p:nvPr>
        </p:nvSpPr>
        <p:spPr/>
        <p:txBody>
          <a:bodyPr/>
          <a:lstStyle/>
          <a:p>
            <a:pPr>
              <a:buNone/>
            </a:pPr>
            <a:r>
              <a:rPr lang="en-US" sz="3600" dirty="0" smtClean="0"/>
              <a:t>	</a:t>
            </a:r>
            <a:r>
              <a:rPr lang="en-US" sz="3200" dirty="0" err="1" smtClean="0"/>
              <a:t>Mewakili</a:t>
            </a:r>
            <a:r>
              <a:rPr lang="en-US" sz="3200" dirty="0" smtClean="0"/>
              <a:t> </a:t>
            </a:r>
            <a:r>
              <a:rPr lang="en-US" sz="3200" dirty="0">
                <a:solidFill>
                  <a:srgbClr val="C00000"/>
                </a:solidFill>
              </a:rPr>
              <a:t>data </a:t>
            </a:r>
            <a:r>
              <a:rPr lang="en-US" sz="3200" dirty="0" err="1">
                <a:solidFill>
                  <a:srgbClr val="C00000"/>
                </a:solidFill>
              </a:rPr>
              <a:t>dan</a:t>
            </a:r>
            <a:r>
              <a:rPr lang="en-US" sz="3200" dirty="0">
                <a:solidFill>
                  <a:srgbClr val="C00000"/>
                </a:solidFill>
              </a:rPr>
              <a:t> </a:t>
            </a:r>
            <a:r>
              <a:rPr lang="en-US" sz="3200" dirty="0" err="1">
                <a:solidFill>
                  <a:srgbClr val="C00000"/>
                </a:solidFill>
              </a:rPr>
              <a:t>hubungan</a:t>
            </a:r>
            <a:r>
              <a:rPr lang="en-US" sz="3200" dirty="0">
                <a:solidFill>
                  <a:srgbClr val="C00000"/>
                </a:solidFill>
              </a:rPr>
              <a:t> </a:t>
            </a:r>
            <a:r>
              <a:rPr lang="en-US" sz="3200" dirty="0" err="1">
                <a:solidFill>
                  <a:srgbClr val="C00000"/>
                </a:solidFill>
              </a:rPr>
              <a:t>statis</a:t>
            </a:r>
            <a:r>
              <a:rPr lang="en-US" sz="3200" dirty="0"/>
              <a:t> </a:t>
            </a:r>
            <a:r>
              <a:rPr lang="en-US" sz="3200" dirty="0" err="1"/>
              <a:t>pada</a:t>
            </a:r>
            <a:r>
              <a:rPr lang="en-US" sz="3200" dirty="0"/>
              <a:t> </a:t>
            </a:r>
            <a:r>
              <a:rPr lang="en-US" sz="3200" dirty="0" err="1"/>
              <a:t>sistem</a:t>
            </a:r>
            <a:r>
              <a:rPr lang="en-US" sz="3200" dirty="0"/>
              <a:t> </a:t>
            </a:r>
            <a:r>
              <a:rPr lang="en-US" sz="3200" dirty="0" err="1" smtClean="0"/>
              <a:t>informasi</a:t>
            </a:r>
            <a:r>
              <a:rPr lang="id-ID" sz="3200" dirty="0" smtClean="0"/>
              <a:t> yang meliputi diagram:</a:t>
            </a:r>
            <a:endParaRPr lang="en-US" sz="3600" dirty="0" smtClean="0"/>
          </a:p>
          <a:p>
            <a:pPr marL="858837" lvl="1" indent="-514350" eaLnBrk="1" hangingPunct="1">
              <a:buFont typeface="+mj-lt"/>
              <a:buAutoNum type="arabicPeriod"/>
            </a:pPr>
            <a:r>
              <a:rPr lang="en-US" sz="2800" dirty="0" smtClean="0">
                <a:solidFill>
                  <a:srgbClr val="C00000"/>
                </a:solidFill>
              </a:rPr>
              <a:t>Class</a:t>
            </a:r>
            <a:r>
              <a:rPr lang="en-US" sz="2800" dirty="0" smtClean="0"/>
              <a:t> Diagram</a:t>
            </a:r>
          </a:p>
          <a:p>
            <a:pPr marL="858837" lvl="1" indent="-514350" eaLnBrk="1" hangingPunct="1">
              <a:buFont typeface="+mj-lt"/>
              <a:buAutoNum type="arabicPeriod"/>
            </a:pPr>
            <a:r>
              <a:rPr lang="en-US" sz="2800" dirty="0" smtClean="0">
                <a:solidFill>
                  <a:srgbClr val="C00000"/>
                </a:solidFill>
              </a:rPr>
              <a:t>Object</a:t>
            </a:r>
            <a:r>
              <a:rPr lang="en-US" sz="2800" dirty="0" smtClean="0"/>
              <a:t> Diagram</a:t>
            </a:r>
          </a:p>
          <a:p>
            <a:pPr marL="858837" lvl="1" indent="-514350" eaLnBrk="1" hangingPunct="1">
              <a:buFont typeface="+mj-lt"/>
              <a:buAutoNum type="arabicPeriod"/>
            </a:pPr>
            <a:r>
              <a:rPr lang="en-US" sz="2800" dirty="0" smtClean="0">
                <a:solidFill>
                  <a:srgbClr val="C00000"/>
                </a:solidFill>
              </a:rPr>
              <a:t>Package</a:t>
            </a:r>
            <a:r>
              <a:rPr lang="en-US" sz="2800" dirty="0" smtClean="0"/>
              <a:t> Diagram</a:t>
            </a:r>
          </a:p>
          <a:p>
            <a:pPr marL="858837" lvl="1" indent="-514350" eaLnBrk="1" hangingPunct="1">
              <a:buFont typeface="+mj-lt"/>
              <a:buAutoNum type="arabicPeriod"/>
            </a:pPr>
            <a:r>
              <a:rPr lang="en-US" sz="2800" dirty="0" smtClean="0">
                <a:solidFill>
                  <a:srgbClr val="C00000"/>
                </a:solidFill>
              </a:rPr>
              <a:t>Deployment</a:t>
            </a:r>
            <a:r>
              <a:rPr lang="en-US" sz="2800" dirty="0" smtClean="0"/>
              <a:t> Diagram</a:t>
            </a:r>
          </a:p>
          <a:p>
            <a:pPr marL="858837" lvl="1" indent="-514350" eaLnBrk="1" hangingPunct="1">
              <a:buFont typeface="+mj-lt"/>
              <a:buAutoNum type="arabicPeriod"/>
            </a:pPr>
            <a:r>
              <a:rPr lang="en-US" sz="2800" dirty="0" smtClean="0">
                <a:solidFill>
                  <a:srgbClr val="C00000"/>
                </a:solidFill>
              </a:rPr>
              <a:t>Component</a:t>
            </a:r>
            <a:r>
              <a:rPr lang="en-US" sz="2800" dirty="0" smtClean="0"/>
              <a:t> Diagram</a:t>
            </a:r>
          </a:p>
          <a:p>
            <a:pPr marL="858837" lvl="1" indent="-514350" eaLnBrk="1" hangingPunct="1">
              <a:buFont typeface="+mj-lt"/>
              <a:buAutoNum type="arabicPeriod"/>
            </a:pPr>
            <a:r>
              <a:rPr lang="en-US" sz="2800" dirty="0" smtClean="0">
                <a:solidFill>
                  <a:srgbClr val="C00000"/>
                </a:solidFill>
              </a:rPr>
              <a:t>Composite</a:t>
            </a:r>
            <a:r>
              <a:rPr lang="en-US" sz="2800" dirty="0" smtClean="0"/>
              <a:t> Structure Diagram</a:t>
            </a:r>
          </a:p>
        </p:txBody>
      </p:sp>
    </p:spTree>
    <p:extLst>
      <p:ext uri="{BB962C8B-B14F-4D97-AF65-F5344CB8AC3E}">
        <p14:creationId xmlns:p14="http://schemas.microsoft.com/office/powerpoint/2010/main" val="202443783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UML Behavior Diagrams</a:t>
            </a:r>
            <a:endParaRPr lang="id-ID" dirty="0"/>
          </a:p>
        </p:txBody>
      </p:sp>
      <p:sp>
        <p:nvSpPr>
          <p:cNvPr id="3" name="Content Placeholder 2"/>
          <p:cNvSpPr>
            <a:spLocks noGrp="1"/>
          </p:cNvSpPr>
          <p:nvPr>
            <p:ph idx="1"/>
          </p:nvPr>
        </p:nvSpPr>
        <p:spPr/>
        <p:txBody>
          <a:bodyPr>
            <a:normAutofit/>
          </a:bodyPr>
          <a:lstStyle/>
          <a:p>
            <a:pPr marL="0" indent="0">
              <a:buNone/>
            </a:pPr>
            <a:r>
              <a:rPr lang="en-US" sz="2800" b="1" i="1" u="sng" dirty="0"/>
              <a:t>Behavior diagrams </a:t>
            </a:r>
            <a:r>
              <a:rPr lang="en-US" sz="2800" dirty="0"/>
              <a:t> </a:t>
            </a:r>
            <a:r>
              <a:rPr lang="en-US" sz="2800" dirty="0" err="1"/>
              <a:t>menangkap</a:t>
            </a:r>
            <a:r>
              <a:rPr lang="en-US" sz="2800" dirty="0"/>
              <a:t> </a:t>
            </a:r>
            <a:r>
              <a:rPr lang="en-US" sz="2800" dirty="0" err="1"/>
              <a:t>berbagai</a:t>
            </a:r>
            <a:r>
              <a:rPr lang="en-US" sz="2800" dirty="0"/>
              <a:t> </a:t>
            </a:r>
            <a:r>
              <a:rPr lang="en-US" sz="2800" dirty="0" err="1"/>
              <a:t>variasi</a:t>
            </a:r>
            <a:r>
              <a:rPr lang="en-US" sz="2800" dirty="0"/>
              <a:t> </a:t>
            </a:r>
            <a:r>
              <a:rPr lang="en-US" sz="2800" dirty="0" err="1"/>
              <a:t>interaksi</a:t>
            </a:r>
            <a:r>
              <a:rPr lang="en-US" sz="2800" dirty="0"/>
              <a:t> </a:t>
            </a:r>
            <a:r>
              <a:rPr lang="en-US" sz="2800" dirty="0" err="1"/>
              <a:t>dan</a:t>
            </a:r>
            <a:r>
              <a:rPr lang="en-US" sz="2800" dirty="0"/>
              <a:t> status yang </a:t>
            </a:r>
            <a:r>
              <a:rPr lang="en-US" sz="2800" dirty="0" err="1"/>
              <a:t>terjadi</a:t>
            </a:r>
            <a:r>
              <a:rPr lang="en-US" sz="2800" dirty="0"/>
              <a:t> </a:t>
            </a:r>
            <a:r>
              <a:rPr lang="en-US" sz="2800" dirty="0" err="1"/>
              <a:t>seketika</a:t>
            </a:r>
            <a:r>
              <a:rPr lang="en-US" sz="2800" dirty="0"/>
              <a:t> </a:t>
            </a:r>
            <a:r>
              <a:rPr lang="en-US" sz="2800" dirty="0" err="1"/>
              <a:t>dalam</a:t>
            </a:r>
            <a:r>
              <a:rPr lang="en-US" sz="2800" dirty="0"/>
              <a:t> model </a:t>
            </a:r>
            <a:r>
              <a:rPr lang="en-US" sz="2800" dirty="0" err="1"/>
              <a:t>seperti</a:t>
            </a:r>
            <a:r>
              <a:rPr lang="en-US" sz="2800" dirty="0"/>
              <a:t> ‘</a:t>
            </a:r>
            <a:r>
              <a:rPr lang="en-US" sz="2800" dirty="0" err="1"/>
              <a:t>jalankan</a:t>
            </a:r>
            <a:r>
              <a:rPr lang="en-US" sz="2800" dirty="0"/>
              <a:t>’ </a:t>
            </a:r>
            <a:r>
              <a:rPr lang="en-US" sz="2800" dirty="0" err="1"/>
              <a:t>dari</a:t>
            </a:r>
            <a:r>
              <a:rPr lang="en-US" sz="2800" dirty="0"/>
              <a:t> </a:t>
            </a:r>
            <a:r>
              <a:rPr lang="en-US" sz="2800" dirty="0" err="1"/>
              <a:t>waktu</a:t>
            </a:r>
            <a:r>
              <a:rPr lang="en-US" sz="2800" dirty="0"/>
              <a:t> </a:t>
            </a:r>
            <a:r>
              <a:rPr lang="en-US" sz="2800" dirty="0" err="1"/>
              <a:t>ke</a:t>
            </a:r>
            <a:r>
              <a:rPr lang="en-US" sz="2800" dirty="0"/>
              <a:t> </a:t>
            </a:r>
            <a:r>
              <a:rPr lang="en-US" sz="2800" dirty="0" err="1"/>
              <a:t>waktu</a:t>
            </a:r>
            <a:r>
              <a:rPr lang="en-US" sz="2800" dirty="0"/>
              <a:t>; </a:t>
            </a:r>
            <a:r>
              <a:rPr lang="en-US" sz="2800" dirty="0" err="1"/>
              <a:t>melacak</a:t>
            </a:r>
            <a:r>
              <a:rPr lang="en-US" sz="2800" dirty="0"/>
              <a:t> </a:t>
            </a:r>
            <a:r>
              <a:rPr lang="en-US" sz="2800" dirty="0" err="1"/>
              <a:t>bagaimana</a:t>
            </a:r>
            <a:r>
              <a:rPr lang="en-US" sz="2800" dirty="0"/>
              <a:t> </a:t>
            </a:r>
            <a:r>
              <a:rPr lang="en-US" sz="2800" dirty="0" err="1"/>
              <a:t>sistem</a:t>
            </a:r>
            <a:r>
              <a:rPr lang="en-US" sz="2800" dirty="0"/>
              <a:t> </a:t>
            </a:r>
            <a:r>
              <a:rPr lang="en-US" sz="2800" dirty="0" err="1"/>
              <a:t>akan</a:t>
            </a:r>
            <a:r>
              <a:rPr lang="en-US" sz="2800" dirty="0"/>
              <a:t> </a:t>
            </a:r>
            <a:r>
              <a:rPr lang="en-US" sz="2800" dirty="0" err="1"/>
              <a:t>bertindak</a:t>
            </a:r>
            <a:r>
              <a:rPr lang="en-US" sz="2800" dirty="0"/>
              <a:t> </a:t>
            </a:r>
            <a:r>
              <a:rPr lang="en-US" sz="2800" dirty="0" err="1"/>
              <a:t>pada</a:t>
            </a:r>
            <a:r>
              <a:rPr lang="en-US" sz="2800" dirty="0"/>
              <a:t> </a:t>
            </a:r>
            <a:r>
              <a:rPr lang="en-US" sz="2800" dirty="0" err="1"/>
              <a:t>lingkungan</a:t>
            </a:r>
            <a:r>
              <a:rPr lang="en-US" sz="2800" dirty="0"/>
              <a:t> </a:t>
            </a:r>
            <a:r>
              <a:rPr lang="en-US" sz="2800" dirty="0" err="1"/>
              <a:t>nyata</a:t>
            </a:r>
            <a:r>
              <a:rPr lang="en-US" sz="2800" dirty="0"/>
              <a:t>, </a:t>
            </a:r>
            <a:r>
              <a:rPr lang="en-US" sz="2800" dirty="0" err="1"/>
              <a:t>dan</a:t>
            </a:r>
            <a:r>
              <a:rPr lang="en-US" sz="2800" dirty="0"/>
              <a:t> </a:t>
            </a:r>
            <a:r>
              <a:rPr lang="en-US" sz="2800" dirty="0" err="1"/>
              <a:t>mengamati</a:t>
            </a:r>
            <a:r>
              <a:rPr lang="en-US" sz="2800" dirty="0"/>
              <a:t> </a:t>
            </a:r>
            <a:r>
              <a:rPr lang="en-US" sz="2800" dirty="0" err="1"/>
              <a:t>efek</a:t>
            </a:r>
            <a:r>
              <a:rPr lang="en-US" sz="2800" dirty="0"/>
              <a:t> </a:t>
            </a:r>
            <a:r>
              <a:rPr lang="en-US" sz="2800" dirty="0" err="1"/>
              <a:t>dari</a:t>
            </a:r>
            <a:r>
              <a:rPr lang="en-US" sz="2800" dirty="0"/>
              <a:t> </a:t>
            </a:r>
            <a:r>
              <a:rPr lang="en-US" sz="2800" dirty="0" err="1"/>
              <a:t>sebuah</a:t>
            </a:r>
            <a:r>
              <a:rPr lang="en-US" sz="2800" dirty="0"/>
              <a:t> </a:t>
            </a:r>
            <a:r>
              <a:rPr lang="en-US" sz="2800" dirty="0" err="1"/>
              <a:t>operasi</a:t>
            </a:r>
            <a:r>
              <a:rPr lang="en-US" sz="2800" dirty="0"/>
              <a:t> </a:t>
            </a:r>
            <a:r>
              <a:rPr lang="en-US" sz="2800" dirty="0" err="1"/>
              <a:t>atau</a:t>
            </a:r>
            <a:r>
              <a:rPr lang="en-US" sz="2800" dirty="0"/>
              <a:t> </a:t>
            </a:r>
            <a:r>
              <a:rPr lang="en-US" sz="2800" dirty="0" err="1"/>
              <a:t>peristiwa</a:t>
            </a:r>
            <a:r>
              <a:rPr lang="en-US" sz="2800" dirty="0"/>
              <a:t>, </a:t>
            </a:r>
            <a:r>
              <a:rPr lang="en-US" sz="2800" dirty="0" err="1"/>
              <a:t>termasuk</a:t>
            </a:r>
            <a:r>
              <a:rPr lang="en-US" sz="2800" dirty="0"/>
              <a:t> </a:t>
            </a:r>
            <a:r>
              <a:rPr lang="en-US" sz="2800" dirty="0" err="1"/>
              <a:t>hasil-hasilnya</a:t>
            </a:r>
            <a:r>
              <a:rPr lang="en-US" sz="2800" dirty="0"/>
              <a:t>.</a:t>
            </a:r>
          </a:p>
          <a:p>
            <a:endParaRPr lang="en-US" sz="2800" dirty="0"/>
          </a:p>
          <a:p>
            <a:endParaRPr lang="id-ID" sz="2800" dirty="0"/>
          </a:p>
        </p:txBody>
      </p:sp>
    </p:spTree>
    <p:extLst>
      <p:ext uri="{BB962C8B-B14F-4D97-AF65-F5344CB8AC3E}">
        <p14:creationId xmlns:p14="http://schemas.microsoft.com/office/powerpoint/2010/main" val="95642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id-ID" dirty="0" smtClean="0">
                <a:solidFill>
                  <a:srgbClr val="00B0F0"/>
                </a:solidFill>
              </a:rPr>
              <a:t>Analisis Berorientasi Object</a:t>
            </a:r>
            <a:endParaRPr lang="id-ID" dirty="0">
              <a:solidFill>
                <a:srgbClr val="00B0F0"/>
              </a:solidFill>
            </a:endParaRPr>
          </a:p>
        </p:txBody>
      </p:sp>
      <p:sp>
        <p:nvSpPr>
          <p:cNvPr id="7" name="Content Placeholder 6"/>
          <p:cNvSpPr>
            <a:spLocks noGrp="1"/>
          </p:cNvSpPr>
          <p:nvPr>
            <p:ph idx="1"/>
          </p:nvPr>
        </p:nvSpPr>
        <p:spPr/>
        <p:txBody>
          <a:bodyPr>
            <a:noAutofit/>
          </a:bodyPr>
          <a:lstStyle/>
          <a:p>
            <a:r>
              <a:rPr lang="en-US" sz="2800" dirty="0" err="1" smtClean="0"/>
              <a:t>Pada</a:t>
            </a:r>
            <a:r>
              <a:rPr lang="en-US" sz="2800" dirty="0" smtClean="0"/>
              <a:t> </a:t>
            </a:r>
            <a:r>
              <a:rPr lang="en-US" sz="2800" dirty="0" err="1"/>
              <a:t>Paradigma</a:t>
            </a:r>
            <a:r>
              <a:rPr lang="en-US" sz="2800" dirty="0"/>
              <a:t> </a:t>
            </a:r>
            <a:r>
              <a:rPr lang="id-ID" sz="2800" dirty="0"/>
              <a:t>Analysis Design </a:t>
            </a:r>
            <a:r>
              <a:rPr lang="id-ID" sz="2800" dirty="0" smtClean="0"/>
              <a:t>Berorientasi Object</a:t>
            </a:r>
            <a:r>
              <a:rPr lang="en-US" sz="2800" dirty="0" smtClean="0"/>
              <a:t>, </a:t>
            </a:r>
            <a:r>
              <a:rPr lang="en-US" sz="2800" i="1" dirty="0">
                <a:solidFill>
                  <a:srgbClr val="C00000"/>
                </a:solidFill>
              </a:rPr>
              <a:t>Unified Modeling Language </a:t>
            </a:r>
            <a:r>
              <a:rPr lang="en-US" sz="2800" dirty="0">
                <a:solidFill>
                  <a:srgbClr val="C00000"/>
                </a:solidFill>
              </a:rPr>
              <a:t>(UML) </a:t>
            </a:r>
            <a:r>
              <a:rPr lang="en-US" sz="2800" dirty="0" err="1">
                <a:solidFill>
                  <a:srgbClr val="C00000"/>
                </a:solidFill>
              </a:rPr>
              <a:t>merupakan</a:t>
            </a:r>
            <a:r>
              <a:rPr lang="en-US" sz="2800" dirty="0">
                <a:solidFill>
                  <a:srgbClr val="C00000"/>
                </a:solidFill>
              </a:rPr>
              <a:t> </a:t>
            </a:r>
            <a:r>
              <a:rPr lang="en-US" sz="2800" dirty="0" err="1">
                <a:solidFill>
                  <a:srgbClr val="C00000"/>
                </a:solidFill>
              </a:rPr>
              <a:t>perkakas</a:t>
            </a:r>
            <a:r>
              <a:rPr lang="en-US" sz="2800" dirty="0">
                <a:solidFill>
                  <a:srgbClr val="C00000"/>
                </a:solidFill>
              </a:rPr>
              <a:t> (</a:t>
            </a:r>
            <a:r>
              <a:rPr lang="en-US" sz="2800" i="1" dirty="0">
                <a:solidFill>
                  <a:srgbClr val="C00000"/>
                </a:solidFill>
              </a:rPr>
              <a:t>tools</a:t>
            </a:r>
            <a:r>
              <a:rPr lang="en-US" sz="2800" dirty="0">
                <a:solidFill>
                  <a:srgbClr val="C00000"/>
                </a:solidFill>
              </a:rPr>
              <a:t>)</a:t>
            </a:r>
            <a:r>
              <a:rPr lang="en-US" sz="2800" dirty="0"/>
              <a:t> </a:t>
            </a:r>
            <a:r>
              <a:rPr lang="en-US" sz="2800" dirty="0">
                <a:solidFill>
                  <a:srgbClr val="0070C0"/>
                </a:solidFill>
              </a:rPr>
              <a:t>yang </a:t>
            </a:r>
            <a:r>
              <a:rPr lang="en-US" sz="2800" dirty="0" err="1">
                <a:solidFill>
                  <a:srgbClr val="0070C0"/>
                </a:solidFill>
              </a:rPr>
              <a:t>digunakan</a:t>
            </a:r>
            <a:r>
              <a:rPr lang="en-US" sz="2800" dirty="0">
                <a:solidFill>
                  <a:srgbClr val="0070C0"/>
                </a:solidFill>
              </a:rPr>
              <a:t> </a:t>
            </a:r>
            <a:r>
              <a:rPr lang="en-US" sz="2800" dirty="0" err="1">
                <a:solidFill>
                  <a:srgbClr val="0070C0"/>
                </a:solidFill>
              </a:rPr>
              <a:t>untuk</a:t>
            </a:r>
            <a:r>
              <a:rPr lang="en-US" sz="2800" dirty="0">
                <a:solidFill>
                  <a:srgbClr val="0070C0"/>
                </a:solidFill>
              </a:rPr>
              <a:t> </a:t>
            </a:r>
            <a:r>
              <a:rPr lang="en-US" sz="2800" dirty="0" err="1">
                <a:solidFill>
                  <a:srgbClr val="0070C0"/>
                </a:solidFill>
              </a:rPr>
              <a:t>melakukan</a:t>
            </a:r>
            <a:r>
              <a:rPr lang="en-US" sz="2800" dirty="0">
                <a:solidFill>
                  <a:srgbClr val="0070C0"/>
                </a:solidFill>
              </a:rPr>
              <a:t> </a:t>
            </a:r>
            <a:r>
              <a:rPr lang="en-US" sz="2800" dirty="0" err="1">
                <a:solidFill>
                  <a:srgbClr val="0070C0"/>
                </a:solidFill>
              </a:rPr>
              <a:t>pemodelan</a:t>
            </a:r>
            <a:r>
              <a:rPr lang="en-US" sz="2800" dirty="0">
                <a:solidFill>
                  <a:srgbClr val="0070C0"/>
                </a:solidFill>
              </a:rPr>
              <a:t> </a:t>
            </a:r>
            <a:r>
              <a:rPr lang="en-US" sz="2800" dirty="0" err="1">
                <a:solidFill>
                  <a:srgbClr val="0070C0"/>
                </a:solidFill>
              </a:rPr>
              <a:t>berorientasi</a:t>
            </a:r>
            <a:r>
              <a:rPr lang="en-US" sz="2800" dirty="0">
                <a:solidFill>
                  <a:srgbClr val="0070C0"/>
                </a:solidFill>
              </a:rPr>
              <a:t> </a:t>
            </a:r>
            <a:r>
              <a:rPr lang="en-US" sz="2800" dirty="0" err="1">
                <a:solidFill>
                  <a:srgbClr val="0070C0"/>
                </a:solidFill>
              </a:rPr>
              <a:t>objek</a:t>
            </a:r>
            <a:endParaRPr lang="en-US" sz="2800" dirty="0">
              <a:solidFill>
                <a:srgbClr val="0070C0"/>
              </a:solidFill>
            </a:endParaRPr>
          </a:p>
        </p:txBody>
      </p:sp>
    </p:spTree>
    <p:extLst>
      <p:ext uri="{BB962C8B-B14F-4D97-AF65-F5344CB8AC3E}">
        <p14:creationId xmlns:p14="http://schemas.microsoft.com/office/powerpoint/2010/main" val="283033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dirty="0" smtClean="0"/>
              <a:t>UML Behavior Diagrams</a:t>
            </a:r>
          </a:p>
        </p:txBody>
      </p:sp>
      <p:sp>
        <p:nvSpPr>
          <p:cNvPr id="93187" name="Content Placeholder 2"/>
          <p:cNvSpPr>
            <a:spLocks noGrp="1"/>
          </p:cNvSpPr>
          <p:nvPr>
            <p:ph idx="1"/>
          </p:nvPr>
        </p:nvSpPr>
        <p:spPr/>
        <p:txBody>
          <a:bodyPr/>
          <a:lstStyle/>
          <a:p>
            <a:pPr>
              <a:buNone/>
            </a:pPr>
            <a:r>
              <a:rPr lang="en-US" sz="3200" dirty="0" smtClean="0"/>
              <a:t>	</a:t>
            </a:r>
            <a:r>
              <a:rPr lang="en-US" sz="3200" dirty="0" err="1" smtClean="0"/>
              <a:t>Menggambarkan</a:t>
            </a:r>
            <a:r>
              <a:rPr lang="en-US" sz="3200" dirty="0" smtClean="0"/>
              <a:t> </a:t>
            </a:r>
            <a:r>
              <a:rPr lang="en-US" sz="3200" dirty="0" err="1"/>
              <a:t>hubungan</a:t>
            </a:r>
            <a:r>
              <a:rPr lang="en-US" sz="3200" dirty="0"/>
              <a:t> </a:t>
            </a:r>
            <a:r>
              <a:rPr lang="en-US" sz="3200" dirty="0" err="1"/>
              <a:t>dinamis</a:t>
            </a:r>
            <a:r>
              <a:rPr lang="en-US" sz="3200" dirty="0"/>
              <a:t> </a:t>
            </a:r>
            <a:r>
              <a:rPr lang="en-US" sz="3200" dirty="0" err="1"/>
              <a:t>antara</a:t>
            </a:r>
            <a:r>
              <a:rPr lang="en-US" sz="3200" dirty="0"/>
              <a:t> </a:t>
            </a:r>
            <a:r>
              <a:rPr lang="en-US" sz="3200" dirty="0" err="1"/>
              <a:t>objek</a:t>
            </a:r>
            <a:r>
              <a:rPr lang="en-US" sz="3200" dirty="0"/>
              <a:t> yang </a:t>
            </a:r>
            <a:r>
              <a:rPr lang="en-US" sz="3200" dirty="0" err="1"/>
              <a:t>mewakili</a:t>
            </a:r>
            <a:r>
              <a:rPr lang="en-US" sz="3200" dirty="0"/>
              <a:t> </a:t>
            </a:r>
            <a:r>
              <a:rPr lang="en-US" sz="3200" dirty="0" err="1"/>
              <a:t>sistem</a:t>
            </a:r>
            <a:r>
              <a:rPr lang="en-US" sz="3200" dirty="0"/>
              <a:t> </a:t>
            </a:r>
            <a:r>
              <a:rPr lang="en-US" sz="3200" dirty="0" err="1"/>
              <a:t>informasi</a:t>
            </a:r>
            <a:r>
              <a:rPr lang="en-US" sz="3200" dirty="0"/>
              <a:t> </a:t>
            </a:r>
            <a:r>
              <a:rPr lang="en-US" sz="3200" dirty="0" err="1"/>
              <a:t>bisnis</a:t>
            </a:r>
            <a:endParaRPr lang="en-US" sz="3200" dirty="0" smtClean="0"/>
          </a:p>
        </p:txBody>
      </p:sp>
      <p:sp>
        <p:nvSpPr>
          <p:cNvPr id="4" name="Content Placeholder 3"/>
          <p:cNvSpPr>
            <a:spLocks noGrp="1"/>
          </p:cNvSpPr>
          <p:nvPr>
            <p:ph sz="half" idx="4294967295"/>
          </p:nvPr>
        </p:nvSpPr>
        <p:spPr>
          <a:xfrm>
            <a:off x="152400" y="2924944"/>
            <a:ext cx="8686800" cy="2514600"/>
          </a:xfrm>
        </p:spPr>
        <p:txBody>
          <a:bodyPr numCol="2" rtlCol="0">
            <a:noAutofit/>
          </a:bodyPr>
          <a:lstStyle/>
          <a:p>
            <a:pPr marL="976312" lvl="1" indent="-514350" eaLnBrk="1" fontAlgn="auto" hangingPunct="1">
              <a:spcAft>
                <a:spcPts val="0"/>
              </a:spcAft>
              <a:buFont typeface="+mj-lt"/>
              <a:buAutoNum type="arabicPeriod"/>
              <a:defRPr/>
            </a:pPr>
            <a:r>
              <a:rPr lang="en-US" sz="2400" dirty="0" smtClean="0">
                <a:solidFill>
                  <a:srgbClr val="C00000"/>
                </a:solidFill>
              </a:rPr>
              <a:t>Activity</a:t>
            </a:r>
            <a:r>
              <a:rPr lang="en-US" sz="2400" dirty="0" smtClean="0"/>
              <a:t> Diagram</a:t>
            </a:r>
          </a:p>
          <a:p>
            <a:pPr marL="976312" lvl="1" indent="-514350" eaLnBrk="1" fontAlgn="auto" hangingPunct="1">
              <a:spcAft>
                <a:spcPts val="0"/>
              </a:spcAft>
              <a:buFont typeface="+mj-lt"/>
              <a:buAutoNum type="arabicPeriod"/>
              <a:defRPr/>
            </a:pPr>
            <a:r>
              <a:rPr lang="en-US" sz="2400" dirty="0" smtClean="0">
                <a:solidFill>
                  <a:srgbClr val="C00000"/>
                </a:solidFill>
              </a:rPr>
              <a:t>Sequence</a:t>
            </a:r>
            <a:r>
              <a:rPr lang="en-US" sz="2400" dirty="0" smtClean="0"/>
              <a:t> Diagram</a:t>
            </a:r>
          </a:p>
          <a:p>
            <a:pPr marL="976312" lvl="1" indent="-514350" eaLnBrk="1" fontAlgn="auto" hangingPunct="1">
              <a:spcAft>
                <a:spcPts val="0"/>
              </a:spcAft>
              <a:buFont typeface="+mj-lt"/>
              <a:buAutoNum type="arabicPeriod"/>
              <a:defRPr/>
            </a:pPr>
            <a:r>
              <a:rPr lang="en-US" sz="2400" dirty="0" smtClean="0">
                <a:solidFill>
                  <a:srgbClr val="C00000"/>
                </a:solidFill>
              </a:rPr>
              <a:t>Communication</a:t>
            </a:r>
            <a:r>
              <a:rPr lang="en-US" sz="2400" dirty="0" smtClean="0"/>
              <a:t> Diagram</a:t>
            </a:r>
          </a:p>
          <a:p>
            <a:pPr marL="976312" lvl="1" indent="-514350" eaLnBrk="1" fontAlgn="auto" hangingPunct="1">
              <a:spcAft>
                <a:spcPts val="0"/>
              </a:spcAft>
              <a:buFont typeface="+mj-lt"/>
              <a:buAutoNum type="arabicPeriod"/>
              <a:defRPr/>
            </a:pPr>
            <a:r>
              <a:rPr lang="en-US" sz="2400" dirty="0" smtClean="0">
                <a:solidFill>
                  <a:srgbClr val="C00000"/>
                </a:solidFill>
              </a:rPr>
              <a:t>Interaction</a:t>
            </a:r>
            <a:r>
              <a:rPr lang="en-US" sz="2400" dirty="0" smtClean="0"/>
              <a:t> Diagram</a:t>
            </a:r>
            <a:endParaRPr lang="id-ID" sz="2400" dirty="0" smtClean="0"/>
          </a:p>
          <a:p>
            <a:pPr marL="976312" lvl="1" indent="-514350" eaLnBrk="1" fontAlgn="auto" hangingPunct="1">
              <a:spcAft>
                <a:spcPts val="0"/>
              </a:spcAft>
              <a:buFont typeface="+mj-lt"/>
              <a:buAutoNum type="arabicPeriod"/>
              <a:defRPr/>
            </a:pPr>
            <a:endParaRPr lang="id-ID" sz="2400" dirty="0" smtClean="0"/>
          </a:p>
          <a:p>
            <a:pPr marL="976312" lvl="1" indent="-514350" eaLnBrk="1" fontAlgn="auto" hangingPunct="1">
              <a:spcAft>
                <a:spcPts val="0"/>
              </a:spcAft>
              <a:buFont typeface="+mj-lt"/>
              <a:buAutoNum type="arabicPeriod" startAt="5"/>
              <a:defRPr/>
            </a:pPr>
            <a:r>
              <a:rPr lang="en-US" sz="2400" dirty="0" smtClean="0">
                <a:solidFill>
                  <a:srgbClr val="C00000"/>
                </a:solidFill>
              </a:rPr>
              <a:t>Timing</a:t>
            </a:r>
            <a:r>
              <a:rPr lang="en-US" sz="2400" dirty="0" smtClean="0"/>
              <a:t> Diagram</a:t>
            </a:r>
          </a:p>
          <a:p>
            <a:pPr marL="976312" lvl="1" indent="-514350" eaLnBrk="1" fontAlgn="auto" hangingPunct="1">
              <a:spcAft>
                <a:spcPts val="0"/>
              </a:spcAft>
              <a:buFont typeface="+mj-lt"/>
              <a:buAutoNum type="arabicPeriod" startAt="5"/>
              <a:defRPr/>
            </a:pPr>
            <a:r>
              <a:rPr lang="en-US" sz="2400" dirty="0" smtClean="0">
                <a:solidFill>
                  <a:srgbClr val="C00000"/>
                </a:solidFill>
              </a:rPr>
              <a:t>Behavior State </a:t>
            </a:r>
            <a:r>
              <a:rPr lang="en-US" sz="2400" dirty="0" smtClean="0"/>
              <a:t>Machine</a:t>
            </a:r>
          </a:p>
          <a:p>
            <a:pPr marL="976312" lvl="1" indent="-514350" eaLnBrk="1" fontAlgn="auto" hangingPunct="1">
              <a:spcAft>
                <a:spcPts val="0"/>
              </a:spcAft>
              <a:buFont typeface="+mj-lt"/>
              <a:buAutoNum type="arabicPeriod" startAt="5"/>
              <a:defRPr/>
            </a:pPr>
            <a:r>
              <a:rPr lang="en-US" sz="2400" dirty="0" smtClean="0">
                <a:solidFill>
                  <a:srgbClr val="C00000"/>
                </a:solidFill>
              </a:rPr>
              <a:t>Protocol State </a:t>
            </a:r>
            <a:r>
              <a:rPr lang="en-US" sz="2400" dirty="0" smtClean="0"/>
              <a:t>Machine</a:t>
            </a:r>
          </a:p>
          <a:p>
            <a:pPr marL="976312" lvl="1" indent="-514350" eaLnBrk="1" fontAlgn="auto" hangingPunct="1">
              <a:spcAft>
                <a:spcPts val="0"/>
              </a:spcAft>
              <a:buFont typeface="+mj-lt"/>
              <a:buAutoNum type="arabicPeriod" startAt="5"/>
              <a:defRPr/>
            </a:pPr>
            <a:r>
              <a:rPr lang="en-US" sz="2400" dirty="0" smtClean="0">
                <a:solidFill>
                  <a:srgbClr val="C00000"/>
                </a:solidFill>
              </a:rPr>
              <a:t>Use Cas</a:t>
            </a:r>
            <a:r>
              <a:rPr lang="en-US" sz="2400" dirty="0" smtClean="0"/>
              <a:t>e Diagrams</a:t>
            </a:r>
          </a:p>
          <a:p>
            <a:pPr eaLnBrk="1" fontAlgn="auto" hangingPunct="1">
              <a:spcAft>
                <a:spcPts val="0"/>
              </a:spcAft>
              <a:buFont typeface="Arial" pitchFamily="34" charset="0"/>
              <a:buChar char="•"/>
              <a:defRPr/>
            </a:pPr>
            <a:endParaRPr lang="en-US" sz="2400" dirty="0">
              <a:cs typeface="+mn-cs"/>
            </a:endParaRPr>
          </a:p>
        </p:txBody>
      </p:sp>
    </p:spTree>
    <p:extLst>
      <p:ext uri="{BB962C8B-B14F-4D97-AF65-F5344CB8AC3E}">
        <p14:creationId xmlns:p14="http://schemas.microsoft.com/office/powerpoint/2010/main" val="159076477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0760" y="2863353"/>
            <a:ext cx="5328592" cy="769441"/>
          </a:xfrm>
          <a:prstGeom prst="rect">
            <a:avLst/>
          </a:prstGeom>
          <a:noFill/>
        </p:spPr>
        <p:txBody>
          <a:bodyPr wrap="square" rtlCol="0">
            <a:spAutoFit/>
          </a:bodyPr>
          <a:lstStyle/>
          <a:p>
            <a:pPr algn="ctr"/>
            <a:r>
              <a:rPr lang="id-ID" sz="4400" b="1" dirty="0" smtClean="0">
                <a:solidFill>
                  <a:srgbClr val="00B0F0"/>
                </a:solidFill>
              </a:rPr>
              <a:t>TERIMA KASIH</a:t>
            </a:r>
            <a:endParaRPr lang="id-ID" sz="4400" b="1" dirty="0">
              <a:solidFill>
                <a:srgbClr val="00B0F0"/>
              </a:solidFill>
            </a:endParaRPr>
          </a:p>
        </p:txBody>
      </p:sp>
    </p:spTree>
    <p:extLst>
      <p:ext uri="{BB962C8B-B14F-4D97-AF65-F5344CB8AC3E}">
        <p14:creationId xmlns:p14="http://schemas.microsoft.com/office/powerpoint/2010/main" val="653019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742950" indent="-742950">
              <a:buFont typeface="+mj-lt"/>
              <a:buAutoNum type="arabicPeriod"/>
            </a:pPr>
            <a:r>
              <a:rPr lang="id-ID" sz="3600" dirty="0" smtClean="0">
                <a:solidFill>
                  <a:srgbClr val="C00000"/>
                </a:solidFill>
              </a:rPr>
              <a:t>Data</a:t>
            </a:r>
            <a:r>
              <a:rPr lang="id-ID" sz="3600" dirty="0" smtClean="0"/>
              <a:t>-oriented </a:t>
            </a:r>
            <a:r>
              <a:rPr lang="id-ID" sz="3600" dirty="0" smtClean="0">
                <a:sym typeface="Wingdings" pitchFamily="2" charset="2"/>
              </a:rPr>
              <a:t> </a:t>
            </a:r>
            <a:r>
              <a:rPr lang="id-ID" sz="3600" dirty="0" smtClean="0"/>
              <a:t>DFD</a:t>
            </a:r>
          </a:p>
          <a:p>
            <a:pPr marL="742950" indent="-742950">
              <a:buFont typeface="+mj-lt"/>
              <a:buAutoNum type="arabicPeriod"/>
            </a:pPr>
            <a:r>
              <a:rPr lang="id-ID" sz="3600" dirty="0" smtClean="0">
                <a:solidFill>
                  <a:srgbClr val="C00000"/>
                </a:solidFill>
              </a:rPr>
              <a:t>Process</a:t>
            </a:r>
            <a:r>
              <a:rPr lang="id-ID" sz="3600" dirty="0" smtClean="0"/>
              <a:t>-oriented </a:t>
            </a:r>
            <a:r>
              <a:rPr lang="id-ID" sz="3600" dirty="0" smtClean="0">
                <a:sym typeface="Wingdings" pitchFamily="2" charset="2"/>
              </a:rPr>
              <a:t> </a:t>
            </a:r>
            <a:r>
              <a:rPr lang="id-ID" sz="3600" dirty="0" smtClean="0"/>
              <a:t>Flowchart</a:t>
            </a:r>
          </a:p>
          <a:p>
            <a:pPr marL="742950" indent="-742950">
              <a:buFont typeface="+mj-lt"/>
              <a:buAutoNum type="arabicPeriod"/>
            </a:pPr>
            <a:r>
              <a:rPr lang="id-ID" sz="3600" dirty="0" smtClean="0">
                <a:solidFill>
                  <a:srgbClr val="C00000"/>
                </a:solidFill>
              </a:rPr>
              <a:t>Object</a:t>
            </a:r>
            <a:r>
              <a:rPr lang="id-ID" sz="3600" dirty="0" smtClean="0"/>
              <a:t>-oriented (data + process) </a:t>
            </a:r>
            <a:r>
              <a:rPr lang="id-ID" sz="3600" dirty="0" smtClean="0">
                <a:sym typeface="Wingdings" pitchFamily="2" charset="2"/>
              </a:rPr>
              <a:t> </a:t>
            </a:r>
            <a:r>
              <a:rPr lang="id-ID" sz="3600" dirty="0" smtClean="0"/>
              <a:t>UML</a:t>
            </a:r>
          </a:p>
        </p:txBody>
      </p:sp>
      <p:sp>
        <p:nvSpPr>
          <p:cNvPr id="4" name="Title 3"/>
          <p:cNvSpPr>
            <a:spLocks noGrp="1"/>
          </p:cNvSpPr>
          <p:nvPr>
            <p:ph type="title"/>
          </p:nvPr>
        </p:nvSpPr>
        <p:spPr/>
        <p:txBody>
          <a:bodyPr>
            <a:normAutofit fontScale="90000"/>
          </a:bodyPr>
          <a:lstStyle/>
          <a:p>
            <a:r>
              <a:rPr lang="id-ID" dirty="0">
                <a:solidFill>
                  <a:srgbClr val="00B0F0"/>
                </a:solidFill>
              </a:rPr>
              <a:t>Analysis Design Paradigm and Diagrams</a:t>
            </a:r>
          </a:p>
        </p:txBody>
      </p:sp>
    </p:spTree>
    <p:extLst>
      <p:ext uri="{BB962C8B-B14F-4D97-AF65-F5344CB8AC3E}">
        <p14:creationId xmlns:p14="http://schemas.microsoft.com/office/powerpoint/2010/main" val="31317755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Konsep</a:t>
            </a:r>
            <a:r>
              <a:rPr lang="en-US" dirty="0" smtClean="0">
                <a:solidFill>
                  <a:srgbClr val="00B0F0"/>
                </a:solidFill>
              </a:rPr>
              <a:t> </a:t>
            </a:r>
            <a:r>
              <a:rPr lang="en-US" dirty="0" err="1" smtClean="0">
                <a:solidFill>
                  <a:srgbClr val="00B0F0"/>
                </a:solidFill>
              </a:rPr>
              <a:t>Komunikasi</a:t>
            </a:r>
            <a:r>
              <a:rPr lang="en-US" dirty="0" smtClean="0">
                <a:solidFill>
                  <a:srgbClr val="00B0F0"/>
                </a:solidFill>
              </a:rPr>
              <a:t> &amp; </a:t>
            </a:r>
            <a:r>
              <a:rPr lang="en-US" dirty="0" err="1" smtClean="0">
                <a:solidFill>
                  <a:srgbClr val="00B0F0"/>
                </a:solidFill>
              </a:rPr>
              <a:t>Analis</a:t>
            </a:r>
            <a:r>
              <a:rPr lang="id-ID" dirty="0" smtClean="0">
                <a:solidFill>
                  <a:srgbClr val="00B0F0"/>
                </a:solidFill>
              </a:rPr>
              <a:t>is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sz="2800" dirty="0" err="1" smtClean="0">
                <a:solidFill>
                  <a:srgbClr val="FF0000"/>
                </a:solidFill>
              </a:rPr>
              <a:t>Spesifikasi-spesifikasi</a:t>
            </a:r>
            <a:r>
              <a:rPr lang="en-US" sz="2800" dirty="0" smtClean="0">
                <a:solidFill>
                  <a:srgbClr val="FF0000"/>
                </a:solidFill>
              </a:rPr>
              <a:t> </a:t>
            </a:r>
            <a:r>
              <a:rPr lang="en-US" sz="2800" dirty="0" err="1" smtClean="0">
                <a:solidFill>
                  <a:srgbClr val="FF0000"/>
                </a:solidFill>
              </a:rPr>
              <a:t>kebutuhan</a:t>
            </a:r>
            <a:r>
              <a:rPr lang="en-US" sz="2800" dirty="0" smtClean="0">
                <a:solidFill>
                  <a:srgbClr val="FF0000"/>
                </a:solidFill>
              </a:rPr>
              <a:t> </a:t>
            </a:r>
            <a:r>
              <a:rPr lang="en-US" sz="2800" dirty="0" err="1" smtClean="0">
                <a:solidFill>
                  <a:srgbClr val="FF0000"/>
                </a:solidFill>
              </a:rPr>
              <a:t>pengguna</a:t>
            </a:r>
            <a:r>
              <a:rPr lang="en-US" sz="2800" dirty="0" smtClean="0"/>
              <a:t> </a:t>
            </a:r>
            <a:r>
              <a:rPr lang="en-US" sz="2800" dirty="0" err="1" smtClean="0"/>
              <a:t>harus</a:t>
            </a:r>
            <a:r>
              <a:rPr lang="en-US" sz="2800" dirty="0" smtClean="0"/>
              <a:t> </a:t>
            </a:r>
            <a:r>
              <a:rPr lang="en-US" sz="2800" dirty="0" err="1" smtClean="0">
                <a:solidFill>
                  <a:srgbClr val="FF0000"/>
                </a:solidFill>
              </a:rPr>
              <a:t>diperoleh</a:t>
            </a:r>
            <a:r>
              <a:rPr lang="en-US" sz="2800" dirty="0" smtClean="0">
                <a:solidFill>
                  <a:srgbClr val="FF0000"/>
                </a:solidFill>
              </a:rPr>
              <a:t>  </a:t>
            </a:r>
            <a:r>
              <a:rPr lang="en-US" sz="2800" dirty="0" err="1" smtClean="0">
                <a:solidFill>
                  <a:srgbClr val="FF0000"/>
                </a:solidFill>
              </a:rPr>
              <a:t>melalui</a:t>
            </a:r>
            <a:r>
              <a:rPr lang="en-US" sz="2800" dirty="0" smtClean="0">
                <a:solidFill>
                  <a:srgbClr val="FF0000"/>
                </a:solidFill>
              </a:rPr>
              <a:t> </a:t>
            </a:r>
            <a:r>
              <a:rPr lang="en-US" sz="2800" dirty="0" err="1" smtClean="0">
                <a:solidFill>
                  <a:srgbClr val="FF0000"/>
                </a:solidFill>
              </a:rPr>
              <a:t>aktifitas-aktifitas</a:t>
            </a:r>
            <a:r>
              <a:rPr lang="en-US" sz="2800" dirty="0" smtClean="0">
                <a:solidFill>
                  <a:srgbClr val="FF0000"/>
                </a:solidFill>
              </a:rPr>
              <a:t> </a:t>
            </a:r>
            <a:r>
              <a:rPr lang="en-US" sz="2800" dirty="0" err="1" smtClean="0">
                <a:solidFill>
                  <a:srgbClr val="FF0000"/>
                </a:solidFill>
              </a:rPr>
              <a:t>komunikasi</a:t>
            </a:r>
            <a:r>
              <a:rPr lang="en-US" sz="2800" dirty="0" smtClean="0">
                <a:solidFill>
                  <a:srgbClr val="FF0000"/>
                </a:solidFill>
              </a:rPr>
              <a:t> </a:t>
            </a:r>
            <a:r>
              <a:rPr lang="en-US" sz="2800" dirty="0" err="1" smtClean="0"/>
              <a:t>sebelum</a:t>
            </a:r>
            <a:r>
              <a:rPr lang="en-US" sz="2800" dirty="0" smtClean="0"/>
              <a:t> </a:t>
            </a:r>
            <a:r>
              <a:rPr lang="en-US" sz="2800" dirty="0" err="1" smtClean="0"/>
              <a:t>dilakukannya</a:t>
            </a:r>
            <a:r>
              <a:rPr lang="en-US" sz="2800" dirty="0" smtClean="0"/>
              <a:t> </a:t>
            </a:r>
            <a:r>
              <a:rPr lang="en-US" sz="2800" dirty="0" err="1" smtClean="0"/>
              <a:t>analisis</a:t>
            </a:r>
            <a:endParaRPr lang="id-ID" sz="2800" dirty="0" smtClean="0"/>
          </a:p>
          <a:p>
            <a:endParaRPr lang="en-US" sz="2800" dirty="0" smtClean="0"/>
          </a:p>
          <a:p>
            <a:r>
              <a:rPr lang="en-US" sz="2800" dirty="0" err="1" smtClean="0">
                <a:solidFill>
                  <a:srgbClr val="7030A0"/>
                </a:solidFill>
              </a:rPr>
              <a:t>Sasaran</a:t>
            </a:r>
            <a:r>
              <a:rPr lang="en-US" sz="2800" dirty="0" smtClean="0"/>
              <a:t> </a:t>
            </a:r>
            <a:r>
              <a:rPr lang="en-US" sz="2800" dirty="0" err="1" smtClean="0"/>
              <a:t>dari</a:t>
            </a:r>
            <a:r>
              <a:rPr lang="en-US" sz="2800" dirty="0" smtClean="0"/>
              <a:t> </a:t>
            </a:r>
            <a:r>
              <a:rPr lang="en-US" sz="2800" dirty="0" err="1" smtClean="0">
                <a:solidFill>
                  <a:srgbClr val="7030A0"/>
                </a:solidFill>
              </a:rPr>
              <a:t>spesifikasi</a:t>
            </a:r>
            <a:r>
              <a:rPr lang="en-US" sz="2800" dirty="0" smtClean="0">
                <a:solidFill>
                  <a:srgbClr val="7030A0"/>
                </a:solidFill>
              </a:rPr>
              <a:t> </a:t>
            </a:r>
            <a:r>
              <a:rPr lang="en-US" sz="2800" dirty="0" err="1" smtClean="0">
                <a:solidFill>
                  <a:srgbClr val="7030A0"/>
                </a:solidFill>
              </a:rPr>
              <a:t>kebutuhan</a:t>
            </a:r>
            <a:r>
              <a:rPr lang="en-US" sz="2800" dirty="0" smtClean="0"/>
              <a:t> </a:t>
            </a:r>
            <a:r>
              <a:rPr lang="en-US" sz="2800" dirty="0" err="1" smtClean="0"/>
              <a:t>adalah</a:t>
            </a:r>
            <a:r>
              <a:rPr lang="en-US" sz="2800" dirty="0" smtClean="0"/>
              <a:t> </a:t>
            </a:r>
            <a:r>
              <a:rPr lang="en-US" sz="2800" dirty="0" err="1" smtClean="0">
                <a:solidFill>
                  <a:srgbClr val="7030A0"/>
                </a:solidFill>
              </a:rPr>
              <a:t>untuk</a:t>
            </a:r>
            <a:r>
              <a:rPr lang="en-US" sz="2800" dirty="0" smtClean="0">
                <a:solidFill>
                  <a:srgbClr val="7030A0"/>
                </a:solidFill>
              </a:rPr>
              <a:t> </a:t>
            </a:r>
            <a:r>
              <a:rPr lang="en-US" sz="2800" dirty="0" err="1" smtClean="0">
                <a:solidFill>
                  <a:srgbClr val="7030A0"/>
                </a:solidFill>
              </a:rPr>
              <a:t>memahami</a:t>
            </a:r>
            <a:r>
              <a:rPr lang="en-US" sz="2800" dirty="0" smtClean="0">
                <a:solidFill>
                  <a:srgbClr val="7030A0"/>
                </a:solidFill>
              </a:rPr>
              <a:t> </a:t>
            </a:r>
            <a:r>
              <a:rPr lang="en-US" sz="2800" dirty="0" err="1" smtClean="0">
                <a:solidFill>
                  <a:srgbClr val="7030A0"/>
                </a:solidFill>
              </a:rPr>
              <a:t>berbagai</a:t>
            </a:r>
            <a:r>
              <a:rPr lang="en-US" sz="2800" dirty="0" smtClean="0">
                <a:solidFill>
                  <a:srgbClr val="7030A0"/>
                </a:solidFill>
              </a:rPr>
              <a:t> </a:t>
            </a:r>
            <a:r>
              <a:rPr lang="en-US" sz="2800" dirty="0" err="1" smtClean="0">
                <a:solidFill>
                  <a:srgbClr val="7030A0"/>
                </a:solidFill>
              </a:rPr>
              <a:t>hal</a:t>
            </a:r>
            <a:r>
              <a:rPr lang="en-US" sz="2800" dirty="0" smtClean="0">
                <a:solidFill>
                  <a:srgbClr val="7030A0"/>
                </a:solidFill>
              </a:rPr>
              <a:t> yang </a:t>
            </a:r>
            <a:r>
              <a:rPr lang="en-US" sz="2800" dirty="0" err="1" smtClean="0">
                <a:solidFill>
                  <a:srgbClr val="7030A0"/>
                </a:solidFill>
              </a:rPr>
              <a:t>para</a:t>
            </a:r>
            <a:r>
              <a:rPr lang="en-US" sz="2800" dirty="0" smtClean="0">
                <a:solidFill>
                  <a:srgbClr val="7030A0"/>
                </a:solidFill>
              </a:rPr>
              <a:t> </a:t>
            </a:r>
            <a:r>
              <a:rPr lang="en-US" sz="2800" i="1" dirty="0" smtClean="0">
                <a:solidFill>
                  <a:srgbClr val="7030A0"/>
                </a:solidFill>
              </a:rPr>
              <a:t>stakeholder</a:t>
            </a:r>
            <a:r>
              <a:rPr lang="en-US" sz="2800" dirty="0" smtClean="0">
                <a:solidFill>
                  <a:srgbClr val="7030A0"/>
                </a:solidFill>
              </a:rPr>
              <a:t> </a:t>
            </a:r>
            <a:r>
              <a:rPr lang="en-US" sz="2800" dirty="0" err="1" smtClean="0">
                <a:solidFill>
                  <a:srgbClr val="7030A0"/>
                </a:solidFill>
              </a:rPr>
              <a:t>inginkan</a:t>
            </a:r>
            <a:r>
              <a:rPr lang="en-US" sz="2800" dirty="0" smtClean="0"/>
              <a:t> </a:t>
            </a:r>
            <a:r>
              <a:rPr lang="en-US" sz="2800" dirty="0" err="1" smtClean="0"/>
              <a:t>dari</a:t>
            </a:r>
            <a:r>
              <a:rPr lang="en-US" sz="2800" dirty="0" smtClean="0"/>
              <a:t> </a:t>
            </a:r>
            <a:r>
              <a:rPr lang="en-US" sz="2800" dirty="0" err="1" smtClean="0"/>
              <a:t>perangkat</a:t>
            </a:r>
            <a:r>
              <a:rPr lang="en-US" sz="2800" dirty="0" smtClean="0"/>
              <a:t> </a:t>
            </a:r>
            <a:r>
              <a:rPr lang="en-US" sz="2800" dirty="0" err="1" smtClean="0"/>
              <a:t>lunak</a:t>
            </a:r>
            <a:r>
              <a:rPr lang="en-US" sz="2800" dirty="0" smtClean="0"/>
              <a:t> yang </a:t>
            </a:r>
            <a:r>
              <a:rPr lang="en-US" sz="2800" dirty="0" err="1" smtClean="0"/>
              <a:t>akan</a:t>
            </a:r>
            <a:r>
              <a:rPr lang="en-US" sz="2800" dirty="0" smtClean="0"/>
              <a:t> </a:t>
            </a:r>
            <a:r>
              <a:rPr lang="en-US" sz="2800" dirty="0" err="1" smtClean="0"/>
              <a:t>dikembangkan</a:t>
            </a:r>
            <a:endParaRPr lang="id-ID" sz="2800" dirty="0" smtClean="0"/>
          </a:p>
          <a:p>
            <a:endParaRPr lang="en-US" sz="2800" dirty="0" smtClean="0"/>
          </a:p>
          <a:p>
            <a:r>
              <a:rPr lang="en-US" sz="2800" dirty="0" err="1" smtClean="0">
                <a:solidFill>
                  <a:srgbClr val="0070C0"/>
                </a:solidFill>
              </a:rPr>
              <a:t>Analisis</a:t>
            </a:r>
            <a:r>
              <a:rPr lang="en-US" sz="2800" dirty="0" smtClean="0">
                <a:solidFill>
                  <a:srgbClr val="0070C0"/>
                </a:solidFill>
              </a:rPr>
              <a:t> </a:t>
            </a:r>
            <a:r>
              <a:rPr lang="en-US" sz="2800" dirty="0" err="1" smtClean="0">
                <a:solidFill>
                  <a:srgbClr val="0070C0"/>
                </a:solidFill>
              </a:rPr>
              <a:t>adalah</a:t>
            </a:r>
            <a:r>
              <a:rPr lang="en-US" sz="2800" dirty="0" smtClean="0">
                <a:solidFill>
                  <a:srgbClr val="0070C0"/>
                </a:solidFill>
              </a:rPr>
              <a:t> </a:t>
            </a:r>
            <a:r>
              <a:rPr lang="en-US" sz="2800" dirty="0" err="1" smtClean="0">
                <a:solidFill>
                  <a:srgbClr val="0070C0"/>
                </a:solidFill>
              </a:rPr>
              <a:t>tindakan</a:t>
            </a:r>
            <a:r>
              <a:rPr lang="en-US" sz="2800" dirty="0" smtClean="0">
                <a:solidFill>
                  <a:srgbClr val="0070C0"/>
                </a:solidFill>
              </a:rPr>
              <a:t> yang </a:t>
            </a:r>
            <a:r>
              <a:rPr lang="en-US" sz="2800" dirty="0" err="1" smtClean="0">
                <a:solidFill>
                  <a:srgbClr val="0070C0"/>
                </a:solidFill>
              </a:rPr>
              <a:t>terjadi</a:t>
            </a:r>
            <a:r>
              <a:rPr lang="en-US" sz="2800" dirty="0" smtClean="0">
                <a:solidFill>
                  <a:srgbClr val="0070C0"/>
                </a:solidFill>
              </a:rPr>
              <a:t> </a:t>
            </a:r>
            <a:r>
              <a:rPr lang="en-US" sz="2800" dirty="0" err="1" smtClean="0">
                <a:solidFill>
                  <a:srgbClr val="0070C0"/>
                </a:solidFill>
              </a:rPr>
              <a:t>saat</a:t>
            </a:r>
            <a:r>
              <a:rPr lang="en-US" sz="2800" dirty="0" smtClean="0">
                <a:solidFill>
                  <a:srgbClr val="0070C0"/>
                </a:solidFill>
              </a:rPr>
              <a:t> </a:t>
            </a:r>
            <a:r>
              <a:rPr lang="en-US" sz="2800" dirty="0" err="1" smtClean="0">
                <a:solidFill>
                  <a:srgbClr val="0070C0"/>
                </a:solidFill>
              </a:rPr>
              <a:t>kebutuhan-kebutuhan</a:t>
            </a:r>
            <a:r>
              <a:rPr lang="en-US" sz="2800" dirty="0" smtClean="0">
                <a:solidFill>
                  <a:srgbClr val="0070C0"/>
                </a:solidFill>
              </a:rPr>
              <a:t> </a:t>
            </a:r>
            <a:r>
              <a:rPr lang="en-US" sz="2800" dirty="0" err="1" smtClean="0">
                <a:solidFill>
                  <a:srgbClr val="0070C0"/>
                </a:solidFill>
              </a:rPr>
              <a:t>sudah</a:t>
            </a:r>
            <a:r>
              <a:rPr lang="en-US" sz="2800" dirty="0" smtClean="0">
                <a:solidFill>
                  <a:srgbClr val="0070C0"/>
                </a:solidFill>
              </a:rPr>
              <a:t> </a:t>
            </a:r>
            <a:r>
              <a:rPr lang="en-US" sz="2800" dirty="0" err="1" smtClean="0">
                <a:solidFill>
                  <a:srgbClr val="0070C0"/>
                </a:solidFill>
              </a:rPr>
              <a:t>didapatkan</a:t>
            </a:r>
            <a:endParaRPr lang="en-US" sz="2800" dirty="0">
              <a:solidFill>
                <a:srgbClr val="0070C0"/>
              </a:solidFill>
            </a:endParaRPr>
          </a:p>
        </p:txBody>
      </p:sp>
    </p:spTree>
    <p:extLst>
      <p:ext uri="{BB962C8B-B14F-4D97-AF65-F5344CB8AC3E}">
        <p14:creationId xmlns:p14="http://schemas.microsoft.com/office/powerpoint/2010/main" val="358858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Requirement</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2800" i="1" dirty="0" smtClean="0">
                <a:solidFill>
                  <a:srgbClr val="0070C0"/>
                </a:solidFill>
              </a:rPr>
              <a:t>Requirement </a:t>
            </a:r>
            <a:r>
              <a:rPr lang="en-US" sz="2800" dirty="0" err="1" smtClean="0"/>
              <a:t>adalah</a:t>
            </a:r>
            <a:r>
              <a:rPr lang="en-US" sz="2800" dirty="0" smtClean="0"/>
              <a:t> </a:t>
            </a:r>
            <a:r>
              <a:rPr lang="en-US" sz="2800" dirty="0" err="1" smtClean="0"/>
              <a:t>pernyataan</a:t>
            </a:r>
            <a:r>
              <a:rPr lang="en-US" sz="2800" dirty="0" smtClean="0"/>
              <a:t> yang </a:t>
            </a:r>
            <a:r>
              <a:rPr lang="en-US" sz="2800" dirty="0" err="1" smtClean="0"/>
              <a:t>mendefinisikan</a:t>
            </a:r>
            <a:r>
              <a:rPr lang="en-US" sz="2800" dirty="0" smtClean="0"/>
              <a:t> </a:t>
            </a:r>
            <a:r>
              <a:rPr lang="en-US" sz="2800" dirty="0" err="1" smtClean="0"/>
              <a:t>tujuan</a:t>
            </a:r>
            <a:r>
              <a:rPr lang="en-US" sz="2800" dirty="0" smtClean="0"/>
              <a:t> </a:t>
            </a:r>
            <a:r>
              <a:rPr lang="en-US" sz="2800" dirty="0" err="1" smtClean="0"/>
              <a:t>atau</a:t>
            </a:r>
            <a:r>
              <a:rPr lang="en-US" sz="2800" dirty="0" smtClean="0"/>
              <a:t> </a:t>
            </a:r>
            <a:r>
              <a:rPr lang="en-US" sz="2800" dirty="0" err="1" smtClean="0"/>
              <a:t>batasan</a:t>
            </a:r>
            <a:r>
              <a:rPr lang="en-US" sz="2800" dirty="0" smtClean="0"/>
              <a:t> </a:t>
            </a:r>
            <a:r>
              <a:rPr lang="en-US" sz="2800" dirty="0" err="1" smtClean="0"/>
              <a:t>sistem</a:t>
            </a:r>
            <a:r>
              <a:rPr lang="en-US" sz="2800" dirty="0" smtClean="0"/>
              <a:t> yang </a:t>
            </a:r>
            <a:r>
              <a:rPr lang="en-US" sz="2800" dirty="0" err="1" smtClean="0"/>
              <a:t>harus</a:t>
            </a:r>
            <a:r>
              <a:rPr lang="en-US" sz="2800" dirty="0" smtClean="0"/>
              <a:t> </a:t>
            </a:r>
            <a:r>
              <a:rPr lang="en-US" sz="2800" dirty="0" err="1" smtClean="0"/>
              <a:t>terpenuhi</a:t>
            </a:r>
            <a:endParaRPr lang="en-US" sz="2800" dirty="0" smtClean="0"/>
          </a:p>
          <a:p>
            <a:pPr lvl="1"/>
            <a:r>
              <a:rPr lang="en-US" sz="2400" dirty="0" err="1" smtClean="0"/>
              <a:t>Perlu</a:t>
            </a:r>
            <a:r>
              <a:rPr lang="en-US" sz="2400" dirty="0" smtClean="0"/>
              <a:t> </a:t>
            </a:r>
            <a:r>
              <a:rPr lang="en-US" sz="2400" dirty="0" err="1" smtClean="0"/>
              <a:t>dipahami</a:t>
            </a:r>
            <a:r>
              <a:rPr lang="en-US" sz="2400" dirty="0" smtClean="0"/>
              <a:t> </a:t>
            </a:r>
            <a:r>
              <a:rPr lang="en-US" sz="2400" dirty="0" err="1" smtClean="0"/>
              <a:t>oleh</a:t>
            </a:r>
            <a:r>
              <a:rPr lang="en-US" sz="2400" dirty="0" smtClean="0"/>
              <a:t> </a:t>
            </a:r>
            <a:r>
              <a:rPr lang="en-US" sz="2400" dirty="0" err="1" smtClean="0"/>
              <a:t>tim</a:t>
            </a:r>
            <a:r>
              <a:rPr lang="en-US" sz="2400" dirty="0" smtClean="0"/>
              <a:t> </a:t>
            </a:r>
            <a:r>
              <a:rPr lang="en-US" sz="2400" dirty="0" err="1" smtClean="0"/>
              <a:t>pengembang</a:t>
            </a:r>
            <a:r>
              <a:rPr lang="en-US" sz="2400" dirty="0" smtClean="0"/>
              <a:t> </a:t>
            </a:r>
            <a:r>
              <a:rPr lang="en-US" sz="2400" dirty="0" err="1" smtClean="0"/>
              <a:t>dan</a:t>
            </a:r>
            <a:r>
              <a:rPr lang="en-US" sz="2400" dirty="0" smtClean="0"/>
              <a:t> </a:t>
            </a:r>
            <a:r>
              <a:rPr lang="en-US" sz="2400" dirty="0" err="1" smtClean="0"/>
              <a:t>divalidasi</a:t>
            </a:r>
            <a:r>
              <a:rPr lang="en-US" sz="2400" dirty="0" smtClean="0"/>
              <a:t> </a:t>
            </a:r>
            <a:r>
              <a:rPr lang="en-US" sz="2400" dirty="0" err="1" smtClean="0"/>
              <a:t>oleh</a:t>
            </a:r>
            <a:r>
              <a:rPr lang="en-US" sz="2400" dirty="0" smtClean="0"/>
              <a:t> </a:t>
            </a:r>
            <a:r>
              <a:rPr lang="en-US" sz="2400" dirty="0" err="1" smtClean="0"/>
              <a:t>para</a:t>
            </a:r>
            <a:r>
              <a:rPr lang="en-US" sz="2400" dirty="0" smtClean="0"/>
              <a:t> </a:t>
            </a:r>
            <a:r>
              <a:rPr lang="en-US" sz="2400" i="1" dirty="0" smtClean="0"/>
              <a:t>stakeholder</a:t>
            </a:r>
            <a:r>
              <a:rPr lang="en-US" sz="2400" dirty="0" smtClean="0"/>
              <a:t> </a:t>
            </a:r>
            <a:r>
              <a:rPr lang="en-US" sz="2400" dirty="0" err="1" smtClean="0"/>
              <a:t>dan</a:t>
            </a:r>
            <a:r>
              <a:rPr lang="en-US" sz="2400" dirty="0" smtClean="0"/>
              <a:t> </a:t>
            </a:r>
            <a:r>
              <a:rPr lang="en-US" sz="2400" dirty="0" err="1" smtClean="0"/>
              <a:t>pengguna</a:t>
            </a:r>
            <a:r>
              <a:rPr lang="en-US" sz="2400" dirty="0" smtClean="0"/>
              <a:t> (</a:t>
            </a:r>
            <a:r>
              <a:rPr lang="en-US" sz="2400" i="1" dirty="0" smtClean="0"/>
              <a:t>user</a:t>
            </a:r>
            <a:r>
              <a:rPr lang="en-US" sz="2400" dirty="0" smtClean="0"/>
              <a:t>)</a:t>
            </a:r>
          </a:p>
          <a:p>
            <a:pPr lvl="1"/>
            <a:r>
              <a:rPr lang="en-US" sz="2400" dirty="0" err="1" smtClean="0"/>
              <a:t>Sebagai</a:t>
            </a:r>
            <a:r>
              <a:rPr lang="en-US" sz="2400" dirty="0" smtClean="0"/>
              <a:t> </a:t>
            </a:r>
            <a:r>
              <a:rPr lang="en-US" sz="2400" dirty="0" err="1" smtClean="0"/>
              <a:t>kriteria</a:t>
            </a:r>
            <a:r>
              <a:rPr lang="en-US" sz="2400" dirty="0" smtClean="0"/>
              <a:t> </a:t>
            </a:r>
            <a:r>
              <a:rPr lang="en-US" sz="2400" dirty="0" err="1" smtClean="0"/>
              <a:t>penentuan</a:t>
            </a:r>
            <a:r>
              <a:rPr lang="en-US" sz="2400" dirty="0" smtClean="0"/>
              <a:t> </a:t>
            </a:r>
            <a:r>
              <a:rPr lang="en-US" sz="2400" dirty="0" err="1" smtClean="0"/>
              <a:t>lolos</a:t>
            </a:r>
            <a:r>
              <a:rPr lang="en-US" sz="2400" dirty="0" smtClean="0"/>
              <a:t> / </a:t>
            </a:r>
            <a:r>
              <a:rPr lang="en-US" sz="2400" dirty="0" err="1" smtClean="0"/>
              <a:t>gagal</a:t>
            </a:r>
            <a:r>
              <a:rPr lang="en-US" sz="2400" dirty="0" smtClean="0"/>
              <a:t> yang </a:t>
            </a:r>
            <a:r>
              <a:rPr lang="en-US" sz="2400" dirty="0" err="1" smtClean="0"/>
              <a:t>dapat</a:t>
            </a:r>
            <a:r>
              <a:rPr lang="en-US" sz="2400" dirty="0" smtClean="0"/>
              <a:t> </a:t>
            </a:r>
            <a:r>
              <a:rPr lang="en-US" sz="2400" dirty="0" err="1" smtClean="0"/>
              <a:t>diverifikasi</a:t>
            </a:r>
            <a:r>
              <a:rPr lang="en-US" sz="2400" dirty="0" smtClean="0"/>
              <a:t> </a:t>
            </a:r>
            <a:r>
              <a:rPr lang="en-US" sz="2400" dirty="0" err="1" smtClean="0"/>
              <a:t>oleh</a:t>
            </a:r>
            <a:r>
              <a:rPr lang="en-US" sz="2400" dirty="0" smtClean="0"/>
              <a:t> </a:t>
            </a:r>
            <a:r>
              <a:rPr lang="en-US" sz="2400" dirty="0" err="1" smtClean="0"/>
              <a:t>tim</a:t>
            </a:r>
            <a:r>
              <a:rPr lang="en-US" sz="2400" dirty="0" smtClean="0"/>
              <a:t> </a:t>
            </a:r>
            <a:r>
              <a:rPr lang="en-US" sz="2400" dirty="0" err="1" smtClean="0"/>
              <a:t>penguji</a:t>
            </a:r>
            <a:endParaRPr lang="en-US" sz="2400" dirty="0" smtClean="0"/>
          </a:p>
          <a:p>
            <a:pPr lvl="1"/>
            <a:r>
              <a:rPr lang="en-US" sz="2400" dirty="0" err="1" smtClean="0"/>
              <a:t>Prioritas</a:t>
            </a:r>
            <a:r>
              <a:rPr lang="en-US" sz="2400" dirty="0" smtClean="0"/>
              <a:t> yang </a:t>
            </a:r>
            <a:r>
              <a:rPr lang="en-US" sz="2400" dirty="0" err="1" smtClean="0"/>
              <a:t>ditetapkan</a:t>
            </a:r>
            <a:r>
              <a:rPr lang="en-US" sz="2400" dirty="0" smtClean="0"/>
              <a:t> </a:t>
            </a:r>
            <a:r>
              <a:rPr lang="en-US" sz="2400" dirty="0" err="1" smtClean="0"/>
              <a:t>dalam</a:t>
            </a:r>
            <a:r>
              <a:rPr lang="en-US" sz="2400" dirty="0" smtClean="0"/>
              <a:t> </a:t>
            </a:r>
            <a:r>
              <a:rPr lang="en-US" sz="2400" dirty="0" err="1" smtClean="0"/>
              <a:t>kaitannya</a:t>
            </a:r>
            <a:r>
              <a:rPr lang="en-US" sz="2400" dirty="0" smtClean="0"/>
              <a:t> </a:t>
            </a:r>
            <a:r>
              <a:rPr lang="en-US" sz="2400" dirty="0" err="1" smtClean="0"/>
              <a:t>dengan</a:t>
            </a:r>
            <a:r>
              <a:rPr lang="en-US" sz="2400" dirty="0" smtClean="0"/>
              <a:t> </a:t>
            </a:r>
            <a:r>
              <a:rPr lang="en-US" sz="2400" dirty="0" err="1" smtClean="0"/>
              <a:t>persyaratan</a:t>
            </a:r>
            <a:r>
              <a:rPr lang="en-US" sz="2400" dirty="0" smtClean="0"/>
              <a:t> lain</a:t>
            </a:r>
            <a:endParaRPr lang="en-US" sz="2400" dirty="0"/>
          </a:p>
        </p:txBody>
      </p:sp>
    </p:spTree>
    <p:extLst>
      <p:ext uri="{BB962C8B-B14F-4D97-AF65-F5344CB8AC3E}">
        <p14:creationId xmlns:p14="http://schemas.microsoft.com/office/powerpoint/2010/main" val="656742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Requirement</a:t>
            </a:r>
            <a:endParaRPr lang="en-US" dirty="0">
              <a:solidFill>
                <a:srgbClr val="00B0F0"/>
              </a:solidFill>
            </a:endParaRPr>
          </a:p>
        </p:txBody>
      </p:sp>
      <p:sp>
        <p:nvSpPr>
          <p:cNvPr id="3" name="Content Placeholder 2"/>
          <p:cNvSpPr>
            <a:spLocks noGrp="1"/>
          </p:cNvSpPr>
          <p:nvPr>
            <p:ph idx="1"/>
          </p:nvPr>
        </p:nvSpPr>
        <p:spPr/>
        <p:txBody>
          <a:bodyPr>
            <a:noAutofit/>
          </a:bodyPr>
          <a:lstStyle/>
          <a:p>
            <a:pPr marL="633222" indent="-514350">
              <a:buNone/>
            </a:pPr>
            <a:r>
              <a:rPr lang="en-US" i="1" dirty="0" smtClean="0"/>
              <a:t>Requirement</a:t>
            </a:r>
            <a:r>
              <a:rPr lang="en-US" dirty="0" smtClean="0"/>
              <a:t> </a:t>
            </a:r>
            <a:r>
              <a:rPr lang="en-US" dirty="0" err="1" smtClean="0"/>
              <a:t>dibagi</a:t>
            </a:r>
            <a:r>
              <a:rPr lang="en-US" dirty="0" smtClean="0"/>
              <a:t> </a:t>
            </a:r>
            <a:r>
              <a:rPr lang="en-US" dirty="0" err="1" smtClean="0"/>
              <a:t>menjadi</a:t>
            </a:r>
            <a:r>
              <a:rPr lang="en-US" dirty="0" smtClean="0"/>
              <a:t> 2 (</a:t>
            </a:r>
            <a:r>
              <a:rPr lang="en-US" dirty="0" err="1" smtClean="0"/>
              <a:t>dua</a:t>
            </a:r>
            <a:r>
              <a:rPr lang="en-US" dirty="0" smtClean="0"/>
              <a:t>):</a:t>
            </a:r>
          </a:p>
          <a:p>
            <a:pPr marL="633222" indent="-514350">
              <a:buAutoNum type="arabicPeriod"/>
            </a:pPr>
            <a:r>
              <a:rPr lang="en-US" i="1" dirty="0" smtClean="0">
                <a:solidFill>
                  <a:srgbClr val="0070C0"/>
                </a:solidFill>
              </a:rPr>
              <a:t>Functional Requirement</a:t>
            </a:r>
            <a:r>
              <a:rPr lang="en-US" dirty="0" smtClean="0">
                <a:solidFill>
                  <a:srgbClr val="0070C0"/>
                </a:solidFill>
              </a:rPr>
              <a:t> (</a:t>
            </a:r>
            <a:r>
              <a:rPr lang="en-US" dirty="0" err="1" smtClean="0">
                <a:solidFill>
                  <a:srgbClr val="0070C0"/>
                </a:solidFill>
              </a:rPr>
              <a:t>persyaratan</a:t>
            </a:r>
            <a:r>
              <a:rPr lang="en-US" dirty="0" smtClean="0">
                <a:solidFill>
                  <a:srgbClr val="0070C0"/>
                </a:solidFill>
              </a:rPr>
              <a:t> </a:t>
            </a:r>
            <a:r>
              <a:rPr lang="en-US" dirty="0" err="1" smtClean="0">
                <a:solidFill>
                  <a:srgbClr val="0070C0"/>
                </a:solidFill>
              </a:rPr>
              <a:t>fungsional</a:t>
            </a:r>
            <a:r>
              <a:rPr lang="en-US" dirty="0" smtClean="0">
                <a:solidFill>
                  <a:srgbClr val="0070C0"/>
                </a:solidFill>
              </a:rPr>
              <a:t>)</a:t>
            </a:r>
          </a:p>
          <a:p>
            <a:pPr marL="925830" lvl="1" indent="-514350">
              <a:buNone/>
            </a:pPr>
            <a:r>
              <a:rPr lang="en-US" sz="2400" dirty="0" smtClean="0"/>
              <a:t>	“</a:t>
            </a:r>
            <a:r>
              <a:rPr lang="en-US" sz="2400" i="1" dirty="0" smtClean="0"/>
              <a:t>Functional requirements define what the system or application will do</a:t>
            </a:r>
            <a:r>
              <a:rPr lang="en-US" sz="2400" dirty="0" smtClean="0"/>
              <a:t>”</a:t>
            </a:r>
          </a:p>
          <a:p>
            <a:pPr marL="633222" indent="-514350">
              <a:buAutoNum type="arabicPeriod"/>
            </a:pPr>
            <a:r>
              <a:rPr lang="en-US" i="1" dirty="0" smtClean="0">
                <a:solidFill>
                  <a:srgbClr val="0070C0"/>
                </a:solidFill>
              </a:rPr>
              <a:t>Non-functional Requirement </a:t>
            </a:r>
            <a:r>
              <a:rPr lang="en-US" dirty="0" smtClean="0">
                <a:solidFill>
                  <a:srgbClr val="0070C0"/>
                </a:solidFill>
              </a:rPr>
              <a:t>(</a:t>
            </a:r>
            <a:r>
              <a:rPr lang="en-US" dirty="0" err="1" smtClean="0">
                <a:solidFill>
                  <a:srgbClr val="0070C0"/>
                </a:solidFill>
              </a:rPr>
              <a:t>persyaratan</a:t>
            </a:r>
            <a:r>
              <a:rPr lang="en-US" dirty="0" smtClean="0">
                <a:solidFill>
                  <a:srgbClr val="0070C0"/>
                </a:solidFill>
              </a:rPr>
              <a:t> non </a:t>
            </a:r>
            <a:r>
              <a:rPr lang="en-US" dirty="0" err="1" smtClean="0">
                <a:solidFill>
                  <a:srgbClr val="0070C0"/>
                </a:solidFill>
              </a:rPr>
              <a:t>fungsional</a:t>
            </a:r>
            <a:r>
              <a:rPr lang="en-US" dirty="0" smtClean="0">
                <a:solidFill>
                  <a:srgbClr val="0070C0"/>
                </a:solidFill>
              </a:rPr>
              <a:t>)</a:t>
            </a:r>
          </a:p>
          <a:p>
            <a:pPr marL="925830" lvl="1" indent="-514350">
              <a:buNone/>
            </a:pPr>
            <a:r>
              <a:rPr lang="en-US" sz="2400" i="1" dirty="0" smtClean="0"/>
              <a:t>	“A software requirement that describes not what the software will do, but how the software will do it, for example software performance requirements, software external interface requirements, design constraints, and software quality attributes” IEEE Definition</a:t>
            </a:r>
            <a:endParaRPr lang="en-US" sz="2400" dirty="0"/>
          </a:p>
        </p:txBody>
      </p:sp>
    </p:spTree>
    <p:extLst>
      <p:ext uri="{BB962C8B-B14F-4D97-AF65-F5344CB8AC3E}">
        <p14:creationId xmlns:p14="http://schemas.microsoft.com/office/powerpoint/2010/main" val="3249652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00B0F0"/>
                </a:solidFill>
              </a:rPr>
              <a:t>Non Functional Requirement</a:t>
            </a:r>
            <a:endParaRPr lang="en-US" sz="4400" dirty="0">
              <a:solidFill>
                <a:srgbClr val="00B0F0"/>
              </a:solidFill>
            </a:endParaRPr>
          </a:p>
        </p:txBody>
      </p:sp>
      <p:sp>
        <p:nvSpPr>
          <p:cNvPr id="3" name="Content Placeholder 2"/>
          <p:cNvSpPr>
            <a:spLocks noGrp="1"/>
          </p:cNvSpPr>
          <p:nvPr>
            <p:ph idx="1"/>
          </p:nvPr>
        </p:nvSpPr>
        <p:spPr/>
        <p:txBody>
          <a:bodyPr/>
          <a:lstStyle/>
          <a:p>
            <a:r>
              <a:rPr lang="en-US" dirty="0" err="1" smtClean="0"/>
              <a:t>Persyaratan</a:t>
            </a:r>
            <a:r>
              <a:rPr lang="en-US" dirty="0" smtClean="0"/>
              <a:t> </a:t>
            </a:r>
            <a:r>
              <a:rPr lang="en-US" dirty="0" err="1" smtClean="0"/>
              <a:t>perangkat</a:t>
            </a:r>
            <a:r>
              <a:rPr lang="en-US" dirty="0" smtClean="0"/>
              <a:t> </a:t>
            </a:r>
            <a:r>
              <a:rPr lang="en-US" dirty="0" err="1" smtClean="0"/>
              <a:t>lunak</a:t>
            </a:r>
            <a:r>
              <a:rPr lang="en-US" dirty="0" smtClean="0"/>
              <a:t> yang </a:t>
            </a:r>
            <a:r>
              <a:rPr lang="en-US" dirty="0" err="1" smtClean="0"/>
              <a:t>menggambarkan</a:t>
            </a:r>
            <a:r>
              <a:rPr lang="en-US" dirty="0" smtClean="0"/>
              <a:t> </a:t>
            </a:r>
            <a:r>
              <a:rPr lang="en-US" dirty="0" err="1" smtClean="0"/>
              <a:t>bagaimana</a:t>
            </a:r>
            <a:r>
              <a:rPr lang="en-US" dirty="0" smtClean="0"/>
              <a:t> </a:t>
            </a:r>
            <a:r>
              <a:rPr lang="en-US" dirty="0" err="1" smtClean="0"/>
              <a:t>perangkat</a:t>
            </a:r>
            <a:r>
              <a:rPr lang="en-US" dirty="0" smtClean="0"/>
              <a:t> </a:t>
            </a:r>
            <a:r>
              <a:rPr lang="en-US" dirty="0" err="1" smtClean="0"/>
              <a:t>lunak</a:t>
            </a:r>
            <a:r>
              <a:rPr lang="en-US" dirty="0" smtClean="0"/>
              <a:t> </a:t>
            </a:r>
            <a:r>
              <a:rPr lang="en-US" dirty="0" err="1" smtClean="0"/>
              <a:t>akan</a:t>
            </a:r>
            <a:r>
              <a:rPr lang="en-US" dirty="0" smtClean="0"/>
              <a:t> </a:t>
            </a:r>
            <a:r>
              <a:rPr lang="en-US" dirty="0" err="1" smtClean="0"/>
              <a:t>melakukannya</a:t>
            </a:r>
            <a:r>
              <a:rPr lang="en-US" dirty="0" smtClean="0"/>
              <a:t>, </a:t>
            </a:r>
            <a:r>
              <a:rPr lang="en-US" dirty="0" err="1" smtClean="0"/>
              <a:t>misalnya</a:t>
            </a:r>
            <a:r>
              <a:rPr lang="en-US" dirty="0" smtClean="0"/>
              <a:t>, </a:t>
            </a:r>
            <a:r>
              <a:rPr lang="en-US" dirty="0" err="1" smtClean="0"/>
              <a:t>persyaratan</a:t>
            </a:r>
            <a:r>
              <a:rPr lang="en-US" dirty="0" smtClean="0"/>
              <a:t> </a:t>
            </a:r>
            <a:r>
              <a:rPr lang="en-US" dirty="0" err="1" smtClean="0"/>
              <a:t>kinerja</a:t>
            </a:r>
            <a:r>
              <a:rPr lang="en-US" dirty="0" smtClean="0"/>
              <a:t> </a:t>
            </a:r>
            <a:r>
              <a:rPr lang="en-US" dirty="0" err="1" smtClean="0"/>
              <a:t>perangkat</a:t>
            </a:r>
            <a:r>
              <a:rPr lang="en-US" dirty="0" smtClean="0"/>
              <a:t> </a:t>
            </a:r>
            <a:r>
              <a:rPr lang="en-US" dirty="0" err="1" smtClean="0"/>
              <a:t>lunak</a:t>
            </a:r>
            <a:r>
              <a:rPr lang="en-US" dirty="0" smtClean="0"/>
              <a:t>, </a:t>
            </a:r>
            <a:r>
              <a:rPr lang="en-US" dirty="0" err="1" smtClean="0"/>
              <a:t>persyaratan</a:t>
            </a:r>
            <a:r>
              <a:rPr lang="en-US" dirty="0" smtClean="0"/>
              <a:t> </a:t>
            </a:r>
            <a:r>
              <a:rPr lang="en-US" dirty="0" err="1" smtClean="0"/>
              <a:t>antarmuka</a:t>
            </a:r>
            <a:r>
              <a:rPr lang="en-US" dirty="0" smtClean="0"/>
              <a:t> </a:t>
            </a:r>
            <a:r>
              <a:rPr lang="en-US" dirty="0" err="1" smtClean="0"/>
              <a:t>eksternal</a:t>
            </a:r>
            <a:r>
              <a:rPr lang="en-US" dirty="0" smtClean="0"/>
              <a:t> </a:t>
            </a:r>
            <a:r>
              <a:rPr lang="en-US" dirty="0" err="1" smtClean="0"/>
              <a:t>perangkat</a:t>
            </a:r>
            <a:r>
              <a:rPr lang="en-US" dirty="0" smtClean="0"/>
              <a:t> </a:t>
            </a:r>
            <a:r>
              <a:rPr lang="en-US" dirty="0" err="1" smtClean="0"/>
              <a:t>lunak</a:t>
            </a:r>
            <a:r>
              <a:rPr lang="en-US" dirty="0" smtClean="0"/>
              <a:t>, </a:t>
            </a:r>
            <a:r>
              <a:rPr lang="en-US" dirty="0" err="1" smtClean="0"/>
              <a:t>dan</a:t>
            </a:r>
            <a:r>
              <a:rPr lang="en-US" dirty="0" smtClean="0"/>
              <a:t> </a:t>
            </a:r>
            <a:r>
              <a:rPr lang="en-US" dirty="0" err="1" smtClean="0"/>
              <a:t>atribut</a:t>
            </a:r>
            <a:r>
              <a:rPr lang="en-US" dirty="0" smtClean="0"/>
              <a:t> </a:t>
            </a:r>
            <a:r>
              <a:rPr lang="en-US" dirty="0" err="1" smtClean="0"/>
              <a:t>kualitas</a:t>
            </a:r>
            <a:r>
              <a:rPr lang="en-US" dirty="0" smtClean="0"/>
              <a:t> </a:t>
            </a:r>
            <a:r>
              <a:rPr lang="en-US" dirty="0" err="1" smtClean="0"/>
              <a:t>perangkat</a:t>
            </a:r>
            <a:r>
              <a:rPr lang="en-US" dirty="0" smtClean="0"/>
              <a:t> </a:t>
            </a:r>
            <a:r>
              <a:rPr lang="en-US" dirty="0" err="1" smtClean="0"/>
              <a:t>lunak</a:t>
            </a:r>
            <a:r>
              <a:rPr lang="en-US" dirty="0" smtClean="0"/>
              <a:t>. </a:t>
            </a:r>
          </a:p>
          <a:p>
            <a:endParaRPr lang="en-US" dirty="0" smtClean="0"/>
          </a:p>
          <a:p>
            <a:r>
              <a:rPr lang="en-US" dirty="0" err="1" smtClean="0"/>
              <a:t>Persyaratan</a:t>
            </a:r>
            <a:r>
              <a:rPr lang="en-US" dirty="0" smtClean="0"/>
              <a:t> </a:t>
            </a:r>
            <a:r>
              <a:rPr lang="en-US" dirty="0" err="1" smtClean="0"/>
              <a:t>nonfungsional</a:t>
            </a:r>
            <a:r>
              <a:rPr lang="en-US" dirty="0" smtClean="0"/>
              <a:t> </a:t>
            </a:r>
            <a:r>
              <a:rPr lang="en-US" dirty="0" err="1" smtClean="0"/>
              <a:t>sulit</a:t>
            </a:r>
            <a:r>
              <a:rPr lang="en-US" dirty="0" smtClean="0"/>
              <a:t> </a:t>
            </a:r>
            <a:r>
              <a:rPr lang="en-US" dirty="0" err="1" smtClean="0"/>
              <a:t>untuk</a:t>
            </a:r>
            <a:r>
              <a:rPr lang="en-US" dirty="0" smtClean="0"/>
              <a:t> </a:t>
            </a:r>
            <a:r>
              <a:rPr lang="en-US" dirty="0" err="1" smtClean="0"/>
              <a:t>diuji</a:t>
            </a:r>
            <a:r>
              <a:rPr lang="en-US" dirty="0" smtClean="0"/>
              <a:t> </a:t>
            </a:r>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dirty="0" err="1" smtClean="0"/>
              <a:t>mereka</a:t>
            </a:r>
            <a:r>
              <a:rPr lang="en-US" dirty="0" smtClean="0"/>
              <a:t> </a:t>
            </a:r>
            <a:r>
              <a:rPr lang="en-US" dirty="0" err="1" smtClean="0"/>
              <a:t>biasanya</a:t>
            </a:r>
            <a:r>
              <a:rPr lang="en-US" dirty="0" smtClean="0"/>
              <a:t> </a:t>
            </a:r>
            <a:r>
              <a:rPr lang="en-US" dirty="0" err="1" smtClean="0"/>
              <a:t>dievaluasi</a:t>
            </a:r>
            <a:r>
              <a:rPr lang="en-US" dirty="0" smtClean="0"/>
              <a:t> </a:t>
            </a:r>
            <a:r>
              <a:rPr lang="en-US" dirty="0" err="1" smtClean="0"/>
              <a:t>secara</a:t>
            </a:r>
            <a:r>
              <a:rPr lang="en-US" dirty="0" smtClean="0"/>
              <a:t> </a:t>
            </a:r>
            <a:r>
              <a:rPr lang="en-US" dirty="0" err="1" smtClean="0"/>
              <a:t>subyektif</a:t>
            </a:r>
            <a:endParaRPr lang="en-US" dirty="0"/>
          </a:p>
        </p:txBody>
      </p:sp>
    </p:spTree>
    <p:extLst>
      <p:ext uri="{BB962C8B-B14F-4D97-AF65-F5344CB8AC3E}">
        <p14:creationId xmlns:p14="http://schemas.microsoft.com/office/powerpoint/2010/main" val="19070065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 val="{5587611E-7C78-4161-AC6C-71A97A089A13}"/>
  <p:tag name="GENSWF_ADVANCE_TIME" val="5"/>
  <p:tag name="TIMING"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 val="{CF0901DA-4A7A-42BF-8644-4169EFB5FE84}"/>
  <p:tag name="GENSWF_ADVANCE_TIME" val="5"/>
  <p:tag name="TIMING" val="|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675</TotalTime>
  <Words>1213</Words>
  <Application>Microsoft Office PowerPoint</Application>
  <PresentationFormat>On-screen Show (4:3)</PresentationFormat>
  <Paragraphs>184</Paragraphs>
  <Slides>41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ＭＳ Ｐゴシック</vt:lpstr>
      <vt:lpstr>Arial</vt:lpstr>
      <vt:lpstr>Calibri</vt:lpstr>
      <vt:lpstr>Wingdings</vt:lpstr>
      <vt:lpstr>Clarity</vt:lpstr>
      <vt:lpstr>Object oriented analyst and design</vt:lpstr>
      <vt:lpstr>ANALISIS BERORIENTASI OBJECT</vt:lpstr>
      <vt:lpstr>Analisis Terstruktur vs Berorientasi Object</vt:lpstr>
      <vt:lpstr>Analisis Berorientasi Object</vt:lpstr>
      <vt:lpstr>Analysis Design Paradigm and Diagrams</vt:lpstr>
      <vt:lpstr>Konsep Komunikasi &amp; Analisis</vt:lpstr>
      <vt:lpstr>Requirement</vt:lpstr>
      <vt:lpstr>Requirement</vt:lpstr>
      <vt:lpstr>Non Functional Requirement</vt:lpstr>
      <vt:lpstr>Contoh Functional &amp; Non Functional Requirement</vt:lpstr>
      <vt:lpstr>Contoh Functional &amp; Non Functional Requirement</vt:lpstr>
      <vt:lpstr>Validasi Kebutuhan</vt:lpstr>
      <vt:lpstr>Model Analisis</vt:lpstr>
      <vt:lpstr>Letak Model Analisis</vt:lpstr>
      <vt:lpstr>Elemen-elemen Model Analisis</vt:lpstr>
      <vt:lpstr>Elemen-elemen Model Analisis</vt:lpstr>
      <vt:lpstr>Elemen-elemen Model Analisis</vt:lpstr>
      <vt:lpstr>Elemen-elemen Model Analisis</vt:lpstr>
      <vt:lpstr>Elemen-elemen Model Analisis</vt:lpstr>
      <vt:lpstr>OBJECT Oriented notation</vt:lpstr>
      <vt:lpstr>Modeling</vt:lpstr>
      <vt:lpstr>What’s UML?</vt:lpstr>
      <vt:lpstr>What’s UML?</vt:lpstr>
      <vt:lpstr>What’s UML?</vt:lpstr>
      <vt:lpstr>What’s UML?</vt:lpstr>
      <vt:lpstr>What’s UML?</vt:lpstr>
      <vt:lpstr>What’s UML?</vt:lpstr>
      <vt:lpstr>What’s UML?</vt:lpstr>
      <vt:lpstr>What’s UML?</vt:lpstr>
      <vt:lpstr>What’s UML?</vt:lpstr>
      <vt:lpstr>History of UML</vt:lpstr>
      <vt:lpstr>Notasi &amp; Semantik Domain Pada UML(1)</vt:lpstr>
      <vt:lpstr>Notasi &amp; Semantik Domain Pada UML(2)</vt:lpstr>
      <vt:lpstr>Notasi &amp; Semantik Domain Pada UML(3)</vt:lpstr>
      <vt:lpstr>UML 2.0</vt:lpstr>
      <vt:lpstr>UML 2.0 Diagram</vt:lpstr>
      <vt:lpstr>UML Structure Diagrams</vt:lpstr>
      <vt:lpstr>UML Structure Diagrams</vt:lpstr>
      <vt:lpstr>UML Behavior Diagrams</vt:lpstr>
      <vt:lpstr>UML Behavior Diagrams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oriented analyst and design</dc:title>
  <dc:creator>USER</dc:creator>
  <cp:lastModifiedBy>Dave Kurniawan</cp:lastModifiedBy>
  <cp:revision>62</cp:revision>
  <dcterms:created xsi:type="dcterms:W3CDTF">2016-03-02T03:33:50Z</dcterms:created>
  <dcterms:modified xsi:type="dcterms:W3CDTF">2020-03-09T02:48:52Z</dcterms:modified>
</cp:coreProperties>
</file>