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86" r:id="rId4"/>
    <p:sldId id="264" r:id="rId5"/>
    <p:sldId id="258" r:id="rId6"/>
    <p:sldId id="259" r:id="rId7"/>
    <p:sldId id="260" r:id="rId8"/>
    <p:sldId id="261" r:id="rId9"/>
    <p:sldId id="262" r:id="rId10"/>
    <p:sldId id="263" r:id="rId11"/>
    <p:sldId id="287" r:id="rId12"/>
    <p:sldId id="265" r:id="rId13"/>
    <p:sldId id="266" r:id="rId14"/>
    <p:sldId id="267" r:id="rId15"/>
    <p:sldId id="269" r:id="rId16"/>
    <p:sldId id="271" r:id="rId17"/>
    <p:sldId id="272" r:id="rId18"/>
    <p:sldId id="285" r:id="rId19"/>
    <p:sldId id="275" r:id="rId20"/>
    <p:sldId id="276" r:id="rId21"/>
    <p:sldId id="277" r:id="rId22"/>
    <p:sldId id="288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6E5F21-06F8-456D-B8B3-C53B6A6D9273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3BAD72-912C-499D-A807-E4D5B7CEB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5F21-06F8-456D-B8B3-C53B6A6D9273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BAD72-912C-499D-A807-E4D5B7CEB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5F21-06F8-456D-B8B3-C53B6A6D9273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BAD72-912C-499D-A807-E4D5B7CEB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6E5F21-06F8-456D-B8B3-C53B6A6D9273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3BAD72-912C-499D-A807-E4D5B7CEB8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6E5F21-06F8-456D-B8B3-C53B6A6D9273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3BAD72-912C-499D-A807-E4D5B7CEB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5F21-06F8-456D-B8B3-C53B6A6D9273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BAD72-912C-499D-A807-E4D5B7CEB8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5F21-06F8-456D-B8B3-C53B6A6D9273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BAD72-912C-499D-A807-E4D5B7CEB8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6E5F21-06F8-456D-B8B3-C53B6A6D9273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3BAD72-912C-499D-A807-E4D5B7CEB8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5F21-06F8-456D-B8B3-C53B6A6D9273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BAD72-912C-499D-A807-E4D5B7CEB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6E5F21-06F8-456D-B8B3-C53B6A6D9273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3BAD72-912C-499D-A807-E4D5B7CEB8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6E5F21-06F8-456D-B8B3-C53B6A6D9273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3BAD72-912C-499D-A807-E4D5B7CEB8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6E5F21-06F8-456D-B8B3-C53B6A6D9273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3BAD72-912C-499D-A807-E4D5B7CEB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12953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Sejarah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Etika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Komputer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772400" cy="838200"/>
          </a:xfrm>
        </p:spPr>
        <p:txBody>
          <a:bodyPr/>
          <a:lstStyle/>
          <a:p>
            <a:pPr algn="r"/>
            <a:r>
              <a:rPr lang="en-US" sz="2000" b="1" dirty="0" err="1" smtClean="0">
                <a:solidFill>
                  <a:srgbClr val="0070C0"/>
                </a:solidFill>
              </a:rPr>
              <a:t>Fakultas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Ilmu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Komputer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algn="r"/>
            <a:r>
              <a:rPr lang="en-US" sz="2000" b="1" dirty="0" smtClean="0">
                <a:solidFill>
                  <a:srgbClr val="0070C0"/>
                </a:solidFill>
              </a:rPr>
              <a:t>Dian </a:t>
            </a:r>
            <a:r>
              <a:rPr lang="en-US" sz="2000" b="1" dirty="0" err="1" smtClean="0">
                <a:solidFill>
                  <a:srgbClr val="0070C0"/>
                </a:solidFill>
              </a:rPr>
              <a:t>Nuswantoro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6096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Defri</a:t>
            </a:r>
            <a:r>
              <a:rPr lang="en-US" b="1" dirty="0" smtClean="0"/>
              <a:t> </a:t>
            </a:r>
            <a:r>
              <a:rPr lang="en-US" b="1" dirty="0" err="1" smtClean="0"/>
              <a:t>Kurniawan</a:t>
            </a:r>
            <a:r>
              <a:rPr lang="en-US" b="1" dirty="0" smtClean="0"/>
              <a:t>, </a:t>
            </a:r>
            <a:r>
              <a:rPr lang="en-US" b="1" dirty="0" err="1" smtClean="0"/>
              <a:t>M.Kom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Sejarah</a:t>
            </a:r>
            <a:r>
              <a:rPr lang="en-US" b="1" dirty="0" smtClean="0"/>
              <a:t> &amp; </a:t>
            </a:r>
            <a:r>
              <a:rPr lang="en-US" b="1" dirty="0" err="1" smtClean="0"/>
              <a:t>Tokoh-tokoh</a:t>
            </a:r>
            <a:r>
              <a:rPr lang="en-US" b="1" dirty="0" smtClean="0"/>
              <a:t> </a:t>
            </a:r>
            <a:r>
              <a:rPr lang="en-US" b="1" dirty="0" err="1" smtClean="0"/>
              <a:t>Pelopor</a:t>
            </a:r>
            <a:r>
              <a:rPr lang="en-US" b="1" dirty="0" smtClean="0"/>
              <a:t> </a:t>
            </a:r>
            <a:r>
              <a:rPr lang="en-US" b="1" dirty="0" err="1" smtClean="0"/>
              <a:t>Etikom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latin typeface="Baskerville Old Face" pitchFamily="18" charset="0"/>
              </a:rPr>
              <a:t>Era 19</a:t>
            </a:r>
            <a:r>
              <a:rPr lang="en-US" b="1" dirty="0" smtClean="0">
                <a:latin typeface="Baskerville Old Face" pitchFamily="18" charset="0"/>
              </a:rPr>
              <a:t>90 </a:t>
            </a:r>
            <a:r>
              <a:rPr lang="id-ID" b="1" dirty="0" smtClean="0">
                <a:latin typeface="Baskerville Old Face" pitchFamily="18" charset="0"/>
              </a:rPr>
              <a:t>an</a:t>
            </a:r>
            <a:endParaRPr lang="en-US" b="1" dirty="0" smtClean="0">
              <a:latin typeface="Baskerville Old Face" pitchFamily="18" charset="0"/>
            </a:endParaRPr>
          </a:p>
          <a:p>
            <a:r>
              <a:rPr lang="id-ID" dirty="0" smtClean="0"/>
              <a:t>Implikasi pada bisnis semakin meluas akibat dari kejahatan komputer, membuat lahirnya forum-forum yang peduli pada masalah tersebut.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Konfrensi</a:t>
            </a:r>
            <a:r>
              <a:rPr lang="en-US" dirty="0" smtClean="0"/>
              <a:t> yang </a:t>
            </a:r>
            <a:r>
              <a:rPr lang="en-US" dirty="0" err="1" smtClean="0"/>
              <a:t>terselenggara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Etikom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id-ID" dirty="0" smtClean="0"/>
              <a:t>ETHICOMP by Simon Rogerson,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CEPE by Jeroe van Hoven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Terdapat</a:t>
            </a:r>
            <a:r>
              <a:rPr lang="en-US" dirty="0" smtClean="0"/>
              <a:t> pula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Australia yang </a:t>
            </a:r>
            <a:r>
              <a:rPr lang="en-US" dirty="0" err="1" smtClean="0"/>
              <a:t>dipimpin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Chris Simpson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Yohanes</a:t>
            </a:r>
            <a:r>
              <a:rPr lang="en-US" dirty="0" smtClean="0"/>
              <a:t> </a:t>
            </a:r>
            <a:r>
              <a:rPr lang="en-US" dirty="0" err="1" smtClean="0"/>
              <a:t>Weckert</a:t>
            </a:r>
            <a:endParaRPr lang="id-ID" dirty="0" smtClean="0"/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b="1" dirty="0" smtClean="0">
              <a:latin typeface="Baskerville Old Face" pitchFamily="18" charset="0"/>
            </a:endParaRPr>
          </a:p>
          <a:p>
            <a:pPr lvl="1">
              <a:buNone/>
            </a:pPr>
            <a:endParaRPr lang="en-US" b="1" dirty="0" smtClean="0">
              <a:latin typeface="Baskerville Old Face" pitchFamily="18" charset="0"/>
            </a:endParaRPr>
          </a:p>
          <a:p>
            <a:endParaRPr lang="en-US" b="1" dirty="0" smtClean="0">
              <a:latin typeface="Baskerville Old Face" pitchFamily="18" charset="0"/>
            </a:endParaRPr>
          </a:p>
          <a:p>
            <a:pPr>
              <a:buNone/>
            </a:pPr>
            <a:endParaRPr lang="en-US" i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PANDANGAN DALAM CAKUPAN ETIKOM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9554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PANDANGAN DALAM CAKUPAN ETIKOM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Walter </a:t>
            </a:r>
            <a:r>
              <a:rPr lang="en-US" b="1" dirty="0" err="1" smtClean="0"/>
              <a:t>Maner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etikom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menguji</a:t>
            </a:r>
            <a:r>
              <a:rPr lang="en-US" dirty="0" smtClean="0"/>
              <a:t> “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, yang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err="1" smtClean="0"/>
              <a:t>Maner</a:t>
            </a:r>
            <a:r>
              <a:rPr lang="en-US" dirty="0" smtClean="0"/>
              <a:t>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diperburuk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PANDANGAN DALAM CAKUPAN ETIKOM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Deborah Johnson</a:t>
            </a:r>
            <a:r>
              <a:rPr lang="en-US" dirty="0" smtClean="0"/>
              <a:t> (1985)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bukunya</a:t>
            </a:r>
            <a:r>
              <a:rPr lang="en-US" dirty="0" smtClean="0"/>
              <a:t> </a:t>
            </a:r>
            <a:r>
              <a:rPr lang="en-US" i="1" dirty="0" smtClean="0"/>
              <a:t>Computer Ethics</a:t>
            </a:r>
            <a:r>
              <a:rPr lang="en-US" dirty="0" smtClean="0"/>
              <a:t>,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satu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studi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ditempuh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moral </a:t>
            </a:r>
            <a:r>
              <a:rPr lang="en-US" dirty="0" err="1" smtClean="0"/>
              <a:t>baru</a:t>
            </a:r>
            <a:r>
              <a:rPr lang="en-US" dirty="0" smtClean="0"/>
              <a:t>, yang </a:t>
            </a:r>
            <a:r>
              <a:rPr lang="en-US" dirty="0" err="1" smtClean="0"/>
              <a:t>memaksa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penggunanya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norma-norma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pula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yang “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dipetakan</a:t>
            </a:r>
            <a:r>
              <a:rPr lang="en-US" dirty="0" smtClean="0"/>
              <a:t>”.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PANDANGAN DALAM CAKUPAN ETIKOM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James Moor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artikelnya</a:t>
            </a:r>
            <a:r>
              <a:rPr lang="en-US" dirty="0" smtClean="0"/>
              <a:t> “</a:t>
            </a:r>
            <a:r>
              <a:rPr lang="en-US" i="1" dirty="0" smtClean="0"/>
              <a:t>What Is Computer Ethics</a:t>
            </a:r>
            <a:r>
              <a:rPr lang="en-US" dirty="0" smtClean="0"/>
              <a:t>” “[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?]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1985.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Moor </a:t>
            </a:r>
            <a:r>
              <a:rPr lang="en-US" dirty="0" err="1" smtClean="0"/>
              <a:t>mengartikan</a:t>
            </a:r>
            <a:r>
              <a:rPr lang="en-US" dirty="0" smtClean="0"/>
              <a:t>: </a:t>
            </a:r>
          </a:p>
          <a:p>
            <a:endParaRPr lang="en-US" dirty="0" smtClean="0"/>
          </a:p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pun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kompatibel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metodologis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PANDANGAN DALAM CAKUPAN ETIKOM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memandu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PANDANGAN DALAM CAKUPAN ETIKOM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“</a:t>
            </a:r>
            <a:r>
              <a:rPr lang="en-US" i="1" dirty="0" smtClean="0"/>
              <a:t>logically malleable</a:t>
            </a:r>
            <a:r>
              <a:rPr lang="en-US" dirty="0" smtClean="0"/>
              <a:t>”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pun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programernya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id-ID" dirty="0" smtClean="0"/>
              <a:t>h</a:t>
            </a:r>
            <a:r>
              <a:rPr lang="en-US" dirty="0" err="1" smtClean="0"/>
              <a:t>ubung</a:t>
            </a:r>
            <a:r>
              <a:rPr lang="en-US" dirty="0" smtClean="0"/>
              <a:t> </a:t>
            </a:r>
            <a:r>
              <a:rPr lang="en-US" dirty="0" err="1" smtClean="0"/>
              <a:t>dimana-mana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tiada</a:t>
            </a:r>
            <a:r>
              <a:rPr lang="en-US" dirty="0" smtClean="0"/>
              <a:t> </a:t>
            </a:r>
            <a:r>
              <a:rPr lang="en-US" dirty="0" err="1" smtClean="0"/>
              <a:t>habisnya</a:t>
            </a:r>
            <a:r>
              <a:rPr lang="en-US" dirty="0" smtClean="0"/>
              <a:t>.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yang universal.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kreativitas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PANDANGAN DALAM CAKUPAN ETIKOM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Revolusi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. </a:t>
            </a:r>
            <a:r>
              <a:rPr lang="en-US" dirty="0" err="1" smtClean="0"/>
              <a:t>Langkah</a:t>
            </a:r>
            <a:r>
              <a:rPr lang="en-US" dirty="0" smtClean="0"/>
              <a:t> yang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“</a:t>
            </a:r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”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disaring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puluh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yang </a:t>
            </a:r>
            <a:r>
              <a:rPr lang="en-US" dirty="0" err="1" smtClean="0"/>
              <a:t>kedua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Langkah</a:t>
            </a:r>
            <a:r>
              <a:rPr lang="en-US" dirty="0" smtClean="0"/>
              <a:t> yang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“</a:t>
            </a: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”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(Money), </a:t>
            </a:r>
            <a:r>
              <a:rPr lang="en-US" dirty="0" err="1" smtClean="0"/>
              <a:t>pendidikan</a:t>
            </a:r>
            <a:r>
              <a:rPr lang="en-US" dirty="0" smtClean="0"/>
              <a:t> (education), </a:t>
            </a:r>
            <a:r>
              <a:rPr lang="en-US" dirty="0" err="1" smtClean="0"/>
              <a:t>kerja</a:t>
            </a:r>
            <a:r>
              <a:rPr lang="en-US" dirty="0" smtClean="0"/>
              <a:t> (work)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yang </a:t>
            </a:r>
            <a:r>
              <a:rPr lang="en-US" dirty="0" err="1" smtClean="0"/>
              <a:t>adil</a:t>
            </a:r>
            <a:r>
              <a:rPr lang="en-US" dirty="0" smtClean="0"/>
              <a:t> (fair elections).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Isu-isu Pokok Etika Komputer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2556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id-ID" dirty="0" smtClean="0"/>
              <a:t>Isu-isu Pokok Etika Komputer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id-ID" b="1" dirty="0" smtClean="0"/>
              <a:t>Kejahatan komputer</a:t>
            </a:r>
          </a:p>
          <a:p>
            <a:r>
              <a:rPr lang="id-ID" dirty="0" smtClean="0"/>
              <a:t>Kejahatan yang dilakukan dengan komputer sebagai basis teknologinya.</a:t>
            </a:r>
          </a:p>
          <a:p>
            <a:r>
              <a:rPr lang="id-ID" dirty="0" smtClean="0"/>
              <a:t>Virus, spam, penyadapan, carding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endParaRPr lang="id-ID" dirty="0" smtClean="0"/>
          </a:p>
          <a:p>
            <a:pPr>
              <a:buNone/>
            </a:pPr>
            <a:r>
              <a:rPr lang="en-US" b="1" dirty="0" smtClean="0"/>
              <a:t>2. </a:t>
            </a:r>
            <a:r>
              <a:rPr lang="id-ID" b="1" dirty="0" smtClean="0"/>
              <a:t>Cyber ethics</a:t>
            </a:r>
          </a:p>
          <a:p>
            <a:r>
              <a:rPr lang="id-ID" dirty="0" smtClean="0"/>
              <a:t>Implikasi dari Internet memungkinkan pengguna IT semakin meluas, tak terpetakan, tak teridentifikasi dalam dunia </a:t>
            </a:r>
            <a:r>
              <a:rPr lang="id-ID" i="1" dirty="0" smtClean="0"/>
              <a:t>anonymouse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Komputer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2800" b="1" u="sng" dirty="0" err="1" smtClean="0"/>
              <a:t>Pokok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Bahasan</a:t>
            </a:r>
            <a:r>
              <a:rPr lang="en-US" sz="2800" b="1" u="sng" dirty="0" smtClean="0"/>
              <a:t>:</a:t>
            </a:r>
          </a:p>
          <a:p>
            <a:pPr lvl="0"/>
            <a:r>
              <a:rPr lang="en-US" sz="2800" dirty="0" err="1" smtClean="0"/>
              <a:t>Pengertian</a:t>
            </a:r>
            <a:r>
              <a:rPr lang="en-US" sz="2800" dirty="0" smtClean="0"/>
              <a:t> &amp; </a:t>
            </a:r>
            <a:r>
              <a:rPr lang="en-US" sz="2800" dirty="0" err="1" smtClean="0"/>
              <a:t>Tokoh</a:t>
            </a:r>
            <a:r>
              <a:rPr lang="en-US" sz="2800" dirty="0" smtClean="0"/>
              <a:t> </a:t>
            </a:r>
            <a:r>
              <a:rPr lang="en-US" sz="2800" dirty="0" err="1" smtClean="0"/>
              <a:t>Pelopor</a:t>
            </a:r>
            <a:r>
              <a:rPr lang="en-US" sz="2800" dirty="0" smtClean="0"/>
              <a:t> </a:t>
            </a:r>
            <a:r>
              <a:rPr lang="en-US" sz="2800" dirty="0" err="1" smtClean="0"/>
              <a:t>Etika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(</a:t>
            </a:r>
            <a:r>
              <a:rPr lang="en-US" sz="2800" dirty="0" err="1" smtClean="0"/>
              <a:t>Etikom</a:t>
            </a:r>
            <a:r>
              <a:rPr lang="en-US" sz="2800" dirty="0" smtClean="0"/>
              <a:t>)</a:t>
            </a:r>
          </a:p>
          <a:p>
            <a:pPr lvl="0"/>
            <a:r>
              <a:rPr lang="en-US" sz="2800" dirty="0" err="1" smtClean="0"/>
              <a:t>Pandangan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Cakupan</a:t>
            </a:r>
            <a:r>
              <a:rPr lang="en-US" sz="2800" dirty="0" smtClean="0"/>
              <a:t> </a:t>
            </a:r>
            <a:r>
              <a:rPr lang="en-US" sz="2800" dirty="0" err="1" smtClean="0"/>
              <a:t>Etikom</a:t>
            </a:r>
            <a:endParaRPr lang="en-US" sz="2800" dirty="0" smtClean="0"/>
          </a:p>
          <a:p>
            <a:pPr lvl="0"/>
            <a:r>
              <a:rPr lang="en-US" sz="2800" dirty="0" err="1" smtClean="0"/>
              <a:t>Isu-isu</a:t>
            </a:r>
            <a:r>
              <a:rPr lang="en-US" sz="2800" dirty="0" smtClean="0"/>
              <a:t> </a:t>
            </a:r>
            <a:r>
              <a:rPr lang="en-US" sz="2800" dirty="0" err="1" smtClean="0"/>
              <a:t>Pokok</a:t>
            </a:r>
            <a:r>
              <a:rPr lang="en-US" sz="2800" dirty="0" smtClean="0"/>
              <a:t> </a:t>
            </a:r>
            <a:r>
              <a:rPr lang="en-US" sz="2800" dirty="0" err="1" smtClean="0"/>
              <a:t>Etika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endParaRPr lang="en-US" sz="2800" dirty="0" smtClean="0"/>
          </a:p>
          <a:p>
            <a:pPr lvl="0"/>
            <a:r>
              <a:rPr lang="en-US" sz="2800" dirty="0" err="1"/>
              <a:t>Kriminalitas</a:t>
            </a:r>
            <a:r>
              <a:rPr lang="en-US" sz="2800" dirty="0"/>
              <a:t> di Internet (Cybercrime)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/>
          <a:lstStyle/>
          <a:p>
            <a:r>
              <a:rPr lang="id-ID" dirty="0" smtClean="0"/>
              <a:t>Isu-isu Pokok Etika Komputer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3. </a:t>
            </a:r>
            <a:r>
              <a:rPr lang="id-ID" b="1" dirty="0" smtClean="0"/>
              <a:t>E-Commerce</a:t>
            </a:r>
          </a:p>
          <a:p>
            <a:r>
              <a:rPr lang="id-ID" dirty="0" smtClean="0"/>
              <a:t>Otomatisasi bisnis dengan internet dan layanannya, mengubah bisnis proses yang telah ada dari transaksi konvensional kepada yg berbasis teknologi, melahirkan implikasi negatif, bermacam kejahatan, penipuan dan kerugian.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Isu-isu Pokok Etika Komputer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4. </a:t>
            </a:r>
            <a:r>
              <a:rPr lang="id-ID" b="1" dirty="0" smtClean="0"/>
              <a:t>Pelanggaran HAKI</a:t>
            </a:r>
          </a:p>
          <a:p>
            <a:r>
              <a:rPr lang="id-ID" dirty="0" smtClean="0"/>
              <a:t>Masalah pengakuan hak atas kekayaan intelektual. Pembajakan, cracking, illegal software, etc.</a:t>
            </a:r>
            <a:endParaRPr lang="en-US" dirty="0" smtClean="0"/>
          </a:p>
          <a:p>
            <a:endParaRPr lang="id-ID" dirty="0" smtClean="0"/>
          </a:p>
          <a:p>
            <a:pPr>
              <a:buNone/>
            </a:pPr>
            <a:r>
              <a:rPr lang="en-US" b="1" dirty="0" smtClean="0"/>
              <a:t>5. </a:t>
            </a:r>
            <a:r>
              <a:rPr lang="id-ID" b="1" dirty="0" smtClean="0"/>
              <a:t>Tanggung jawab profesi</a:t>
            </a:r>
          </a:p>
          <a:p>
            <a:r>
              <a:rPr lang="id-ID" dirty="0" smtClean="0"/>
              <a:t>Sebagai bentuk tanggungjawab moral, perlu diciptakan ruang bagi komunitas yang akan saling menghormati. Misalnya IPKIN (Ikatan Profesi Komputer &amp; Informatika-1974)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Kriminalitas</a:t>
            </a:r>
            <a:r>
              <a:rPr lang="en-US" dirty="0"/>
              <a:t> di Internet (Cybercrime)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0636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Kriminalitas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Internet (Cybercrime)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Kriminalitas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maya</a:t>
            </a:r>
            <a:r>
              <a:rPr lang="en-US" dirty="0" smtClean="0"/>
              <a:t> (cybercrime)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internet,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menyerang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cyber space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Kriminalitas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Internet (Cybercrime)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err="1" smtClean="0"/>
              <a:t>Jenis-jenis</a:t>
            </a:r>
            <a:r>
              <a:rPr lang="en-US" u="sng" dirty="0" smtClean="0"/>
              <a:t> Cybercrime yang </a:t>
            </a:r>
            <a:r>
              <a:rPr lang="en-US" u="sng" dirty="0" err="1" smtClean="0"/>
              <a:t>terjadi</a:t>
            </a:r>
            <a:r>
              <a:rPr lang="en-US" u="sng" dirty="0" smtClean="0"/>
              <a:t> </a:t>
            </a:r>
            <a:r>
              <a:rPr lang="en-US" u="sng" dirty="0" err="1" smtClean="0"/>
              <a:t>di</a:t>
            </a:r>
            <a:r>
              <a:rPr lang="en-US" u="sng" dirty="0" smtClean="0"/>
              <a:t> Indonesia:</a:t>
            </a:r>
          </a:p>
          <a:p>
            <a:pPr>
              <a:buNone/>
            </a:pPr>
            <a:r>
              <a:rPr lang="en-US" dirty="0" smtClean="0"/>
              <a:t>1.</a:t>
            </a:r>
            <a:r>
              <a:rPr lang="en-US" b="1" dirty="0" smtClean="0"/>
              <a:t> Illegal content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Illegal content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internet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ketertiban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i="1" dirty="0" smtClean="0"/>
              <a:t>illegal content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ditemui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pornografi</a:t>
            </a:r>
            <a:r>
              <a:rPr lang="en-US" dirty="0" smtClean="0"/>
              <a:t> (</a:t>
            </a:r>
            <a:r>
              <a:rPr lang="en-US" i="1" dirty="0" err="1" smtClean="0"/>
              <a:t>cyberporn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Kriminalitas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Internet (Cybercrime)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2. Carding (credit card fraud)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mencuri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i="1" dirty="0" smtClean="0"/>
              <a:t>credit card</a:t>
            </a:r>
            <a:r>
              <a:rPr lang="en-US" dirty="0" smtClean="0"/>
              <a:t> </a:t>
            </a:r>
            <a:r>
              <a:rPr lang="id-ID" dirty="0" smtClean="0"/>
              <a:t> / kartu kredit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Internet. </a:t>
            </a:r>
            <a:r>
              <a:rPr lang="en-US" i="1" dirty="0" smtClean="0"/>
              <a:t>Carding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cyber fraud</a:t>
            </a:r>
            <a:r>
              <a:rPr lang="id-ID" i="1" dirty="0" smtClean="0"/>
              <a:t> / </a:t>
            </a:r>
            <a:r>
              <a:rPr lang="id-ID" dirty="0" smtClean="0"/>
              <a:t>penipuan dunia maya</a:t>
            </a:r>
            <a:r>
              <a:rPr lang="en-US" dirty="0" smtClean="0"/>
              <a:t>, </a:t>
            </a:r>
            <a:r>
              <a:rPr lang="en-US" dirty="0" err="1" smtClean="0"/>
              <a:t>sejenis</a:t>
            </a:r>
            <a:r>
              <a:rPr lang="en-US" dirty="0" smtClean="0"/>
              <a:t> </a:t>
            </a:r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mengeruk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sebesar-besarnya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Kriminalitas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Internet (Cybercrime)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3. Hacking </a:t>
            </a:r>
            <a:r>
              <a:rPr lang="en-US" b="1" dirty="0" err="1" smtClean="0"/>
              <a:t>dan</a:t>
            </a:r>
            <a:r>
              <a:rPr lang="en-US" b="1" dirty="0" smtClean="0"/>
              <a:t> cracking</a:t>
            </a:r>
          </a:p>
          <a:p>
            <a:pPr>
              <a:buNone/>
            </a:pPr>
            <a:r>
              <a:rPr lang="en-US" dirty="0" smtClean="0"/>
              <a:t>	Hacker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detail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kapabilitasnya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Cracker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menyusup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dalih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sebatas</a:t>
            </a:r>
            <a:r>
              <a:rPr lang="en-US" dirty="0" smtClean="0"/>
              <a:t> </a:t>
            </a:r>
            <a:r>
              <a:rPr lang="en-US" dirty="0" err="1" smtClean="0"/>
              <a:t>kesenangan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Aktifitas</a:t>
            </a:r>
            <a:r>
              <a:rPr lang="en-US" dirty="0" smtClean="0"/>
              <a:t> cracker </a:t>
            </a:r>
            <a:r>
              <a:rPr lang="en-US" dirty="0" err="1" smtClean="0"/>
              <a:t>meliputi</a:t>
            </a:r>
            <a:r>
              <a:rPr lang="en-US" dirty="0" smtClean="0"/>
              <a:t>: </a:t>
            </a:r>
            <a:r>
              <a:rPr lang="en-US" dirty="0" err="1" smtClean="0"/>
              <a:t>pembajakan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pembajakan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web, </a:t>
            </a:r>
            <a:r>
              <a:rPr lang="en-US" dirty="0" err="1" smtClean="0"/>
              <a:t>penyebaran</a:t>
            </a:r>
            <a:r>
              <a:rPr lang="en-US" dirty="0" smtClean="0"/>
              <a:t> virus,</a:t>
            </a:r>
            <a:r>
              <a:rPr lang="id-ID" dirty="0" smtClean="0"/>
              <a:t> dsb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Kriminalitas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Internet (Cybercrime)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4. Gambling</a:t>
            </a:r>
          </a:p>
          <a:p>
            <a:pPr>
              <a:buNone/>
            </a:pPr>
            <a:r>
              <a:rPr lang="en-US" dirty="0" smtClean="0"/>
              <a:t>	Gambling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judi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pemain</a:t>
            </a:r>
            <a:r>
              <a:rPr lang="en-US" dirty="0" smtClean="0"/>
              <a:t> (</a:t>
            </a:r>
            <a:r>
              <a:rPr lang="en-US" dirty="0" err="1" smtClean="0"/>
              <a:t>pejudi</a:t>
            </a:r>
            <a:r>
              <a:rPr lang="en-US" dirty="0" smtClean="0"/>
              <a:t>) yang </a:t>
            </a:r>
            <a:r>
              <a:rPr lang="id-ID" dirty="0" smtClean="0"/>
              <a:t>nyata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berkembangnya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internet,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perjudian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i="1" dirty="0" smtClean="0"/>
              <a:t>online.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Kriminalitas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Internet (Cybercrime)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5. </a:t>
            </a:r>
            <a:r>
              <a:rPr lang="en-US" b="1" i="1" dirty="0" smtClean="0"/>
              <a:t>Cyber </a:t>
            </a:r>
            <a:r>
              <a:rPr lang="en-US" b="1" i="1" dirty="0" err="1" smtClean="0"/>
              <a:t>terorism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cybercrime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tergolong</a:t>
            </a:r>
            <a:r>
              <a:rPr lang="en-US" dirty="0" smtClean="0"/>
              <a:t> </a:t>
            </a:r>
            <a:r>
              <a:rPr lang="en-US" i="1" dirty="0" smtClean="0"/>
              <a:t>cyber </a:t>
            </a:r>
            <a:r>
              <a:rPr lang="en-US" i="1" dirty="0" err="1" smtClean="0"/>
              <a:t>terorism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mengancam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warganegara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cracking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Terima Kasih</a:t>
            </a:r>
            <a:endParaRPr lang="id-ID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Pengertian</a:t>
            </a:r>
            <a:r>
              <a:rPr lang="en-US" sz="3200" dirty="0"/>
              <a:t> &amp; </a:t>
            </a:r>
            <a:r>
              <a:rPr lang="en-US" sz="3200" dirty="0" err="1"/>
              <a:t>Tokoh</a:t>
            </a:r>
            <a:r>
              <a:rPr lang="en-US" sz="3200" dirty="0"/>
              <a:t> </a:t>
            </a:r>
            <a:r>
              <a:rPr lang="en-US" sz="3200" dirty="0" err="1"/>
              <a:t>Pelopor</a:t>
            </a:r>
            <a:r>
              <a:rPr lang="en-US" sz="3200" dirty="0"/>
              <a:t> </a:t>
            </a:r>
            <a:r>
              <a:rPr lang="en-US" sz="3200" dirty="0" err="1"/>
              <a:t>Etika</a:t>
            </a:r>
            <a:r>
              <a:rPr lang="en-US" sz="3200" dirty="0"/>
              <a:t> </a:t>
            </a:r>
            <a:r>
              <a:rPr lang="en-US" sz="3200" dirty="0" err="1"/>
              <a:t>Komputer</a:t>
            </a:r>
            <a:r>
              <a:rPr lang="en-US" sz="3200" dirty="0"/>
              <a:t> (</a:t>
            </a:r>
            <a:r>
              <a:rPr lang="en-US" sz="3200" dirty="0" err="1"/>
              <a:t>Etikom</a:t>
            </a:r>
            <a:r>
              <a:rPr lang="en-US" sz="3200" dirty="0"/>
              <a:t>)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381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Komputer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Komputer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analisa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sifat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dampak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sosial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teknologi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komputer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serta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formulasi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pengesahan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kebijakan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2060"/>
                </a:solidFill>
              </a:rPr>
              <a:t>untuk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menggunakan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teknologi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komputer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secara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benar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Tokoh-tokoh</a:t>
            </a:r>
            <a:r>
              <a:rPr lang="en-US" b="1" dirty="0" smtClean="0"/>
              <a:t> </a:t>
            </a:r>
            <a:r>
              <a:rPr lang="en-US" b="1" dirty="0" err="1" smtClean="0"/>
              <a:t>Pelopor</a:t>
            </a:r>
            <a:r>
              <a:rPr lang="en-US" b="1" dirty="0" smtClean="0"/>
              <a:t>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Komputer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14297194"/>
              </p:ext>
            </p:extLst>
          </p:nvPr>
        </p:nvGraphicFramePr>
        <p:xfrm>
          <a:off x="381000" y="1981200"/>
          <a:ext cx="8001000" cy="35966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00500"/>
                <a:gridCol w="4000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Tahun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+mj-lt"/>
                        </a:rPr>
                        <a:t>Tokoh</a:t>
                      </a:r>
                      <a:endParaRPr lang="en-US" sz="2000" b="1" dirty="0" smtClean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1940 – 1950 an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0" dirty="0" smtClean="0">
                          <a:latin typeface="+mj-lt"/>
                        </a:rPr>
                        <a:t>Norbert Wiener</a:t>
                      </a:r>
                      <a:r>
                        <a:rPr lang="en-US" sz="2000" b="0" dirty="0" smtClean="0">
                          <a:latin typeface="+mj-lt"/>
                        </a:rPr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1960-an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/>
                        <a:t>Donn</a:t>
                      </a:r>
                      <a:r>
                        <a:rPr lang="en-US" sz="2000" b="0" dirty="0" smtClean="0"/>
                        <a:t> Parker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1970-an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Walter </a:t>
                      </a:r>
                      <a:r>
                        <a:rPr lang="en-US" sz="2000" dirty="0" err="1" smtClean="0"/>
                        <a:t>Maner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1980-an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James Moor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Deborah Johnson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1990-an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Simon Rogerson, </a:t>
                      </a:r>
                      <a:endParaRPr lang="en-US" sz="2000" dirty="0" smtClean="0"/>
                    </a:p>
                    <a:p>
                      <a:pPr algn="ctr">
                        <a:buNone/>
                      </a:pPr>
                      <a:r>
                        <a:rPr lang="id-ID" sz="2000" dirty="0" smtClean="0"/>
                        <a:t>Jeroe van Hoven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Chris Simpson,</a:t>
                      </a:r>
                    </a:p>
                    <a:p>
                      <a:pPr algn="ctr"/>
                      <a:r>
                        <a:rPr lang="en-US" sz="2000" dirty="0" err="1" smtClean="0"/>
                        <a:t>Yohanes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Weckert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Sejarah</a:t>
            </a:r>
            <a:r>
              <a:rPr lang="en-US" b="1" dirty="0" smtClean="0"/>
              <a:t> &amp; </a:t>
            </a:r>
            <a:r>
              <a:rPr lang="en-US" b="1" dirty="0" err="1" smtClean="0"/>
              <a:t>Tokoh-tokoh</a:t>
            </a:r>
            <a:r>
              <a:rPr lang="en-US" b="1" dirty="0" smtClean="0"/>
              <a:t> </a:t>
            </a:r>
            <a:r>
              <a:rPr lang="en-US" b="1" dirty="0" err="1" smtClean="0"/>
              <a:t>Pelopor</a:t>
            </a:r>
            <a:r>
              <a:rPr lang="en-US" b="1" dirty="0" smtClean="0"/>
              <a:t> </a:t>
            </a:r>
            <a:r>
              <a:rPr lang="en-US" b="1" dirty="0" err="1" smtClean="0"/>
              <a:t>Etikom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latin typeface="Baskerville Old Face" pitchFamily="18" charset="0"/>
              </a:rPr>
              <a:t>Era 1940 – 1950an</a:t>
            </a:r>
            <a:endParaRPr lang="en-US" b="1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	</a:t>
            </a:r>
            <a:r>
              <a:rPr lang="en-US" dirty="0" err="1" smtClean="0">
                <a:latin typeface="Baskerville Old Face" pitchFamily="18" charset="0"/>
              </a:rPr>
              <a:t>Diawali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dengan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penelitian</a:t>
            </a:r>
            <a:r>
              <a:rPr lang="en-US" dirty="0" smtClean="0">
                <a:latin typeface="Baskerville Old Face" pitchFamily="18" charset="0"/>
              </a:rPr>
              <a:t> Norbert Wiener (Prof </a:t>
            </a:r>
            <a:r>
              <a:rPr lang="en-US" dirty="0" err="1" smtClean="0">
                <a:latin typeface="Baskerville Old Face" pitchFamily="18" charset="0"/>
              </a:rPr>
              <a:t>dari</a:t>
            </a:r>
            <a:r>
              <a:rPr lang="en-US" dirty="0" smtClean="0">
                <a:latin typeface="Baskerville Old Face" pitchFamily="18" charset="0"/>
              </a:rPr>
              <a:t> MIT) </a:t>
            </a:r>
            <a:r>
              <a:rPr lang="en-US" dirty="0" err="1" smtClean="0">
                <a:latin typeface="Baskerville Old Face" pitchFamily="18" charset="0"/>
              </a:rPr>
              <a:t>tentang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komputasi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pada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meriam</a:t>
            </a:r>
            <a:r>
              <a:rPr lang="en-US" dirty="0" smtClean="0">
                <a:latin typeface="Baskerville Old Face" pitchFamily="18" charset="0"/>
              </a:rPr>
              <a:t> yang </a:t>
            </a:r>
            <a:r>
              <a:rPr lang="en-US" dirty="0" err="1" smtClean="0">
                <a:latin typeface="Baskerville Old Face" pitchFamily="18" charset="0"/>
              </a:rPr>
              <a:t>mampu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menembak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jatuh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pesawat</a:t>
            </a:r>
            <a:r>
              <a:rPr lang="en-US" dirty="0" smtClean="0">
                <a:latin typeface="Baskerville Old Face" pitchFamily="18" charset="0"/>
              </a:rPr>
              <a:t> yang </a:t>
            </a:r>
            <a:r>
              <a:rPr lang="en-US" dirty="0" err="1" smtClean="0">
                <a:latin typeface="Baskerville Old Face" pitchFamily="18" charset="0"/>
              </a:rPr>
              <a:t>melintas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atasnya</a:t>
            </a:r>
            <a:r>
              <a:rPr lang="en-US" dirty="0" smtClean="0">
                <a:latin typeface="Baskerville Old Face" pitchFamily="18" charset="0"/>
              </a:rPr>
              <a:t> (PD II).</a:t>
            </a: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	</a:t>
            </a:r>
            <a:r>
              <a:rPr lang="en-US" dirty="0" err="1" smtClean="0">
                <a:latin typeface="Baskerville Old Face" pitchFamily="18" charset="0"/>
              </a:rPr>
              <a:t>Ramalannya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tentang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komputasi</a:t>
            </a:r>
            <a:r>
              <a:rPr lang="en-US" dirty="0" smtClean="0">
                <a:latin typeface="Baskerville Old Face" pitchFamily="18" charset="0"/>
              </a:rPr>
              <a:t> modern, </a:t>
            </a:r>
            <a:r>
              <a:rPr lang="en-US" dirty="0" err="1" smtClean="0">
                <a:latin typeface="Baskerville Old Face" pitchFamily="18" charset="0"/>
              </a:rPr>
              <a:t>bisa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melahirkan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kebaikan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sekaligus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malapetaka</a:t>
            </a: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	Wiener </a:t>
            </a:r>
            <a:r>
              <a:rPr lang="en-US" dirty="0" err="1" smtClean="0">
                <a:latin typeface="Baskerville Old Face" pitchFamily="18" charset="0"/>
              </a:rPr>
              <a:t>juga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meramalkan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terjadinya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revolusi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sosial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dari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perkembangan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teknologi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informasi</a:t>
            </a:r>
            <a:endParaRPr lang="en-US" i="1" dirty="0" smtClean="0">
              <a:latin typeface="Baskerville Old Face" pitchFamily="18" charset="0"/>
            </a:endParaRPr>
          </a:p>
          <a:p>
            <a:pPr>
              <a:buNone/>
            </a:pPr>
            <a:endParaRPr lang="en-US" i="1" dirty="0" smtClean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Sejarah</a:t>
            </a:r>
            <a:r>
              <a:rPr lang="en-US" b="1" dirty="0" smtClean="0"/>
              <a:t> &amp; </a:t>
            </a:r>
            <a:r>
              <a:rPr lang="en-US" b="1" dirty="0" err="1" smtClean="0"/>
              <a:t>Tokoh-tokoh</a:t>
            </a:r>
            <a:r>
              <a:rPr lang="en-US" b="1" dirty="0" smtClean="0"/>
              <a:t> </a:t>
            </a:r>
            <a:r>
              <a:rPr lang="en-US" b="1" dirty="0" err="1" smtClean="0"/>
              <a:t>Pelopor</a:t>
            </a:r>
            <a:r>
              <a:rPr lang="en-US" b="1" dirty="0" smtClean="0"/>
              <a:t> </a:t>
            </a:r>
            <a:r>
              <a:rPr lang="en-US" b="1" dirty="0" err="1" smtClean="0"/>
              <a:t>Etikom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b="1" dirty="0" smtClean="0">
                <a:latin typeface="Baskerville Old Face" pitchFamily="18" charset="0"/>
              </a:rPr>
              <a:t>Era 19</a:t>
            </a:r>
            <a:r>
              <a:rPr lang="en-US" b="1" dirty="0" smtClean="0">
                <a:latin typeface="Baskerville Old Face" pitchFamily="18" charset="0"/>
              </a:rPr>
              <a:t>60 </a:t>
            </a:r>
            <a:r>
              <a:rPr lang="id-ID" b="1" dirty="0" smtClean="0">
                <a:latin typeface="Baskerville Old Face" pitchFamily="18" charset="0"/>
              </a:rPr>
              <a:t>an</a:t>
            </a:r>
            <a:endParaRPr lang="en-US" b="1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b="1" dirty="0" smtClean="0">
                <a:latin typeface="Baskerville Old Face" pitchFamily="18" charset="0"/>
              </a:rPr>
              <a:t>	</a:t>
            </a:r>
            <a:r>
              <a:rPr lang="sv-SE" dirty="0" smtClean="0">
                <a:latin typeface="Baskerville Old Face" pitchFamily="18" charset="0"/>
              </a:rPr>
              <a:t>Doon Parker dari SRI International Menlo Park California melakukan berbagai riset </a:t>
            </a:r>
            <a:r>
              <a:rPr lang="en-US" dirty="0" err="1" smtClean="0">
                <a:latin typeface="Baskerville Old Face" pitchFamily="18" charset="0"/>
              </a:rPr>
              <a:t>untuk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menguji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penggunaan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komputer</a:t>
            </a:r>
            <a:r>
              <a:rPr lang="en-US" dirty="0" smtClean="0">
                <a:latin typeface="Baskerville Old Face" pitchFamily="18" charset="0"/>
              </a:rPr>
              <a:t> yang </a:t>
            </a:r>
            <a:r>
              <a:rPr lang="en-US" dirty="0" err="1" smtClean="0">
                <a:latin typeface="Baskerville Old Face" pitchFamily="18" charset="0"/>
              </a:rPr>
              <a:t>tidak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pantas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dalam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profesionalisme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pada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bidang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komputer</a:t>
            </a: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	Parker </a:t>
            </a:r>
            <a:r>
              <a:rPr lang="en-US" dirty="0" err="1" smtClean="0">
                <a:latin typeface="Baskerville Old Face" pitchFamily="18" charset="0"/>
              </a:rPr>
              <a:t>menerbitkan</a:t>
            </a:r>
            <a:r>
              <a:rPr lang="en-US" dirty="0" smtClean="0">
                <a:latin typeface="Baskerville Old Face" pitchFamily="18" charset="0"/>
              </a:rPr>
              <a:t> “</a:t>
            </a:r>
            <a:r>
              <a:rPr lang="en-US" i="1" dirty="0" smtClean="0">
                <a:latin typeface="Baskerville Old Face" pitchFamily="18" charset="0"/>
              </a:rPr>
              <a:t>Rules of Ethics in Information Processing</a:t>
            </a:r>
            <a:r>
              <a:rPr lang="en-US" dirty="0" smtClean="0">
                <a:latin typeface="Baskerville Old Face" pitchFamily="18" charset="0"/>
              </a:rPr>
              <a:t>”/ </a:t>
            </a:r>
            <a:r>
              <a:rPr lang="en-US" dirty="0" err="1" smtClean="0">
                <a:latin typeface="Baskerville Old Face" pitchFamily="18" charset="0"/>
              </a:rPr>
              <a:t>Peraturan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ttg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etika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dalam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pengolahan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informasi</a:t>
            </a: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	Parker </a:t>
            </a:r>
            <a:r>
              <a:rPr lang="en-US" dirty="0" err="1" smtClean="0">
                <a:latin typeface="Baskerville Old Face" pitchFamily="18" charset="0"/>
              </a:rPr>
              <a:t>juga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dikenal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sebagai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pelopor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kode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etik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profesi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bagi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profesional</a:t>
            </a:r>
            <a:r>
              <a:rPr lang="en-US" dirty="0" smtClean="0">
                <a:latin typeface="Baskerville Old Face" pitchFamily="18" charset="0"/>
              </a:rPr>
              <a:t> di </a:t>
            </a:r>
            <a:r>
              <a:rPr lang="en-US" dirty="0" err="1" smtClean="0">
                <a:latin typeface="Baskerville Old Face" pitchFamily="18" charset="0"/>
              </a:rPr>
              <a:t>bidang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komputer</a:t>
            </a:r>
            <a:r>
              <a:rPr lang="en-US" dirty="0" smtClean="0">
                <a:latin typeface="Baskerville Old Face" pitchFamily="18" charset="0"/>
              </a:rPr>
              <a:t> yang </a:t>
            </a:r>
            <a:r>
              <a:rPr lang="en-US" dirty="0" err="1" smtClean="0">
                <a:latin typeface="Baskerville Old Face" pitchFamily="18" charset="0"/>
              </a:rPr>
              <a:t>ditandai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dengan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usahanya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pada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tahun</a:t>
            </a:r>
            <a:r>
              <a:rPr lang="en-US" dirty="0" smtClean="0">
                <a:latin typeface="Baskerville Old Face" pitchFamily="18" charset="0"/>
              </a:rPr>
              <a:t> 1968 </a:t>
            </a:r>
            <a:r>
              <a:rPr lang="en-US" dirty="0" err="1" smtClean="0">
                <a:latin typeface="Baskerville Old Face" pitchFamily="18" charset="0"/>
              </a:rPr>
              <a:t>ketika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ditunjuk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untuk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memimpin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pengembangan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Kode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Etik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Profesional</a:t>
            </a:r>
            <a:r>
              <a:rPr lang="en-US" dirty="0" smtClean="0">
                <a:latin typeface="Baskerville Old Face" pitchFamily="18" charset="0"/>
              </a:rPr>
              <a:t> yang </a:t>
            </a:r>
            <a:r>
              <a:rPr lang="en-US" dirty="0" err="1" smtClean="0">
                <a:latin typeface="Baskerville Old Face" pitchFamily="18" charset="0"/>
              </a:rPr>
              <a:t>pertama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dilakukan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untuk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i="1" dirty="0" smtClean="0">
                <a:latin typeface="Baskerville Old Face" pitchFamily="18" charset="0"/>
              </a:rPr>
              <a:t>Association for Computing Machinery</a:t>
            </a:r>
            <a:r>
              <a:rPr lang="id-ID" i="1" dirty="0" smtClean="0">
                <a:latin typeface="Baskerville Old Face" pitchFamily="18" charset="0"/>
              </a:rPr>
              <a:t> </a:t>
            </a:r>
            <a:r>
              <a:rPr lang="en-US" dirty="0" smtClean="0">
                <a:latin typeface="Baskerville Old Face" pitchFamily="18" charset="0"/>
              </a:rPr>
              <a:t>(ACM).</a:t>
            </a:r>
            <a:endParaRPr lang="en-US" b="1" dirty="0" smtClean="0">
              <a:latin typeface="Baskerville Old Face" pitchFamily="18" charset="0"/>
            </a:endParaRPr>
          </a:p>
          <a:p>
            <a:pPr lvl="1">
              <a:buNone/>
            </a:pPr>
            <a:endParaRPr lang="en-US" b="1" dirty="0" smtClean="0">
              <a:latin typeface="Baskerville Old Face" pitchFamily="18" charset="0"/>
            </a:endParaRPr>
          </a:p>
          <a:p>
            <a:endParaRPr lang="en-US" b="1" dirty="0" smtClean="0">
              <a:latin typeface="Baskerville Old Face" pitchFamily="18" charset="0"/>
            </a:endParaRPr>
          </a:p>
          <a:p>
            <a:pPr>
              <a:buNone/>
            </a:pPr>
            <a:endParaRPr lang="en-US" i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Sejarah</a:t>
            </a:r>
            <a:r>
              <a:rPr lang="en-US" b="1" dirty="0" smtClean="0"/>
              <a:t> &amp; </a:t>
            </a:r>
            <a:r>
              <a:rPr lang="en-US" b="1" dirty="0" err="1" smtClean="0"/>
              <a:t>Tokoh-tokoh</a:t>
            </a:r>
            <a:r>
              <a:rPr lang="en-US" b="1" dirty="0" smtClean="0"/>
              <a:t> </a:t>
            </a:r>
            <a:r>
              <a:rPr lang="en-US" b="1" dirty="0" err="1" smtClean="0"/>
              <a:t>Pelopor</a:t>
            </a:r>
            <a:r>
              <a:rPr lang="en-US" b="1" dirty="0" smtClean="0"/>
              <a:t> </a:t>
            </a:r>
            <a:r>
              <a:rPr lang="en-US" b="1" dirty="0" err="1" smtClean="0"/>
              <a:t>Etikom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latin typeface="Baskerville Old Face" pitchFamily="18" charset="0"/>
              </a:rPr>
              <a:t>Era 19</a:t>
            </a:r>
            <a:r>
              <a:rPr lang="en-US" b="1" dirty="0" smtClean="0">
                <a:latin typeface="Baskerville Old Face" pitchFamily="18" charset="0"/>
              </a:rPr>
              <a:t>70 </a:t>
            </a:r>
            <a:r>
              <a:rPr lang="id-ID" b="1" dirty="0" smtClean="0">
                <a:latin typeface="Baskerville Old Face" pitchFamily="18" charset="0"/>
              </a:rPr>
              <a:t>an</a:t>
            </a:r>
            <a:endParaRPr lang="en-US" b="1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b="1" dirty="0" smtClean="0">
                <a:latin typeface="Baskerville Old Face" pitchFamily="18" charset="0"/>
              </a:rPr>
              <a:t>	</a:t>
            </a:r>
            <a:r>
              <a:rPr lang="en-US" dirty="0" smtClean="0"/>
              <a:t>Walter </a:t>
            </a:r>
            <a:r>
              <a:rPr lang="en-US" dirty="0" err="1" smtClean="0"/>
              <a:t>Maner</a:t>
            </a:r>
            <a:r>
              <a:rPr lang="en-US" dirty="0" smtClean="0"/>
              <a:t> </a:t>
            </a:r>
            <a:r>
              <a:rPr lang="en-US" dirty="0" err="1" smtClean="0"/>
              <a:t>memunculkan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“</a:t>
            </a:r>
            <a:r>
              <a:rPr lang="en-US" i="1" dirty="0" smtClean="0"/>
              <a:t>Computer Ethic</a:t>
            </a:r>
            <a:r>
              <a:rPr lang="en-US" dirty="0" smtClean="0"/>
              <a:t>” /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>
                <a:latin typeface="Baskerville Old Face" pitchFamily="18" charset="0"/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	</a:t>
            </a:r>
            <a:r>
              <a:rPr lang="en-US" dirty="0" err="1" smtClean="0">
                <a:latin typeface="Baskerville Old Face" pitchFamily="18" charset="0"/>
              </a:rPr>
              <a:t>Tahun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smtClean="0"/>
              <a:t>1978 </a:t>
            </a:r>
            <a:r>
              <a:rPr lang="en-US" dirty="0" err="1" smtClean="0"/>
              <a:t>Maner</a:t>
            </a:r>
            <a:r>
              <a:rPr lang="en-US" dirty="0" smtClean="0"/>
              <a:t> </a:t>
            </a:r>
            <a:r>
              <a:rPr lang="en-US" dirty="0" err="1" smtClean="0"/>
              <a:t>mempublikasikan</a:t>
            </a:r>
            <a:r>
              <a:rPr lang="en-US" dirty="0" smtClean="0"/>
              <a:t> </a:t>
            </a:r>
            <a:r>
              <a:rPr lang="en-US" dirty="0" err="1" smtClean="0"/>
              <a:t>karyanya</a:t>
            </a:r>
            <a:r>
              <a:rPr lang="en-US" dirty="0" smtClean="0"/>
              <a:t> </a:t>
            </a:r>
            <a:r>
              <a:rPr lang="en-US" i="1" dirty="0" smtClean="0"/>
              <a:t>Starter Kit in Computer Ethic </a:t>
            </a:r>
            <a:r>
              <a:rPr lang="en-US" dirty="0" smtClean="0"/>
              <a:t>(</a:t>
            </a:r>
            <a:r>
              <a:rPr lang="en-US" dirty="0" err="1" smtClean="0"/>
              <a:t>berisi</a:t>
            </a:r>
            <a:r>
              <a:rPr lang="en-US" dirty="0" smtClean="0"/>
              <a:t> material </a:t>
            </a:r>
            <a:r>
              <a:rPr lang="en-US" dirty="0" err="1" smtClean="0"/>
              <a:t>kurikulum</a:t>
            </a:r>
            <a:r>
              <a:rPr lang="en-US" dirty="0" smtClean="0"/>
              <a:t> &amp; </a:t>
            </a:r>
            <a:r>
              <a:rPr lang="en-US" dirty="0" err="1" smtClean="0"/>
              <a:t>pedagogi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pengajar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b="1" dirty="0" smtClean="0">
              <a:latin typeface="Baskerville Old Face" pitchFamily="18" charset="0"/>
            </a:endParaRPr>
          </a:p>
          <a:p>
            <a:pPr lvl="1">
              <a:buNone/>
            </a:pPr>
            <a:endParaRPr lang="en-US" b="1" dirty="0" smtClean="0">
              <a:latin typeface="Baskerville Old Face" pitchFamily="18" charset="0"/>
            </a:endParaRPr>
          </a:p>
          <a:p>
            <a:endParaRPr lang="en-US" b="1" dirty="0" smtClean="0">
              <a:latin typeface="Baskerville Old Face" pitchFamily="18" charset="0"/>
            </a:endParaRPr>
          </a:p>
          <a:p>
            <a:pPr>
              <a:buNone/>
            </a:pPr>
            <a:endParaRPr lang="en-US" i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Sejarah</a:t>
            </a:r>
            <a:r>
              <a:rPr lang="en-US" b="1" dirty="0" smtClean="0"/>
              <a:t> &amp; </a:t>
            </a:r>
            <a:r>
              <a:rPr lang="en-US" b="1" dirty="0" err="1" smtClean="0"/>
              <a:t>Tokoh-tokoh</a:t>
            </a:r>
            <a:r>
              <a:rPr lang="en-US" b="1" dirty="0" smtClean="0"/>
              <a:t> </a:t>
            </a:r>
            <a:r>
              <a:rPr lang="en-US" b="1" dirty="0" err="1" smtClean="0"/>
              <a:t>Pelopor</a:t>
            </a:r>
            <a:r>
              <a:rPr lang="en-US" b="1" dirty="0" smtClean="0"/>
              <a:t> </a:t>
            </a:r>
            <a:r>
              <a:rPr lang="en-US" b="1" dirty="0" err="1" smtClean="0"/>
              <a:t>Etikom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latin typeface="Baskerville Old Face" pitchFamily="18" charset="0"/>
              </a:rPr>
              <a:t>Era 19</a:t>
            </a:r>
            <a:r>
              <a:rPr lang="en-US" b="1" dirty="0" smtClean="0">
                <a:latin typeface="Baskerville Old Face" pitchFamily="18" charset="0"/>
              </a:rPr>
              <a:t>80 </a:t>
            </a:r>
            <a:r>
              <a:rPr lang="id-ID" b="1" dirty="0" smtClean="0">
                <a:latin typeface="Baskerville Old Face" pitchFamily="18" charset="0"/>
              </a:rPr>
              <a:t>an</a:t>
            </a:r>
            <a:endParaRPr lang="en-US" b="1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b="1" dirty="0" smtClean="0">
                <a:latin typeface="Baskerville Old Face" pitchFamily="18" charset="0"/>
              </a:rPr>
              <a:t>	</a:t>
            </a:r>
            <a:r>
              <a:rPr lang="en-US" dirty="0" smtClean="0">
                <a:latin typeface="Baskerville Old Face" pitchFamily="18" charset="0"/>
              </a:rPr>
              <a:t>James Moor </a:t>
            </a:r>
            <a:r>
              <a:rPr lang="en-US" dirty="0" err="1" smtClean="0">
                <a:latin typeface="Baskerville Old Face" pitchFamily="18" charset="0"/>
              </a:rPr>
              <a:t>dari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Dartmounth</a:t>
            </a:r>
            <a:r>
              <a:rPr lang="en-US" dirty="0" smtClean="0">
                <a:latin typeface="Baskerville Old Face" pitchFamily="18" charset="0"/>
              </a:rPr>
              <a:t> College </a:t>
            </a:r>
            <a:r>
              <a:rPr lang="en-US" dirty="0" err="1" smtClean="0">
                <a:latin typeface="Baskerville Old Face" pitchFamily="18" charset="0"/>
              </a:rPr>
              <a:t>menerbitkan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artikel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berjudul</a:t>
            </a:r>
            <a:r>
              <a:rPr lang="en-US" dirty="0" smtClean="0">
                <a:latin typeface="Baskerville Old Face" pitchFamily="18" charset="0"/>
              </a:rPr>
              <a:t> “</a:t>
            </a:r>
            <a:r>
              <a:rPr lang="en-US" i="1" dirty="0" smtClean="0">
                <a:latin typeface="Baskerville Old Face" pitchFamily="18" charset="0"/>
              </a:rPr>
              <a:t>What is computer ethics?</a:t>
            </a:r>
            <a:r>
              <a:rPr lang="en-US" dirty="0" smtClean="0">
                <a:latin typeface="Baskerville Old Face" pitchFamily="18" charset="0"/>
              </a:rPr>
              <a:t>” [Moor, 1985]</a:t>
            </a: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	Deborah Johnson </a:t>
            </a:r>
            <a:r>
              <a:rPr lang="en-US" dirty="0" err="1" smtClean="0">
                <a:latin typeface="Baskerville Old Face" pitchFamily="18" charset="0"/>
              </a:rPr>
              <a:t>dari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Resselaer</a:t>
            </a:r>
            <a:r>
              <a:rPr lang="en-US" dirty="0" smtClean="0">
                <a:latin typeface="Baskerville Old Face" pitchFamily="18" charset="0"/>
              </a:rPr>
              <a:t> Polytechnic Institute </a:t>
            </a:r>
            <a:r>
              <a:rPr lang="en-US" dirty="0" err="1" smtClean="0">
                <a:latin typeface="Baskerville Old Face" pitchFamily="18" charset="0"/>
              </a:rPr>
              <a:t>menerbitkan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buku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teks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i="1" dirty="0" smtClean="0">
                <a:latin typeface="Baskerville Old Face" pitchFamily="18" charset="0"/>
              </a:rPr>
              <a:t>Computer Ethics</a:t>
            </a:r>
            <a:r>
              <a:rPr lang="en-US" dirty="0" smtClean="0">
                <a:latin typeface="Baskerville Old Face" pitchFamily="18" charset="0"/>
              </a:rPr>
              <a:t> [Johnson, 1985] </a:t>
            </a:r>
            <a:r>
              <a:rPr lang="en-US" dirty="0" err="1" smtClean="0">
                <a:latin typeface="Baskerville Old Face" pitchFamily="18" charset="0"/>
              </a:rPr>
              <a:t>sebagai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buku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teks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pertama</a:t>
            </a:r>
            <a:r>
              <a:rPr lang="en-US" dirty="0" smtClean="0">
                <a:latin typeface="Baskerville Old Face" pitchFamily="18" charset="0"/>
              </a:rPr>
              <a:t>  </a:t>
            </a: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	</a:t>
            </a:r>
            <a:r>
              <a:rPr lang="en-US" dirty="0" err="1" smtClean="0">
                <a:latin typeface="Baskerville Old Face" pitchFamily="18" charset="0"/>
              </a:rPr>
              <a:t>Pada</a:t>
            </a:r>
            <a:r>
              <a:rPr lang="en-US" dirty="0" smtClean="0">
                <a:latin typeface="Baskerville Old Face" pitchFamily="18" charset="0"/>
              </a:rPr>
              <a:t> era </a:t>
            </a:r>
            <a:r>
              <a:rPr lang="en-US" dirty="0" err="1" smtClean="0">
                <a:latin typeface="Baskerville Old Face" pitchFamily="18" charset="0"/>
              </a:rPr>
              <a:t>tersebut</a:t>
            </a:r>
            <a:r>
              <a:rPr lang="en-US" dirty="0" smtClean="0">
                <a:latin typeface="Baskerville Old Face" pitchFamily="18" charset="0"/>
              </a:rPr>
              <a:t> (1988) </a:t>
            </a:r>
            <a:r>
              <a:rPr lang="en-US" dirty="0" err="1" smtClean="0">
                <a:latin typeface="Baskerville Old Face" pitchFamily="18" charset="0"/>
              </a:rPr>
              <a:t>munculah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kejahatan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komputer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Jerman</a:t>
            </a:r>
            <a:r>
              <a:rPr lang="en-US" dirty="0" smtClean="0">
                <a:latin typeface="Baskerville Old Face" pitchFamily="18" charset="0"/>
              </a:rPr>
              <a:t> yang </a:t>
            </a:r>
            <a:r>
              <a:rPr lang="en-US" dirty="0" err="1" smtClean="0">
                <a:latin typeface="Baskerville Old Face" pitchFamily="18" charset="0"/>
              </a:rPr>
              <a:t>dilakukan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oleh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sv-SE" dirty="0" smtClean="0">
                <a:latin typeface="Baskerville Old Face" pitchFamily="18" charset="0"/>
              </a:rPr>
              <a:t>sekelompok </a:t>
            </a:r>
            <a:r>
              <a:rPr lang="sv-SE" i="1" dirty="0" smtClean="0">
                <a:latin typeface="Baskerville Old Face" pitchFamily="18" charset="0"/>
              </a:rPr>
              <a:t>hackers</a:t>
            </a:r>
            <a:r>
              <a:rPr lang="sv-SE" dirty="0" smtClean="0">
                <a:latin typeface="Baskerville Old Face" pitchFamily="18" charset="0"/>
              </a:rPr>
              <a:t> mereka melakukan pencurian data  dan informasi rahasia milik pemerintah.</a:t>
            </a: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b="1" dirty="0" smtClean="0">
              <a:latin typeface="Baskerville Old Face" pitchFamily="18" charset="0"/>
            </a:endParaRPr>
          </a:p>
          <a:p>
            <a:pPr lvl="1">
              <a:buNone/>
            </a:pPr>
            <a:endParaRPr lang="en-US" b="1" dirty="0" smtClean="0">
              <a:latin typeface="Baskerville Old Face" pitchFamily="18" charset="0"/>
            </a:endParaRPr>
          </a:p>
          <a:p>
            <a:endParaRPr lang="en-US" b="1" dirty="0" smtClean="0">
              <a:latin typeface="Baskerville Old Face" pitchFamily="18" charset="0"/>
            </a:endParaRPr>
          </a:p>
          <a:p>
            <a:pPr>
              <a:buNone/>
            </a:pPr>
            <a:endParaRPr lang="en-US" i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410</TotalTime>
  <Words>833</Words>
  <Application>Microsoft Office PowerPoint</Application>
  <PresentationFormat>On-screen Show (4:3)</PresentationFormat>
  <Paragraphs>137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Baskerville Old Face</vt:lpstr>
      <vt:lpstr>Century Schoolbook</vt:lpstr>
      <vt:lpstr>Wingdings</vt:lpstr>
      <vt:lpstr>Wingdings 2</vt:lpstr>
      <vt:lpstr>Oriel</vt:lpstr>
      <vt:lpstr> Sejarah Etika Komputer</vt:lpstr>
      <vt:lpstr>Sejarah Etika Komputer</vt:lpstr>
      <vt:lpstr>Pengertian &amp; Tokoh Pelopor Etika Komputer (Etikom)</vt:lpstr>
      <vt:lpstr>Pengertian Etika Komputer</vt:lpstr>
      <vt:lpstr>Tokoh-tokoh Pelopor Etika Komputer</vt:lpstr>
      <vt:lpstr>Sejarah &amp; Tokoh-tokoh Pelopor Etikom</vt:lpstr>
      <vt:lpstr>Sejarah &amp; Tokoh-tokoh Pelopor Etikom</vt:lpstr>
      <vt:lpstr>Sejarah &amp; Tokoh-tokoh Pelopor Etikom</vt:lpstr>
      <vt:lpstr>Sejarah &amp; Tokoh-tokoh Pelopor Etikom</vt:lpstr>
      <vt:lpstr>Sejarah &amp; Tokoh-tokoh Pelopor Etikom</vt:lpstr>
      <vt:lpstr>PANDANGAN DALAM CAKUPAN ETIKOM</vt:lpstr>
      <vt:lpstr>PANDANGAN DALAM CAKUPAN ETIKOM</vt:lpstr>
      <vt:lpstr>PANDANGAN DALAM CAKUPAN ETIKOM</vt:lpstr>
      <vt:lpstr>PANDANGAN DALAM CAKUPAN ETIKOM</vt:lpstr>
      <vt:lpstr>PANDANGAN DALAM CAKUPAN ETIKOM</vt:lpstr>
      <vt:lpstr>PANDANGAN DALAM CAKUPAN ETIKOM</vt:lpstr>
      <vt:lpstr>PANDANGAN DALAM CAKUPAN ETIKOM</vt:lpstr>
      <vt:lpstr>Isu-isu Pokok Etika Komputer</vt:lpstr>
      <vt:lpstr>Isu-isu Pokok Etika Komputer</vt:lpstr>
      <vt:lpstr>Isu-isu Pokok Etika Komputer</vt:lpstr>
      <vt:lpstr>Isu-isu Pokok Etika Komputer</vt:lpstr>
      <vt:lpstr>Kriminalitas di Internet (Cybercrime)</vt:lpstr>
      <vt:lpstr>Kriminalitas di Internet (Cybercrime)</vt:lpstr>
      <vt:lpstr>Kriminalitas di Internet (Cybercrime)</vt:lpstr>
      <vt:lpstr>Kriminalitas di Internet (Cybercrime)</vt:lpstr>
      <vt:lpstr>Kriminalitas di Internet (Cybercrime)</vt:lpstr>
      <vt:lpstr>Kriminalitas di Internet (Cybercrime)</vt:lpstr>
      <vt:lpstr>Kriminalitas di Internet (Cybercrime)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Etika Komputer</dc:title>
  <dc:creator>Asus</dc:creator>
  <cp:lastModifiedBy>Microsoft account</cp:lastModifiedBy>
  <cp:revision>45</cp:revision>
  <dcterms:created xsi:type="dcterms:W3CDTF">2013-03-20T12:48:32Z</dcterms:created>
  <dcterms:modified xsi:type="dcterms:W3CDTF">2017-03-16T03:22:41Z</dcterms:modified>
</cp:coreProperties>
</file>