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13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E287AB-F82E-4B53-959B-84848AF814AC}" type="datetimeFigureOut">
              <a:rPr lang="id-ID" smtClean="0"/>
              <a:t>02/10/2019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50B3B9-B0F0-4120-A576-A69B26C77307}" type="slidenum">
              <a:rPr lang="id-ID" smtClean="0"/>
              <a:t>‹#›</a:t>
            </a:fld>
            <a:endParaRPr lang="id-ID"/>
          </a:p>
        </p:txBody>
      </p:sp>
    </p:spTree>
    <p:extLst>
      <p:ext uri="{BB962C8B-B14F-4D97-AF65-F5344CB8AC3E}">
        <p14:creationId xmlns:p14="http://schemas.microsoft.com/office/powerpoint/2010/main" val="3386918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E287AB-F82E-4B53-959B-84848AF814AC}" type="datetimeFigureOut">
              <a:rPr lang="id-ID" smtClean="0"/>
              <a:t>02/10/2019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50B3B9-B0F0-4120-A576-A69B26C77307}" type="slidenum">
              <a:rPr lang="id-ID" smtClean="0"/>
              <a:t>‹#›</a:t>
            </a:fld>
            <a:endParaRPr lang="id-ID"/>
          </a:p>
        </p:txBody>
      </p:sp>
    </p:spTree>
    <p:extLst>
      <p:ext uri="{BB962C8B-B14F-4D97-AF65-F5344CB8AC3E}">
        <p14:creationId xmlns:p14="http://schemas.microsoft.com/office/powerpoint/2010/main" val="1587876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E287AB-F82E-4B53-959B-84848AF814AC}" type="datetimeFigureOut">
              <a:rPr lang="id-ID" smtClean="0"/>
              <a:t>02/10/2019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50B3B9-B0F0-4120-A576-A69B26C77307}" type="slidenum">
              <a:rPr lang="id-ID" smtClean="0"/>
              <a:t>‹#›</a:t>
            </a:fld>
            <a:endParaRPr lang="id-ID"/>
          </a:p>
        </p:txBody>
      </p:sp>
    </p:spTree>
    <p:extLst>
      <p:ext uri="{BB962C8B-B14F-4D97-AF65-F5344CB8AC3E}">
        <p14:creationId xmlns:p14="http://schemas.microsoft.com/office/powerpoint/2010/main" val="3457814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E287AB-F82E-4B53-959B-84848AF814AC}" type="datetimeFigureOut">
              <a:rPr lang="id-ID" smtClean="0"/>
              <a:t>02/10/2019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50B3B9-B0F0-4120-A576-A69B26C77307}" type="slidenum">
              <a:rPr lang="id-ID" smtClean="0"/>
              <a:t>‹#›</a:t>
            </a:fld>
            <a:endParaRPr lang="id-ID"/>
          </a:p>
        </p:txBody>
      </p:sp>
    </p:spTree>
    <p:extLst>
      <p:ext uri="{BB962C8B-B14F-4D97-AF65-F5344CB8AC3E}">
        <p14:creationId xmlns:p14="http://schemas.microsoft.com/office/powerpoint/2010/main" val="2232842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E287AB-F82E-4B53-959B-84848AF814AC}" type="datetimeFigureOut">
              <a:rPr lang="id-ID" smtClean="0"/>
              <a:t>02/10/2019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50B3B9-B0F0-4120-A576-A69B26C77307}" type="slidenum">
              <a:rPr lang="id-ID" smtClean="0"/>
              <a:t>‹#›</a:t>
            </a:fld>
            <a:endParaRPr lang="id-ID"/>
          </a:p>
        </p:txBody>
      </p:sp>
    </p:spTree>
    <p:extLst>
      <p:ext uri="{BB962C8B-B14F-4D97-AF65-F5344CB8AC3E}">
        <p14:creationId xmlns:p14="http://schemas.microsoft.com/office/powerpoint/2010/main" val="2400371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E287AB-F82E-4B53-959B-84848AF814AC}" type="datetimeFigureOut">
              <a:rPr lang="id-ID" smtClean="0"/>
              <a:t>02/10/2019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D50B3B9-B0F0-4120-A576-A69B26C77307}" type="slidenum">
              <a:rPr lang="id-ID" smtClean="0"/>
              <a:t>‹#›</a:t>
            </a:fld>
            <a:endParaRPr lang="id-ID"/>
          </a:p>
        </p:txBody>
      </p:sp>
    </p:spTree>
    <p:extLst>
      <p:ext uri="{BB962C8B-B14F-4D97-AF65-F5344CB8AC3E}">
        <p14:creationId xmlns:p14="http://schemas.microsoft.com/office/powerpoint/2010/main" val="1891364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E287AB-F82E-4B53-959B-84848AF814AC}" type="datetimeFigureOut">
              <a:rPr lang="id-ID" smtClean="0"/>
              <a:t>02/10/2019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D50B3B9-B0F0-4120-A576-A69B26C77307}" type="slidenum">
              <a:rPr lang="id-ID" smtClean="0"/>
              <a:t>‹#›</a:t>
            </a:fld>
            <a:endParaRPr lang="id-ID"/>
          </a:p>
        </p:txBody>
      </p:sp>
    </p:spTree>
    <p:extLst>
      <p:ext uri="{BB962C8B-B14F-4D97-AF65-F5344CB8AC3E}">
        <p14:creationId xmlns:p14="http://schemas.microsoft.com/office/powerpoint/2010/main" val="1418400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E287AB-F82E-4B53-959B-84848AF814AC}" type="datetimeFigureOut">
              <a:rPr lang="id-ID" smtClean="0"/>
              <a:t>02/10/2019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D50B3B9-B0F0-4120-A576-A69B26C77307}" type="slidenum">
              <a:rPr lang="id-ID" smtClean="0"/>
              <a:t>‹#›</a:t>
            </a:fld>
            <a:endParaRPr lang="id-ID"/>
          </a:p>
        </p:txBody>
      </p:sp>
    </p:spTree>
    <p:extLst>
      <p:ext uri="{BB962C8B-B14F-4D97-AF65-F5344CB8AC3E}">
        <p14:creationId xmlns:p14="http://schemas.microsoft.com/office/powerpoint/2010/main" val="800076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E287AB-F82E-4B53-959B-84848AF814AC}" type="datetimeFigureOut">
              <a:rPr lang="id-ID" smtClean="0"/>
              <a:t>02/10/2019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D50B3B9-B0F0-4120-A576-A69B26C77307}" type="slidenum">
              <a:rPr lang="id-ID" smtClean="0"/>
              <a:t>‹#›</a:t>
            </a:fld>
            <a:endParaRPr lang="id-ID"/>
          </a:p>
        </p:txBody>
      </p:sp>
    </p:spTree>
    <p:extLst>
      <p:ext uri="{BB962C8B-B14F-4D97-AF65-F5344CB8AC3E}">
        <p14:creationId xmlns:p14="http://schemas.microsoft.com/office/powerpoint/2010/main" val="3726821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E287AB-F82E-4B53-959B-84848AF814AC}" type="datetimeFigureOut">
              <a:rPr lang="id-ID" smtClean="0"/>
              <a:t>02/10/2019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D50B3B9-B0F0-4120-A576-A69B26C77307}" type="slidenum">
              <a:rPr lang="id-ID" smtClean="0"/>
              <a:t>‹#›</a:t>
            </a:fld>
            <a:endParaRPr lang="id-ID"/>
          </a:p>
        </p:txBody>
      </p:sp>
    </p:spTree>
    <p:extLst>
      <p:ext uri="{BB962C8B-B14F-4D97-AF65-F5344CB8AC3E}">
        <p14:creationId xmlns:p14="http://schemas.microsoft.com/office/powerpoint/2010/main" val="44225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E287AB-F82E-4B53-959B-84848AF814AC}" type="datetimeFigureOut">
              <a:rPr lang="id-ID" smtClean="0"/>
              <a:t>02/10/2019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D50B3B9-B0F0-4120-A576-A69B26C77307}" type="slidenum">
              <a:rPr lang="id-ID" smtClean="0"/>
              <a:t>‹#›</a:t>
            </a:fld>
            <a:endParaRPr lang="id-ID"/>
          </a:p>
        </p:txBody>
      </p:sp>
    </p:spTree>
    <p:extLst>
      <p:ext uri="{BB962C8B-B14F-4D97-AF65-F5344CB8AC3E}">
        <p14:creationId xmlns:p14="http://schemas.microsoft.com/office/powerpoint/2010/main" val="774711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E287AB-F82E-4B53-959B-84848AF814AC}" type="datetimeFigureOut">
              <a:rPr lang="id-ID" smtClean="0"/>
              <a:t>02/10/2019</a:t>
            </a:fld>
            <a:endParaRPr lang="id-ID"/>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0B3B9-B0F0-4120-A576-A69B26C77307}" type="slidenum">
              <a:rPr lang="id-ID" smtClean="0"/>
              <a:t>‹#›</a:t>
            </a:fld>
            <a:endParaRPr lang="id-ID"/>
          </a:p>
        </p:txBody>
      </p:sp>
    </p:spTree>
    <p:extLst>
      <p:ext uri="{BB962C8B-B14F-4D97-AF65-F5344CB8AC3E}">
        <p14:creationId xmlns:p14="http://schemas.microsoft.com/office/powerpoint/2010/main" val="42445784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a:extLst>
              <a:ext uri="{FF2B5EF4-FFF2-40B4-BE49-F238E27FC236}">
                <a16:creationId xmlns:a16="http://schemas.microsoft.com/office/drawing/2014/main" id="{3B39E263-D83C-49E6-9B75-4B32F3B9905E}"/>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27651" name="Slide Number Placeholder 5">
            <a:extLst>
              <a:ext uri="{FF2B5EF4-FFF2-40B4-BE49-F238E27FC236}">
                <a16:creationId xmlns:a16="http://schemas.microsoft.com/office/drawing/2014/main" id="{C1DF905C-30B0-43F0-9F02-9E4BDF0E6715}"/>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57B620-170C-451E-91E1-DF9362A90556}" type="slidenum">
              <a:rPr lang="en-US" altLang="id-ID"/>
              <a:pPr eaLnBrk="1" hangingPunct="1"/>
              <a:t>1</a:t>
            </a:fld>
            <a:endParaRPr lang="en-US" altLang="id-ID"/>
          </a:p>
        </p:txBody>
      </p:sp>
      <p:sp>
        <p:nvSpPr>
          <p:cNvPr id="27652" name="Rectangle 5">
            <a:extLst>
              <a:ext uri="{FF2B5EF4-FFF2-40B4-BE49-F238E27FC236}">
                <a16:creationId xmlns:a16="http://schemas.microsoft.com/office/drawing/2014/main" id="{712EA8B5-1686-4B10-B37E-24334B43D507}"/>
              </a:ext>
            </a:extLst>
          </p:cNvPr>
          <p:cNvSpPr>
            <a:spLocks noGrp="1" noChangeArrowheads="1"/>
          </p:cNvSpPr>
          <p:nvPr>
            <p:ph type="title"/>
          </p:nvPr>
        </p:nvSpPr>
        <p:spPr>
          <a:xfrm>
            <a:off x="533400" y="5181600"/>
            <a:ext cx="8229600" cy="1143000"/>
          </a:xfrm>
        </p:spPr>
        <p:txBody>
          <a:bodyPr/>
          <a:lstStyle/>
          <a:p>
            <a:pPr eaLnBrk="1" hangingPunct="1"/>
            <a:r>
              <a:rPr lang="en-US" altLang="id-ID" sz="3200" b="1" dirty="0"/>
              <a:t>PROFESI, KODE ETIK DAN</a:t>
            </a:r>
            <a:r>
              <a:rPr lang="id-ID" altLang="id-ID" sz="3200" b="1" dirty="0"/>
              <a:t> </a:t>
            </a:r>
            <a:r>
              <a:rPr lang="en-US" altLang="id-ID" sz="3200" b="1" dirty="0"/>
              <a:t>PROFESIONALISME</a:t>
            </a:r>
          </a:p>
        </p:txBody>
      </p:sp>
      <p:pic>
        <p:nvPicPr>
          <p:cNvPr id="27653" name="Picture 4">
            <a:extLst>
              <a:ext uri="{FF2B5EF4-FFF2-40B4-BE49-F238E27FC236}">
                <a16:creationId xmlns:a16="http://schemas.microsoft.com/office/drawing/2014/main" id="{2E83B219-7DEF-469A-AACC-58968B06775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47800" y="609600"/>
            <a:ext cx="6324600" cy="4233863"/>
          </a:xfr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a:extLst>
              <a:ext uri="{FF2B5EF4-FFF2-40B4-BE49-F238E27FC236}">
                <a16:creationId xmlns:a16="http://schemas.microsoft.com/office/drawing/2014/main" id="{AFF20C41-3196-48F4-A39B-21486AE902D7}"/>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36867" name="Slide Number Placeholder 5">
            <a:extLst>
              <a:ext uri="{FF2B5EF4-FFF2-40B4-BE49-F238E27FC236}">
                <a16:creationId xmlns:a16="http://schemas.microsoft.com/office/drawing/2014/main" id="{7D8D7061-EB5F-4673-914C-679B486E05DD}"/>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C6800E8-219C-4D88-A7B7-6D62725D6217}" type="slidenum">
              <a:rPr lang="en-US" altLang="id-ID"/>
              <a:pPr eaLnBrk="1" hangingPunct="1"/>
              <a:t>10</a:t>
            </a:fld>
            <a:endParaRPr lang="en-US" altLang="id-ID"/>
          </a:p>
        </p:txBody>
      </p:sp>
      <p:sp>
        <p:nvSpPr>
          <p:cNvPr id="36868" name="Rectangle 3">
            <a:extLst>
              <a:ext uri="{FF2B5EF4-FFF2-40B4-BE49-F238E27FC236}">
                <a16:creationId xmlns:a16="http://schemas.microsoft.com/office/drawing/2014/main" id="{668B2E11-67FC-4D16-899E-CF385B62C82D}"/>
              </a:ext>
            </a:extLst>
          </p:cNvPr>
          <p:cNvSpPr>
            <a:spLocks noGrp="1" noChangeArrowheads="1"/>
          </p:cNvSpPr>
          <p:nvPr>
            <p:ph type="body" idx="1"/>
          </p:nvPr>
        </p:nvSpPr>
        <p:spPr>
          <a:xfrm>
            <a:off x="457200" y="533400"/>
            <a:ext cx="8229600" cy="5592763"/>
          </a:xfrm>
        </p:spPr>
        <p:txBody>
          <a:bodyPr/>
          <a:lstStyle/>
          <a:p>
            <a:pPr eaLnBrk="1" hangingPunct="1">
              <a:lnSpc>
                <a:spcPct val="90000"/>
              </a:lnSpc>
              <a:buFontTx/>
              <a:buNone/>
            </a:pPr>
            <a:r>
              <a:rPr lang="en-US" altLang="id-ID" sz="2400" b="1"/>
              <a:t>Kode Etik Ilmuwan Informasi</a:t>
            </a:r>
          </a:p>
          <a:p>
            <a:pPr eaLnBrk="1" hangingPunct="1">
              <a:lnSpc>
                <a:spcPct val="90000"/>
              </a:lnSpc>
              <a:buFontTx/>
              <a:buNone/>
            </a:pPr>
            <a:endParaRPr lang="en-US" altLang="id-ID" sz="2400" b="1"/>
          </a:p>
          <a:p>
            <a:pPr eaLnBrk="1" hangingPunct="1">
              <a:lnSpc>
                <a:spcPct val="90000"/>
              </a:lnSpc>
              <a:buFontTx/>
              <a:buNone/>
            </a:pPr>
            <a:r>
              <a:rPr lang="en-US" altLang="id-ID" sz="2400"/>
              <a:t>Pada tahun 1895 muncullah istilah dokumentasi sedangkan orang yang bergerak dalam bidang dokumentasi menyebut diri mereka sebagai dokumentalis, digunakan di Eropa Barat. Di AS, istilah dokumentasi diganti menjadi ilmu informasi; </a:t>
            </a:r>
            <a:r>
              <a:rPr lang="en-US" altLang="id-ID" sz="2400" i="1"/>
              <a:t>American Documentation Institute (ADI) </a:t>
            </a:r>
            <a:r>
              <a:rPr lang="en-US" altLang="id-ID" sz="2400"/>
              <a:t>kemudian diganti menjadi </a:t>
            </a:r>
            <a:r>
              <a:rPr lang="en-US" altLang="id-ID" sz="2400" i="1"/>
              <a:t>American Society for Information </a:t>
            </a:r>
            <a:r>
              <a:rPr lang="en-US" altLang="id-ID" sz="2400"/>
              <a:t>(</a:t>
            </a:r>
            <a:r>
              <a:rPr lang="en-US" altLang="id-ID" sz="2400" b="1"/>
              <a:t>ASIS</a:t>
            </a:r>
            <a:r>
              <a:rPr lang="en-US" altLang="id-ID" sz="2400"/>
              <a:t>).</a:t>
            </a:r>
          </a:p>
          <a:p>
            <a:pPr eaLnBrk="1" hangingPunct="1">
              <a:lnSpc>
                <a:spcPct val="90000"/>
              </a:lnSpc>
              <a:buFontTx/>
              <a:buNone/>
            </a:pPr>
            <a:endParaRPr lang="en-US" altLang="id-ID"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a:extLst>
              <a:ext uri="{FF2B5EF4-FFF2-40B4-BE49-F238E27FC236}">
                <a16:creationId xmlns:a16="http://schemas.microsoft.com/office/drawing/2014/main" id="{A80343E7-FEBC-4C55-AAB4-D702BD324C44}"/>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37891" name="Slide Number Placeholder 5">
            <a:extLst>
              <a:ext uri="{FF2B5EF4-FFF2-40B4-BE49-F238E27FC236}">
                <a16:creationId xmlns:a16="http://schemas.microsoft.com/office/drawing/2014/main" id="{942A4A7D-188F-42DA-AFF7-0C3FE279CE76}"/>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78E1B9D-84E7-43E6-9911-DC39E98C67E1}" type="slidenum">
              <a:rPr lang="en-US" altLang="id-ID"/>
              <a:pPr eaLnBrk="1" hangingPunct="1"/>
              <a:t>11</a:t>
            </a:fld>
            <a:endParaRPr lang="en-US" altLang="id-ID"/>
          </a:p>
        </p:txBody>
      </p:sp>
      <p:sp>
        <p:nvSpPr>
          <p:cNvPr id="37892" name="Rectangle 3">
            <a:extLst>
              <a:ext uri="{FF2B5EF4-FFF2-40B4-BE49-F238E27FC236}">
                <a16:creationId xmlns:a16="http://schemas.microsoft.com/office/drawing/2014/main" id="{65475216-7AD1-4A63-B703-4F59A3828DB5}"/>
              </a:ext>
            </a:extLst>
          </p:cNvPr>
          <p:cNvSpPr>
            <a:spLocks noGrp="1" noChangeArrowheads="1"/>
          </p:cNvSpPr>
          <p:nvPr>
            <p:ph type="body" idx="1"/>
          </p:nvPr>
        </p:nvSpPr>
        <p:spPr>
          <a:xfrm>
            <a:off x="457200" y="533400"/>
            <a:ext cx="8229600" cy="5592763"/>
          </a:xfrm>
        </p:spPr>
        <p:txBody>
          <a:bodyPr/>
          <a:lstStyle/>
          <a:p>
            <a:pPr eaLnBrk="1" hangingPunct="1">
              <a:lnSpc>
                <a:spcPct val="80000"/>
              </a:lnSpc>
              <a:buFontTx/>
              <a:buNone/>
            </a:pPr>
            <a:r>
              <a:rPr lang="en-US" altLang="id-ID" sz="2400" b="1" dirty="0"/>
              <a:t>ASIS </a:t>
            </a:r>
            <a:r>
              <a:rPr lang="en-US" altLang="id-ID" sz="2400" i="1" dirty="0"/>
              <a:t>Professionalism Committee </a:t>
            </a:r>
            <a:r>
              <a:rPr lang="en-US" altLang="id-ID" sz="2400" dirty="0"/>
              <a:t>yang </a:t>
            </a:r>
            <a:r>
              <a:rPr lang="en-US" altLang="id-ID" sz="2400" dirty="0" err="1"/>
              <a:t>membuat</a:t>
            </a:r>
            <a:r>
              <a:rPr lang="en-US" altLang="id-ID" sz="2400" dirty="0"/>
              <a:t> </a:t>
            </a:r>
            <a:r>
              <a:rPr lang="en-US" altLang="id-ID" sz="2400" dirty="0" err="1"/>
              <a:t>rancangan</a:t>
            </a:r>
            <a:r>
              <a:rPr lang="en-US" altLang="id-ID" sz="2400" dirty="0"/>
              <a:t> </a:t>
            </a:r>
            <a:r>
              <a:rPr lang="en-US" altLang="id-ID" sz="2400" b="1" dirty="0"/>
              <a:t>ASIS </a:t>
            </a:r>
            <a:r>
              <a:rPr lang="en-US" altLang="id-ID" sz="2400" i="1" dirty="0"/>
              <a:t>Code of Ethics for Information Professionals</a:t>
            </a:r>
            <a:r>
              <a:rPr lang="en-US" altLang="id-ID" sz="2400" dirty="0"/>
              <a:t>.</a:t>
            </a:r>
          </a:p>
          <a:p>
            <a:pPr eaLnBrk="1" hangingPunct="1">
              <a:lnSpc>
                <a:spcPct val="80000"/>
              </a:lnSpc>
              <a:buFontTx/>
              <a:buNone/>
            </a:pPr>
            <a:r>
              <a:rPr lang="en-US" altLang="id-ID" sz="2400" dirty="0" err="1"/>
              <a:t>Kode</a:t>
            </a:r>
            <a:r>
              <a:rPr lang="en-US" altLang="id-ID" sz="2400" dirty="0"/>
              <a:t> </a:t>
            </a:r>
            <a:r>
              <a:rPr lang="en-US" altLang="id-ID" sz="2400" dirty="0" err="1"/>
              <a:t>etik</a:t>
            </a:r>
            <a:r>
              <a:rPr lang="en-US" altLang="id-ID" sz="2400" dirty="0"/>
              <a:t> yang </a:t>
            </a:r>
            <a:r>
              <a:rPr lang="en-US" altLang="id-ID" sz="2400" dirty="0" err="1"/>
              <a:t>dihasilkan</a:t>
            </a:r>
            <a:r>
              <a:rPr lang="en-US" altLang="id-ID" sz="2400" dirty="0"/>
              <a:t> </a:t>
            </a:r>
            <a:r>
              <a:rPr lang="en-US" altLang="id-ID" sz="2400" dirty="0" err="1"/>
              <a:t>terdiri</a:t>
            </a:r>
            <a:r>
              <a:rPr lang="en-US" altLang="id-ID" sz="2400" dirty="0"/>
              <a:t> </a:t>
            </a:r>
            <a:r>
              <a:rPr lang="en-US" altLang="id-ID" sz="2400" dirty="0" err="1"/>
              <a:t>dari</a:t>
            </a:r>
            <a:r>
              <a:rPr lang="en-US" altLang="id-ID" sz="2400" dirty="0"/>
              <a:t> </a:t>
            </a:r>
            <a:r>
              <a:rPr lang="en-US" altLang="id-ID" sz="2400" dirty="0" err="1"/>
              <a:t>preambul</a:t>
            </a:r>
            <a:r>
              <a:rPr lang="en-US" altLang="id-ID" sz="2400" dirty="0"/>
              <a:t> dan 4 </a:t>
            </a:r>
            <a:r>
              <a:rPr lang="en-US" altLang="id-ID" sz="2400" dirty="0" err="1"/>
              <a:t>kategori</a:t>
            </a:r>
            <a:r>
              <a:rPr lang="en-US" altLang="id-ID" sz="2400" dirty="0"/>
              <a:t> </a:t>
            </a:r>
            <a:r>
              <a:rPr lang="en-US" altLang="id-ID" sz="2400" dirty="0" err="1"/>
              <a:t>pertanggungan</a:t>
            </a:r>
            <a:r>
              <a:rPr lang="en-US" altLang="id-ID" sz="2400" dirty="0"/>
              <a:t> </a:t>
            </a:r>
            <a:r>
              <a:rPr lang="en-US" altLang="id-ID" sz="2400" dirty="0" err="1"/>
              <a:t>jawab</a:t>
            </a:r>
            <a:r>
              <a:rPr lang="en-US" altLang="id-ID" sz="2400" dirty="0"/>
              <a:t> </a:t>
            </a:r>
            <a:r>
              <a:rPr lang="en-US" altLang="id-ID" sz="2400" dirty="0" err="1"/>
              <a:t>etika</a:t>
            </a:r>
            <a:r>
              <a:rPr lang="en-US" altLang="id-ID" sz="2400" dirty="0"/>
              <a:t>, </a:t>
            </a:r>
            <a:r>
              <a:rPr lang="en-US" altLang="id-ID" sz="2400" dirty="0" err="1"/>
              <a:t>masing-masing</a:t>
            </a:r>
            <a:r>
              <a:rPr lang="en-US" altLang="id-ID" sz="2400" dirty="0"/>
              <a:t> pada </a:t>
            </a:r>
            <a:r>
              <a:rPr lang="en-US" altLang="id-ID" sz="2400" b="1" dirty="0" err="1"/>
              <a:t>pribadi</a:t>
            </a:r>
            <a:r>
              <a:rPr lang="en-US" altLang="id-ID" sz="2400" dirty="0"/>
              <a:t>, </a:t>
            </a:r>
            <a:r>
              <a:rPr lang="en-US" altLang="id-ID" sz="2400" b="1" dirty="0" err="1"/>
              <a:t>masyarakat</a:t>
            </a:r>
            <a:r>
              <a:rPr lang="en-US" altLang="id-ID" sz="2400" dirty="0"/>
              <a:t>, </a:t>
            </a:r>
            <a:r>
              <a:rPr lang="en-US" altLang="id-ID" sz="2400" b="1" dirty="0"/>
              <a:t>sponsor</a:t>
            </a:r>
            <a:r>
              <a:rPr lang="en-US" altLang="id-ID" sz="2400" dirty="0"/>
              <a:t>, </a:t>
            </a:r>
            <a:r>
              <a:rPr lang="en-US" altLang="id-ID" sz="2400" b="1" dirty="0" err="1"/>
              <a:t>nasabah</a:t>
            </a:r>
            <a:r>
              <a:rPr lang="en-US" altLang="id-ID" sz="2400" b="1" dirty="0"/>
              <a:t> </a:t>
            </a:r>
            <a:r>
              <a:rPr lang="en-US" altLang="id-ID" sz="2400" dirty="0" err="1"/>
              <a:t>atau</a:t>
            </a:r>
            <a:r>
              <a:rPr lang="en-US" altLang="id-ID" sz="2400" dirty="0"/>
              <a:t> </a:t>
            </a:r>
            <a:r>
              <a:rPr lang="en-US" altLang="id-ID" sz="2400" b="1" dirty="0" err="1"/>
              <a:t>atasan</a:t>
            </a:r>
            <a:r>
              <a:rPr lang="en-US" altLang="id-ID" sz="2400" b="1" dirty="0"/>
              <a:t> </a:t>
            </a:r>
            <a:r>
              <a:rPr lang="en-US" altLang="id-ID" sz="2400" dirty="0"/>
              <a:t>dan pada </a:t>
            </a:r>
            <a:r>
              <a:rPr lang="en-US" altLang="id-ID" sz="2400" b="1" dirty="0" err="1"/>
              <a:t>profesi</a:t>
            </a:r>
            <a:r>
              <a:rPr lang="en-US" altLang="id-ID" sz="2400" dirty="0"/>
              <a:t>.</a:t>
            </a:r>
          </a:p>
          <a:p>
            <a:pPr eaLnBrk="1" hangingPunct="1">
              <a:lnSpc>
                <a:spcPct val="80000"/>
              </a:lnSpc>
              <a:buFontTx/>
              <a:buNone/>
            </a:pPr>
            <a:r>
              <a:rPr lang="en-US" altLang="id-ID" sz="2400" dirty="0" err="1"/>
              <a:t>Kesulitan</a:t>
            </a:r>
            <a:r>
              <a:rPr lang="en-US" altLang="id-ID" sz="2400" dirty="0"/>
              <a:t> </a:t>
            </a:r>
            <a:r>
              <a:rPr lang="en-US" altLang="id-ID" sz="2400" dirty="0" err="1"/>
              <a:t>menyusun</a:t>
            </a:r>
            <a:r>
              <a:rPr lang="en-US" altLang="id-ID" sz="2400" dirty="0"/>
              <a:t> </a:t>
            </a:r>
            <a:r>
              <a:rPr lang="en-US" altLang="id-ID" sz="2400" dirty="0" err="1"/>
              <a:t>kode</a:t>
            </a:r>
            <a:r>
              <a:rPr lang="en-US" altLang="id-ID" sz="2400" dirty="0"/>
              <a:t> </a:t>
            </a:r>
            <a:r>
              <a:rPr lang="en-US" altLang="id-ID" sz="2400" dirty="0" err="1"/>
              <a:t>etik</a:t>
            </a:r>
            <a:r>
              <a:rPr lang="en-US" altLang="id-ID" sz="2400" dirty="0"/>
              <a:t> </a:t>
            </a:r>
            <a:r>
              <a:rPr lang="en-US" altLang="id-ID" sz="2400" dirty="0" err="1"/>
              <a:t>menyangkut</a:t>
            </a:r>
            <a:r>
              <a:rPr lang="en-US" altLang="id-ID" sz="2400" dirty="0"/>
              <a:t> </a:t>
            </a:r>
            <a:r>
              <a:rPr lang="en-US" altLang="id-ID" sz="2400" b="1" dirty="0"/>
              <a:t>(a) </a:t>
            </a:r>
            <a:r>
              <a:rPr lang="en-US" altLang="id-ID" sz="2400" dirty="0" err="1"/>
              <a:t>apakah</a:t>
            </a:r>
            <a:r>
              <a:rPr lang="en-US" altLang="id-ID" sz="2400" dirty="0"/>
              <a:t> yang </a:t>
            </a:r>
            <a:r>
              <a:rPr lang="en-US" altLang="id-ID" sz="2400" dirty="0" err="1"/>
              <a:t>dimaksudkan</a:t>
            </a:r>
            <a:r>
              <a:rPr lang="en-US" altLang="id-ID" sz="2400" dirty="0"/>
              <a:t> </a:t>
            </a:r>
            <a:r>
              <a:rPr lang="en-US" altLang="id-ID" sz="2400" dirty="0" err="1"/>
              <a:t>dengan</a:t>
            </a:r>
            <a:r>
              <a:rPr lang="en-US" altLang="id-ID" sz="2400" dirty="0"/>
              <a:t> </a:t>
            </a:r>
            <a:r>
              <a:rPr lang="en-US" altLang="id-ID" sz="2400" dirty="0" err="1"/>
              <a:t>kode</a:t>
            </a:r>
            <a:r>
              <a:rPr lang="en-US" altLang="id-ID" sz="2400" dirty="0"/>
              <a:t> </a:t>
            </a:r>
            <a:r>
              <a:rPr lang="en-US" altLang="id-ID" sz="2400" dirty="0" err="1"/>
              <a:t>etik</a:t>
            </a:r>
            <a:r>
              <a:rPr lang="en-US" altLang="id-ID" sz="2400" dirty="0"/>
              <a:t> dan </a:t>
            </a:r>
            <a:r>
              <a:rPr lang="en-US" altLang="id-ID" sz="2400" dirty="0" err="1"/>
              <a:t>bagaimana</a:t>
            </a:r>
            <a:r>
              <a:rPr lang="en-US" altLang="id-ID" sz="2400" dirty="0"/>
              <a:t> </a:t>
            </a:r>
            <a:r>
              <a:rPr lang="en-US" altLang="id-ID" sz="2400" dirty="0" err="1"/>
              <a:t>seharunya</a:t>
            </a:r>
            <a:r>
              <a:rPr lang="en-US" altLang="id-ID" sz="2400" dirty="0"/>
              <a:t>; </a:t>
            </a:r>
            <a:r>
              <a:rPr lang="en-US" altLang="id-ID" sz="2400" b="1" dirty="0"/>
              <a:t>(b) </a:t>
            </a:r>
            <a:r>
              <a:rPr lang="en-US" altLang="id-ID" sz="2400" dirty="0" err="1"/>
              <a:t>bagaimana</a:t>
            </a:r>
            <a:r>
              <a:rPr lang="en-US" altLang="id-ID" sz="2400" dirty="0"/>
              <a:t> </a:t>
            </a:r>
            <a:r>
              <a:rPr lang="en-US" altLang="id-ID" sz="2400" dirty="0" err="1"/>
              <a:t>kode</a:t>
            </a:r>
            <a:r>
              <a:rPr lang="en-US" altLang="id-ID" sz="2400" dirty="0"/>
              <a:t> </a:t>
            </a:r>
            <a:r>
              <a:rPr lang="en-US" altLang="id-ID" sz="2400" dirty="0" err="1"/>
              <a:t>tersebut</a:t>
            </a:r>
            <a:r>
              <a:rPr lang="en-US" altLang="id-ID" sz="2400" dirty="0"/>
              <a:t> </a:t>
            </a:r>
            <a:r>
              <a:rPr lang="en-US" altLang="id-ID" sz="2400" dirty="0" err="1"/>
              <a:t>akan</a:t>
            </a:r>
            <a:r>
              <a:rPr lang="en-US" altLang="id-ID" sz="2400" dirty="0"/>
              <a:t> </a:t>
            </a:r>
            <a:r>
              <a:rPr lang="en-US" altLang="id-ID" sz="2400" dirty="0" err="1"/>
              <a:t>digunakan</a:t>
            </a:r>
            <a:r>
              <a:rPr lang="en-US" altLang="id-ID" sz="2400" dirty="0"/>
              <a:t>; </a:t>
            </a:r>
            <a:r>
              <a:rPr lang="en-US" altLang="id-ID" sz="2400" b="1" dirty="0"/>
              <a:t>(c) </a:t>
            </a:r>
            <a:r>
              <a:rPr lang="en-US" altLang="id-ID" sz="2400" dirty="0" err="1"/>
              <a:t>tingkat</a:t>
            </a:r>
            <a:r>
              <a:rPr lang="en-US" altLang="id-ID" sz="2400" dirty="0"/>
              <a:t> </a:t>
            </a:r>
            <a:r>
              <a:rPr lang="en-US" altLang="id-ID" sz="2400" dirty="0" err="1"/>
              <a:t>rincian</a:t>
            </a:r>
            <a:r>
              <a:rPr lang="en-US" altLang="id-ID" sz="2400" dirty="0"/>
              <a:t> </a:t>
            </a:r>
            <a:r>
              <a:rPr lang="en-US" altLang="id-ID" sz="2400" dirty="0" err="1"/>
              <a:t>kode</a:t>
            </a:r>
            <a:r>
              <a:rPr lang="en-US" altLang="id-ID" sz="2400" dirty="0"/>
              <a:t> </a:t>
            </a:r>
            <a:r>
              <a:rPr lang="en-US" altLang="id-ID" sz="2400" dirty="0" err="1"/>
              <a:t>etik</a:t>
            </a:r>
            <a:r>
              <a:rPr lang="en-US" altLang="id-ID" sz="2400" dirty="0"/>
              <a:t> dan </a:t>
            </a:r>
            <a:r>
              <a:rPr lang="en-US" altLang="id-ID" sz="2400" b="1" dirty="0"/>
              <a:t>(d) </a:t>
            </a:r>
            <a:r>
              <a:rPr lang="en-US" altLang="id-ID" sz="2400" dirty="0" err="1"/>
              <a:t>siapa</a:t>
            </a:r>
            <a:r>
              <a:rPr lang="en-US" altLang="id-ID" sz="2400" dirty="0"/>
              <a:t> yang </a:t>
            </a:r>
            <a:r>
              <a:rPr lang="en-US" altLang="id-ID" sz="2400" dirty="0" err="1"/>
              <a:t>menjadi</a:t>
            </a:r>
            <a:r>
              <a:rPr lang="en-US" altLang="id-ID" sz="2400" dirty="0"/>
              <a:t> </a:t>
            </a:r>
            <a:r>
              <a:rPr lang="en-US" altLang="id-ID" sz="2400" dirty="0" err="1"/>
              <a:t>sasaran</a:t>
            </a:r>
            <a:r>
              <a:rPr lang="en-US" altLang="id-ID" sz="2400" dirty="0"/>
              <a:t> </a:t>
            </a:r>
            <a:r>
              <a:rPr lang="en-US" altLang="id-ID" sz="2400" dirty="0" err="1"/>
              <a:t>kode</a:t>
            </a:r>
            <a:r>
              <a:rPr lang="en-US" altLang="id-ID" sz="2400" dirty="0"/>
              <a:t> </a:t>
            </a:r>
            <a:r>
              <a:rPr lang="en-US" altLang="id-ID" sz="2400" dirty="0" err="1"/>
              <a:t>etik</a:t>
            </a:r>
            <a:r>
              <a:rPr lang="en-US" altLang="id-ID" sz="2400" dirty="0"/>
              <a:t> dan </a:t>
            </a:r>
            <a:r>
              <a:rPr lang="en-US" altLang="id-ID" sz="2400" dirty="0" err="1"/>
              <a:t>kode</a:t>
            </a:r>
            <a:r>
              <a:rPr lang="en-US" altLang="id-ID" sz="2400" dirty="0"/>
              <a:t> </a:t>
            </a:r>
            <a:r>
              <a:rPr lang="en-US" altLang="id-ID" sz="2400" dirty="0" err="1"/>
              <a:t>etik</a:t>
            </a:r>
            <a:r>
              <a:rPr lang="en-US" altLang="id-ID" sz="2400" dirty="0"/>
              <a:t> </a:t>
            </a:r>
            <a:r>
              <a:rPr lang="en-US" altLang="id-ID" sz="2400" dirty="0" err="1"/>
              <a:t>diperuntukkan</a:t>
            </a:r>
            <a:r>
              <a:rPr lang="en-US" altLang="id-ID" sz="2400" dirty="0"/>
              <a:t> </a:t>
            </a:r>
            <a:r>
              <a:rPr lang="en-US" altLang="id-ID" sz="2400" dirty="0" err="1"/>
              <a:t>bagi</a:t>
            </a:r>
            <a:r>
              <a:rPr lang="en-US" altLang="id-ID" sz="2400" dirty="0"/>
              <a:t> </a:t>
            </a:r>
            <a:r>
              <a:rPr lang="en-US" altLang="id-ID" sz="2400" dirty="0" err="1"/>
              <a:t>kepentingan</a:t>
            </a:r>
            <a:r>
              <a:rPr lang="en-US" altLang="id-ID" sz="2400" dirty="0"/>
              <a:t> </a:t>
            </a:r>
            <a:r>
              <a:rPr lang="en-US" altLang="id-ID" sz="2400" dirty="0" err="1"/>
              <a:t>siapa</a:t>
            </a:r>
            <a:r>
              <a:rPr lang="en-US" altLang="id-ID" sz="2400" dirty="0"/>
              <a:t>.</a:t>
            </a:r>
          </a:p>
          <a:p>
            <a:pPr eaLnBrk="1" hangingPunct="1">
              <a:lnSpc>
                <a:spcPct val="80000"/>
              </a:lnSpc>
              <a:buFontTx/>
              <a:buNone/>
            </a:pPr>
            <a:endParaRPr lang="en-US" altLang="id-ID"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a:extLst>
              <a:ext uri="{FF2B5EF4-FFF2-40B4-BE49-F238E27FC236}">
                <a16:creationId xmlns:a16="http://schemas.microsoft.com/office/drawing/2014/main" id="{3A501683-E631-4AAE-A2D1-7F83F4767BF9}"/>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38915" name="Slide Number Placeholder 5">
            <a:extLst>
              <a:ext uri="{FF2B5EF4-FFF2-40B4-BE49-F238E27FC236}">
                <a16:creationId xmlns:a16="http://schemas.microsoft.com/office/drawing/2014/main" id="{97A2F45C-BCD6-4075-BBAB-DFDD37598BCB}"/>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B0D7E7-EF13-41DA-973D-C61F06CBC08A}" type="slidenum">
              <a:rPr lang="en-US" altLang="id-ID"/>
              <a:pPr eaLnBrk="1" hangingPunct="1"/>
              <a:t>12</a:t>
            </a:fld>
            <a:endParaRPr lang="en-US" altLang="id-ID"/>
          </a:p>
        </p:txBody>
      </p:sp>
      <p:sp>
        <p:nvSpPr>
          <p:cNvPr id="38916" name="Rectangle 3">
            <a:extLst>
              <a:ext uri="{FF2B5EF4-FFF2-40B4-BE49-F238E27FC236}">
                <a16:creationId xmlns:a16="http://schemas.microsoft.com/office/drawing/2014/main" id="{A7967EF9-7F3F-45BD-8E04-891A602E1605}"/>
              </a:ext>
            </a:extLst>
          </p:cNvPr>
          <p:cNvSpPr>
            <a:spLocks noGrp="1" noChangeArrowheads="1"/>
          </p:cNvSpPr>
          <p:nvPr>
            <p:ph type="body" idx="1"/>
          </p:nvPr>
        </p:nvSpPr>
        <p:spPr>
          <a:xfrm>
            <a:off x="457200" y="533400"/>
            <a:ext cx="8229600" cy="5592763"/>
          </a:xfrm>
        </p:spPr>
        <p:txBody>
          <a:bodyPr/>
          <a:lstStyle/>
          <a:p>
            <a:pPr eaLnBrk="1" hangingPunct="1">
              <a:lnSpc>
                <a:spcPct val="90000"/>
              </a:lnSpc>
              <a:buFontTx/>
              <a:buNone/>
            </a:pPr>
            <a:r>
              <a:rPr lang="en-US" altLang="id-ID" sz="2400"/>
              <a:t>Profesionalisme</a:t>
            </a:r>
          </a:p>
          <a:p>
            <a:pPr eaLnBrk="1" hangingPunct="1">
              <a:lnSpc>
                <a:spcPct val="90000"/>
              </a:lnSpc>
              <a:buFontTx/>
              <a:buNone/>
            </a:pPr>
            <a:endParaRPr lang="en-US" altLang="id-ID" sz="2400"/>
          </a:p>
          <a:p>
            <a:pPr eaLnBrk="1" hangingPunct="1">
              <a:lnSpc>
                <a:spcPct val="90000"/>
              </a:lnSpc>
              <a:buFontTx/>
              <a:buNone/>
            </a:pPr>
            <a:r>
              <a:rPr lang="en-US" altLang="id-ID" sz="2400" b="1"/>
              <a:t>Profesionalisme </a:t>
            </a:r>
            <a:r>
              <a:rPr lang="en-US" altLang="id-ID" sz="2400"/>
              <a:t>adalah suatu paham yang mencitakan dilakukannya kegiatan-kegiatan kerja tertentu dalam masyarakat, berbekalkan keahlian yang tinggi dan berdasarkan rasa keterpanggilan --serta ikrar untuk menerima panggilan tersebut-- dengan semangat pengabdian selalu siap memberikan pertolongan kepada sesama yang tengah dirundung kesulitan di tengah gelapnya kehidupan (Wignjosoebroto, 1999).</a:t>
            </a:r>
          </a:p>
          <a:p>
            <a:pPr eaLnBrk="1" hangingPunct="1">
              <a:lnSpc>
                <a:spcPct val="90000"/>
              </a:lnSpc>
              <a:buFontTx/>
              <a:buNone/>
            </a:pPr>
            <a:endParaRPr lang="en-US" altLang="id-ID"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a:extLst>
              <a:ext uri="{FF2B5EF4-FFF2-40B4-BE49-F238E27FC236}">
                <a16:creationId xmlns:a16="http://schemas.microsoft.com/office/drawing/2014/main" id="{A3483958-3DDF-4AFE-BAE0-C80B613E223B}"/>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39939" name="Slide Number Placeholder 5">
            <a:extLst>
              <a:ext uri="{FF2B5EF4-FFF2-40B4-BE49-F238E27FC236}">
                <a16:creationId xmlns:a16="http://schemas.microsoft.com/office/drawing/2014/main" id="{CABEBF2F-4905-451F-8662-677C62F6A3EA}"/>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35EBD1-0B90-4051-9343-D73B0630D461}" type="slidenum">
              <a:rPr lang="en-US" altLang="id-ID"/>
              <a:pPr eaLnBrk="1" hangingPunct="1"/>
              <a:t>13</a:t>
            </a:fld>
            <a:endParaRPr lang="en-US" altLang="id-ID"/>
          </a:p>
        </p:txBody>
      </p:sp>
      <p:sp>
        <p:nvSpPr>
          <p:cNvPr id="39940" name="Rectangle 3">
            <a:extLst>
              <a:ext uri="{FF2B5EF4-FFF2-40B4-BE49-F238E27FC236}">
                <a16:creationId xmlns:a16="http://schemas.microsoft.com/office/drawing/2014/main" id="{949F0DDB-F21C-4410-B5B5-B31B9A83032A}"/>
              </a:ext>
            </a:extLst>
          </p:cNvPr>
          <p:cNvSpPr>
            <a:spLocks noGrp="1" noChangeArrowheads="1"/>
          </p:cNvSpPr>
          <p:nvPr>
            <p:ph type="body" idx="1"/>
          </p:nvPr>
        </p:nvSpPr>
        <p:spPr>
          <a:xfrm>
            <a:off x="457200" y="533400"/>
            <a:ext cx="8229600" cy="5592763"/>
          </a:xfrm>
        </p:spPr>
        <p:txBody>
          <a:bodyPr/>
          <a:lstStyle/>
          <a:p>
            <a:pPr eaLnBrk="1" hangingPunct="1">
              <a:lnSpc>
                <a:spcPct val="80000"/>
              </a:lnSpc>
              <a:buFontTx/>
              <a:buNone/>
            </a:pPr>
            <a:r>
              <a:rPr lang="en-US" altLang="id-ID" sz="2400"/>
              <a:t>Tiga Watak Kerja Profesionalisme</a:t>
            </a:r>
          </a:p>
          <a:p>
            <a:pPr eaLnBrk="1" hangingPunct="1">
              <a:lnSpc>
                <a:spcPct val="80000"/>
              </a:lnSpc>
              <a:buFontTx/>
              <a:buNone/>
            </a:pPr>
            <a:endParaRPr lang="en-US" altLang="id-ID" sz="2400"/>
          </a:p>
          <a:p>
            <a:pPr eaLnBrk="1" hangingPunct="1">
              <a:lnSpc>
                <a:spcPct val="80000"/>
              </a:lnSpc>
              <a:buFontTx/>
              <a:buNone/>
            </a:pPr>
            <a:r>
              <a:rPr lang="en-US" altLang="id-ID" sz="2400"/>
              <a:t>1. kerja seorang profesional itu beritikad untuk merealisasikan kebajikan demi tegaknya kehormatan profesi yang digeluti, dan oleh karenanya tidak terlalu mementingkan atau mengharapkan imbalan upah materiil;</a:t>
            </a:r>
          </a:p>
          <a:p>
            <a:pPr eaLnBrk="1" hangingPunct="1">
              <a:lnSpc>
                <a:spcPct val="80000"/>
              </a:lnSpc>
              <a:buFontTx/>
              <a:buNone/>
            </a:pPr>
            <a:r>
              <a:rPr lang="en-US" altLang="id-ID" sz="2400"/>
              <a:t>2. kerja seorang profesional itu harus dilandasi oleh kemahiran teknis yang berkualitas tinggi yang dicapai melalui proses pendidikan dan/atau pelatihan yang panjang, ekslusif dan berat;</a:t>
            </a:r>
          </a:p>
          <a:p>
            <a:pPr eaLnBrk="1" hangingPunct="1">
              <a:lnSpc>
                <a:spcPct val="80000"/>
              </a:lnSpc>
              <a:buFontTx/>
              <a:buNone/>
            </a:pPr>
            <a:r>
              <a:rPr lang="en-US" altLang="id-ID" sz="2400"/>
              <a:t>3. kerja seorang profesional --diukur dengan kualitas teknis dan kualitas moral-- harus menundukkan diri pada sebuah mekanisme kontrol berupa kode etik yang dikembangkan dan disepakati bersama di dalam sebuah organisasi profesi.</a:t>
            </a:r>
          </a:p>
          <a:p>
            <a:pPr eaLnBrk="1" hangingPunct="1">
              <a:lnSpc>
                <a:spcPct val="80000"/>
              </a:lnSpc>
              <a:buFontTx/>
              <a:buNone/>
            </a:pPr>
            <a:endParaRPr lang="en-US" altLang="id-ID"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a:extLst>
              <a:ext uri="{FF2B5EF4-FFF2-40B4-BE49-F238E27FC236}">
                <a16:creationId xmlns:a16="http://schemas.microsoft.com/office/drawing/2014/main" id="{10135F6E-42D8-4871-BC6A-8F1D3068E919}"/>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40963" name="Slide Number Placeholder 5">
            <a:extLst>
              <a:ext uri="{FF2B5EF4-FFF2-40B4-BE49-F238E27FC236}">
                <a16:creationId xmlns:a16="http://schemas.microsoft.com/office/drawing/2014/main" id="{D113EB00-3FBD-463E-92B1-03FAEBB8B5EA}"/>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27DC8B-EF5F-4E48-93DE-54F277A93B72}" type="slidenum">
              <a:rPr lang="en-US" altLang="id-ID"/>
              <a:pPr eaLnBrk="1" hangingPunct="1"/>
              <a:t>14</a:t>
            </a:fld>
            <a:endParaRPr lang="en-US" altLang="id-ID"/>
          </a:p>
        </p:txBody>
      </p:sp>
      <p:sp>
        <p:nvSpPr>
          <p:cNvPr id="40964" name="Rectangle 3">
            <a:extLst>
              <a:ext uri="{FF2B5EF4-FFF2-40B4-BE49-F238E27FC236}">
                <a16:creationId xmlns:a16="http://schemas.microsoft.com/office/drawing/2014/main" id="{102B22EC-FF5F-45E2-9ED2-EF609980996C}"/>
              </a:ext>
            </a:extLst>
          </p:cNvPr>
          <p:cNvSpPr>
            <a:spLocks noGrp="1" noChangeArrowheads="1"/>
          </p:cNvSpPr>
          <p:nvPr>
            <p:ph type="body" idx="1"/>
          </p:nvPr>
        </p:nvSpPr>
        <p:spPr>
          <a:xfrm>
            <a:off x="457200" y="457200"/>
            <a:ext cx="8229600" cy="5668963"/>
          </a:xfrm>
        </p:spPr>
        <p:txBody>
          <a:bodyPr/>
          <a:lstStyle/>
          <a:p>
            <a:pPr eaLnBrk="1" hangingPunct="1">
              <a:lnSpc>
                <a:spcPct val="80000"/>
              </a:lnSpc>
              <a:buFontTx/>
              <a:buNone/>
            </a:pPr>
            <a:r>
              <a:rPr lang="en-US" altLang="id-ID" sz="2400"/>
              <a:t>Menurut Harris [1995] ruang gerak seorang profesional ini akan diatur melalui etika profesi yang distandarkan dalam bentuk kode etik profesi. Pelanggaran terhadap kode etik profesi bisa dalam berbagai bentuk, meskipun dalam praktek yang umum dijumpai akan mencakup dua kasus utama, yaitu:</a:t>
            </a:r>
          </a:p>
          <a:p>
            <a:pPr eaLnBrk="1" hangingPunct="1">
              <a:lnSpc>
                <a:spcPct val="80000"/>
              </a:lnSpc>
              <a:buFontTx/>
              <a:buNone/>
            </a:pPr>
            <a:r>
              <a:rPr lang="en-US" altLang="id-ID" sz="2400"/>
              <a:t>a. pelanggaran terhadap perbuatan yang tidak mencerminkan respek terhadap nilai-nilai yang seharusnya dijunjung tinggi oleh profesi itu. Memperdagangkan jasa atau membeda-bedakan pelayanan jasa   atas dasar keinginan untuk mendapatkan keuntungan uang yang berkelebihan ataupun kekuasaan merupakan perbuatan yang sering dianggap melanggar kode etik profesi; dan</a:t>
            </a:r>
          </a:p>
          <a:p>
            <a:pPr eaLnBrk="1" hangingPunct="1">
              <a:lnSpc>
                <a:spcPct val="80000"/>
              </a:lnSpc>
              <a:buFontTx/>
              <a:buNone/>
            </a:pPr>
            <a:r>
              <a:rPr lang="en-US" altLang="id-ID" sz="2400"/>
              <a:t>b. pelanggaran terhadap perbuatan pelayanan jasa profesi yang kurang mencerminkan kualitas keahlian yang sulit atau kurang dapat dipertanggung-jawabkan menurut standar maupun kriteria profesional.</a:t>
            </a:r>
          </a:p>
          <a:p>
            <a:pPr eaLnBrk="1" hangingPunct="1">
              <a:lnSpc>
                <a:spcPct val="80000"/>
              </a:lnSpc>
              <a:buFontTx/>
              <a:buNone/>
            </a:pPr>
            <a:endParaRPr lang="en-US" altLang="id-ID"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F2C03E7E-4082-4008-B84B-B5AAC73E4C67}"/>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28675" name="Slide Number Placeholder 5">
            <a:extLst>
              <a:ext uri="{FF2B5EF4-FFF2-40B4-BE49-F238E27FC236}">
                <a16:creationId xmlns:a16="http://schemas.microsoft.com/office/drawing/2014/main" id="{F7229001-EF2D-46CE-A9A3-F8F2C4E38AE1}"/>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D7E2D4-A5BB-4485-886F-2D05D5EC222E}" type="slidenum">
              <a:rPr lang="en-US" altLang="id-ID"/>
              <a:pPr eaLnBrk="1" hangingPunct="1"/>
              <a:t>2</a:t>
            </a:fld>
            <a:endParaRPr lang="en-US" altLang="id-ID"/>
          </a:p>
        </p:txBody>
      </p:sp>
      <p:sp>
        <p:nvSpPr>
          <p:cNvPr id="28676" name="Rectangle 3">
            <a:extLst>
              <a:ext uri="{FF2B5EF4-FFF2-40B4-BE49-F238E27FC236}">
                <a16:creationId xmlns:a16="http://schemas.microsoft.com/office/drawing/2014/main" id="{D8C4B595-BD03-4462-99F6-07C14759905D}"/>
              </a:ext>
            </a:extLst>
          </p:cNvPr>
          <p:cNvSpPr>
            <a:spLocks noGrp="1" noChangeArrowheads="1"/>
          </p:cNvSpPr>
          <p:nvPr>
            <p:ph type="body" idx="1"/>
          </p:nvPr>
        </p:nvSpPr>
        <p:spPr>
          <a:xfrm>
            <a:off x="457200" y="1143000"/>
            <a:ext cx="8229600" cy="5029200"/>
          </a:xfrm>
        </p:spPr>
        <p:txBody>
          <a:bodyPr/>
          <a:lstStyle/>
          <a:p>
            <a:pPr eaLnBrk="1" hangingPunct="1">
              <a:lnSpc>
                <a:spcPct val="80000"/>
              </a:lnSpc>
              <a:buFontTx/>
              <a:buNone/>
            </a:pPr>
            <a:r>
              <a:rPr lang="en-US" altLang="id-ID" sz="2400" b="1"/>
              <a:t>Definisi Profesi:</a:t>
            </a:r>
          </a:p>
          <a:p>
            <a:pPr eaLnBrk="1" hangingPunct="1">
              <a:lnSpc>
                <a:spcPct val="80000"/>
              </a:lnSpc>
              <a:buFontTx/>
              <a:buNone/>
            </a:pPr>
            <a:r>
              <a:rPr lang="en-US" altLang="id-ID" sz="2400" b="1"/>
              <a:t>Profesi </a:t>
            </a:r>
            <a:r>
              <a:rPr lang="en-US" altLang="id-ID" sz="2400"/>
              <a:t>merupakan kelompok lapangan kerja yang khusus melaksanakan kegiatan yang memerlukan ketrampilan dan keahlian tinggi guna memenuhi kebutuhan yang rumit dari manusia, di dalamnya pemakaian dengan cara yang benar akan ketrampilan dan keahlian tinggi, hanya dapat dicapai dengan dimilikinya penguasaan pengetahuan dengan ruang lingkup yang luas, mencakup sifat manusia, kecenderungan sejarah dan lingkungan hidupnya; serta adanya disiplin etika yang dikembangkan dan diterapkan oleh kelompok anggota yang menyandang profesi tersebut.</a:t>
            </a:r>
          </a:p>
          <a:p>
            <a:pPr eaLnBrk="1" hangingPunct="1">
              <a:lnSpc>
                <a:spcPct val="80000"/>
              </a:lnSpc>
              <a:buFontTx/>
              <a:buNone/>
            </a:pPr>
            <a:endParaRPr lang="en-US" altLang="id-ID"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a:extLst>
              <a:ext uri="{FF2B5EF4-FFF2-40B4-BE49-F238E27FC236}">
                <a16:creationId xmlns:a16="http://schemas.microsoft.com/office/drawing/2014/main" id="{40E1C9B8-8DCE-44D9-BF76-5E165F5E22B4}"/>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29699" name="Slide Number Placeholder 5">
            <a:extLst>
              <a:ext uri="{FF2B5EF4-FFF2-40B4-BE49-F238E27FC236}">
                <a16:creationId xmlns:a16="http://schemas.microsoft.com/office/drawing/2014/main" id="{4E61CB06-1931-4D11-AA29-A59C025DE2F7}"/>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7AFB990-2241-41B5-A56A-2E451AA86823}" type="slidenum">
              <a:rPr lang="en-US" altLang="id-ID"/>
              <a:pPr eaLnBrk="1" hangingPunct="1"/>
              <a:t>3</a:t>
            </a:fld>
            <a:endParaRPr lang="en-US" altLang="id-ID"/>
          </a:p>
        </p:txBody>
      </p:sp>
      <p:sp>
        <p:nvSpPr>
          <p:cNvPr id="29700" name="Rectangle 3">
            <a:extLst>
              <a:ext uri="{FF2B5EF4-FFF2-40B4-BE49-F238E27FC236}">
                <a16:creationId xmlns:a16="http://schemas.microsoft.com/office/drawing/2014/main" id="{9FC51461-FBC7-45EC-9877-38F81BDEB553}"/>
              </a:ext>
            </a:extLst>
          </p:cNvPr>
          <p:cNvSpPr>
            <a:spLocks noGrp="1" noChangeArrowheads="1"/>
          </p:cNvSpPr>
          <p:nvPr>
            <p:ph type="body" idx="1"/>
          </p:nvPr>
        </p:nvSpPr>
        <p:spPr>
          <a:xfrm>
            <a:off x="457200" y="762000"/>
            <a:ext cx="8229600" cy="5364163"/>
          </a:xfrm>
        </p:spPr>
        <p:txBody>
          <a:bodyPr/>
          <a:lstStyle/>
          <a:p>
            <a:pPr eaLnBrk="1" hangingPunct="1">
              <a:lnSpc>
                <a:spcPct val="90000"/>
              </a:lnSpc>
              <a:buFontTx/>
              <a:buNone/>
            </a:pPr>
            <a:r>
              <a:rPr lang="en-US" altLang="id-ID" sz="2400" b="1"/>
              <a:t>Tiga (3) Ciri Utama Profesi</a:t>
            </a:r>
          </a:p>
          <a:p>
            <a:pPr eaLnBrk="1" hangingPunct="1">
              <a:lnSpc>
                <a:spcPct val="90000"/>
              </a:lnSpc>
              <a:buFontTx/>
              <a:buNone/>
            </a:pPr>
            <a:r>
              <a:rPr lang="en-US" altLang="id-ID" sz="2400"/>
              <a:t>1. Sebuah profesi mensyaratkan pelatihan ekstensif sebelum memasuki sebuah profesi;</a:t>
            </a:r>
          </a:p>
          <a:p>
            <a:pPr eaLnBrk="1" hangingPunct="1">
              <a:lnSpc>
                <a:spcPct val="90000"/>
              </a:lnSpc>
              <a:buFontTx/>
              <a:buNone/>
            </a:pPr>
            <a:r>
              <a:rPr lang="en-US" altLang="id-ID" sz="2400"/>
              <a:t>2. Pelatihan tersebut meliputi komponen intelektual yang signifikan;</a:t>
            </a:r>
          </a:p>
          <a:p>
            <a:pPr eaLnBrk="1" hangingPunct="1">
              <a:lnSpc>
                <a:spcPct val="90000"/>
              </a:lnSpc>
              <a:buFontTx/>
              <a:buNone/>
            </a:pPr>
            <a:r>
              <a:rPr lang="en-US" altLang="id-ID" sz="2400"/>
              <a:t>3. Tenaga yang terlatih mampu memberikan jasa yang penting kepada masyarakat.</a:t>
            </a:r>
          </a:p>
          <a:p>
            <a:pPr eaLnBrk="1" hangingPunct="1">
              <a:lnSpc>
                <a:spcPct val="90000"/>
              </a:lnSpc>
              <a:buFontTx/>
              <a:buNone/>
            </a:pPr>
            <a:endParaRPr lang="en-US" altLang="id-ID"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872F9403-56EA-4EEC-ACC7-8358C8B70BFE}"/>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30723" name="Slide Number Placeholder 5">
            <a:extLst>
              <a:ext uri="{FF2B5EF4-FFF2-40B4-BE49-F238E27FC236}">
                <a16:creationId xmlns:a16="http://schemas.microsoft.com/office/drawing/2014/main" id="{34316F50-7834-4CDD-8DE0-6DF6E5CBD669}"/>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C50A8D6-1685-4CF0-96DE-8152339E7C30}" type="slidenum">
              <a:rPr lang="en-US" altLang="id-ID"/>
              <a:pPr eaLnBrk="1" hangingPunct="1"/>
              <a:t>4</a:t>
            </a:fld>
            <a:endParaRPr lang="en-US" altLang="id-ID"/>
          </a:p>
        </p:txBody>
      </p:sp>
      <p:sp>
        <p:nvSpPr>
          <p:cNvPr id="30724" name="Rectangle 3">
            <a:extLst>
              <a:ext uri="{FF2B5EF4-FFF2-40B4-BE49-F238E27FC236}">
                <a16:creationId xmlns:a16="http://schemas.microsoft.com/office/drawing/2014/main" id="{51AA60B0-1C6D-4E01-9C87-42B9C91219EC}"/>
              </a:ext>
            </a:extLst>
          </p:cNvPr>
          <p:cNvSpPr>
            <a:spLocks noGrp="1" noChangeArrowheads="1"/>
          </p:cNvSpPr>
          <p:nvPr>
            <p:ph type="body" idx="1"/>
          </p:nvPr>
        </p:nvSpPr>
        <p:spPr>
          <a:xfrm>
            <a:off x="533400" y="762000"/>
            <a:ext cx="8229600" cy="4525963"/>
          </a:xfrm>
        </p:spPr>
        <p:txBody>
          <a:bodyPr/>
          <a:lstStyle/>
          <a:p>
            <a:pPr eaLnBrk="1" hangingPunct="1">
              <a:buFontTx/>
              <a:buNone/>
            </a:pPr>
            <a:r>
              <a:rPr lang="en-US" altLang="id-ID" sz="2400" b="1"/>
              <a:t>Tiga (3) Ciri Tambahan Profesi</a:t>
            </a:r>
          </a:p>
          <a:p>
            <a:pPr eaLnBrk="1" hangingPunct="1">
              <a:buFontTx/>
              <a:buNone/>
            </a:pPr>
            <a:r>
              <a:rPr lang="en-US" altLang="id-ID" sz="2400"/>
              <a:t>1. Adanya proses lisensi atau sertifikat;</a:t>
            </a:r>
          </a:p>
          <a:p>
            <a:pPr eaLnBrk="1" hangingPunct="1">
              <a:buFontTx/>
              <a:buNone/>
            </a:pPr>
            <a:r>
              <a:rPr lang="en-US" altLang="id-ID" sz="2400"/>
              <a:t>2. Adanya organisasi;</a:t>
            </a:r>
          </a:p>
          <a:p>
            <a:pPr eaLnBrk="1" hangingPunct="1">
              <a:buFontTx/>
              <a:buNone/>
            </a:pPr>
            <a:r>
              <a:rPr lang="en-US" altLang="id-ID" sz="2400"/>
              <a:t>3. Otonomi dalam pekerjaannya.</a:t>
            </a:r>
          </a:p>
          <a:p>
            <a:pPr eaLnBrk="1" hangingPunct="1">
              <a:buFontTx/>
              <a:buNone/>
            </a:pPr>
            <a:endParaRPr lang="en-US" altLang="id-ID"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a:extLst>
              <a:ext uri="{FF2B5EF4-FFF2-40B4-BE49-F238E27FC236}">
                <a16:creationId xmlns:a16="http://schemas.microsoft.com/office/drawing/2014/main" id="{CAFED163-0B5F-4B8E-8BCD-3BF90E1CF9DB}"/>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31747" name="Slide Number Placeholder 5">
            <a:extLst>
              <a:ext uri="{FF2B5EF4-FFF2-40B4-BE49-F238E27FC236}">
                <a16:creationId xmlns:a16="http://schemas.microsoft.com/office/drawing/2014/main" id="{5B84153B-E608-48FA-ADC6-73980B122845}"/>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CBE947E-85DE-46F0-8703-F7D7F9937214}" type="slidenum">
              <a:rPr lang="en-US" altLang="id-ID"/>
              <a:pPr eaLnBrk="1" hangingPunct="1"/>
              <a:t>5</a:t>
            </a:fld>
            <a:endParaRPr lang="en-US" altLang="id-ID"/>
          </a:p>
        </p:txBody>
      </p:sp>
      <p:sp>
        <p:nvSpPr>
          <p:cNvPr id="31748" name="Rectangle 3">
            <a:extLst>
              <a:ext uri="{FF2B5EF4-FFF2-40B4-BE49-F238E27FC236}">
                <a16:creationId xmlns:a16="http://schemas.microsoft.com/office/drawing/2014/main" id="{AB4743C0-9BD9-41D1-BF58-502C40424F2B}"/>
              </a:ext>
            </a:extLst>
          </p:cNvPr>
          <p:cNvSpPr>
            <a:spLocks noGrp="1" noChangeArrowheads="1"/>
          </p:cNvSpPr>
          <p:nvPr>
            <p:ph type="body" idx="1"/>
          </p:nvPr>
        </p:nvSpPr>
        <p:spPr>
          <a:xfrm>
            <a:off x="457200" y="609600"/>
            <a:ext cx="8229600" cy="5516563"/>
          </a:xfrm>
        </p:spPr>
        <p:txBody>
          <a:bodyPr/>
          <a:lstStyle/>
          <a:p>
            <a:pPr eaLnBrk="1" hangingPunct="1">
              <a:buFontTx/>
              <a:buNone/>
            </a:pPr>
            <a:r>
              <a:rPr lang="en-US" altLang="id-ID" sz="2400"/>
              <a:t>Tiga Fungsi dari Kode Etik Profesi</a:t>
            </a:r>
          </a:p>
          <a:p>
            <a:pPr eaLnBrk="1" hangingPunct="1">
              <a:buFontTx/>
              <a:buNone/>
            </a:pPr>
            <a:endParaRPr lang="en-US" altLang="id-ID" sz="2400"/>
          </a:p>
          <a:p>
            <a:pPr eaLnBrk="1" hangingPunct="1">
              <a:buFontTx/>
              <a:buNone/>
            </a:pPr>
            <a:r>
              <a:rPr lang="en-US" altLang="id-ID" sz="2400"/>
              <a:t>1. Kode etik profesi memberikan pedoman bagi setiap anggota profesi tentang prinsip profesionalitas yang digariskan;</a:t>
            </a:r>
          </a:p>
          <a:p>
            <a:pPr eaLnBrk="1" hangingPunct="1">
              <a:buFontTx/>
              <a:buNone/>
            </a:pPr>
            <a:r>
              <a:rPr lang="en-US" altLang="id-ID" sz="2400"/>
              <a:t>2. Kode etik profesi merupakan sarana kontrol sosial bagi masyarakat atas profesi yang bersangkutan;</a:t>
            </a:r>
          </a:p>
          <a:p>
            <a:pPr eaLnBrk="1" hangingPunct="1">
              <a:buFontTx/>
              <a:buNone/>
            </a:pPr>
            <a:r>
              <a:rPr lang="en-US" altLang="id-ID" sz="2400"/>
              <a:t>3. Kode etik profesi mencegah campur tangan pihak diluar organisasi profesi tentang hubungan etika dalam keanggotaan profesi</a:t>
            </a:r>
          </a:p>
          <a:p>
            <a:pPr eaLnBrk="1" hangingPunct="1">
              <a:buFontTx/>
              <a:buNone/>
            </a:pPr>
            <a:endParaRPr lang="en-US" altLang="id-ID"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a:extLst>
              <a:ext uri="{FF2B5EF4-FFF2-40B4-BE49-F238E27FC236}">
                <a16:creationId xmlns:a16="http://schemas.microsoft.com/office/drawing/2014/main" id="{8FFC713E-9ECE-45F6-B354-D00DC78916B6}"/>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32771" name="Slide Number Placeholder 5">
            <a:extLst>
              <a:ext uri="{FF2B5EF4-FFF2-40B4-BE49-F238E27FC236}">
                <a16:creationId xmlns:a16="http://schemas.microsoft.com/office/drawing/2014/main" id="{0A3F973C-462C-4D58-B93F-5B16B929A1B5}"/>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8A3E84E-99D3-48B5-B01A-44B135E6F82F}" type="slidenum">
              <a:rPr lang="en-US" altLang="id-ID"/>
              <a:pPr eaLnBrk="1" hangingPunct="1"/>
              <a:t>6</a:t>
            </a:fld>
            <a:endParaRPr lang="en-US" altLang="id-ID"/>
          </a:p>
        </p:txBody>
      </p:sp>
      <p:sp>
        <p:nvSpPr>
          <p:cNvPr id="32772" name="Rectangle 3">
            <a:extLst>
              <a:ext uri="{FF2B5EF4-FFF2-40B4-BE49-F238E27FC236}">
                <a16:creationId xmlns:a16="http://schemas.microsoft.com/office/drawing/2014/main" id="{B20CB0C6-D8A7-4BEE-925F-B7A78B03DAE1}"/>
              </a:ext>
            </a:extLst>
          </p:cNvPr>
          <p:cNvSpPr>
            <a:spLocks noGrp="1" noChangeArrowheads="1"/>
          </p:cNvSpPr>
          <p:nvPr>
            <p:ph type="body" idx="1"/>
          </p:nvPr>
        </p:nvSpPr>
        <p:spPr>
          <a:xfrm>
            <a:off x="457200" y="609600"/>
            <a:ext cx="8229600" cy="5516563"/>
          </a:xfrm>
        </p:spPr>
        <p:txBody>
          <a:bodyPr>
            <a:normAutofit fontScale="92500" lnSpcReduction="20000"/>
          </a:bodyPr>
          <a:lstStyle/>
          <a:p>
            <a:pPr eaLnBrk="1" hangingPunct="1">
              <a:lnSpc>
                <a:spcPct val="90000"/>
              </a:lnSpc>
              <a:buFontTx/>
              <a:buNone/>
            </a:pPr>
            <a:r>
              <a:rPr lang="en-US" altLang="id-ID" sz="2400" dirty="0" err="1"/>
              <a:t>Etika</a:t>
            </a:r>
            <a:r>
              <a:rPr lang="en-US" altLang="id-ID" sz="2400" dirty="0"/>
              <a:t> </a:t>
            </a:r>
            <a:r>
              <a:rPr lang="en-US" altLang="id-ID" sz="2400" dirty="0" err="1"/>
              <a:t>terbagi</a:t>
            </a:r>
            <a:r>
              <a:rPr lang="en-US" altLang="id-ID" sz="2400" dirty="0"/>
              <a:t> </a:t>
            </a:r>
            <a:r>
              <a:rPr lang="en-US" altLang="id-ID" sz="2400" dirty="0" err="1"/>
              <a:t>atas</a:t>
            </a:r>
            <a:r>
              <a:rPr lang="en-US" altLang="id-ID" sz="2400" dirty="0"/>
              <a:t> 2 </a:t>
            </a:r>
            <a:r>
              <a:rPr lang="en-US" altLang="id-ID" sz="2400" dirty="0" err="1"/>
              <a:t>bidang</a:t>
            </a:r>
            <a:r>
              <a:rPr lang="en-US" altLang="id-ID" sz="2400" dirty="0"/>
              <a:t> </a:t>
            </a:r>
            <a:r>
              <a:rPr lang="en-US" altLang="id-ID" sz="2400" dirty="0" err="1"/>
              <a:t>besar</a:t>
            </a:r>
            <a:endParaRPr lang="en-US" altLang="id-ID" sz="2400" dirty="0"/>
          </a:p>
          <a:p>
            <a:pPr eaLnBrk="1" hangingPunct="1">
              <a:lnSpc>
                <a:spcPct val="90000"/>
              </a:lnSpc>
              <a:buFontTx/>
              <a:buNone/>
            </a:pPr>
            <a:endParaRPr lang="en-US" altLang="id-ID" sz="2100" dirty="0"/>
          </a:p>
          <a:p>
            <a:pPr marL="457200" indent="-457200" eaLnBrk="1" hangingPunct="1">
              <a:lnSpc>
                <a:spcPct val="90000"/>
              </a:lnSpc>
              <a:buFontTx/>
              <a:buAutoNum type="arabicPeriod"/>
            </a:pPr>
            <a:r>
              <a:rPr lang="en-US" altLang="id-ID" sz="2100" dirty="0" err="1"/>
              <a:t>Etika</a:t>
            </a:r>
            <a:r>
              <a:rPr lang="en-US" altLang="id-ID" sz="2100" dirty="0"/>
              <a:t> </a:t>
            </a:r>
            <a:r>
              <a:rPr lang="en-US" altLang="id-ID" sz="2100" dirty="0" err="1"/>
              <a:t>umum</a:t>
            </a:r>
            <a:endParaRPr lang="id-ID" altLang="id-ID" sz="2100" dirty="0"/>
          </a:p>
          <a:p>
            <a:pPr marL="438150" indent="0">
              <a:buNone/>
            </a:pPr>
            <a:r>
              <a:rPr lang="en-US" altLang="id-ID" sz="2100" dirty="0" err="1"/>
              <a:t>berbicara</a:t>
            </a:r>
            <a:r>
              <a:rPr lang="en-US" altLang="id-ID" sz="2100" dirty="0"/>
              <a:t> </a:t>
            </a:r>
            <a:r>
              <a:rPr lang="en-US" altLang="id-ID" sz="2100" dirty="0" err="1"/>
              <a:t>mengenai</a:t>
            </a:r>
            <a:r>
              <a:rPr lang="en-US" altLang="id-ID" sz="2100" dirty="0"/>
              <a:t> </a:t>
            </a:r>
            <a:r>
              <a:rPr lang="en-US" altLang="id-ID" sz="2100" dirty="0" err="1"/>
              <a:t>kondisi-kondisi</a:t>
            </a:r>
            <a:r>
              <a:rPr lang="en-US" altLang="id-ID" sz="2100" dirty="0"/>
              <a:t> </a:t>
            </a:r>
            <a:r>
              <a:rPr lang="en-US" altLang="id-ID" sz="2100" dirty="0" err="1"/>
              <a:t>dasar</a:t>
            </a:r>
            <a:r>
              <a:rPr lang="en-US" altLang="id-ID" sz="2100" dirty="0"/>
              <a:t> </a:t>
            </a:r>
            <a:r>
              <a:rPr lang="en-US" altLang="id-ID" sz="2100" dirty="0" err="1"/>
              <a:t>bagaimana</a:t>
            </a:r>
            <a:r>
              <a:rPr lang="en-US" altLang="id-ID" sz="2100" dirty="0"/>
              <a:t> </a:t>
            </a:r>
            <a:r>
              <a:rPr lang="en-US" altLang="id-ID" sz="2100" dirty="0" err="1"/>
              <a:t>manusia</a:t>
            </a:r>
            <a:r>
              <a:rPr lang="en-US" altLang="id-ID" sz="2100" dirty="0"/>
              <a:t> </a:t>
            </a:r>
            <a:r>
              <a:rPr lang="en-US" altLang="id-ID" sz="2100" dirty="0" err="1"/>
              <a:t>bertindak</a:t>
            </a:r>
            <a:r>
              <a:rPr lang="en-US" altLang="id-ID" sz="2100" dirty="0"/>
              <a:t> </a:t>
            </a:r>
            <a:r>
              <a:rPr lang="en-US" altLang="id-ID" sz="2100" dirty="0" err="1"/>
              <a:t>secara</a:t>
            </a:r>
            <a:r>
              <a:rPr lang="en-US" altLang="id-ID" sz="2100" dirty="0"/>
              <a:t> </a:t>
            </a:r>
            <a:r>
              <a:rPr lang="en-US" altLang="id-ID" sz="2100" dirty="0" err="1"/>
              <a:t>etis</a:t>
            </a:r>
            <a:r>
              <a:rPr lang="en-US" altLang="id-ID" sz="2100" dirty="0"/>
              <a:t>, </a:t>
            </a:r>
            <a:r>
              <a:rPr lang="en-US" altLang="id-ID" sz="2100" dirty="0" err="1"/>
              <a:t>bagaimana</a:t>
            </a:r>
            <a:r>
              <a:rPr lang="en-US" altLang="id-ID" sz="2100" dirty="0"/>
              <a:t> </a:t>
            </a:r>
            <a:r>
              <a:rPr lang="en-US" altLang="id-ID" sz="2100" dirty="0" err="1"/>
              <a:t>manusia</a:t>
            </a:r>
            <a:r>
              <a:rPr lang="en-US" altLang="id-ID" sz="2100" dirty="0"/>
              <a:t> </a:t>
            </a:r>
            <a:r>
              <a:rPr lang="en-US" altLang="id-ID" sz="2100" dirty="0" err="1"/>
              <a:t>mangambil</a:t>
            </a:r>
            <a:r>
              <a:rPr lang="en-US" altLang="id-ID" sz="2100" dirty="0"/>
              <a:t> </a:t>
            </a:r>
            <a:r>
              <a:rPr lang="en-US" altLang="id-ID" sz="2100" dirty="0" err="1"/>
              <a:t>keputusan</a:t>
            </a:r>
            <a:r>
              <a:rPr lang="en-US" altLang="id-ID" sz="2100" dirty="0"/>
              <a:t> </a:t>
            </a:r>
            <a:r>
              <a:rPr lang="en-US" altLang="id-ID" sz="2100" dirty="0" err="1"/>
              <a:t>etis</a:t>
            </a:r>
            <a:r>
              <a:rPr lang="en-US" altLang="id-ID" sz="2100" dirty="0"/>
              <a:t>, </a:t>
            </a:r>
            <a:r>
              <a:rPr lang="en-US" altLang="id-ID" sz="2100" dirty="0" err="1"/>
              <a:t>teori-teori</a:t>
            </a:r>
            <a:r>
              <a:rPr lang="en-US" altLang="id-ID" sz="2100" dirty="0"/>
              <a:t> </a:t>
            </a:r>
            <a:r>
              <a:rPr lang="en-US" altLang="id-ID" sz="2100" dirty="0" err="1"/>
              <a:t>etika</a:t>
            </a:r>
            <a:r>
              <a:rPr lang="en-US" altLang="id-ID" sz="2100" dirty="0"/>
              <a:t> dan </a:t>
            </a:r>
            <a:r>
              <a:rPr lang="en-US" altLang="id-ID" sz="2100" dirty="0" err="1"/>
              <a:t>prinsip-prinsip</a:t>
            </a:r>
            <a:r>
              <a:rPr lang="en-US" altLang="id-ID" sz="2100" dirty="0"/>
              <a:t> moral </a:t>
            </a:r>
            <a:r>
              <a:rPr lang="en-US" altLang="id-ID" sz="2100" dirty="0" err="1"/>
              <a:t>dasar</a:t>
            </a:r>
            <a:r>
              <a:rPr lang="en-US" altLang="id-ID" sz="2100" dirty="0"/>
              <a:t> yang </a:t>
            </a:r>
            <a:r>
              <a:rPr lang="en-US" altLang="id-ID" sz="2100" dirty="0" err="1"/>
              <a:t>menjadi</a:t>
            </a:r>
            <a:r>
              <a:rPr lang="en-US" altLang="id-ID" sz="2100" dirty="0"/>
              <a:t> </a:t>
            </a:r>
            <a:r>
              <a:rPr lang="en-US" altLang="id-ID" sz="2100" dirty="0" err="1"/>
              <a:t>pegangan</a:t>
            </a:r>
            <a:r>
              <a:rPr lang="en-US" altLang="id-ID" sz="2100" dirty="0"/>
              <a:t> </a:t>
            </a:r>
            <a:r>
              <a:rPr lang="en-US" altLang="id-ID" sz="2100" dirty="0" err="1"/>
              <a:t>bagi</a:t>
            </a:r>
            <a:r>
              <a:rPr lang="en-US" altLang="id-ID" sz="2100" dirty="0"/>
              <a:t> </a:t>
            </a:r>
            <a:r>
              <a:rPr lang="en-US" altLang="id-ID" sz="2100" dirty="0" err="1"/>
              <a:t>manusia</a:t>
            </a:r>
            <a:r>
              <a:rPr lang="en-US" altLang="id-ID" sz="2100" dirty="0"/>
              <a:t> </a:t>
            </a:r>
            <a:r>
              <a:rPr lang="en-US" altLang="id-ID" sz="2100" dirty="0" err="1"/>
              <a:t>dalam</a:t>
            </a:r>
            <a:r>
              <a:rPr lang="en-US" altLang="id-ID" sz="2100" dirty="0"/>
              <a:t> </a:t>
            </a:r>
            <a:r>
              <a:rPr lang="en-US" altLang="id-ID" sz="2100" dirty="0" err="1"/>
              <a:t>bertindak</a:t>
            </a:r>
            <a:r>
              <a:rPr lang="en-US" altLang="id-ID" sz="2100" dirty="0"/>
              <a:t> </a:t>
            </a:r>
            <a:r>
              <a:rPr lang="en-US" altLang="id-ID" sz="2100" dirty="0" err="1"/>
              <a:t>serta</a:t>
            </a:r>
            <a:r>
              <a:rPr lang="en-US" altLang="id-ID" sz="2100" dirty="0"/>
              <a:t> </a:t>
            </a:r>
            <a:r>
              <a:rPr lang="en-US" altLang="id-ID" sz="2100" dirty="0" err="1"/>
              <a:t>tolak</a:t>
            </a:r>
            <a:r>
              <a:rPr lang="en-US" altLang="id-ID" sz="2100" dirty="0"/>
              <a:t> </a:t>
            </a:r>
            <a:r>
              <a:rPr lang="en-US" altLang="id-ID" sz="2100" dirty="0" err="1"/>
              <a:t>ukur</a:t>
            </a:r>
            <a:r>
              <a:rPr lang="en-US" altLang="id-ID" sz="2100" dirty="0"/>
              <a:t> </a:t>
            </a:r>
            <a:r>
              <a:rPr lang="en-US" altLang="id-ID" sz="2100" dirty="0" err="1"/>
              <a:t>dalam</a:t>
            </a:r>
            <a:r>
              <a:rPr lang="en-US" altLang="id-ID" sz="2100" dirty="0"/>
              <a:t> </a:t>
            </a:r>
            <a:r>
              <a:rPr lang="en-US" altLang="id-ID" sz="2100" dirty="0" err="1"/>
              <a:t>menilai</a:t>
            </a:r>
            <a:r>
              <a:rPr lang="en-US" altLang="id-ID" sz="2100" dirty="0"/>
              <a:t> </a:t>
            </a:r>
            <a:r>
              <a:rPr lang="en-US" altLang="id-ID" sz="2100" dirty="0" err="1"/>
              <a:t>baik</a:t>
            </a:r>
            <a:r>
              <a:rPr lang="en-US" altLang="id-ID" sz="2100" dirty="0"/>
              <a:t> </a:t>
            </a:r>
            <a:r>
              <a:rPr lang="en-US" altLang="id-ID" sz="2100" dirty="0" err="1"/>
              <a:t>atau</a:t>
            </a:r>
            <a:r>
              <a:rPr lang="en-US" altLang="id-ID" sz="2100" dirty="0"/>
              <a:t> </a:t>
            </a:r>
            <a:r>
              <a:rPr lang="en-US" altLang="id-ID" sz="2100" dirty="0" err="1"/>
              <a:t>buruknya</a:t>
            </a:r>
            <a:r>
              <a:rPr lang="en-US" altLang="id-ID" sz="2100" dirty="0"/>
              <a:t> </a:t>
            </a:r>
            <a:r>
              <a:rPr lang="en-US" altLang="id-ID" sz="2100" dirty="0" err="1"/>
              <a:t>suatu</a:t>
            </a:r>
            <a:r>
              <a:rPr lang="en-US" altLang="id-ID" sz="2100" dirty="0"/>
              <a:t> </a:t>
            </a:r>
            <a:r>
              <a:rPr lang="en-US" altLang="id-ID" sz="2100" dirty="0" err="1"/>
              <a:t>tindakan</a:t>
            </a:r>
            <a:endParaRPr lang="en-US" altLang="id-ID" sz="2100" dirty="0"/>
          </a:p>
          <a:p>
            <a:pPr lvl="1" eaLnBrk="1" hangingPunct="1">
              <a:lnSpc>
                <a:spcPct val="90000"/>
              </a:lnSpc>
              <a:buFontTx/>
              <a:buNone/>
            </a:pPr>
            <a:r>
              <a:rPr lang="en-US" altLang="id-ID" sz="2100" dirty="0"/>
              <a:t>1.1 </a:t>
            </a:r>
            <a:r>
              <a:rPr lang="en-US" altLang="id-ID" sz="2100" dirty="0" err="1"/>
              <a:t>Prinsip</a:t>
            </a:r>
            <a:r>
              <a:rPr lang="en-US" altLang="id-ID" sz="2100" dirty="0"/>
              <a:t>;</a:t>
            </a:r>
          </a:p>
          <a:p>
            <a:pPr lvl="1" eaLnBrk="1" hangingPunct="1">
              <a:lnSpc>
                <a:spcPct val="90000"/>
              </a:lnSpc>
              <a:buFontTx/>
              <a:buNone/>
            </a:pPr>
            <a:r>
              <a:rPr lang="en-US" altLang="id-ID" sz="2100" dirty="0"/>
              <a:t>1.2 Moral.</a:t>
            </a:r>
          </a:p>
          <a:p>
            <a:pPr eaLnBrk="1" hangingPunct="1">
              <a:lnSpc>
                <a:spcPct val="90000"/>
              </a:lnSpc>
              <a:buFontTx/>
              <a:buNone/>
            </a:pPr>
            <a:r>
              <a:rPr lang="en-US" altLang="id-ID" sz="2100" dirty="0"/>
              <a:t>2. </a:t>
            </a:r>
            <a:r>
              <a:rPr lang="en-US" altLang="id-ID" sz="2100" dirty="0" err="1"/>
              <a:t>Etika</a:t>
            </a:r>
            <a:r>
              <a:rPr lang="en-US" altLang="id-ID" sz="2100" dirty="0"/>
              <a:t> </a:t>
            </a:r>
            <a:r>
              <a:rPr lang="en-US" altLang="id-ID" sz="2100" dirty="0" err="1"/>
              <a:t>khusus</a:t>
            </a:r>
            <a:endParaRPr lang="id-ID" altLang="id-ID" sz="2100" dirty="0"/>
          </a:p>
          <a:p>
            <a:pPr marL="274638" indent="0">
              <a:buNone/>
            </a:pPr>
            <a:r>
              <a:rPr lang="en-US" altLang="id-ID" sz="2100" dirty="0" err="1"/>
              <a:t>penerapan</a:t>
            </a:r>
            <a:r>
              <a:rPr lang="en-US" altLang="id-ID" sz="2100" dirty="0"/>
              <a:t> </a:t>
            </a:r>
            <a:r>
              <a:rPr lang="en-US" altLang="id-ID" sz="2100" dirty="0" err="1"/>
              <a:t>prinsip-prinsip</a:t>
            </a:r>
            <a:r>
              <a:rPr lang="en-US" altLang="id-ID" sz="2100" dirty="0"/>
              <a:t> moral </a:t>
            </a:r>
            <a:r>
              <a:rPr lang="en-US" altLang="id-ID" sz="2100" dirty="0" err="1"/>
              <a:t>dasar</a:t>
            </a:r>
            <a:r>
              <a:rPr lang="en-US" altLang="id-ID" sz="2100" dirty="0"/>
              <a:t> </a:t>
            </a:r>
            <a:r>
              <a:rPr lang="en-US" altLang="id-ID" sz="2100" dirty="0" err="1"/>
              <a:t>dalam</a:t>
            </a:r>
            <a:r>
              <a:rPr lang="en-US" altLang="id-ID" sz="2100" dirty="0"/>
              <a:t> </a:t>
            </a:r>
            <a:r>
              <a:rPr lang="en-US" altLang="id-ID" sz="2100" dirty="0" err="1"/>
              <a:t>bidang</a:t>
            </a:r>
            <a:r>
              <a:rPr lang="en-US" altLang="id-ID" sz="2100" dirty="0"/>
              <a:t> </a:t>
            </a:r>
            <a:r>
              <a:rPr lang="en-US" altLang="id-ID" sz="2100" dirty="0" err="1"/>
              <a:t>kehidupan</a:t>
            </a:r>
            <a:r>
              <a:rPr lang="en-US" altLang="id-ID" sz="2100" dirty="0"/>
              <a:t> yang </a:t>
            </a:r>
            <a:r>
              <a:rPr lang="en-US" altLang="id-ID" sz="2100" dirty="0" err="1"/>
              <a:t>khusus</a:t>
            </a:r>
            <a:endParaRPr lang="en-US" altLang="id-ID" sz="2100" dirty="0"/>
          </a:p>
          <a:p>
            <a:pPr lvl="1" eaLnBrk="1" hangingPunct="1">
              <a:lnSpc>
                <a:spcPct val="90000"/>
              </a:lnSpc>
              <a:buFontTx/>
              <a:buNone/>
            </a:pPr>
            <a:r>
              <a:rPr lang="en-US" altLang="id-ID" sz="2100" dirty="0"/>
              <a:t>2.1 </a:t>
            </a:r>
            <a:r>
              <a:rPr lang="en-US" altLang="id-ID" sz="2100" dirty="0" err="1"/>
              <a:t>Etika</a:t>
            </a:r>
            <a:r>
              <a:rPr lang="en-US" altLang="id-ID" sz="2100" dirty="0"/>
              <a:t> </a:t>
            </a:r>
            <a:r>
              <a:rPr lang="en-US" altLang="id-ID" sz="2100" dirty="0" err="1"/>
              <a:t>Individu</a:t>
            </a:r>
            <a:r>
              <a:rPr lang="en-US" altLang="id-ID" sz="2100" dirty="0"/>
              <a:t>;</a:t>
            </a:r>
            <a:endParaRPr lang="id-ID" altLang="id-ID" sz="2100" dirty="0"/>
          </a:p>
          <a:p>
            <a:pPr marL="804863" lvl="1" indent="26988">
              <a:buNone/>
            </a:pPr>
            <a:r>
              <a:rPr lang="id-ID" altLang="id-ID" sz="2100" dirty="0"/>
              <a:t>etika yang berkaitan dengan kewajiban dan sikap manusia terhadap dirinya sendiri</a:t>
            </a:r>
            <a:endParaRPr lang="en-US" altLang="id-ID" sz="2100" dirty="0"/>
          </a:p>
          <a:p>
            <a:pPr lvl="1" eaLnBrk="1" hangingPunct="1">
              <a:lnSpc>
                <a:spcPct val="90000"/>
              </a:lnSpc>
              <a:buFontTx/>
              <a:buNone/>
            </a:pPr>
            <a:r>
              <a:rPr lang="en-US" altLang="id-ID" sz="2100" dirty="0"/>
              <a:t>2.2 </a:t>
            </a:r>
            <a:r>
              <a:rPr lang="en-US" altLang="id-ID" sz="2100" dirty="0" err="1"/>
              <a:t>Etika</a:t>
            </a:r>
            <a:r>
              <a:rPr lang="en-US" altLang="id-ID" sz="2100" dirty="0"/>
              <a:t> </a:t>
            </a:r>
            <a:r>
              <a:rPr lang="en-US" altLang="id-ID" sz="2100" dirty="0" err="1"/>
              <a:t>Sosial</a:t>
            </a:r>
            <a:r>
              <a:rPr lang="en-US" altLang="id-ID" sz="2100" dirty="0"/>
              <a:t>.</a:t>
            </a:r>
          </a:p>
          <a:p>
            <a:pPr marL="804863" indent="0">
              <a:buNone/>
            </a:pPr>
            <a:r>
              <a:rPr lang="en-US" altLang="id-ID" sz="2100" dirty="0" err="1"/>
              <a:t>membahas</a:t>
            </a:r>
            <a:r>
              <a:rPr lang="en-US" altLang="id-ID" sz="2100" dirty="0"/>
              <a:t> </a:t>
            </a:r>
            <a:r>
              <a:rPr lang="en-US" altLang="id-ID" sz="2100" dirty="0" err="1"/>
              <a:t>tentang</a:t>
            </a:r>
            <a:r>
              <a:rPr lang="en-US" altLang="id-ID" sz="2100" dirty="0"/>
              <a:t> </a:t>
            </a:r>
            <a:r>
              <a:rPr lang="en-US" altLang="id-ID" sz="2100" dirty="0" err="1"/>
              <a:t>kewajiban</a:t>
            </a:r>
            <a:r>
              <a:rPr lang="en-US" altLang="id-ID" sz="2100" dirty="0"/>
              <a:t>, </a:t>
            </a:r>
            <a:r>
              <a:rPr lang="en-US" altLang="id-ID" sz="2100" dirty="0" err="1"/>
              <a:t>sikap</a:t>
            </a:r>
            <a:r>
              <a:rPr lang="en-US" altLang="id-ID" sz="2100" dirty="0"/>
              <a:t>, dan </a:t>
            </a:r>
            <a:r>
              <a:rPr lang="en-US" altLang="id-ID" sz="2100" dirty="0" err="1"/>
              <a:t>pola</a:t>
            </a:r>
            <a:r>
              <a:rPr lang="en-US" altLang="id-ID" sz="2100" dirty="0"/>
              <a:t> </a:t>
            </a:r>
            <a:r>
              <a:rPr lang="en-US" altLang="id-ID" sz="2100" dirty="0" err="1"/>
              <a:t>perilaku</a:t>
            </a:r>
            <a:r>
              <a:rPr lang="en-US" altLang="id-ID" sz="2100" dirty="0"/>
              <a:t> </a:t>
            </a:r>
            <a:r>
              <a:rPr lang="en-US" altLang="id-ID" sz="2100" dirty="0" err="1"/>
              <a:t>manusia</a:t>
            </a:r>
            <a:r>
              <a:rPr lang="en-US" altLang="id-ID" sz="2100" dirty="0"/>
              <a:t> </a:t>
            </a:r>
            <a:r>
              <a:rPr lang="en-US" altLang="id-ID" sz="2100" dirty="0" err="1"/>
              <a:t>sebagai</a:t>
            </a:r>
            <a:r>
              <a:rPr lang="en-US" altLang="id-ID" sz="2100" dirty="0"/>
              <a:t> </a:t>
            </a:r>
            <a:r>
              <a:rPr lang="en-US" altLang="id-ID" sz="2100" dirty="0" err="1"/>
              <a:t>anggota</a:t>
            </a:r>
            <a:r>
              <a:rPr lang="en-US" altLang="id-ID" sz="2100" dirty="0"/>
              <a:t> </a:t>
            </a:r>
            <a:r>
              <a:rPr lang="en-US" altLang="id-ID" sz="2100" dirty="0" err="1"/>
              <a:t>masyarakat</a:t>
            </a:r>
            <a:r>
              <a:rPr lang="en-US" altLang="id-ID" sz="2100" dirty="0"/>
              <a:t> pada </a:t>
            </a:r>
            <a:r>
              <a:rPr lang="en-US" altLang="id-ID" sz="2100" dirty="0" err="1"/>
              <a:t>umumnya</a:t>
            </a:r>
            <a:endParaRPr lang="en-US" altLang="id-ID" sz="2100" dirty="0"/>
          </a:p>
          <a:p>
            <a:pPr eaLnBrk="1" hangingPunct="1">
              <a:lnSpc>
                <a:spcPct val="90000"/>
              </a:lnSpc>
              <a:buFontTx/>
              <a:buNone/>
            </a:pPr>
            <a:r>
              <a:rPr lang="en-US" altLang="id-ID" sz="2100" dirty="0" err="1"/>
              <a:t>Etika</a:t>
            </a:r>
            <a:r>
              <a:rPr lang="en-US" altLang="id-ID" sz="2100" dirty="0"/>
              <a:t> </a:t>
            </a:r>
            <a:r>
              <a:rPr lang="en-US" altLang="id-ID" sz="2100" dirty="0" err="1"/>
              <a:t>sosial</a:t>
            </a:r>
            <a:r>
              <a:rPr lang="en-US" altLang="id-ID" sz="2100" dirty="0"/>
              <a:t> yang </a:t>
            </a:r>
            <a:r>
              <a:rPr lang="en-US" altLang="id-ID" sz="2100" dirty="0" err="1"/>
              <a:t>hanya</a:t>
            </a:r>
            <a:r>
              <a:rPr lang="en-US" altLang="id-ID" sz="2100" dirty="0"/>
              <a:t> </a:t>
            </a:r>
            <a:r>
              <a:rPr lang="en-US" altLang="id-ID" sz="2100" dirty="0" err="1"/>
              <a:t>berlaku</a:t>
            </a:r>
            <a:r>
              <a:rPr lang="en-US" altLang="id-ID" sz="2100" dirty="0"/>
              <a:t> </a:t>
            </a:r>
            <a:r>
              <a:rPr lang="en-US" altLang="id-ID" sz="2100" dirty="0" err="1"/>
              <a:t>bagi</a:t>
            </a:r>
            <a:r>
              <a:rPr lang="en-US" altLang="id-ID" sz="2100" dirty="0"/>
              <a:t> </a:t>
            </a:r>
            <a:r>
              <a:rPr lang="en-US" altLang="id-ID" sz="2100" dirty="0" err="1"/>
              <a:t>kelompok</a:t>
            </a:r>
            <a:r>
              <a:rPr lang="en-US" altLang="id-ID" sz="2100" dirty="0"/>
              <a:t> </a:t>
            </a:r>
            <a:r>
              <a:rPr lang="en-US" altLang="id-ID" sz="2100" dirty="0" err="1"/>
              <a:t>profesi</a:t>
            </a:r>
            <a:r>
              <a:rPr lang="en-US" altLang="id-ID" sz="2100" dirty="0"/>
              <a:t> </a:t>
            </a:r>
            <a:r>
              <a:rPr lang="en-US" altLang="id-ID" sz="2100" dirty="0" err="1"/>
              <a:t>tertentu</a:t>
            </a:r>
            <a:r>
              <a:rPr lang="en-US" altLang="id-ID" sz="2100" dirty="0"/>
              <a:t> </a:t>
            </a:r>
            <a:r>
              <a:rPr lang="en-US" altLang="id-ID" sz="2100" dirty="0" err="1"/>
              <a:t>disebut</a:t>
            </a:r>
            <a:r>
              <a:rPr lang="en-US" altLang="id-ID" sz="2100" dirty="0"/>
              <a:t> </a:t>
            </a:r>
            <a:r>
              <a:rPr lang="en-US" altLang="id-ID" sz="2100" b="1" dirty="0" err="1"/>
              <a:t>kode</a:t>
            </a:r>
            <a:r>
              <a:rPr lang="en-US" altLang="id-ID" sz="2100" b="1" dirty="0"/>
              <a:t> </a:t>
            </a:r>
            <a:r>
              <a:rPr lang="en-US" altLang="id-ID" sz="2100" b="1" dirty="0" err="1"/>
              <a:t>etika</a:t>
            </a:r>
            <a:r>
              <a:rPr lang="en-US" altLang="id-ID" sz="2100" b="1" dirty="0"/>
              <a:t> </a:t>
            </a:r>
            <a:r>
              <a:rPr lang="en-US" altLang="id-ID" sz="2100" dirty="0" err="1"/>
              <a:t>atau</a:t>
            </a:r>
            <a:r>
              <a:rPr lang="en-US" altLang="id-ID" sz="2100" dirty="0"/>
              <a:t> </a:t>
            </a:r>
            <a:r>
              <a:rPr lang="en-US" altLang="id-ID" sz="2100" b="1" dirty="0" err="1"/>
              <a:t>kode</a:t>
            </a:r>
            <a:r>
              <a:rPr lang="en-US" altLang="id-ID" sz="2100" b="1" dirty="0"/>
              <a:t> </a:t>
            </a:r>
            <a:r>
              <a:rPr lang="en-US" altLang="id-ID" sz="2100" b="1" dirty="0" err="1"/>
              <a:t>etik</a:t>
            </a:r>
            <a:r>
              <a:rPr lang="en-US" altLang="id-ID" sz="2100" dirty="0"/>
              <a:t>.</a:t>
            </a:r>
          </a:p>
          <a:p>
            <a:pPr eaLnBrk="1" hangingPunct="1">
              <a:lnSpc>
                <a:spcPct val="90000"/>
              </a:lnSpc>
              <a:buFontTx/>
              <a:buNone/>
            </a:pPr>
            <a:endParaRPr lang="en-US" altLang="id-ID"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a:extLst>
              <a:ext uri="{FF2B5EF4-FFF2-40B4-BE49-F238E27FC236}">
                <a16:creationId xmlns:a16="http://schemas.microsoft.com/office/drawing/2014/main" id="{9F98565D-C703-4702-B45D-59ADAC97C3FA}"/>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33795" name="Slide Number Placeholder 5">
            <a:extLst>
              <a:ext uri="{FF2B5EF4-FFF2-40B4-BE49-F238E27FC236}">
                <a16:creationId xmlns:a16="http://schemas.microsoft.com/office/drawing/2014/main" id="{B5F6D0A5-AA7B-41A1-B832-6F9591017785}"/>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AF171E-193B-4C9D-BB7F-D47C589B8BA6}" type="slidenum">
              <a:rPr lang="en-US" altLang="id-ID"/>
              <a:pPr eaLnBrk="1" hangingPunct="1"/>
              <a:t>7</a:t>
            </a:fld>
            <a:endParaRPr lang="en-US" altLang="id-ID"/>
          </a:p>
        </p:txBody>
      </p:sp>
      <p:sp>
        <p:nvSpPr>
          <p:cNvPr id="33796" name="Rectangle 3">
            <a:extLst>
              <a:ext uri="{FF2B5EF4-FFF2-40B4-BE49-F238E27FC236}">
                <a16:creationId xmlns:a16="http://schemas.microsoft.com/office/drawing/2014/main" id="{FC68B810-D945-4414-B04A-7788E4C030CB}"/>
              </a:ext>
            </a:extLst>
          </p:cNvPr>
          <p:cNvSpPr>
            <a:spLocks noGrp="1" noChangeArrowheads="1"/>
          </p:cNvSpPr>
          <p:nvPr>
            <p:ph type="body" idx="1"/>
          </p:nvPr>
        </p:nvSpPr>
        <p:spPr>
          <a:xfrm>
            <a:off x="457200" y="609600"/>
            <a:ext cx="8229600" cy="5516563"/>
          </a:xfrm>
        </p:spPr>
        <p:txBody>
          <a:bodyPr/>
          <a:lstStyle/>
          <a:p>
            <a:pPr eaLnBrk="1" hangingPunct="1">
              <a:lnSpc>
                <a:spcPct val="80000"/>
              </a:lnSpc>
              <a:buFontTx/>
              <a:buNone/>
            </a:pPr>
            <a:r>
              <a:rPr lang="en-US" altLang="id-ID" sz="2400"/>
              <a:t>Kode Etik</a:t>
            </a:r>
          </a:p>
          <a:p>
            <a:pPr eaLnBrk="1" hangingPunct="1">
              <a:lnSpc>
                <a:spcPct val="80000"/>
              </a:lnSpc>
              <a:buFontTx/>
              <a:buNone/>
            </a:pPr>
            <a:endParaRPr lang="en-US" altLang="id-ID" sz="2400"/>
          </a:p>
          <a:p>
            <a:pPr eaLnBrk="1" hangingPunct="1">
              <a:lnSpc>
                <a:spcPct val="80000"/>
              </a:lnSpc>
              <a:buFontTx/>
              <a:buNone/>
            </a:pPr>
            <a:r>
              <a:rPr lang="en-US" altLang="id-ID" sz="2400"/>
              <a:t>• </a:t>
            </a:r>
            <a:r>
              <a:rPr lang="en-US" altLang="id-ID" sz="2400" b="1"/>
              <a:t>Kode etik </a:t>
            </a:r>
            <a:r>
              <a:rPr lang="en-US" altLang="id-ID" sz="2400"/>
              <a:t>adalah sistem norma, nilai dan aturan profesional tertulis yang secara tegas menyatakan apa yang benar dan baik, dan apa yang tidak benar dan tidak baik bagi profesional. Kode etik menyatakan perbuatan apa yang benar atau salah, perbuatan apa yang harus dilakukan dan apa yang harus dihindari.</a:t>
            </a:r>
          </a:p>
          <a:p>
            <a:pPr eaLnBrk="1" hangingPunct="1">
              <a:lnSpc>
                <a:spcPct val="80000"/>
              </a:lnSpc>
              <a:buFontTx/>
              <a:buNone/>
            </a:pPr>
            <a:r>
              <a:rPr lang="en-US" altLang="id-ID" sz="2400"/>
              <a:t>• </a:t>
            </a:r>
            <a:r>
              <a:rPr lang="en-US" altLang="id-ID" sz="2400" b="1"/>
              <a:t>Tujuan kode etik </a:t>
            </a:r>
            <a:r>
              <a:rPr lang="en-US" altLang="id-ID" sz="2400"/>
              <a:t>agar profesional memberikan jasa sebaik-baiknya kepada pemakai atau nasabahnya. Adanya kode etik akan melindungi perbuatan yang tidak profesional.</a:t>
            </a:r>
          </a:p>
          <a:p>
            <a:pPr eaLnBrk="1" hangingPunct="1">
              <a:lnSpc>
                <a:spcPct val="80000"/>
              </a:lnSpc>
              <a:buFontTx/>
              <a:buNone/>
            </a:pPr>
            <a:endParaRPr lang="en-US" altLang="id-ID"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a:extLst>
              <a:ext uri="{FF2B5EF4-FFF2-40B4-BE49-F238E27FC236}">
                <a16:creationId xmlns:a16="http://schemas.microsoft.com/office/drawing/2014/main" id="{4F468EB0-A257-49E3-B272-2B8BA97B0BC4}"/>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34819" name="Slide Number Placeholder 5">
            <a:extLst>
              <a:ext uri="{FF2B5EF4-FFF2-40B4-BE49-F238E27FC236}">
                <a16:creationId xmlns:a16="http://schemas.microsoft.com/office/drawing/2014/main" id="{E0A884AF-A9E5-40D2-A336-28B222BBDEF8}"/>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3D4EFA-8310-4E6F-AB40-660A4A16A6D6}" type="slidenum">
              <a:rPr lang="en-US" altLang="id-ID"/>
              <a:pPr eaLnBrk="1" hangingPunct="1"/>
              <a:t>8</a:t>
            </a:fld>
            <a:endParaRPr lang="en-US" altLang="id-ID"/>
          </a:p>
        </p:txBody>
      </p:sp>
      <p:sp>
        <p:nvSpPr>
          <p:cNvPr id="34820" name="Rectangle 3">
            <a:extLst>
              <a:ext uri="{FF2B5EF4-FFF2-40B4-BE49-F238E27FC236}">
                <a16:creationId xmlns:a16="http://schemas.microsoft.com/office/drawing/2014/main" id="{D199ED34-C325-4CD8-9C87-25C081084BA4}"/>
              </a:ext>
            </a:extLst>
          </p:cNvPr>
          <p:cNvSpPr>
            <a:spLocks noGrp="1" noChangeArrowheads="1"/>
          </p:cNvSpPr>
          <p:nvPr>
            <p:ph type="body" idx="1"/>
          </p:nvPr>
        </p:nvSpPr>
        <p:spPr>
          <a:xfrm>
            <a:off x="457200" y="533400"/>
            <a:ext cx="8229600" cy="5592763"/>
          </a:xfrm>
        </p:spPr>
        <p:txBody>
          <a:bodyPr/>
          <a:lstStyle/>
          <a:p>
            <a:pPr eaLnBrk="1" hangingPunct="1">
              <a:lnSpc>
                <a:spcPct val="90000"/>
              </a:lnSpc>
              <a:buFontTx/>
              <a:buNone/>
            </a:pPr>
            <a:r>
              <a:rPr lang="en-US" altLang="id-ID" sz="2400" b="1"/>
              <a:t>Sifat Kode Etik Profesional</a:t>
            </a:r>
          </a:p>
          <a:p>
            <a:pPr eaLnBrk="1" hangingPunct="1">
              <a:lnSpc>
                <a:spcPct val="90000"/>
              </a:lnSpc>
              <a:buFontTx/>
              <a:buNone/>
            </a:pPr>
            <a:endParaRPr lang="en-US" altLang="id-ID" sz="2400" b="1"/>
          </a:p>
          <a:p>
            <a:pPr eaLnBrk="1" hangingPunct="1">
              <a:lnSpc>
                <a:spcPct val="90000"/>
              </a:lnSpc>
              <a:buFontTx/>
              <a:buNone/>
            </a:pPr>
            <a:r>
              <a:rPr lang="en-US" altLang="id-ID" sz="2400"/>
              <a:t>Sifat dan orientasi kode etik hendaknya:</a:t>
            </a:r>
          </a:p>
          <a:p>
            <a:pPr eaLnBrk="1" hangingPunct="1">
              <a:lnSpc>
                <a:spcPct val="90000"/>
              </a:lnSpc>
              <a:buFontTx/>
              <a:buNone/>
            </a:pPr>
            <a:r>
              <a:rPr lang="en-US" altLang="id-ID" sz="2400"/>
              <a:t>1. Singkat;</a:t>
            </a:r>
          </a:p>
          <a:p>
            <a:pPr eaLnBrk="1" hangingPunct="1">
              <a:lnSpc>
                <a:spcPct val="90000"/>
              </a:lnSpc>
              <a:buFontTx/>
              <a:buNone/>
            </a:pPr>
            <a:r>
              <a:rPr lang="en-US" altLang="id-ID" sz="2400"/>
              <a:t>2. Sederhana;</a:t>
            </a:r>
          </a:p>
          <a:p>
            <a:pPr eaLnBrk="1" hangingPunct="1">
              <a:lnSpc>
                <a:spcPct val="90000"/>
              </a:lnSpc>
              <a:buFontTx/>
              <a:buNone/>
            </a:pPr>
            <a:r>
              <a:rPr lang="en-US" altLang="id-ID" sz="2400"/>
              <a:t>3. Jelas dan Konsisten;</a:t>
            </a:r>
          </a:p>
          <a:p>
            <a:pPr eaLnBrk="1" hangingPunct="1">
              <a:lnSpc>
                <a:spcPct val="90000"/>
              </a:lnSpc>
              <a:buFontTx/>
              <a:buNone/>
            </a:pPr>
            <a:r>
              <a:rPr lang="en-US" altLang="id-ID" sz="2400"/>
              <a:t>4. Masuk Akal;</a:t>
            </a:r>
          </a:p>
          <a:p>
            <a:pPr eaLnBrk="1" hangingPunct="1">
              <a:lnSpc>
                <a:spcPct val="90000"/>
              </a:lnSpc>
              <a:buFontTx/>
              <a:buNone/>
            </a:pPr>
            <a:r>
              <a:rPr lang="en-US" altLang="id-ID" sz="2400"/>
              <a:t>5. Dapat Diterima;</a:t>
            </a:r>
          </a:p>
          <a:p>
            <a:pPr eaLnBrk="1" hangingPunct="1">
              <a:lnSpc>
                <a:spcPct val="90000"/>
              </a:lnSpc>
              <a:buFontTx/>
              <a:buNone/>
            </a:pPr>
            <a:r>
              <a:rPr lang="en-US" altLang="id-ID" sz="2400"/>
              <a:t>6. Praktis dan Dapat Dilaksanakan;</a:t>
            </a:r>
          </a:p>
          <a:p>
            <a:pPr eaLnBrk="1" hangingPunct="1">
              <a:lnSpc>
                <a:spcPct val="90000"/>
              </a:lnSpc>
              <a:buFontTx/>
              <a:buNone/>
            </a:pPr>
            <a:r>
              <a:rPr lang="en-US" altLang="id-ID" sz="2400"/>
              <a:t>7. Komprehensif dan Lengkap, dan</a:t>
            </a:r>
          </a:p>
          <a:p>
            <a:pPr eaLnBrk="1" hangingPunct="1">
              <a:lnSpc>
                <a:spcPct val="90000"/>
              </a:lnSpc>
              <a:buFontTx/>
              <a:buNone/>
            </a:pPr>
            <a:r>
              <a:rPr lang="en-US" altLang="id-ID" sz="2400"/>
              <a:t>8. Positif dalam Formulasinya.</a:t>
            </a:r>
          </a:p>
          <a:p>
            <a:pPr eaLnBrk="1" hangingPunct="1">
              <a:lnSpc>
                <a:spcPct val="90000"/>
              </a:lnSpc>
              <a:buFontTx/>
              <a:buNone/>
            </a:pPr>
            <a:endParaRPr lang="en-US" altLang="id-ID"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a:extLst>
              <a:ext uri="{FF2B5EF4-FFF2-40B4-BE49-F238E27FC236}">
                <a16:creationId xmlns:a16="http://schemas.microsoft.com/office/drawing/2014/main" id="{3EC130D8-49EA-4DB1-8877-086BA308B59C}"/>
              </a:ext>
            </a:extLst>
          </p:cNvPr>
          <p:cNvSpPr>
            <a:spLocks noGrp="1"/>
          </p:cNvSpPr>
          <p:nvPr>
            <p:ph type="ftr" sz="quarter" idx="11"/>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t>Sistem Informasi @2009</a:t>
            </a:r>
          </a:p>
        </p:txBody>
      </p:sp>
      <p:sp>
        <p:nvSpPr>
          <p:cNvPr id="35843" name="Slide Number Placeholder 5">
            <a:extLst>
              <a:ext uri="{FF2B5EF4-FFF2-40B4-BE49-F238E27FC236}">
                <a16:creationId xmlns:a16="http://schemas.microsoft.com/office/drawing/2014/main" id="{6887A775-93AE-48F7-A69F-716D1F180306}"/>
              </a:ext>
            </a:extLst>
          </p:cNvPr>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5F6227-2EE3-4D67-B70F-16BA91A7A89B}" type="slidenum">
              <a:rPr lang="en-US" altLang="id-ID"/>
              <a:pPr eaLnBrk="1" hangingPunct="1"/>
              <a:t>9</a:t>
            </a:fld>
            <a:endParaRPr lang="en-US" altLang="id-ID"/>
          </a:p>
        </p:txBody>
      </p:sp>
      <p:sp>
        <p:nvSpPr>
          <p:cNvPr id="35844" name="Rectangle 3">
            <a:extLst>
              <a:ext uri="{FF2B5EF4-FFF2-40B4-BE49-F238E27FC236}">
                <a16:creationId xmlns:a16="http://schemas.microsoft.com/office/drawing/2014/main" id="{50B1EC81-CE10-45ED-AE6A-20EB7D607B49}"/>
              </a:ext>
            </a:extLst>
          </p:cNvPr>
          <p:cNvSpPr>
            <a:spLocks noGrp="1" noChangeArrowheads="1"/>
          </p:cNvSpPr>
          <p:nvPr>
            <p:ph type="body" idx="1"/>
          </p:nvPr>
        </p:nvSpPr>
        <p:spPr>
          <a:xfrm>
            <a:off x="457200" y="609600"/>
            <a:ext cx="8229600" cy="5516563"/>
          </a:xfrm>
        </p:spPr>
        <p:txBody>
          <a:bodyPr/>
          <a:lstStyle/>
          <a:p>
            <a:pPr eaLnBrk="1" hangingPunct="1">
              <a:buFontTx/>
              <a:buNone/>
            </a:pPr>
            <a:r>
              <a:rPr lang="en-US" altLang="id-ID" sz="2400"/>
              <a:t>Orientasi Kode Etik hendaknya ditujukan kepada:</a:t>
            </a:r>
          </a:p>
          <a:p>
            <a:pPr eaLnBrk="1" hangingPunct="1">
              <a:buFontTx/>
              <a:buNone/>
            </a:pPr>
            <a:endParaRPr lang="en-US" altLang="id-ID" sz="2400"/>
          </a:p>
          <a:p>
            <a:pPr eaLnBrk="1" hangingPunct="1">
              <a:buFontTx/>
              <a:buNone/>
            </a:pPr>
            <a:r>
              <a:rPr lang="en-US" altLang="id-ID" sz="2400"/>
              <a:t>1. Rekan,</a:t>
            </a:r>
          </a:p>
          <a:p>
            <a:pPr eaLnBrk="1" hangingPunct="1">
              <a:buFontTx/>
              <a:buNone/>
            </a:pPr>
            <a:r>
              <a:rPr lang="en-US" altLang="id-ID" sz="2400"/>
              <a:t>2. Profesi,</a:t>
            </a:r>
          </a:p>
          <a:p>
            <a:pPr eaLnBrk="1" hangingPunct="1">
              <a:buFontTx/>
              <a:buNone/>
            </a:pPr>
            <a:r>
              <a:rPr lang="en-US" altLang="id-ID" sz="2400"/>
              <a:t>3. Badan,</a:t>
            </a:r>
          </a:p>
          <a:p>
            <a:pPr eaLnBrk="1" hangingPunct="1">
              <a:buFontTx/>
              <a:buNone/>
            </a:pPr>
            <a:r>
              <a:rPr lang="en-US" altLang="id-ID" sz="2400"/>
              <a:t>4. Nasabah/Pemakai,</a:t>
            </a:r>
          </a:p>
          <a:p>
            <a:pPr eaLnBrk="1" hangingPunct="1">
              <a:buFontTx/>
              <a:buNone/>
            </a:pPr>
            <a:r>
              <a:rPr lang="en-US" altLang="id-ID" sz="2400"/>
              <a:t>5. Negara, dan</a:t>
            </a:r>
          </a:p>
          <a:p>
            <a:pPr eaLnBrk="1" hangingPunct="1">
              <a:buFontTx/>
              <a:buNone/>
            </a:pPr>
            <a:r>
              <a:rPr lang="en-US" altLang="id-ID" sz="2400"/>
              <a:t>6. Masyarakat.</a:t>
            </a:r>
          </a:p>
          <a:p>
            <a:pPr eaLnBrk="1" hangingPunct="1">
              <a:buFontTx/>
              <a:buNone/>
            </a:pPr>
            <a:endParaRPr lang="en-US" altLang="id-ID" sz="240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TotalTime>
  <Words>982</Words>
  <Application>Microsoft Office PowerPoint</Application>
  <PresentationFormat>On-screen Show (4:3)</PresentationFormat>
  <Paragraphs>97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PROFESI, KODE ETIK DAN PROFESIONALISME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III. PROFESI, KODE ETIK DAN PROFESIONALISME</dc:title>
  <dc:creator>Rama</dc:creator>
  <cp:lastModifiedBy>Rama</cp:lastModifiedBy>
  <cp:revision>4</cp:revision>
  <dcterms:created xsi:type="dcterms:W3CDTF">2019-10-02T09:59:40Z</dcterms:created>
  <dcterms:modified xsi:type="dcterms:W3CDTF">2019-10-02T13:00:07Z</dcterms:modified>
</cp:coreProperties>
</file>