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256" r:id="rId2"/>
    <p:sldId id="389" r:id="rId3"/>
    <p:sldId id="482" r:id="rId4"/>
    <p:sldId id="483" r:id="rId5"/>
    <p:sldId id="484" r:id="rId6"/>
    <p:sldId id="485" r:id="rId7"/>
    <p:sldId id="494" r:id="rId8"/>
    <p:sldId id="487" r:id="rId9"/>
    <p:sldId id="488" r:id="rId10"/>
    <p:sldId id="489" r:id="rId11"/>
    <p:sldId id="495" r:id="rId12"/>
    <p:sldId id="496" r:id="rId13"/>
    <p:sldId id="497" r:id="rId14"/>
    <p:sldId id="493" r:id="rId15"/>
    <p:sldId id="498" r:id="rId16"/>
    <p:sldId id="44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9858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68DAB-7320-458B-B939-EF809874232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B307-1DB8-4B2E-B6B2-1E20563C4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Analisis dan Desain Terstruktur (SAD) telah ada sejak pertengahan 1970-an dan telah banyak menulis tentang, dipromosikan, dan digunakan. </a:t>
            </a:r>
          </a:p>
          <a:p>
            <a:r>
              <a:rPr lang="nb-NO" sz="1100" dirty="0" smtClean="0"/>
              <a:t>Pendekatan ini sebagian besar berorientasi fungsi.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Analisis dan Desain Terstruktur (SAD) telah ada sejak pertengahan 1970-an dan telah banyak menulis tentang, dipromosikan, dan digunakan. </a:t>
            </a:r>
          </a:p>
          <a:p>
            <a:r>
              <a:rPr lang="nb-NO" sz="1100" dirty="0" smtClean="0"/>
              <a:t>Pendekatan ini sebagian besar berorientasi fungsi.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Alat manajemen persyaratan seperti </a:t>
            </a:r>
            <a:r>
              <a:rPr lang="en-US" sz="1100" dirty="0" smtClean="0">
                <a:solidFill>
                  <a:srgbClr val="FF0000"/>
                </a:solidFill>
              </a:rPr>
              <a:t>DOORS</a:t>
            </a:r>
            <a:r>
              <a:rPr lang="en-US" sz="1100" dirty="0" smtClean="0"/>
              <a:t>, </a:t>
            </a:r>
            <a:r>
              <a:rPr lang="en-US" sz="1100" dirty="0" err="1" smtClean="0">
                <a:solidFill>
                  <a:srgbClr val="FF0000"/>
                </a:solidFill>
              </a:rPr>
              <a:t>CaliberRM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RequisitPro</a:t>
            </a:r>
            <a:r>
              <a:rPr lang="en-US" sz="1100" dirty="0" smtClean="0"/>
              <a:t> </a:t>
            </a:r>
            <a:r>
              <a:rPr lang="nb-NO" sz="1100" dirty="0" smtClean="0"/>
              <a:t>memberikan dukungan format berbasis untuk elisitasi persyaratan. </a:t>
            </a:r>
          </a:p>
          <a:p>
            <a:endParaRPr lang="nb-NO" sz="1100" dirty="0" smtClean="0"/>
          </a:p>
          <a:p>
            <a:r>
              <a:rPr lang="nb-NO" sz="1100" dirty="0" smtClean="0"/>
              <a:t>Beberapa alat telah dikembangkan dengan dukungan kognitif untuk analis persyaratan elisitasi dalam pikiran seperti </a:t>
            </a:r>
            <a:r>
              <a:rPr lang="en-US" sz="1100" dirty="0" smtClean="0">
                <a:solidFill>
                  <a:srgbClr val="FF0000"/>
                </a:solidFill>
              </a:rPr>
              <a:t>The Requirements Apprentice</a:t>
            </a:r>
            <a:r>
              <a:rPr lang="en-US" sz="1100" dirty="0" smtClean="0"/>
              <a:t>, </a:t>
            </a:r>
            <a:r>
              <a:rPr lang="en-US" sz="1100" dirty="0" smtClean="0">
                <a:solidFill>
                  <a:srgbClr val="FF0000"/>
                </a:solidFill>
              </a:rPr>
              <a:t>ACME/ PRIME</a:t>
            </a:r>
            <a:r>
              <a:rPr lang="en-US" sz="1100" dirty="0" smtClean="0"/>
              <a:t>,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AbstFinder</a:t>
            </a:r>
            <a:endParaRPr lang="nb-NO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Dua pertanyaan penting yang perlu ditangani selama elisitasi persyaratan adalah: </a:t>
            </a:r>
          </a:p>
          <a:p>
            <a:endParaRPr lang="nb-NO" sz="1100" dirty="0" smtClean="0"/>
          </a:p>
          <a:p>
            <a:r>
              <a:rPr lang="nb-NO" sz="1100" dirty="0" smtClean="0"/>
              <a:t>Teknik dan pendekatan yang harus digunakan untuk kegiatan elisitasi persyaratan yang diberikan? </a:t>
            </a:r>
          </a:p>
          <a:p>
            <a:r>
              <a:rPr lang="nb-NO" sz="1100" dirty="0" smtClean="0"/>
              <a:t>Manakah dari teknik dan pendekatan ini saling melengkapi atau dapat digunakan sebagai alternatif?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Wawancara, analisis domain, dan kerja kelompok, yang generik dan cukup untuk menyediakan dukungan untuk semua kegiatan elisitasi yang terdaftar fleksibel.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Wawancara, analisis domain, dan kerja kelompok, yang generik dan cukup untuk menyediakan dukungan untuk semua kegiatan elisitasi yang terdaftar fleksibel.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Dalam sebagian besar proyek lebih dari satu persyaratan teknik elisitasi dan pendekatan akan perlu digunakan, </a:t>
            </a:r>
          </a:p>
          <a:p>
            <a:r>
              <a:rPr lang="nb-NO" sz="1100" dirty="0" smtClean="0"/>
              <a:t>oleh karena itu berguna untuk memilih teknik dan pendekatan yang saling melengkapi untuk mencapai hasil terbaik dari proses elisitasi persyaratan.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Analisis dan Desain Terstruktur (SAD) telah ada sejak pertengahan 1970-an dan telah banyak menulis tentang, dipromosikan, dan digunakan. </a:t>
            </a:r>
          </a:p>
          <a:p>
            <a:r>
              <a:rPr lang="nb-NO" sz="1100" dirty="0" smtClean="0"/>
              <a:t>Pendekatan ini sebagian besar berorientasi fungsi.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100" dirty="0" smtClean="0"/>
              <a:t>Analisis dan Desain Terstruktur (SAD) telah ada sejak pertengahan 1970-an dan telah banyak menulis tentang, dipromosikan, dan digunakan. </a:t>
            </a:r>
          </a:p>
          <a:p>
            <a:r>
              <a:rPr lang="nb-NO" sz="1100" dirty="0" smtClean="0"/>
              <a:t>Pendekatan ini sebagian besar berorientasi fungsi.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A83C-C192-4059-BB71-4B5829D37A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CB5D86-C893-4966-9211-771754B3E3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36E96B-F38E-44AB-8C93-BAB3189C01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0B7y2e-nSHpjMaUNOS2k5dmdxc0k?usp=shar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42900"/>
            <a:ext cx="7543800" cy="9144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Informatika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55" y="4419600"/>
            <a:ext cx="6082105" cy="2133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Disusun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Defri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Kurniawan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M.Kom</a:t>
            </a:r>
            <a:endParaRPr lang="en-US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Informatika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UDINUS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95600"/>
            <a:ext cx="89154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 Elicitation (2)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world_connected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494" y="3200400"/>
            <a:ext cx="2223651" cy="148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133600"/>
            <a:ext cx="88392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Software Requirement Engineering</a:t>
            </a:r>
            <a:endParaRPr lang="en-US" sz="36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04" y="168121"/>
            <a:ext cx="1358596" cy="135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Requirements Elicitation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0668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1. Structured Analysis and Design (SAD)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Structured Analysis and Design (SAD)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pertengahan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1970an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menulis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dipromosikan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nb-NO" dirty="0">
                <a:solidFill>
                  <a:schemeClr val="tx1"/>
                </a:solidFill>
                <a:latin typeface="Comic Sans MS" pitchFamily="66" charset="0"/>
              </a:rPr>
              <a:t>Pendekatan ini sebagian besar berorientasi fungsi. 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Requirements Elicitation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0668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1. Structured Analysis and Design (SAD)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terdiri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kumpulan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Data Flow Diagram (DFD) yang detail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dekomposisi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fungsional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penekanan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masuk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keluar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komponen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terkait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Entity Relationship Diagram (ERD)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memfasilitasi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representasi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entitas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atribut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hubungan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lain.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Requirements Elicitation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0668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Font typeface="Georgia" pitchFamily="18" charset="0"/>
              <a:buNone/>
            </a:pP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2. </a:t>
            </a:r>
            <a:r>
              <a:rPr lang="en-US" i="1" dirty="0">
                <a:solidFill>
                  <a:srgbClr val="0070C0"/>
                </a:solidFill>
                <a:latin typeface="Comic Sans MS" pitchFamily="66" charset="0"/>
              </a:rPr>
              <a:t>Object Oriented (OO) Approaches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khusus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omic Sans MS" pitchFamily="66" charset="0"/>
              </a:rPr>
              <a:t>Unified Modeling Language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(UML)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berisi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elisitasi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membuat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notasi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namun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fleksibel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format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Comic Sans MS" pitchFamily="66" charset="0"/>
              </a:rPr>
              <a:t>Use Case diagram, Use Case Description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omic Sans MS" pitchFamily="66" charset="0"/>
              </a:rPr>
              <a:t>Class Diagram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71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Requirements Elicitation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0668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Font typeface="Georgia" pitchFamily="18" charset="0"/>
              <a:buNone/>
            </a:pP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2. </a:t>
            </a:r>
            <a:r>
              <a:rPr lang="en-US" i="1" dirty="0">
                <a:solidFill>
                  <a:srgbClr val="0070C0"/>
                </a:solidFill>
                <a:latin typeface="Comic Sans MS" pitchFamily="66" charset="0"/>
              </a:rPr>
              <a:t>Object Oriented (OO) Approaches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i="1" dirty="0">
                <a:solidFill>
                  <a:schemeClr val="tx1"/>
                </a:solidFill>
                <a:latin typeface="Comic Sans MS" pitchFamily="66" charset="0"/>
              </a:rPr>
              <a:t>Use Case diagram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dasarnya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abstraksi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skenario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menggambarkan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fungsional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Teknik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proyek-proyek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mana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ketidakpastian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ketika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analis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ahli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domain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2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pendukung</a:t>
            </a:r>
            <a:r>
              <a:rPr lang="en-US" sz="3200" dirty="0" smtClean="0"/>
              <a:t> </a:t>
            </a:r>
            <a:r>
              <a:rPr lang="en-US" sz="3200" i="1" dirty="0" smtClean="0"/>
              <a:t>Requirements Elicitation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9906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Alat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pengelola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DOORS,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CaliberRM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RequisitPro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nb-NO" dirty="0" smtClean="0">
                <a:solidFill>
                  <a:schemeClr val="tx1"/>
                </a:solidFill>
                <a:latin typeface="Comic Sans MS" pitchFamily="66" charset="0"/>
              </a:rPr>
              <a:t>menyediakan berbagai format untuk elisitasi kebutuhan. 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alat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telah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dikembangkan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dukungan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kognitif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analis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selama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elisitasi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kebutuhan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Requirements Apprentice, ACME/ PRIME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AbstFinder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err="1" smtClean="0"/>
              <a:t>Lampiran</a:t>
            </a:r>
            <a:r>
              <a:rPr lang="en-US" sz="4400" dirty="0" smtClean="0"/>
              <a:t> </a:t>
            </a:r>
            <a:r>
              <a:rPr lang="en-US" sz="4400" dirty="0" err="1" smtClean="0"/>
              <a:t>Tugas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requirement elicitation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didownload</a:t>
            </a:r>
            <a:r>
              <a:rPr lang="en-US" dirty="0" smtClean="0"/>
              <a:t> di link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</a:p>
          <a:p>
            <a:r>
              <a:rPr lang="id-ID" dirty="0">
                <a:hlinkClick r:id="rId2"/>
              </a:rPr>
              <a:t>https://</a:t>
            </a:r>
            <a:r>
              <a:rPr lang="id-ID" dirty="0" smtClean="0">
                <a:hlinkClick r:id="rId2"/>
              </a:rPr>
              <a:t>drive.google.com/drive/folders/0B7y2e-nSHpjMaUNOS2k5dmdxc0k?usp=sharing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9215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4600" y="3124200"/>
            <a:ext cx="4495800" cy="1066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TERIMA KASIH</a:t>
            </a:r>
            <a:endParaRPr lang="id-ID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d-ID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SILABUS MATA KULIAH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219200"/>
            <a:ext cx="8305800" cy="518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1.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Requirement Engineering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2. </a:t>
            </a: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Requirement Elicitation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3. Specification of Requirement Models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4. Requirement Prioritization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5. Requirement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Interdependencies: 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State of the Art and Future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6. Impact Analysis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7. Requirement Negotiation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. Quality Assurance in Requirement Engineering</a:t>
            </a: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i="1" dirty="0" smtClean="0"/>
              <a:t>Requirements Elicitation</a:t>
            </a:r>
            <a:endParaRPr lang="en-US" sz="3200" i="1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524000"/>
            <a:ext cx="35814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1. Interviews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2. Questionnaires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3. Task Analysis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4. Domain Analysis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5. Introspection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6. Repertory Grids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7. Card Sorting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8. Laddering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9. Group Work</a:t>
            </a:r>
          </a:p>
          <a:p>
            <a:pPr marL="4572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10. Brainstorming</a:t>
            </a:r>
          </a:p>
          <a:p>
            <a:pPr marL="45720" indent="0" algn="just">
              <a:buNone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4800" y="1524000"/>
            <a:ext cx="54864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11. Joint Application Development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12. Requirements Workshops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13. Ethnography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14. Observation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15. Protocol Analysis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16. Apprenticing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17. Prototyping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18. Goal Based Approach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19. Scenarios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20. Viewpoints</a:t>
            </a:r>
          </a:p>
        </p:txBody>
      </p:sp>
    </p:spTree>
    <p:extLst>
      <p:ext uri="{BB962C8B-B14F-4D97-AF65-F5344CB8AC3E}">
        <p14:creationId xmlns:p14="http://schemas.microsoft.com/office/powerpoint/2010/main" val="32371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Pendekatan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5240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Dua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pertanyaan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perlu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ditangani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selama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elisitasi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1.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T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eknik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pendekatan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mana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digunakan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untuk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kegiatan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elisitasi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kebutuhan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2.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Manakah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dari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teknik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pendekatan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ini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yang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saling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melengkapi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atau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dapat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digunakan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sebagai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alternatif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457200"/>
          </a:xfrm>
        </p:spPr>
        <p:txBody>
          <a:bodyPr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Pendekatan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00292035"/>
              </p:ext>
            </p:extLst>
          </p:nvPr>
        </p:nvGraphicFramePr>
        <p:xfrm>
          <a:off x="1" y="609598"/>
          <a:ext cx="9144000" cy="63790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8399"/>
                <a:gridCol w="914400"/>
                <a:gridCol w="838200"/>
                <a:gridCol w="838200"/>
                <a:gridCol w="838200"/>
                <a:gridCol w="838200"/>
                <a:gridCol w="762000"/>
                <a:gridCol w="838200"/>
                <a:gridCol w="838201"/>
              </a:tblGrid>
              <a:tr h="139771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Interviews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Domain Analysis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 work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Ethnography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Prototyping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Goals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Scenarios</a:t>
                      </a:r>
                      <a:endParaRPr lang="en-US" sz="16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Viewpoints</a:t>
                      </a:r>
                      <a:endParaRPr lang="en-US" sz="1600" dirty="0"/>
                    </a:p>
                  </a:txBody>
                  <a:tcPr vert="vert270" anchor="ctr"/>
                </a:tc>
              </a:tr>
              <a:tr h="9962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Understanding the domain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X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</a:tr>
              <a:tr h="9962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Identifying sources of requirements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</a:tr>
              <a:tr h="9962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Analyzing the stakeholders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</a:tr>
              <a:tr h="9962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Selecting techniques and approaches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/>
                </a:tc>
              </a:tr>
              <a:tr h="9962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Eliciting the Requirements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X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609600"/>
          </a:xfrm>
        </p:spPr>
        <p:txBody>
          <a:bodyPr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Pendekatan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58726471"/>
              </p:ext>
            </p:extLst>
          </p:nvPr>
        </p:nvGraphicFramePr>
        <p:xfrm>
          <a:off x="0" y="670816"/>
          <a:ext cx="7467599" cy="489178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1358"/>
                <a:gridCol w="746760"/>
                <a:gridCol w="684530"/>
                <a:gridCol w="684530"/>
                <a:gridCol w="684530"/>
                <a:gridCol w="684530"/>
                <a:gridCol w="622300"/>
                <a:gridCol w="684530"/>
                <a:gridCol w="684531"/>
              </a:tblGrid>
              <a:tr h="1161731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Interviews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Domain Analysis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work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Ethnography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Prototyping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Scenarios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Viewpoints</a:t>
                      </a:r>
                      <a:endParaRPr lang="en-US" sz="1400" dirty="0"/>
                    </a:p>
                  </a:txBody>
                  <a:tcPr vert="vert270" anchor="ctr"/>
                </a:tc>
              </a:tr>
              <a:tr h="803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Understanding the domain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7012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Identifying sources of requirements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659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Analyzing the stakeholders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6860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Selecting techniques and approaches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</a:tr>
              <a:tr h="6403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Eliciting the Requirements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5791200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Wawancara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analisis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domain,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kerja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generik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fleksibel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dukungan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elisitasi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terdaftar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elisitasi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1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609600"/>
          </a:xfrm>
        </p:spPr>
        <p:txBody>
          <a:bodyPr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Pendekatan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3950117"/>
              </p:ext>
            </p:extLst>
          </p:nvPr>
        </p:nvGraphicFramePr>
        <p:xfrm>
          <a:off x="0" y="670816"/>
          <a:ext cx="7467599" cy="489178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1358"/>
                <a:gridCol w="746760"/>
                <a:gridCol w="684530"/>
                <a:gridCol w="684530"/>
                <a:gridCol w="684530"/>
                <a:gridCol w="684530"/>
                <a:gridCol w="622300"/>
                <a:gridCol w="684530"/>
                <a:gridCol w="684531"/>
              </a:tblGrid>
              <a:tr h="1161731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Interviews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Domain Analysis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work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Ethnography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Prototyping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Scenarios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Viewpoints</a:t>
                      </a:r>
                      <a:endParaRPr lang="en-US" sz="1400" dirty="0"/>
                    </a:p>
                  </a:txBody>
                  <a:tcPr vert="vert270" anchor="ctr"/>
                </a:tc>
              </a:tr>
              <a:tr h="803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Understanding the domain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7012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Identifying sources of requirements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659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Analyzing the stakeholders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6860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Selecting techniques and approaches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/>
                </a:tc>
              </a:tr>
              <a:tr h="6403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Eliciting the Requirements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X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5791200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Goals,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skenario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pendekatan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berbasis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sudut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pandang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luas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seluruh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proses</a:t>
            </a:r>
            <a:endParaRPr lang="nb-NO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78610848"/>
              </p:ext>
            </p:extLst>
          </p:nvPr>
        </p:nvGraphicFramePr>
        <p:xfrm>
          <a:off x="152400" y="838200"/>
          <a:ext cx="8839200" cy="5562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57119"/>
                <a:gridCol w="815927"/>
                <a:gridCol w="878253"/>
                <a:gridCol w="810260"/>
                <a:gridCol w="810260"/>
                <a:gridCol w="810260"/>
                <a:gridCol w="736600"/>
                <a:gridCol w="810260"/>
                <a:gridCol w="810261"/>
              </a:tblGrid>
              <a:tr h="143846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Interviews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Analysis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work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Ethnography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Prototyping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Viewpoints</a:t>
                      </a:r>
                      <a:endParaRPr lang="en-US" dirty="0"/>
                    </a:p>
                  </a:txBody>
                  <a:tcPr vert="vert270" anchor="ctr"/>
                </a:tc>
              </a:tr>
              <a:tr h="52498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509042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52996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Work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605670">
                <a:tc>
                  <a:txBody>
                    <a:bodyPr/>
                    <a:lstStyle/>
                    <a:p>
                      <a:r>
                        <a:rPr lang="en-US" dirty="0" smtClean="0"/>
                        <a:t>Ethnography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536934">
                <a:tc>
                  <a:txBody>
                    <a:bodyPr/>
                    <a:lstStyle/>
                    <a:p>
                      <a:r>
                        <a:rPr lang="en-US" dirty="0" smtClean="0"/>
                        <a:t>Prototyping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509042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54252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54252">
                <a:tc>
                  <a:txBody>
                    <a:bodyPr/>
                    <a:lstStyle/>
                    <a:p>
                      <a:r>
                        <a:rPr lang="en-US" dirty="0" smtClean="0"/>
                        <a:t>Viewpoints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6648450"/>
            <a:ext cx="2895600" cy="285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C: </a:t>
            </a:r>
            <a:r>
              <a:rPr lang="en-US" sz="1600" dirty="0" err="1" smtClean="0"/>
              <a:t>Pelengkap</a:t>
            </a:r>
            <a:r>
              <a:rPr lang="en-US" sz="1600" dirty="0"/>
              <a:t> </a:t>
            </a:r>
            <a:r>
              <a:rPr lang="en-US" sz="1600" dirty="0" smtClean="0"/>
              <a:t>A: </a:t>
            </a:r>
            <a:r>
              <a:rPr lang="en-US" sz="1600" dirty="0" err="1" smtClean="0"/>
              <a:t>Alternatif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7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US" sz="3200" dirty="0" err="1"/>
              <a:t>Teknik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pelengkap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alternatif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3716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nb-NO" dirty="0">
                <a:solidFill>
                  <a:schemeClr val="tx1"/>
                </a:solidFill>
                <a:latin typeface="Comic Sans MS" pitchFamily="66" charset="0"/>
              </a:rPr>
              <a:t>Dalam sebagian besar proyek lebih dari satu </a:t>
            </a:r>
            <a:r>
              <a:rPr lang="nb-NO" dirty="0" smtClean="0">
                <a:solidFill>
                  <a:schemeClr val="tx1"/>
                </a:solidFill>
                <a:latin typeface="Comic Sans MS" pitchFamily="66" charset="0"/>
              </a:rPr>
              <a:t>teknik </a:t>
            </a:r>
            <a:r>
              <a:rPr lang="nb-NO" dirty="0">
                <a:solidFill>
                  <a:schemeClr val="tx1"/>
                </a:solidFill>
                <a:latin typeface="Comic Sans MS" pitchFamily="66" charset="0"/>
              </a:rPr>
              <a:t>elisitasi dan pendekatan akan perlu digunakan, </a:t>
            </a:r>
            <a:r>
              <a:rPr lang="nb-NO" dirty="0" smtClean="0">
                <a:solidFill>
                  <a:schemeClr val="tx1"/>
                </a:solidFill>
                <a:latin typeface="Comic Sans MS" pitchFamily="66" charset="0"/>
              </a:rPr>
              <a:t>oleh </a:t>
            </a:r>
            <a:r>
              <a:rPr lang="nb-NO" dirty="0">
                <a:solidFill>
                  <a:schemeClr val="tx1"/>
                </a:solidFill>
                <a:latin typeface="Comic Sans MS" pitchFamily="66" charset="0"/>
              </a:rPr>
              <a:t>karena itu berguna untuk memilih teknik dan pendekatan yang saling melengkapi untuk mencapai hasil terbaik dari proses elisitasi </a:t>
            </a:r>
            <a:r>
              <a:rPr lang="nb-NO" dirty="0" smtClean="0">
                <a:solidFill>
                  <a:schemeClr val="tx1"/>
                </a:solidFill>
                <a:latin typeface="Comic Sans MS" pitchFamily="66" charset="0"/>
              </a:rPr>
              <a:t>kebutuhan.</a:t>
            </a:r>
            <a:endParaRPr lang="nb-NO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3470</TotalTime>
  <Words>1116</Words>
  <Application>Microsoft Office PowerPoint</Application>
  <PresentationFormat>On-screen Show (4:3)</PresentationFormat>
  <Paragraphs>403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Comic Sans MS</vt:lpstr>
      <vt:lpstr>Courier New</vt:lpstr>
      <vt:lpstr>Georgia</vt:lpstr>
      <vt:lpstr>Palatino Linotype</vt:lpstr>
      <vt:lpstr>Times New Roman</vt:lpstr>
      <vt:lpstr>Executive</vt:lpstr>
      <vt:lpstr>Teknik Informatika S1</vt:lpstr>
      <vt:lpstr>SILABUS MATA KULIAH</vt:lpstr>
      <vt:lpstr>Teknik dan Pendekatan Requirements Elicitation</vt:lpstr>
      <vt:lpstr>Perbandingan Teknik dan Pendekatan</vt:lpstr>
      <vt:lpstr>Perbandingan Teknik dan Pendekatan</vt:lpstr>
      <vt:lpstr>Perbandingan Teknik dan Pendekatan</vt:lpstr>
      <vt:lpstr>Perbandingan Teknik dan Pendekatan</vt:lpstr>
      <vt:lpstr>Teknik dan Pendekatan pelengkap dan alternatif</vt:lpstr>
      <vt:lpstr>Teknik dan Pendekatan pelengkap dan alternatif</vt:lpstr>
      <vt:lpstr>Metodologi berdasarkan Requirements Elicitation</vt:lpstr>
      <vt:lpstr>Metodologi berdasarkan Requirements Elicitation</vt:lpstr>
      <vt:lpstr>Metodologi berdasarkan Requirements Elicitation</vt:lpstr>
      <vt:lpstr>Metodologi berdasarkan Requirements Elicitation</vt:lpstr>
      <vt:lpstr>Alat pendukung Requirements Elicitation</vt:lpstr>
      <vt:lpstr>Lampiran Tugas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Informatika S1</dc:title>
  <dc:creator>Egi</dc:creator>
  <cp:lastModifiedBy>Microsoft account</cp:lastModifiedBy>
  <cp:revision>259</cp:revision>
  <dcterms:created xsi:type="dcterms:W3CDTF">2014-02-27T04:21:26Z</dcterms:created>
  <dcterms:modified xsi:type="dcterms:W3CDTF">2017-04-13T04:43:55Z</dcterms:modified>
</cp:coreProperties>
</file>