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4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61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</p:sldIdLst>
  <p:sldSz cx="9144000" cy="5143500" type="screen16x9"/>
  <p:notesSz cx="6858000" cy="9144000"/>
  <p:embeddedFontLst>
    <p:embeddedFont>
      <p:font typeface="Sniglet" charset="0"/>
      <p:regular r:id="rId25"/>
    </p:embeddedFont>
    <p:embeddedFont>
      <p:font typeface="Dosis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22A6A66-91A1-4BAE-93D2-463D5D669BC0}">
  <a:tblStyle styleId="{122A6A66-91A1-4BAE-93D2-463D5D669B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565573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723692" y="4220091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-58319" y="3053287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025101" y="3422420"/>
            <a:ext cx="370865" cy="8095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3078045" y="3128354"/>
            <a:ext cx="730671" cy="89581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401648" y="3285712"/>
            <a:ext cx="805934" cy="75083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364459" y="3346843"/>
            <a:ext cx="873792" cy="600260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4551116" y="3125540"/>
            <a:ext cx="657208" cy="679227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4419881" y="3994834"/>
            <a:ext cx="919681" cy="950908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644912" y="4036538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116542" y="3186156"/>
            <a:ext cx="829755" cy="780163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1347361" y="3186147"/>
            <a:ext cx="599146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681615" y="4813558"/>
            <a:ext cx="816944" cy="313967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7146421" y="4508764"/>
            <a:ext cx="1040884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7146430" y="3104432"/>
            <a:ext cx="684732" cy="721463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262207" y="4729516"/>
            <a:ext cx="525046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376372" y="4729061"/>
            <a:ext cx="508532" cy="324976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3808716" y="4429326"/>
            <a:ext cx="570935" cy="567282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7975391" y="3053272"/>
            <a:ext cx="541560" cy="67927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570785" y="4028295"/>
            <a:ext cx="734324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47060" y="4094875"/>
            <a:ext cx="275434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8516944" y="4082884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859713" y="3417443"/>
            <a:ext cx="317620" cy="659010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Google Shape;185;p2"/>
          <p:cNvSpPr/>
          <p:nvPr/>
        </p:nvSpPr>
        <p:spPr>
          <a:xfrm rot="1920742">
            <a:off x="5707038" y="4213989"/>
            <a:ext cx="884797" cy="750834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Google Shape;186;p2"/>
          <p:cNvSpPr/>
          <p:nvPr/>
        </p:nvSpPr>
        <p:spPr>
          <a:xfrm rot="-3496844">
            <a:off x="115839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518184" y="3966329"/>
            <a:ext cx="846269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Google Shape;188;p2"/>
          <p:cNvSpPr/>
          <p:nvPr/>
        </p:nvSpPr>
        <p:spPr>
          <a:xfrm rot="-5400000">
            <a:off x="6496794" y="3021441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6453205" y="3705907"/>
            <a:ext cx="666366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866011" y="4742879"/>
            <a:ext cx="681078" cy="455287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69805" y="4614395"/>
            <a:ext cx="308462" cy="330481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5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7350">
              <a:spcBef>
                <a:spcPts val="600"/>
              </a:spcBef>
              <a:spcAft>
                <a:spcPts val="0"/>
              </a:spcAft>
              <a:buSzPts val="2500"/>
              <a:buChar char="✘"/>
              <a:defRPr sz="25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293" name="Google Shape;293;p5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294" name="Google Shape;294;p5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cxnSp>
        <p:nvCxnSpPr>
          <p:cNvPr id="323" name="Google Shape;323;p5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24" name="Google Shape;324;p5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6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28" name="Google Shape;328;p6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grpSp>
        <p:nvGrpSpPr>
          <p:cNvPr id="329" name="Google Shape;329;p6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330" name="Google Shape;330;p6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6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6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6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59" name="Google Shape;359;p6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0" name="Google Shape;360;p6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8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ts val="26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■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467544" y="1161050"/>
            <a:ext cx="799055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Mengelola Sumber Daya Finansial Perusahaan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683568" y="195486"/>
            <a:ext cx="6140400" cy="5268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059582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endParaRPr lang="en-US" sz="1600" dirty="0" smtClean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7886900"/>
              </p:ext>
            </p:extLst>
          </p:nvPr>
        </p:nvGraphicFramePr>
        <p:xfrm>
          <a:off x="323528" y="699542"/>
          <a:ext cx="7128791" cy="4297680"/>
        </p:xfrm>
        <a:graphic>
          <a:graphicData uri="http://schemas.openxmlformats.org/drawingml/2006/table">
            <a:tbl>
              <a:tblPr firstRow="1" bandRow="1">
                <a:tableStyleId>{122A6A66-91A1-4BAE-93D2-463D5D669BC0}</a:tableStyleId>
              </a:tblPr>
              <a:tblGrid>
                <a:gridCol w="1152128"/>
                <a:gridCol w="1584176"/>
                <a:gridCol w="1656184"/>
                <a:gridCol w="1741589"/>
                <a:gridCol w="9947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Alat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kebijakan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Deskripsi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Dampak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pada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uang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Dampak</a:t>
                      </a:r>
                      <a:r>
                        <a:rPr lang="en-US" sz="1200" b="1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Dosis" panose="020B0604020202020204" charset="0"/>
                        </a:rPr>
                        <a:t>pada</a:t>
                      </a:r>
                      <a:r>
                        <a:rPr lang="en-US" sz="1200" b="1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b="1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b="1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b="1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Dosis" panose="020B0604020202020204" charset="0"/>
                        </a:rPr>
                        <a:t>ekonomi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Frekuensi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wajib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Perubahan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persentase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deposito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yang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dimiliki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sebagai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cadangan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wajib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uang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wajib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meningkatkan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ekonomi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Jarang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sis" panose="020B0604020202020204" charset="0"/>
                        </a:rPr>
                        <a:t>Tingkat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diskon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Perubahan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yang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ditetapkan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Fed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bagi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bank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tingkat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diskon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uang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Dosis" panose="020B0604020202020204" charset="0"/>
                        </a:rPr>
                        <a:t>Kenikan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tingkat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diskon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meningkatkan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ekonomi</a:t>
                      </a:r>
                      <a:endParaRPr lang="id-ID" sz="1200" dirty="0" smtClean="0">
                        <a:latin typeface="Dosis" panose="020B0604020202020204" charset="0"/>
                      </a:endParaRPr>
                    </a:p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Digunakan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bersamaan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dengan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operasi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pasar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terbuka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Operasi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pasar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terbuka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Membeli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menjual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sekuritas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pemerintah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untuk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menambah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atau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mengurangi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bank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Menjual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sekuritas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mengurangi</a:t>
                      </a:r>
                      <a:r>
                        <a:rPr lang="en-US" sz="120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cadangan</a:t>
                      </a:r>
                      <a:r>
                        <a:rPr lang="en-US" sz="120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 bank </a:t>
                      </a:r>
                      <a:r>
                        <a:rPr lang="en-US" sz="120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20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memperlambat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pertumbuhan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suplai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uang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Menjual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sekuritas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20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menaikkan</a:t>
                      </a:r>
                      <a:r>
                        <a:rPr lang="en-US" sz="120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suku</a:t>
                      </a:r>
                      <a:r>
                        <a:rPr lang="en-US" sz="120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bunga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Sering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fasilitas</a:t>
                      </a:r>
                      <a:r>
                        <a:rPr lang="en-US" sz="1200" b="1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Dosis" panose="020B0604020202020204" charset="0"/>
                        </a:rPr>
                        <a:t>lelang</a:t>
                      </a:r>
                      <a:r>
                        <a:rPr lang="en-US" sz="1200" b="1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Dosis" panose="020B0604020202020204" charset="0"/>
                        </a:rPr>
                        <a:t>panjang</a:t>
                      </a:r>
                      <a:endParaRPr lang="id-ID" sz="1200" b="1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Lelang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28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hari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Federal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Reserve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bagi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Lelang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meningkatkan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cadangan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bank </a:t>
                      </a:r>
                      <a:r>
                        <a:rPr lang="en-US" sz="1200" baseline="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naiknya</a:t>
                      </a:r>
                      <a:r>
                        <a:rPr lang="en-US" sz="1200" baseline="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ketersediaan</a:t>
                      </a:r>
                      <a:r>
                        <a:rPr lang="en-US" sz="1200" baseline="0" dirty="0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  <a:sym typeface="Wingdings" panose="05000000000000000000" pitchFamily="2" charset="2"/>
                        </a:rPr>
                        <a:t>kredit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Kenaikan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ketersediaan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kredit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menurunkan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suku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bunga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dan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mendorong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kegiatan</a:t>
                      </a:r>
                      <a:r>
                        <a:rPr lang="en-US" sz="1200" baseline="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Dosis" panose="020B0604020202020204" charset="0"/>
                        </a:rPr>
                        <a:t>ekonomi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Relatif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baru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815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P</a:t>
            </a:r>
            <a:r>
              <a:rPr lang="en" dirty="0" smtClean="0"/>
              <a:t>eran Manajer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/>
              <a:t>K</a:t>
            </a:r>
            <a:r>
              <a:rPr lang="en-US" sz="1600" dirty="0" err="1" smtClean="0"/>
              <a:t>euangan</a:t>
            </a:r>
            <a:r>
              <a:rPr lang="en-US" sz="1600" dirty="0" smtClean="0"/>
              <a:t> : </a:t>
            </a:r>
            <a:r>
              <a:rPr lang="en-US" sz="1600" dirty="0" err="1" smtClean="0"/>
              <a:t>perencaaan</a:t>
            </a:r>
            <a:r>
              <a:rPr lang="en-US" sz="1600" dirty="0" smtClean="0"/>
              <a:t>, </a:t>
            </a:r>
            <a:r>
              <a:rPr lang="en-US" sz="1600" dirty="0" err="1" smtClean="0"/>
              <a:t>pemerolehan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pengelolaan</a:t>
            </a:r>
            <a:r>
              <a:rPr lang="en-US" sz="1600" dirty="0" smtClean="0"/>
              <a:t> </a:t>
            </a:r>
            <a:r>
              <a:rPr lang="en-US" sz="1600" dirty="0" err="1" smtClean="0"/>
              <a:t>dana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efektif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efisien</a:t>
            </a:r>
            <a:endParaRPr lang="en-US" sz="1600" dirty="0" smtClean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</a:t>
            </a:r>
            <a:r>
              <a:rPr lang="en-US" sz="1600" dirty="0" err="1" smtClean="0"/>
              <a:t>eksekutif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mengembangkan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mengimplementasikan</a:t>
            </a:r>
            <a:r>
              <a:rPr lang="en-US" sz="1600" dirty="0" smtClean="0"/>
              <a:t> </a:t>
            </a:r>
            <a:r>
              <a:rPr lang="en-US" sz="1600" dirty="0" err="1" smtClean="0"/>
              <a:t>rencana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dana</a:t>
            </a:r>
            <a:r>
              <a:rPr lang="en-US" sz="1600" dirty="0" smtClean="0"/>
              <a:t> yang paling </a:t>
            </a:r>
            <a:r>
              <a:rPr lang="en-US" sz="1600" dirty="0" err="1" smtClean="0"/>
              <a:t>tepat</a:t>
            </a:r>
            <a:endParaRPr lang="en-US" sz="1600" dirty="0" smtClean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/>
              <a:t>Bertanggung</a:t>
            </a:r>
            <a:r>
              <a:rPr lang="en-US" sz="1600" dirty="0" smtClean="0"/>
              <a:t> </a:t>
            </a:r>
            <a:r>
              <a:rPr lang="en-US" sz="1600" dirty="0" err="1" smtClean="0"/>
              <a:t>jawab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CEO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/>
              <a:t>Pelaporan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CFO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tiga</a:t>
            </a:r>
            <a:r>
              <a:rPr lang="en-US" sz="1600" dirty="0" smtClean="0"/>
              <a:t> </a:t>
            </a:r>
            <a:r>
              <a:rPr lang="en-US" sz="1600" dirty="0" err="1" smtClean="0"/>
              <a:t>manajer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Wakil</a:t>
            </a:r>
            <a:r>
              <a:rPr lang="en-US" sz="1600" dirty="0" smtClean="0"/>
              <a:t> </a:t>
            </a:r>
            <a:r>
              <a:rPr lang="en-US" sz="1600" dirty="0" err="1" smtClean="0"/>
              <a:t>presiden</a:t>
            </a:r>
            <a:r>
              <a:rPr lang="en-US" sz="1600" dirty="0" smtClean="0"/>
              <a:t>/</a:t>
            </a:r>
            <a:r>
              <a:rPr lang="en-US" sz="1600" dirty="0" err="1" smtClean="0"/>
              <a:t>direktur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: </a:t>
            </a:r>
            <a:r>
              <a:rPr lang="en-US" sz="1600" dirty="0" err="1" smtClean="0"/>
              <a:t>mempersiapkan</a:t>
            </a:r>
            <a:r>
              <a:rPr lang="en-US" sz="1600" dirty="0" smtClean="0"/>
              <a:t> </a:t>
            </a:r>
            <a:r>
              <a:rPr lang="en-US" sz="1600" dirty="0" err="1" smtClean="0"/>
              <a:t>prediksi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analisis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investasi</a:t>
            </a:r>
            <a:endParaRPr lang="en-US" sz="1600" dirty="0" smtClean="0"/>
          </a:p>
          <a:p>
            <a:r>
              <a:rPr lang="en-US" sz="1600" dirty="0" err="1" smtClean="0"/>
              <a:t>Bendaharawan</a:t>
            </a:r>
            <a:r>
              <a:rPr lang="en-US" sz="1600" dirty="0" smtClean="0"/>
              <a:t> : </a:t>
            </a:r>
            <a:r>
              <a:rPr lang="en-US" sz="1600" dirty="0" err="1" smtClean="0"/>
              <a:t>bertanggung</a:t>
            </a:r>
            <a:r>
              <a:rPr lang="en-US" sz="1600" dirty="0" smtClean="0"/>
              <a:t> </a:t>
            </a:r>
            <a:r>
              <a:rPr lang="en-US" sz="1600" dirty="0" err="1" smtClean="0"/>
              <a:t>jawab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pembiayaan</a:t>
            </a:r>
            <a:endParaRPr lang="en-US" sz="1600" dirty="0" smtClean="0"/>
          </a:p>
          <a:p>
            <a:r>
              <a:rPr lang="en-US" sz="1600" dirty="0" smtClean="0"/>
              <a:t>Controller (</a:t>
            </a:r>
            <a:r>
              <a:rPr lang="en-US" sz="1600" dirty="0" err="1" smtClean="0"/>
              <a:t>manajer</a:t>
            </a:r>
            <a:r>
              <a:rPr lang="en-US" sz="1600" dirty="0" smtClean="0"/>
              <a:t> </a:t>
            </a:r>
            <a:r>
              <a:rPr lang="en-US" sz="1600" dirty="0" err="1" smtClean="0"/>
              <a:t>akuntansi</a:t>
            </a:r>
            <a:r>
              <a:rPr lang="en-US" sz="1600" dirty="0" smtClean="0"/>
              <a:t>/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senior) : </a:t>
            </a:r>
            <a:r>
              <a:rPr lang="en-US" sz="1600" dirty="0" err="1" smtClean="0"/>
              <a:t>bertanggung</a:t>
            </a:r>
            <a:r>
              <a:rPr lang="en-US" sz="1600" dirty="0" smtClean="0"/>
              <a:t> </a:t>
            </a:r>
            <a:r>
              <a:rPr lang="en-US" sz="1600" dirty="0" err="1" smtClean="0"/>
              <a:t>jawab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pembukuan</a:t>
            </a:r>
            <a:r>
              <a:rPr lang="en-US" sz="1600" dirty="0" smtClean="0"/>
              <a:t>, </a:t>
            </a:r>
            <a:r>
              <a:rPr lang="en-US" sz="1600" dirty="0" err="1" smtClean="0"/>
              <a:t>laporan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audit interna</a:t>
            </a:r>
            <a:r>
              <a:rPr lang="en-US" sz="1600" dirty="0"/>
              <a:t>l</a:t>
            </a:r>
            <a:r>
              <a:rPr lang="en-US" sz="1600" dirty="0" smtClean="0"/>
              <a:t> </a:t>
            </a:r>
          </a:p>
          <a:p>
            <a:endParaRPr lang="en-US" sz="1600" dirty="0" smtClean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 smtClean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sz="1600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P</a:t>
            </a:r>
            <a:r>
              <a:rPr lang="en" dirty="0" smtClean="0"/>
              <a:t>eran Manajer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/>
              <a:t>Menyeimbangkan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risiko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pendapatan</a:t>
            </a:r>
            <a:r>
              <a:rPr lang="en-US" sz="1600" dirty="0" smtClean="0"/>
              <a:t> </a:t>
            </a:r>
            <a:r>
              <a:rPr lang="en-US" sz="1600" dirty="0" err="1" smtClean="0"/>
              <a:t>finansial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</a:t>
            </a:r>
            <a:r>
              <a:rPr lang="en-US" sz="1600" dirty="0" err="1" smtClean="0"/>
              <a:t>emaksimalkan</a:t>
            </a:r>
            <a:r>
              <a:rPr lang="en-US" sz="1600" dirty="0" smtClean="0"/>
              <a:t> </a:t>
            </a:r>
            <a:r>
              <a:rPr lang="en-US" sz="1600" dirty="0" err="1" smtClean="0"/>
              <a:t>kesejahteraan</a:t>
            </a:r>
            <a:r>
              <a:rPr lang="en-US" sz="1600" dirty="0" smtClean="0"/>
              <a:t> </a:t>
            </a:r>
            <a:r>
              <a:rPr lang="en-US" sz="1600" dirty="0" err="1" smtClean="0"/>
              <a:t>pemilik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i="1" dirty="0" smtClean="0">
                <a:sym typeface="Wingdings" panose="05000000000000000000" pitchFamily="2" charset="2"/>
              </a:rPr>
              <a:t>risk-return trade off</a:t>
            </a: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/>
              <a:t>Contoh</a:t>
            </a:r>
            <a:r>
              <a:rPr lang="en-US" sz="1600" dirty="0" smtClean="0"/>
              <a:t>:</a:t>
            </a: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>
                <a:sym typeface="Wingdings" panose="05000000000000000000" pitchFamily="2" charset="2"/>
              </a:rPr>
              <a:t>Kebergantungan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pada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pinjaman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peningkatan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namun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tidak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diimbangi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pendapatan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mengurangi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profitabilitas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>
                <a:sym typeface="Wingdings" panose="05000000000000000000" pitchFamily="2" charset="2"/>
              </a:rPr>
              <a:t>Penggunaan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saham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mempertimbangkan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aliran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memadai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pembayaran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dividen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menahan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melakukan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investasi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2777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P</a:t>
            </a:r>
            <a:r>
              <a:rPr lang="en" dirty="0" smtClean="0"/>
              <a:t>erencanaan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>
                <a:sym typeface="Wingdings" panose="05000000000000000000" pitchFamily="2" charset="2"/>
              </a:rPr>
              <a:t>Dokumen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mengenai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perincian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dana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diperlukan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oleh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suatu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dalam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satu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periode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waktu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pemilihan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arus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masuk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keluar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serta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smber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penggunaan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dana</a:t>
            </a:r>
            <a:r>
              <a:rPr lang="en-US" sz="1600" dirty="0" smtClean="0">
                <a:sym typeface="Wingdings" panose="05000000000000000000" pitchFamily="2" charset="2"/>
              </a:rPr>
              <a:t> yang paling </a:t>
            </a:r>
            <a:r>
              <a:rPr lang="en-US" sz="1600" dirty="0" err="1" smtClean="0">
                <a:sym typeface="Wingdings" panose="05000000000000000000" pitchFamily="2" charset="2"/>
              </a:rPr>
              <a:t>tepat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>
                <a:sym typeface="Wingdings" panose="05000000000000000000" pitchFamily="2" charset="2"/>
              </a:rPr>
              <a:t>Jangka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pendek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rencana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operasi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>
                <a:sym typeface="Wingdings" panose="05000000000000000000" pitchFamily="2" charset="2"/>
              </a:rPr>
              <a:t>Jangka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panjang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rencana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strategis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err="1" smtClean="0">
                <a:sym typeface="Wingdings" panose="05000000000000000000" pitchFamily="2" charset="2"/>
              </a:rPr>
              <a:t>Terdiri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dari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tiga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langkah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yaitu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>
                <a:sym typeface="Wingdings" panose="05000000000000000000" pitchFamily="2" charset="2"/>
              </a:rPr>
              <a:t>Perkiraan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penjualan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pendapatan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periode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mendatang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>
                <a:sym typeface="Wingdings" panose="05000000000000000000" pitchFamily="2" charset="2"/>
              </a:rPr>
              <a:t>Perkiraan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laba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diharapkan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periode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mendatang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>
                <a:sym typeface="Wingdings" panose="05000000000000000000" pitchFamily="2" charset="2"/>
              </a:rPr>
              <a:t>Perkiraan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tambahan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mendukung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penjualan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9961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131590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jangka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pendek</a:t>
            </a:r>
            <a:r>
              <a:rPr lang="en-US" sz="1600" dirty="0" smtClean="0">
                <a:sym typeface="Wingdings" panose="05000000000000000000" pitchFamily="2" charset="2"/>
              </a:rPr>
              <a:t>/</a:t>
            </a:r>
            <a:r>
              <a:rPr lang="en-US" sz="1600" dirty="0" err="1" smtClean="0">
                <a:sym typeface="Wingdings" panose="05000000000000000000" pitchFamily="2" charset="2"/>
              </a:rPr>
              <a:t>lancar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terdiri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diharapkan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dapat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dikonversi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menjadi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dalam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waktu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satu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tahun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antara</a:t>
            </a:r>
            <a:r>
              <a:rPr lang="en-US" sz="1600" dirty="0" smtClean="0">
                <a:sym typeface="Wingdings" panose="05000000000000000000" pitchFamily="2" charset="2"/>
              </a:rPr>
              <a:t> lain:</a:t>
            </a:r>
          </a:p>
          <a:p>
            <a:pPr lvl="1"/>
            <a:r>
              <a:rPr lang="en-US" sz="1600" dirty="0" err="1" smtClean="0">
                <a:sym typeface="Wingdings" panose="05000000000000000000" pitchFamily="2" charset="2"/>
              </a:rPr>
              <a:t>Kas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sekuritas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dapat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dipasarkan</a:t>
            </a:r>
            <a:r>
              <a:rPr lang="en-US" sz="1600" dirty="0" smtClean="0">
                <a:sym typeface="Wingdings" panose="05000000000000000000" pitchFamily="2" charset="2"/>
              </a:rPr>
              <a:t> : </a:t>
            </a:r>
            <a:r>
              <a:rPr lang="en-US" sz="1600" dirty="0" err="1" smtClean="0">
                <a:sym typeface="Wingdings" panose="05000000000000000000" pitchFamily="2" charset="2"/>
              </a:rPr>
              <a:t>sekuritas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beresiko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rendah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memiliki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maturitas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pendek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mudah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dijual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pasar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sekunder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misal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instrumen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pasar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melihat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pada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anggaran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lvl="1"/>
            <a:r>
              <a:rPr lang="en-US" sz="1600" dirty="0" err="1" smtClean="0">
                <a:sym typeface="Wingdings" panose="05000000000000000000" pitchFamily="2" charset="2"/>
              </a:rPr>
              <a:t>Piutang</a:t>
            </a:r>
            <a:r>
              <a:rPr lang="en-US" sz="1600" dirty="0" smtClean="0">
                <a:sym typeface="Wingdings" panose="05000000000000000000" pitchFamily="2" charset="2"/>
              </a:rPr>
              <a:t> : </a:t>
            </a:r>
            <a:r>
              <a:rPr lang="en-US" sz="1600" dirty="0" err="1" smtClean="0">
                <a:sym typeface="Wingdings" panose="05000000000000000000" pitchFamily="2" charset="2"/>
              </a:rPr>
              <a:t>penjualan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kredit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belum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dibayarkan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dapat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menjadi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signifikan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menggunakan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kebijakan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kredit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memutuskan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pelanggan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mana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ditawarkan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kredit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dapat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diukur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perputaran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piutang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lvl="1"/>
            <a:r>
              <a:rPr lang="en-US" sz="1600" dirty="0" err="1" smtClean="0">
                <a:sym typeface="Wingdings" panose="05000000000000000000" pitchFamily="2" charset="2"/>
              </a:rPr>
              <a:t>Manajemen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inventaris</a:t>
            </a:r>
            <a:r>
              <a:rPr lang="en-US" sz="1600" dirty="0" smtClean="0">
                <a:sym typeface="Wingdings" panose="05000000000000000000" pitchFamily="2" charset="2"/>
              </a:rPr>
              <a:t> : </a:t>
            </a:r>
            <a:r>
              <a:rPr lang="en-US" sz="1600" dirty="0" err="1" smtClean="0">
                <a:sym typeface="Wingdings" panose="05000000000000000000" pitchFamily="2" charset="2"/>
              </a:rPr>
              <a:t>menggambarkan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terbesar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bagi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sebagian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besar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mengelola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persediaan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terdapat</a:t>
            </a:r>
            <a:r>
              <a:rPr lang="en-US" sz="1600" dirty="0" smtClean="0">
                <a:sym typeface="Wingdings" panose="05000000000000000000" pitchFamily="2" charset="2"/>
              </a:rPr>
              <a:t> di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mendapatkan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pendapatan</a:t>
            </a:r>
            <a:endParaRPr lang="en-US" sz="1600" dirty="0" smtClean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858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428750"/>
            <a:ext cx="6140400" cy="33136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 err="1" smtClean="0">
                <a:sym typeface="Wingdings" panose="05000000000000000000" pitchFamily="2" charset="2"/>
              </a:rPr>
              <a:t>Analisis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Investasi</a:t>
            </a:r>
            <a:r>
              <a:rPr lang="en-US" sz="1600" dirty="0" smtClean="0">
                <a:sym typeface="Wingdings" panose="05000000000000000000" pitchFamily="2" charset="2"/>
              </a:rPr>
              <a:t> Modal : proses </a:t>
            </a:r>
            <a:r>
              <a:rPr lang="en-US" sz="1600" dirty="0" err="1" smtClean="0">
                <a:sym typeface="Wingdings" panose="05000000000000000000" pitchFamily="2" charset="2"/>
              </a:rPr>
              <a:t>pembuatan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keputusan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berkaitan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investasi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dalam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jangka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panjang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memutuskan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investasi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mana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memberikan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imbalan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wajar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Mengelola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internasional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lebih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memperhatikan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pada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nilai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tukar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mata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dikarenakan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adanya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variasi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nilai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tukar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dalam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pengelolaan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aset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internasional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8690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Dana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Modal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,</a:t>
            </a:r>
          </a:p>
          <a:p>
            <a:pPr marL="69850" indent="0" algn="ctr">
              <a:buNone/>
            </a:pPr>
            <a:r>
              <a:rPr lang="en-US" sz="1800" dirty="0" err="1" smtClean="0"/>
              <a:t>Aset</a:t>
            </a:r>
            <a:r>
              <a:rPr lang="en-US" sz="1800" dirty="0" smtClean="0"/>
              <a:t> = </a:t>
            </a:r>
            <a:r>
              <a:rPr lang="en-US" sz="1800" dirty="0" err="1" smtClean="0"/>
              <a:t>liabilitas</a:t>
            </a:r>
            <a:r>
              <a:rPr lang="en-US" sz="1800" dirty="0" smtClean="0"/>
              <a:t> + modal </a:t>
            </a:r>
            <a:r>
              <a:rPr lang="en-US" sz="1800" dirty="0" err="1" smtClean="0"/>
              <a:t>pemilik</a:t>
            </a:r>
            <a:endParaRPr lang="en-US" sz="1800" dirty="0" smtClean="0"/>
          </a:p>
          <a:p>
            <a:pPr marL="69850" indent="0" algn="just">
              <a:buNone/>
            </a:pP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dana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dikatakan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berasal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: </a:t>
            </a:r>
            <a:r>
              <a:rPr lang="en-US" sz="1800" dirty="0" err="1" smtClean="0"/>
              <a:t>hutang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modal</a:t>
            </a:r>
          </a:p>
          <a:p>
            <a:pPr marL="69850" indent="0" algn="just">
              <a:buNone/>
            </a:pPr>
            <a:r>
              <a:rPr lang="en-US" sz="1800" dirty="0" smtClean="0"/>
              <a:t>Modal </a:t>
            </a:r>
            <a:r>
              <a:rPr lang="en-US" sz="1800" dirty="0" err="1" smtClean="0"/>
              <a:t>hutang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err="1" smtClean="0">
                <a:sym typeface="Wingdings" panose="05000000000000000000" pitchFamily="2" charset="2"/>
              </a:rPr>
              <a:t>dana</a:t>
            </a:r>
            <a:r>
              <a:rPr lang="en-US" sz="1800" dirty="0" smtClean="0">
                <a:sym typeface="Wingdings" panose="05000000000000000000" pitchFamily="2" charset="2"/>
              </a:rPr>
              <a:t> yang </a:t>
            </a:r>
            <a:r>
              <a:rPr lang="en-US" sz="1800" dirty="0" err="1" smtClean="0">
                <a:sym typeface="Wingdings" panose="05000000000000000000" pitchFamily="2" charset="2"/>
              </a:rPr>
              <a:t>diperoleh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melalui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pinjaman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marL="69850" indent="0" algn="just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Modal </a:t>
            </a:r>
            <a:r>
              <a:rPr lang="en-US" sz="1800" dirty="0" err="1" smtClean="0">
                <a:sym typeface="Wingdings" panose="05000000000000000000" pitchFamily="2" charset="2"/>
              </a:rPr>
              <a:t>ekuitas</a:t>
            </a:r>
            <a:r>
              <a:rPr lang="en-US" sz="1800" dirty="0" smtClean="0">
                <a:sym typeface="Wingdings" panose="05000000000000000000" pitchFamily="2" charset="2"/>
              </a:rPr>
              <a:t>  </a:t>
            </a:r>
            <a:r>
              <a:rPr lang="en-US" sz="1800" dirty="0" err="1" smtClean="0">
                <a:sym typeface="Wingdings" panose="05000000000000000000" pitchFamily="2" charset="2"/>
              </a:rPr>
              <a:t>dana</a:t>
            </a:r>
            <a:r>
              <a:rPr lang="en-US" sz="1800" dirty="0" smtClean="0">
                <a:sym typeface="Wingdings" panose="05000000000000000000" pitchFamily="2" charset="2"/>
              </a:rPr>
              <a:t> yang </a:t>
            </a:r>
            <a:r>
              <a:rPr lang="en-US" sz="1800" dirty="0" err="1" smtClean="0">
                <a:sym typeface="Wingdings" panose="05000000000000000000" pitchFamily="2" charset="2"/>
              </a:rPr>
              <a:t>disediakan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oleh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pemilik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ketika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menginvestasikan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pendapatan</a:t>
            </a:r>
            <a:r>
              <a:rPr lang="en-US" sz="1800" dirty="0" smtClean="0">
                <a:sym typeface="Wingdings" panose="05000000000000000000" pitchFamily="2" charset="2"/>
              </a:rPr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melikuidasi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aset</a:t>
            </a:r>
            <a:r>
              <a:rPr lang="en-US" sz="1800" dirty="0" smtClean="0">
                <a:sym typeface="Wingdings" panose="05000000000000000000" pitchFamily="2" charset="2"/>
              </a:rPr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menerbitkan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saham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atau</a:t>
            </a:r>
            <a:r>
              <a:rPr lang="en-US" sz="1800" dirty="0" smtClean="0">
                <a:sym typeface="Wingdings" panose="05000000000000000000" pitchFamily="2" charset="2"/>
              </a:rPr>
              <a:t> modal </a:t>
            </a:r>
            <a:r>
              <a:rPr lang="en-US" sz="1800" dirty="0" err="1" smtClean="0">
                <a:sym typeface="Wingdings" panose="05000000000000000000" pitchFamily="2" charset="2"/>
              </a:rPr>
              <a:t>dari</a:t>
            </a:r>
            <a:r>
              <a:rPr lang="en-US" sz="1800" dirty="0" smtClean="0">
                <a:sym typeface="Wingdings" panose="05000000000000000000" pitchFamily="2" charset="2"/>
              </a:rPr>
              <a:t> investor </a:t>
            </a:r>
            <a:r>
              <a:rPr lang="en-US" sz="1800" dirty="0" err="1" smtClean="0">
                <a:sym typeface="Wingdings" panose="05000000000000000000" pitchFamily="2" charset="2"/>
              </a:rPr>
              <a:t>luar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marL="69850" indent="0" algn="just">
              <a:buNone/>
            </a:pPr>
            <a:r>
              <a:rPr lang="en-US" sz="1800" dirty="0" err="1" smtClean="0">
                <a:sym typeface="Wingdings" panose="05000000000000000000" pitchFamily="2" charset="2"/>
              </a:rPr>
              <a:t>Gabungan</a:t>
            </a:r>
            <a:r>
              <a:rPr lang="en-US" sz="1800" dirty="0" smtClean="0">
                <a:sym typeface="Wingdings" panose="05000000000000000000" pitchFamily="2" charset="2"/>
              </a:rPr>
              <a:t> modal </a:t>
            </a:r>
            <a:r>
              <a:rPr lang="en-US" sz="1800" dirty="0" err="1" smtClean="0">
                <a:sym typeface="Wingdings" panose="05000000000000000000" pitchFamily="2" charset="2"/>
              </a:rPr>
              <a:t>disebut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dengan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struktur</a:t>
            </a:r>
            <a:r>
              <a:rPr lang="en-US" sz="1800" dirty="0" smtClean="0">
                <a:sym typeface="Wingdings" panose="05000000000000000000" pitchFamily="2" charset="2"/>
              </a:rPr>
              <a:t> modal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152452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Keputusan</a:t>
            </a:r>
            <a:r>
              <a:rPr lang="en-US" dirty="0" smtClean="0"/>
              <a:t> Leverage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Modal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 smtClean="0"/>
              <a:t>Keputusan</a:t>
            </a:r>
            <a:r>
              <a:rPr lang="en-US" sz="1800" dirty="0" smtClean="0"/>
              <a:t> leverage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err="1" smtClean="0">
                <a:sym typeface="Wingdings" panose="05000000000000000000" pitchFamily="2" charset="2"/>
              </a:rPr>
              <a:t>keputusan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untuk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meningkatkan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pendapatan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pada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dana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pinjaman</a:t>
            </a:r>
            <a:r>
              <a:rPr lang="en-US" sz="1800" dirty="0" smtClean="0">
                <a:sym typeface="Wingdings" panose="05000000000000000000" pitchFamily="2" charset="2"/>
              </a:rPr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dengan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memastikan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pendapatan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lebih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besar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dibandingkan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pembayaran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bunga</a:t>
            </a:r>
            <a:endParaRPr lang="en-US" sz="1800" dirty="0" smtClean="0">
              <a:sym typeface="Wingdings" panose="05000000000000000000" pitchFamily="2" charset="2"/>
            </a:endParaRPr>
          </a:p>
          <a:p>
            <a:r>
              <a:rPr lang="en-US" sz="1800" dirty="0" err="1" smtClean="0">
                <a:sym typeface="Wingdings" panose="05000000000000000000" pitchFamily="2" charset="2"/>
              </a:rPr>
              <a:t>Manajer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keuangan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dihadapkan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pada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pilihan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menggunakan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hutang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atau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ekuitas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sebagai</a:t>
            </a:r>
            <a:r>
              <a:rPr lang="en-US" sz="1800" dirty="0" smtClean="0">
                <a:sym typeface="Wingdings" panose="05000000000000000000" pitchFamily="2" charset="2"/>
              </a:rPr>
              <a:t> modal </a:t>
            </a:r>
            <a:r>
              <a:rPr lang="en-US" sz="1800" dirty="0" err="1" smtClean="0">
                <a:sym typeface="Wingdings" panose="05000000000000000000" pitchFamily="2" charset="2"/>
              </a:rPr>
              <a:t>perusahaan</a:t>
            </a:r>
            <a:r>
              <a:rPr lang="en-US" sz="1800" dirty="0" smtClean="0">
                <a:sym typeface="Wingdings" panose="05000000000000000000" pitchFamily="2" charset="2"/>
              </a:rPr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sehingga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perlu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menemukan</a:t>
            </a:r>
            <a:r>
              <a:rPr lang="en-US" sz="1800" dirty="0" smtClean="0">
                <a:sym typeface="Wingdings" panose="05000000000000000000" pitchFamily="2" charset="2"/>
              </a:rPr>
              <a:t> formula </a:t>
            </a:r>
            <a:r>
              <a:rPr lang="en-US" sz="1800" dirty="0" err="1" smtClean="0">
                <a:sym typeface="Wingdings" panose="05000000000000000000" pitchFamily="2" charset="2"/>
              </a:rPr>
              <a:t>tepat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untuk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menciptakan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struktur</a:t>
            </a:r>
            <a:r>
              <a:rPr lang="en-US" sz="1800" dirty="0" smtClean="0">
                <a:sym typeface="Wingdings" panose="05000000000000000000" pitchFamily="2" charset="2"/>
              </a:rPr>
              <a:t> modal yang </a:t>
            </a:r>
            <a:r>
              <a:rPr lang="en-US" sz="1800" dirty="0" err="1" smtClean="0">
                <a:sym typeface="Wingdings" panose="05000000000000000000" pitchFamily="2" charset="2"/>
              </a:rPr>
              <a:t>tepat</a:t>
            </a:r>
            <a:endParaRPr lang="en-US" sz="1800" dirty="0" smtClean="0">
              <a:sym typeface="Wingdings" panose="05000000000000000000" pitchFamily="2" charset="2"/>
            </a:endParaRPr>
          </a:p>
          <a:p>
            <a:r>
              <a:rPr lang="en-US" sz="1800" dirty="0" err="1" smtClean="0">
                <a:sym typeface="Wingdings" panose="05000000000000000000" pitchFamily="2" charset="2"/>
              </a:rPr>
              <a:t>Pengunaan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hutang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berlebih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menciptakan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kebergantungan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dana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pinjaman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mengurangi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fleksibilitas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perusahaaan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dalam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mengambil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keputusan</a:t>
            </a:r>
            <a:endParaRPr lang="en-US" sz="1800" dirty="0" smtClean="0">
              <a:sym typeface="Wingdings" panose="05000000000000000000" pitchFamily="2" charset="2"/>
            </a:endParaRPr>
          </a:p>
          <a:p>
            <a:r>
              <a:rPr lang="en-US" sz="1800" dirty="0" err="1" smtClean="0">
                <a:sym typeface="Wingdings" panose="05000000000000000000" pitchFamily="2" charset="2"/>
              </a:rPr>
              <a:t>Penggunaan</a:t>
            </a:r>
            <a:r>
              <a:rPr lang="en-US" sz="1800" dirty="0" smtClean="0">
                <a:sym typeface="Wingdings" panose="05000000000000000000" pitchFamily="2" charset="2"/>
              </a:rPr>
              <a:t> modal </a:t>
            </a:r>
            <a:r>
              <a:rPr lang="en-US" sz="1800" dirty="0" err="1" smtClean="0">
                <a:sym typeface="Wingdings" panose="05000000000000000000" pitchFamily="2" charset="2"/>
              </a:rPr>
              <a:t>ekuitas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lebih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mahal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dibandingkan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penggunan</a:t>
            </a:r>
            <a:r>
              <a:rPr lang="en-US" sz="1800" dirty="0" smtClean="0">
                <a:sym typeface="Wingdings" panose="05000000000000000000" pitchFamily="2" charset="2"/>
              </a:rPr>
              <a:t> modal </a:t>
            </a:r>
            <a:r>
              <a:rPr lang="en-US" sz="1800" dirty="0" err="1" smtClean="0">
                <a:sym typeface="Wingdings" panose="05000000000000000000" pitchFamily="2" charset="2"/>
              </a:rPr>
              <a:t>hutang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90497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Menggabungkan</a:t>
            </a:r>
            <a:r>
              <a:rPr lang="en-US" dirty="0" smtClean="0"/>
              <a:t> Dana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Dana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Dana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liabilitas</a:t>
            </a:r>
            <a:r>
              <a:rPr lang="en-US" sz="1800" dirty="0" smtClean="0"/>
              <a:t> </a:t>
            </a:r>
            <a:r>
              <a:rPr lang="en-US" sz="1800" dirty="0" err="1" smtClean="0"/>
              <a:t>lancar</a:t>
            </a:r>
            <a:r>
              <a:rPr lang="en-US" sz="1800" dirty="0" smtClean="0"/>
              <a:t>, </a:t>
            </a:r>
            <a:r>
              <a:rPr lang="en-US" sz="1800" dirty="0" err="1" smtClean="0"/>
              <a:t>dana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liabilitas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ekuitas</a:t>
            </a:r>
            <a:endParaRPr lang="en-US" sz="1800" dirty="0" smtClean="0"/>
          </a:p>
          <a:p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dana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murah</a:t>
            </a:r>
            <a:r>
              <a:rPr lang="en-US" sz="1800" dirty="0" smtClean="0"/>
              <a:t>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dibandingkan</a:t>
            </a:r>
            <a:r>
              <a:rPr lang="en-US" sz="1800" dirty="0" smtClean="0"/>
              <a:t> </a:t>
            </a:r>
            <a:r>
              <a:rPr lang="en-US" sz="1800" dirty="0" err="1" smtClean="0"/>
              <a:t>dana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endParaRPr lang="en-US" sz="1800" dirty="0" smtClean="0"/>
          </a:p>
          <a:p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142746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 smtClean="0"/>
              <a:t>Dividen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kas</a:t>
            </a:r>
            <a:r>
              <a:rPr lang="en-US" sz="1800" dirty="0" smtClean="0"/>
              <a:t> </a:t>
            </a:r>
            <a:r>
              <a:rPr lang="en-US" sz="1800" dirty="0" err="1" smtClean="0"/>
              <a:t>berkala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saham</a:t>
            </a:r>
            <a:endParaRPr lang="en-US" sz="1800" dirty="0" smtClean="0"/>
          </a:p>
          <a:p>
            <a:r>
              <a:rPr lang="en-US" sz="1800" dirty="0" smtClean="0"/>
              <a:t>Perusahaan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kewajiban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membayar</a:t>
            </a:r>
            <a:r>
              <a:rPr lang="en-US" sz="1800" dirty="0" smtClean="0"/>
              <a:t> </a:t>
            </a:r>
            <a:r>
              <a:rPr lang="en-US" sz="1800" dirty="0" err="1" smtClean="0"/>
              <a:t>dividen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saham</a:t>
            </a:r>
            <a:endParaRPr lang="en-US" sz="1800" dirty="0" smtClean="0"/>
          </a:p>
          <a:p>
            <a:r>
              <a:rPr lang="en-US" sz="1800" dirty="0" smtClean="0"/>
              <a:t>Salah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penentu</a:t>
            </a:r>
            <a:r>
              <a:rPr lang="en-US" sz="1800" dirty="0" smtClean="0"/>
              <a:t> 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dividen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endParaRPr lang="en-US" sz="1800" dirty="0" smtClean="0"/>
          </a:p>
          <a:p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,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menahan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dividen</a:t>
            </a:r>
            <a:r>
              <a:rPr lang="en-US" sz="1800" dirty="0" smtClean="0"/>
              <a:t>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menginvestasikan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kelebihan</a:t>
            </a:r>
            <a:r>
              <a:rPr lang="en-US" sz="1800" dirty="0" smtClean="0"/>
              <a:t> </a:t>
            </a:r>
            <a:r>
              <a:rPr lang="en-US" sz="1800" dirty="0" err="1" smtClean="0"/>
              <a:t>dana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59051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3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600" dirty="0" smtClean="0"/>
              <a:t>Y</a:t>
            </a:r>
            <a:r>
              <a:rPr lang="en" sz="3600" dirty="0" smtClean="0"/>
              <a:t>ang akan dipelajari</a:t>
            </a:r>
            <a:endParaRPr sz="3600" dirty="0"/>
          </a:p>
        </p:txBody>
      </p:sp>
      <p:sp>
        <p:nvSpPr>
          <p:cNvPr id="531" name="Google Shape;531;p13"/>
          <p:cNvSpPr txBox="1"/>
          <p:nvPr/>
        </p:nvSpPr>
        <p:spPr>
          <a:xfrm>
            <a:off x="747924" y="1449675"/>
            <a:ext cx="6488371" cy="29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Peran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manajer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keuangan</a:t>
            </a:r>
            <a:endParaRPr lang="en-US" sz="1800" dirty="0" smtClean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Perencanaan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keuangan</a:t>
            </a:r>
            <a:endParaRPr lang="en-US" sz="1800" dirty="0" smtClean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Mengelola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aset</a:t>
            </a:r>
            <a:endParaRPr lang="en-US" sz="1800" dirty="0" smtClean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Sumber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dana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struktur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modal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Pilihan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dana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jangka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pendek</a:t>
            </a:r>
            <a:endParaRPr lang="en-US" sz="1800" dirty="0" smtClean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Sumber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pembiayaan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jangka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panjang</a:t>
            </a:r>
            <a:endParaRPr lang="en-US" sz="1800" dirty="0" smtClean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Merger,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akuisisi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, buyout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dan</a:t>
            </a:r>
            <a:r>
              <a:rPr lang="en-US" sz="1800" dirty="0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</a:t>
            </a:r>
            <a:r>
              <a:rPr lang="en-US" sz="1800" dirty="0" err="1" smtClean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divestasi</a:t>
            </a:r>
            <a:endParaRPr lang="en-US" sz="1800" dirty="0" smtClean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34" name="Google Shape;534;p13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Pilihan</a:t>
            </a:r>
            <a:r>
              <a:rPr lang="en-US" dirty="0" smtClean="0"/>
              <a:t> Dana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 smtClean="0"/>
              <a:t>Kredit</a:t>
            </a:r>
            <a:r>
              <a:rPr lang="en-US" sz="1800" dirty="0" smtClean="0"/>
              <a:t> </a:t>
            </a:r>
            <a:r>
              <a:rPr lang="en-US" sz="1800" dirty="0" err="1" smtClean="0"/>
              <a:t>Dagang</a:t>
            </a:r>
            <a:r>
              <a:rPr lang="en-US" sz="1800" dirty="0" smtClean="0"/>
              <a:t> : </a:t>
            </a:r>
            <a:r>
              <a:rPr lang="en-US" sz="1800" dirty="0" err="1" smtClean="0"/>
              <a:t>pengunaan</a:t>
            </a:r>
            <a:r>
              <a:rPr lang="en-US" sz="1800" dirty="0" smtClean="0"/>
              <a:t> </a:t>
            </a:r>
            <a:r>
              <a:rPr lang="en-US" sz="1800" dirty="0" err="1" smtClean="0"/>
              <a:t>kredit</a:t>
            </a:r>
            <a:r>
              <a:rPr lang="en-US" sz="1800" dirty="0" smtClean="0"/>
              <a:t> </a:t>
            </a:r>
            <a:r>
              <a:rPr lang="en-US" sz="1800" dirty="0" err="1" smtClean="0"/>
              <a:t>dagang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kemudahan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persediaan</a:t>
            </a:r>
            <a:endParaRPr lang="en-US" sz="1800" dirty="0" smtClean="0"/>
          </a:p>
          <a:p>
            <a:r>
              <a:rPr lang="en-US" sz="1800" dirty="0" err="1" smtClean="0"/>
              <a:t>Pinjaman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: </a:t>
            </a:r>
            <a:r>
              <a:rPr lang="en-US" sz="1800" dirty="0" err="1" smtClean="0"/>
              <a:t>pinjaman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bank </a:t>
            </a:r>
            <a:r>
              <a:rPr lang="en-US" sz="1800" dirty="0" err="1" smtClean="0"/>
              <a:t>komersial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kesepakatan</a:t>
            </a:r>
            <a:r>
              <a:rPr lang="en-US" sz="1800" dirty="0" smtClean="0"/>
              <a:t> </a:t>
            </a:r>
            <a:r>
              <a:rPr lang="en-US" sz="1800" dirty="0" err="1" smtClean="0"/>
              <a:t>fasilitas</a:t>
            </a:r>
            <a:r>
              <a:rPr lang="en-US" sz="1800" dirty="0" smtClean="0"/>
              <a:t> </a:t>
            </a:r>
            <a:r>
              <a:rPr lang="en-US" sz="1800" dirty="0" err="1" smtClean="0"/>
              <a:t>kredit</a:t>
            </a:r>
            <a:r>
              <a:rPr lang="en-US" sz="1800" dirty="0" smtClean="0"/>
              <a:t> (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maksimum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dipinjam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kredit</a:t>
            </a:r>
            <a:r>
              <a:rPr lang="en-US" sz="1800" dirty="0" smtClean="0"/>
              <a:t> </a:t>
            </a:r>
            <a:r>
              <a:rPr lang="en-US" sz="1800" dirty="0" err="1" smtClean="0"/>
              <a:t>berkala</a:t>
            </a:r>
            <a:r>
              <a:rPr lang="en-US" sz="1800" dirty="0" smtClean="0"/>
              <a:t> (</a:t>
            </a:r>
            <a:r>
              <a:rPr lang="en-US" sz="1800" dirty="0" err="1" smtClean="0"/>
              <a:t>fasilitas</a:t>
            </a:r>
            <a:r>
              <a:rPr lang="en-US" sz="1800" dirty="0" smtClean="0"/>
              <a:t> </a:t>
            </a:r>
            <a:r>
              <a:rPr lang="en-US" sz="1800" dirty="0" err="1" smtClean="0"/>
              <a:t>kredit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terjamin</a:t>
            </a:r>
            <a:r>
              <a:rPr lang="en-US" sz="1800" dirty="0"/>
              <a:t>)</a:t>
            </a:r>
            <a:endParaRPr lang="en-US" sz="1800" dirty="0" smtClean="0"/>
          </a:p>
          <a:p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Berharga</a:t>
            </a:r>
            <a:r>
              <a:rPr lang="en-US" sz="1800" dirty="0" smtClean="0"/>
              <a:t> :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berharga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pendapatan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dikarenakan</a:t>
            </a:r>
            <a:r>
              <a:rPr lang="en-US" sz="1800" dirty="0" smtClean="0"/>
              <a:t> </a:t>
            </a:r>
            <a:r>
              <a:rPr lang="en-US" sz="1800" dirty="0" err="1" smtClean="0"/>
              <a:t>kemudahan</a:t>
            </a:r>
            <a:r>
              <a:rPr lang="en-US" sz="1800" dirty="0" smtClean="0"/>
              <a:t> </a:t>
            </a:r>
            <a:r>
              <a:rPr lang="en-US" sz="1800" dirty="0" err="1" smtClean="0"/>
              <a:t>tanpa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jaminan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991486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saham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obligasi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endParaRPr lang="en-US" sz="1800" dirty="0" smtClean="0"/>
          </a:p>
          <a:p>
            <a:r>
              <a:rPr lang="en-US" sz="1800" dirty="0" err="1" smtClean="0"/>
              <a:t>Penempatan</a:t>
            </a:r>
            <a:r>
              <a:rPr lang="en-US" sz="1800" dirty="0" smtClean="0"/>
              <a:t> </a:t>
            </a:r>
            <a:r>
              <a:rPr lang="en-US" sz="1800" dirty="0" err="1" smtClean="0"/>
              <a:t>terbatas</a:t>
            </a:r>
            <a:r>
              <a:rPr lang="en-US" sz="1800" dirty="0" smtClean="0"/>
              <a:t> :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saham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obligasi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sekelompok</a:t>
            </a:r>
            <a:r>
              <a:rPr lang="en-US" sz="1800" dirty="0" smtClean="0"/>
              <a:t> </a:t>
            </a:r>
            <a:r>
              <a:rPr lang="en-US" sz="1800" dirty="0" smtClean="0"/>
              <a:t>investor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Kapitalis</a:t>
            </a:r>
            <a:r>
              <a:rPr lang="en-US" sz="1800" dirty="0" smtClean="0"/>
              <a:t> </a:t>
            </a:r>
            <a:r>
              <a:rPr lang="en-US" sz="1800" dirty="0" err="1" smtClean="0"/>
              <a:t>ventura</a:t>
            </a:r>
            <a:r>
              <a:rPr lang="en-US" sz="1800" dirty="0" smtClean="0"/>
              <a:t> :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dana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individuu</a:t>
            </a:r>
            <a:r>
              <a:rPr lang="en-US" sz="1800" dirty="0" smtClean="0"/>
              <a:t> kaya </a:t>
            </a:r>
            <a:r>
              <a:rPr lang="en-US" sz="1800" dirty="0" err="1" smtClean="0"/>
              <a:t>atau</a:t>
            </a:r>
            <a:r>
              <a:rPr lang="en-US" sz="1800" dirty="0" smtClean="0"/>
              <a:t> investor </a:t>
            </a:r>
            <a:r>
              <a:rPr lang="en-US" sz="1800" dirty="0" err="1" smtClean="0"/>
              <a:t>institusional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menginvestasikan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menjanjikan</a:t>
            </a:r>
            <a:endParaRPr lang="en-US" sz="1800" dirty="0" smtClean="0"/>
          </a:p>
          <a:p>
            <a:r>
              <a:rPr lang="en-US" sz="1800" dirty="0" err="1" smtClean="0"/>
              <a:t>Reksa</a:t>
            </a:r>
            <a:r>
              <a:rPr lang="en-US" sz="1800" dirty="0" smtClean="0"/>
              <a:t> </a:t>
            </a:r>
            <a:r>
              <a:rPr lang="en-US" sz="1800" dirty="0" err="1" smtClean="0"/>
              <a:t>dana</a:t>
            </a:r>
            <a:r>
              <a:rPr lang="en-US" sz="1800" dirty="0" smtClean="0"/>
              <a:t> </a:t>
            </a:r>
            <a:r>
              <a:rPr lang="en-US" sz="1800" dirty="0" err="1" smtClean="0"/>
              <a:t>terbatas</a:t>
            </a:r>
            <a:r>
              <a:rPr lang="en-US" sz="1800" dirty="0" smtClean="0"/>
              <a:t> :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kapitalis</a:t>
            </a:r>
            <a:r>
              <a:rPr lang="en-US" sz="1800" dirty="0" smtClean="0"/>
              <a:t> </a:t>
            </a:r>
            <a:r>
              <a:rPr lang="en-US" sz="1800" dirty="0" err="1" smtClean="0"/>
              <a:t>ventura</a:t>
            </a:r>
            <a:r>
              <a:rPr lang="en-US" sz="1800" dirty="0" smtClean="0"/>
              <a:t>,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menginvestasikan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78102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Merger, </a:t>
            </a:r>
            <a:r>
              <a:rPr lang="en-US" dirty="0" err="1" smtClean="0"/>
              <a:t>Akuisisi</a:t>
            </a:r>
            <a:r>
              <a:rPr lang="en-US" dirty="0" smtClean="0"/>
              <a:t>, Buyout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Divestasi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Merger : </a:t>
            </a:r>
            <a:r>
              <a:rPr lang="en-US" sz="1800" dirty="0" err="1" smtClean="0"/>
              <a:t>penggabungan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menajdi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endParaRPr lang="en-US" sz="1800" dirty="0" smtClean="0"/>
          </a:p>
          <a:p>
            <a:r>
              <a:rPr lang="en-US" sz="1800" dirty="0" err="1" smtClean="0"/>
              <a:t>Akuisisi</a:t>
            </a:r>
            <a:r>
              <a:rPr lang="en-US" sz="1800" dirty="0" smtClean="0"/>
              <a:t> : </a:t>
            </a:r>
            <a:r>
              <a:rPr lang="en-US" sz="1800" dirty="0" err="1" smtClean="0"/>
              <a:t>pengambilalihan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lain </a:t>
            </a:r>
          </a:p>
          <a:p>
            <a:r>
              <a:rPr lang="en-US" sz="1800" dirty="0" err="1" smtClean="0"/>
              <a:t>Divestasi</a:t>
            </a:r>
            <a:r>
              <a:rPr lang="en-US" sz="1800" dirty="0" smtClean="0"/>
              <a:t> :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menjual</a:t>
            </a:r>
            <a:r>
              <a:rPr lang="en-US" sz="1800" dirty="0" smtClean="0"/>
              <a:t> </a:t>
            </a: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anak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, </a:t>
            </a:r>
            <a:r>
              <a:rPr lang="en-US" sz="1800" dirty="0" err="1" smtClean="0"/>
              <a:t>lini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fasilitas</a:t>
            </a:r>
            <a:r>
              <a:rPr lang="en-US" sz="1800" dirty="0" smtClean="0"/>
              <a:t> </a:t>
            </a:r>
            <a:r>
              <a:rPr lang="en-US" sz="1800" dirty="0" err="1" smtClean="0"/>
              <a:t>produksi</a:t>
            </a:r>
            <a:endParaRPr lang="en-US" sz="1600" dirty="0" smtClean="0"/>
          </a:p>
          <a:p>
            <a:pPr lvl="1"/>
            <a:r>
              <a:rPr lang="en-US" sz="1600" dirty="0" smtClean="0"/>
              <a:t>Sell off :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dijual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lain</a:t>
            </a:r>
          </a:p>
          <a:p>
            <a:pPr lvl="1"/>
            <a:r>
              <a:rPr lang="en-US" sz="1600" dirty="0" smtClean="0"/>
              <a:t>Spin off :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dijual</a:t>
            </a:r>
            <a:r>
              <a:rPr lang="en-US" sz="1600" dirty="0" smtClean="0"/>
              <a:t> </a:t>
            </a:r>
            <a:r>
              <a:rPr lang="en-US" sz="1600" dirty="0" err="1" smtClean="0"/>
              <a:t>membentuk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300" dirty="0" smtClean="0"/>
              <a:t> </a:t>
            </a:r>
          </a:p>
          <a:p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10785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Memahami Sistem Keuangan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: proses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 smtClean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endParaRPr lang="en-US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J</a:t>
            </a:r>
            <a:r>
              <a:rPr lang="en" dirty="0" smtClean="0"/>
              <a:t>enis Sekuritas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instrumen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kewajiban</a:t>
            </a:r>
            <a:r>
              <a:rPr lang="en-US" sz="1800" dirty="0" smtClean="0"/>
              <a:t> </a:t>
            </a:r>
            <a:r>
              <a:rPr lang="en-US" sz="1800" dirty="0" err="1" smtClean="0"/>
              <a:t>penerbit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pembeli</a:t>
            </a:r>
            <a:endParaRPr lang="en-US" sz="1800" dirty="0" smtClean="0"/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800" dirty="0" err="1" smtClean="0"/>
              <a:t>Digolongkan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Instrumen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uang</a:t>
            </a:r>
            <a:r>
              <a:rPr lang="en-US" sz="1800" dirty="0" smtClean="0"/>
              <a:t> : </a:t>
            </a:r>
            <a:r>
              <a:rPr lang="en-US" sz="1800" dirty="0" err="1" smtClean="0"/>
              <a:t>sekuritas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dikeluarkan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</a:t>
            </a:r>
            <a:r>
              <a:rPr lang="en-US" sz="1800" dirty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lembaga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endParaRPr lang="en-US" sz="1800" dirty="0" smtClean="0"/>
          </a:p>
          <a:p>
            <a:pPr marL="69850" indent="0"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: </a:t>
            </a:r>
          </a:p>
          <a:p>
            <a:pPr lvl="1"/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: </a:t>
            </a:r>
            <a:r>
              <a:rPr lang="en-US" sz="1600" dirty="0" err="1" smtClean="0"/>
              <a:t>sekuritas</a:t>
            </a:r>
            <a:r>
              <a:rPr lang="en-US" sz="1600" dirty="0" smtClean="0"/>
              <a:t> </a:t>
            </a:r>
            <a:r>
              <a:rPr lang="en-US" sz="1600" dirty="0" err="1" smtClean="0"/>
              <a:t>bebas</a:t>
            </a:r>
            <a:r>
              <a:rPr lang="en-US" sz="1600" dirty="0" smtClean="0"/>
              <a:t> </a:t>
            </a:r>
            <a:r>
              <a:rPr lang="en-US" sz="1600" dirty="0" err="1" smtClean="0"/>
              <a:t>risiko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dijual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endParaRPr lang="en-US" sz="1600" dirty="0"/>
          </a:p>
          <a:p>
            <a:pPr lvl="1"/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berharga</a:t>
            </a:r>
            <a:r>
              <a:rPr lang="en-US" sz="1600" dirty="0" smtClean="0"/>
              <a:t> : </a:t>
            </a:r>
            <a:r>
              <a:rPr lang="en-US" sz="1600" dirty="0" err="1" smtClean="0"/>
              <a:t>sekuritas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rendah</a:t>
            </a:r>
            <a:r>
              <a:rPr lang="en-US" sz="1600" dirty="0" smtClean="0"/>
              <a:t> </a:t>
            </a:r>
            <a:r>
              <a:rPr lang="en-US" sz="1600" dirty="0" err="1" smtClean="0"/>
              <a:t>risiko</a:t>
            </a:r>
            <a:endParaRPr lang="en-US" sz="1600" dirty="0"/>
          </a:p>
          <a:p>
            <a:pPr lvl="1"/>
            <a:r>
              <a:rPr lang="en-US" sz="1600" dirty="0" err="1" smtClean="0"/>
              <a:t>sertifikat</a:t>
            </a:r>
            <a:r>
              <a:rPr lang="en-US" sz="1600" dirty="0" smtClean="0"/>
              <a:t> </a:t>
            </a:r>
            <a:r>
              <a:rPr lang="en-US" sz="1600" dirty="0" err="1" smtClean="0"/>
              <a:t>deposito</a:t>
            </a:r>
            <a:r>
              <a:rPr lang="en-US" sz="1600" dirty="0" smtClean="0"/>
              <a:t> bank : </a:t>
            </a:r>
            <a:r>
              <a:rPr lang="en-US" sz="1600" dirty="0" err="1" smtClean="0"/>
              <a:t>deposito</a:t>
            </a:r>
            <a:r>
              <a:rPr lang="en-US" sz="1600" dirty="0" smtClean="0"/>
              <a:t> </a:t>
            </a:r>
            <a:r>
              <a:rPr lang="en-US" sz="1600" dirty="0" err="1" smtClean="0"/>
              <a:t>berjangka</a:t>
            </a:r>
            <a:r>
              <a:rPr lang="en-US" sz="1600" dirty="0" smtClean="0"/>
              <a:t> di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lembaga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endParaRPr lang="en-US" sz="1600" dirty="0" smtClean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5385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J</a:t>
            </a:r>
            <a:r>
              <a:rPr lang="en" dirty="0" smtClean="0"/>
              <a:t>enis Sekuritas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 err="1" smtClean="0"/>
              <a:t>Obligasi</a:t>
            </a:r>
            <a:r>
              <a:rPr lang="en-US" sz="1800" dirty="0" smtClean="0"/>
              <a:t>: </a:t>
            </a:r>
            <a:r>
              <a:rPr lang="en-US" sz="1800" dirty="0" err="1" smtClean="0"/>
              <a:t>sekuritas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dikeluarkan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</a:t>
            </a:r>
            <a:r>
              <a:rPr lang="en-US" sz="1800" dirty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lembaga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endParaRPr lang="en-US" sz="1800" dirty="0" smtClean="0"/>
          </a:p>
          <a:p>
            <a:pPr marL="69850" indent="0"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: </a:t>
            </a:r>
          </a:p>
          <a:p>
            <a:pPr lvl="1"/>
            <a:r>
              <a:rPr lang="en-US" sz="1600" dirty="0" err="1" smtClean="0"/>
              <a:t>Obligasi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: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dijual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dukungan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dianggap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beresiko</a:t>
            </a:r>
            <a:endParaRPr lang="en-US" sz="1600" dirty="0" smtClean="0"/>
          </a:p>
          <a:p>
            <a:pPr lvl="1"/>
            <a:r>
              <a:rPr lang="en-US" sz="1600" dirty="0" err="1" smtClean="0"/>
              <a:t>Obligasi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: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dikeluarkan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, yang </a:t>
            </a:r>
            <a:r>
              <a:rPr lang="en-US" sz="1600" dirty="0" err="1" smtClean="0"/>
              <a:t>terbagi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 </a:t>
            </a:r>
            <a:r>
              <a:rPr lang="en-US" sz="1600" dirty="0" err="1" smtClean="0"/>
              <a:t>pendapatan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pembebasan</a:t>
            </a:r>
            <a:r>
              <a:rPr lang="en-US" sz="1600" dirty="0" smtClean="0"/>
              <a:t> </a:t>
            </a:r>
            <a:r>
              <a:rPr lang="en-US" sz="1600" dirty="0" err="1" smtClean="0"/>
              <a:t>bunga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Obligasi</a:t>
            </a:r>
            <a:r>
              <a:rPr lang="en-US" sz="1600" dirty="0" smtClean="0"/>
              <a:t> </a:t>
            </a:r>
            <a:r>
              <a:rPr lang="en-US" sz="1600" dirty="0" err="1" smtClean="0"/>
              <a:t>beragun</a:t>
            </a:r>
            <a:r>
              <a:rPr lang="en-US" sz="1600" dirty="0" smtClean="0"/>
              <a:t> :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lvl="1"/>
            <a:r>
              <a:rPr lang="en-US" sz="1600" dirty="0" err="1" smtClean="0"/>
              <a:t>Obligasi</a:t>
            </a:r>
            <a:r>
              <a:rPr lang="en-US" sz="1600" dirty="0" smtClean="0"/>
              <a:t> </a:t>
            </a:r>
            <a:r>
              <a:rPr lang="en-US" sz="1600" dirty="0" err="1" smtClean="0"/>
              <a:t>niragun</a:t>
            </a:r>
            <a:r>
              <a:rPr lang="en-US" sz="1600" dirty="0" smtClean="0"/>
              <a:t> :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reputasi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lvl="1"/>
            <a:r>
              <a:rPr lang="en-US" sz="1600" dirty="0" err="1" smtClean="0"/>
              <a:t>Hipotek</a:t>
            </a:r>
            <a:r>
              <a:rPr lang="en-US" sz="1600" dirty="0" smtClean="0"/>
              <a:t> </a:t>
            </a:r>
            <a:r>
              <a:rPr lang="en-US" sz="1600" dirty="0" err="1" smtClean="0"/>
              <a:t>subprima</a:t>
            </a:r>
            <a:r>
              <a:rPr lang="en-US" sz="1600" dirty="0" smtClean="0"/>
              <a:t> : </a:t>
            </a:r>
            <a:r>
              <a:rPr lang="en-US" sz="1600" dirty="0" err="1" smtClean="0"/>
              <a:t>pinjaman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peminjam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kredit</a:t>
            </a:r>
            <a:r>
              <a:rPr lang="en-US" sz="1600" dirty="0" smtClean="0"/>
              <a:t> </a:t>
            </a:r>
            <a:r>
              <a:rPr lang="en-US" sz="1600" dirty="0" err="1" smtClean="0"/>
              <a:t>rendah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076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059582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penentuan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obligasi</a:t>
            </a:r>
            <a:r>
              <a:rPr lang="en-US" sz="1800" dirty="0" smtClean="0"/>
              <a:t> :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endParaRPr lang="en-US" sz="1800" dirty="0"/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menilai</a:t>
            </a:r>
            <a:r>
              <a:rPr lang="en-US" sz="1600" dirty="0" smtClean="0"/>
              <a:t> </a:t>
            </a:r>
            <a:r>
              <a:rPr lang="en-US" sz="1600" dirty="0" err="1" smtClean="0"/>
              <a:t>risiko</a:t>
            </a:r>
            <a:r>
              <a:rPr lang="en-US" sz="1600" dirty="0" smtClean="0"/>
              <a:t>, investor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pemeringkatan</a:t>
            </a:r>
            <a:r>
              <a:rPr lang="en-US" sz="1600" dirty="0" smtClean="0"/>
              <a:t>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dikeluarkan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Standard &amp; Poor’s (S&amp;P), Moody’s</a:t>
            </a:r>
          </a:p>
          <a:p>
            <a:pPr marL="69850" indent="0">
              <a:buNone/>
            </a:pPr>
            <a:endParaRPr lang="en-US" sz="1600" dirty="0" smtClean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9121329"/>
              </p:ext>
            </p:extLst>
          </p:nvPr>
        </p:nvGraphicFramePr>
        <p:xfrm>
          <a:off x="971600" y="2427734"/>
          <a:ext cx="6264696" cy="2194560"/>
        </p:xfrm>
        <a:graphic>
          <a:graphicData uri="http://schemas.openxmlformats.org/drawingml/2006/table">
            <a:tbl>
              <a:tblPr firstRow="1" bandRow="1">
                <a:tableStyleId>{122A6A66-91A1-4BAE-93D2-463D5D669BC0}</a:tableStyleId>
              </a:tblPr>
              <a:tblGrid>
                <a:gridCol w="2088232"/>
                <a:gridCol w="2088232"/>
                <a:gridCol w="2088232"/>
              </a:tblGrid>
              <a:tr h="25814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Tertinggi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AAA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Dosis" panose="020B0604020202020204" charset="0"/>
                        </a:rPr>
                        <a:t>Kelas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investasi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 anchor="ctr"/>
                </a:tc>
              </a:tr>
              <a:tr h="251154">
                <a:tc rowSpan="6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AA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A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BBB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BB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Dosis" panose="020B0604020202020204" charset="0"/>
                        </a:rPr>
                        <a:t>Kelas</a:t>
                      </a:r>
                      <a:r>
                        <a:rPr lang="en-US" sz="1200" dirty="0" smtClean="0">
                          <a:latin typeface="Dosis" panose="020B0604020202020204" charset="0"/>
                        </a:rPr>
                        <a:t> </a:t>
                      </a:r>
                      <a:r>
                        <a:rPr lang="en-US" sz="1200" dirty="0" err="1" smtClean="0">
                          <a:latin typeface="Dosis" panose="020B0604020202020204" charset="0"/>
                        </a:rPr>
                        <a:t>spekulatif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 anchor="ctr"/>
                </a:tc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CCC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51154">
                <a:tc vMerge="1">
                  <a:txBody>
                    <a:bodyPr/>
                    <a:lstStyle/>
                    <a:p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CC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51154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Dosis" panose="020B0604020202020204" charset="0"/>
                        </a:rPr>
                        <a:t>Terendah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Dosis" panose="020B0604020202020204" charset="0"/>
                        </a:rPr>
                        <a:t>C</a:t>
                      </a:r>
                      <a:endParaRPr lang="id-ID" sz="1200" dirty="0">
                        <a:latin typeface="Dosis" panose="020B060402020202020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507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395536" y="225025"/>
            <a:ext cx="6492789" cy="4025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PEFINDO (</a:t>
            </a:r>
            <a:r>
              <a:rPr lang="en-US" dirty="0" err="1" smtClean="0"/>
              <a:t>Pemeringkat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Indonesia)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059582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endParaRPr lang="en-US" sz="1600" dirty="0" smtClean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7534"/>
            <a:ext cx="7272808" cy="44074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51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5465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Saham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179512" y="1059582"/>
            <a:ext cx="5616624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 err="1" smtClean="0">
                <a:sym typeface="Wingdings" panose="05000000000000000000" pitchFamily="2" charset="2"/>
              </a:rPr>
              <a:t>Merupakan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klaim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kepemilikan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pembeli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saham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dapat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disebut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sebagai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pemegang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saham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pemilik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sebenarnya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Memberikan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suara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keputusan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besar</a:t>
            </a:r>
            <a:r>
              <a:rPr lang="en-US" sz="1600" dirty="0" smtClean="0">
                <a:sym typeface="Wingdings" panose="05000000000000000000" pitchFamily="2" charset="2"/>
              </a:rPr>
              <a:t> di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Hasil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diharapkan</a:t>
            </a:r>
            <a:r>
              <a:rPr lang="en-US" sz="1600" dirty="0" smtClean="0">
                <a:sym typeface="Wingdings" panose="05000000000000000000" pitchFamily="2" charset="2"/>
              </a:rPr>
              <a:t> : </a:t>
            </a:r>
            <a:r>
              <a:rPr lang="en-US" sz="1600" dirty="0" err="1" smtClean="0">
                <a:sym typeface="Wingdings" panose="05000000000000000000" pitchFamily="2" charset="2"/>
              </a:rPr>
              <a:t>dividen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tunai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apresiasi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harga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diharapkan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keduanya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Terdapat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pilihan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bagi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perusahaan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pembayaran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dividen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membayar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menahan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dividen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Harga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jual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saham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ditentukan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oleh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nilai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pasar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suatu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saham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Terdapat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banyak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faktor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dalam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penentuan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nilai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pasar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Berupa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saham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biasa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saham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utama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sekuritas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tukar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9850" indent="0">
              <a:buNone/>
            </a:pPr>
            <a:endParaRPr lang="en-US" sz="1600" dirty="0" smtClean="0">
              <a:sym typeface="Wingdings" panose="05000000000000000000" pitchFamily="2" charset="2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5868144" y="1131590"/>
            <a:ext cx="2438920" cy="36108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076659"/>
            <a:ext cx="2952328" cy="39604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23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755576" y="1581150"/>
            <a:ext cx="6140400" cy="30892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indent="0">
              <a:buNone/>
            </a:pPr>
            <a:r>
              <a:rPr lang="en-US" sz="1600" dirty="0" err="1" smtClean="0">
                <a:sym typeface="Wingdings" panose="05000000000000000000" pitchFamily="2" charset="2"/>
              </a:rPr>
              <a:t>Kebijakan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mengatur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suplai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kredit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Jika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pertumbuhan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supalai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melambat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pertumbuhan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ekonomi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melambat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pengangguran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meningkat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resesi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meningkat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dirty="0" err="1" smtClean="0">
                <a:sym typeface="Wingdings" panose="05000000000000000000" pitchFamily="2" charset="2"/>
              </a:rPr>
              <a:t>Jika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pertumbuhan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suplai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terlalu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cepat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tekanan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inflasi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terbangun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9850" indent="0">
              <a:buNone/>
            </a:pPr>
            <a:endParaRPr lang="en-US" sz="1600" dirty="0" smtClean="0">
              <a:sym typeface="Wingdings" panose="05000000000000000000" pitchFamily="2" charset="2"/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868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1298</Words>
  <Application>Microsoft Office PowerPoint</Application>
  <PresentationFormat>On-screen Show (16:9)</PresentationFormat>
  <Paragraphs>168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Sniglet</vt:lpstr>
      <vt:lpstr>Dosis</vt:lpstr>
      <vt:lpstr>Wingdings</vt:lpstr>
      <vt:lpstr>Friar template</vt:lpstr>
      <vt:lpstr>Mengelola Sumber Daya Finansial Perusahaan</vt:lpstr>
      <vt:lpstr>Yang akan dipelajari</vt:lpstr>
      <vt:lpstr>Memahami Sistem Keuangan</vt:lpstr>
      <vt:lpstr>Jenis Sekuritas</vt:lpstr>
      <vt:lpstr>Jenis Sekuritas</vt:lpstr>
      <vt:lpstr>Peringkat Mutu Obligasi</vt:lpstr>
      <vt:lpstr>PEFINDO (Pemeringkat Efek Indonesia)</vt:lpstr>
      <vt:lpstr>Saham</vt:lpstr>
      <vt:lpstr>Kebijakan Moneter</vt:lpstr>
      <vt:lpstr>Kebijakan Mengendalikan Suplai Uang</vt:lpstr>
      <vt:lpstr>Peran Manajer Keuangan</vt:lpstr>
      <vt:lpstr>Peran Manajer Keuangan</vt:lpstr>
      <vt:lpstr>Perencanaan Keuangan</vt:lpstr>
      <vt:lpstr>Mengelola Aset</vt:lpstr>
      <vt:lpstr>Mengelola Aset</vt:lpstr>
      <vt:lpstr>Sumber Dana dan Struktur Modal</vt:lpstr>
      <vt:lpstr>Keputusan Leverage dan Struktur Modal</vt:lpstr>
      <vt:lpstr>Menggabungkan Dana Jangka Pendek dengan Dana Jangka Panjang</vt:lpstr>
      <vt:lpstr>Kebijakan Dividen</vt:lpstr>
      <vt:lpstr>Pilihan Dana Jangka Pendek</vt:lpstr>
      <vt:lpstr>Sumber Pembiayaan Jangka Panjang</vt:lpstr>
      <vt:lpstr>Merger, Akuisisi, Buyout dan Divestasi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Sumber Daya Finansial Perusahaan</dc:title>
  <dc:creator>Akhmad Fandy Muhammad</dc:creator>
  <cp:lastModifiedBy>DIANA</cp:lastModifiedBy>
  <cp:revision>20</cp:revision>
  <dcterms:modified xsi:type="dcterms:W3CDTF">2020-06-07T15:26:47Z</dcterms:modified>
</cp:coreProperties>
</file>