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8" r:id="rId4"/>
    <p:sldId id="260" r:id="rId5"/>
    <p:sldId id="257" r:id="rId6"/>
    <p:sldId id="270" r:id="rId7"/>
    <p:sldId id="261" r:id="rId8"/>
    <p:sldId id="277" r:id="rId9"/>
    <p:sldId id="262" r:id="rId10"/>
    <p:sldId id="263" r:id="rId11"/>
    <p:sldId id="264" r:id="rId12"/>
    <p:sldId id="265" r:id="rId13"/>
    <p:sldId id="266" r:id="rId14"/>
    <p:sldId id="278" r:id="rId15"/>
    <p:sldId id="267" r:id="rId16"/>
    <p:sldId id="268" r:id="rId17"/>
    <p:sldId id="276" r:id="rId18"/>
    <p:sldId id="269" r:id="rId19"/>
    <p:sldId id="271" r:id="rId20"/>
    <p:sldId id="273" r:id="rId21"/>
    <p:sldId id="274" r:id="rId22"/>
    <p:sldId id="275" r:id="rId23"/>
    <p:sldId id="279" r:id="rId24"/>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40"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4726BD-CCC7-48C9-A574-A6CEEAC53A17}" type="doc">
      <dgm:prSet loTypeId="urn:microsoft.com/office/officeart/2005/8/layout/hProcess9" loCatId="process" qsTypeId="urn:microsoft.com/office/officeart/2005/8/quickstyle/simple1" qsCatId="simple" csTypeId="urn:microsoft.com/office/officeart/2005/8/colors/accent1_2" csCatId="accent1" phldr="1"/>
      <dgm:spPr/>
    </dgm:pt>
    <dgm:pt modelId="{E6D93208-7D54-4B00-B4A7-1B5994E83BD8}">
      <dgm:prSet phldrT="[Text]" custT="1">
        <dgm:style>
          <a:lnRef idx="1">
            <a:schemeClr val="accent2"/>
          </a:lnRef>
          <a:fillRef idx="2">
            <a:schemeClr val="accent2"/>
          </a:fillRef>
          <a:effectRef idx="1">
            <a:schemeClr val="accent2"/>
          </a:effectRef>
          <a:fontRef idx="minor">
            <a:schemeClr val="dk1"/>
          </a:fontRef>
        </dgm:style>
      </dgm:prSet>
      <dgm:spPr/>
      <dgm:t>
        <a:bodyPr/>
        <a:lstStyle/>
        <a:p>
          <a:pPr algn="ctr"/>
          <a:r>
            <a:rPr lang="id-ID" sz="3200" b="1" dirty="0" smtClean="0">
              <a:solidFill>
                <a:srgbClr val="FF0066"/>
              </a:solidFill>
            </a:rPr>
            <a:t>Strategi E-Bisnis</a:t>
          </a:r>
          <a:endParaRPr lang="id-ID" sz="2400" b="1" dirty="0" smtClean="0">
            <a:solidFill>
              <a:srgbClr val="FF0066"/>
            </a:solidFill>
          </a:endParaRPr>
        </a:p>
        <a:p>
          <a:pPr algn="l"/>
          <a:r>
            <a:rPr lang="id-ID" sz="2000" b="1" dirty="0" smtClean="0">
              <a:solidFill>
                <a:srgbClr val="FF0066"/>
              </a:solidFill>
            </a:rPr>
            <a:t>- Bangun Pengetahuan</a:t>
          </a:r>
        </a:p>
        <a:p>
          <a:pPr algn="l"/>
          <a:r>
            <a:rPr lang="id-ID" sz="2000" b="1" dirty="0" smtClean="0">
              <a:solidFill>
                <a:srgbClr val="FF0066"/>
              </a:solidFill>
            </a:rPr>
            <a:t>- Evaluasi Kemampuan</a:t>
          </a:r>
        </a:p>
        <a:p>
          <a:pPr algn="l"/>
          <a:r>
            <a:rPr lang="id-ID" sz="2000" b="1" dirty="0" smtClean="0">
              <a:solidFill>
                <a:srgbClr val="FF0066"/>
              </a:solidFill>
            </a:rPr>
            <a:t>- Desain E-Bisnis</a:t>
          </a:r>
          <a:endParaRPr lang="id-ID" sz="2000" b="1" dirty="0">
            <a:solidFill>
              <a:srgbClr val="FF0066"/>
            </a:solidFill>
          </a:endParaRPr>
        </a:p>
      </dgm:t>
    </dgm:pt>
    <dgm:pt modelId="{2EADEFF9-7BBF-42E1-9F17-6C537FC7E71C}" type="parTrans" cxnId="{4488169C-1595-42C7-BE9E-96EA5B32347A}">
      <dgm:prSet/>
      <dgm:spPr/>
      <dgm:t>
        <a:bodyPr/>
        <a:lstStyle/>
        <a:p>
          <a:endParaRPr lang="id-ID"/>
        </a:p>
      </dgm:t>
    </dgm:pt>
    <dgm:pt modelId="{A93368B4-2848-4B31-98CC-E071503982FE}" type="sibTrans" cxnId="{4488169C-1595-42C7-BE9E-96EA5B32347A}">
      <dgm:prSet/>
      <dgm:spPr/>
      <dgm:t>
        <a:bodyPr/>
        <a:lstStyle/>
        <a:p>
          <a:endParaRPr lang="id-ID"/>
        </a:p>
      </dgm:t>
    </dgm:pt>
    <dgm:pt modelId="{68A4B0D4-F0FC-4A69-A0E0-643D6303CC55}">
      <dgm:prSet phldrT="[Text]" custT="1">
        <dgm:style>
          <a:lnRef idx="1">
            <a:schemeClr val="accent5"/>
          </a:lnRef>
          <a:fillRef idx="2">
            <a:schemeClr val="accent5"/>
          </a:fillRef>
          <a:effectRef idx="1">
            <a:schemeClr val="accent5"/>
          </a:effectRef>
          <a:fontRef idx="minor">
            <a:schemeClr val="dk1"/>
          </a:fontRef>
        </dgm:style>
      </dgm:prSet>
      <dgm:spPr/>
      <dgm:t>
        <a:bodyPr/>
        <a:lstStyle/>
        <a:p>
          <a:r>
            <a:rPr lang="id-ID" sz="3200" b="1" dirty="0" smtClean="0">
              <a:solidFill>
                <a:srgbClr val="0070C0"/>
              </a:solidFill>
            </a:rPr>
            <a:t>Cetak Biru</a:t>
          </a:r>
          <a:endParaRPr lang="id-ID" sz="2400" b="1" dirty="0">
            <a:solidFill>
              <a:srgbClr val="0070C0"/>
            </a:solidFill>
          </a:endParaRPr>
        </a:p>
      </dgm:t>
    </dgm:pt>
    <dgm:pt modelId="{9E577B0C-4119-4ACC-880F-947FE30BD029}" type="parTrans" cxnId="{2C625A02-463B-4E15-96D1-2B7DFDEAC9A5}">
      <dgm:prSet/>
      <dgm:spPr/>
      <dgm:t>
        <a:bodyPr/>
        <a:lstStyle/>
        <a:p>
          <a:endParaRPr lang="id-ID"/>
        </a:p>
      </dgm:t>
    </dgm:pt>
    <dgm:pt modelId="{EF49D62D-E149-40DE-9C8C-36FA700784C7}" type="sibTrans" cxnId="{2C625A02-463B-4E15-96D1-2B7DFDEAC9A5}">
      <dgm:prSet/>
      <dgm:spPr/>
      <dgm:t>
        <a:bodyPr/>
        <a:lstStyle/>
        <a:p>
          <a:endParaRPr lang="id-ID"/>
        </a:p>
      </dgm:t>
    </dgm:pt>
    <dgm:pt modelId="{5EEECDB7-472E-44F6-8615-7BAD46A20F13}">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id-ID" sz="3600" b="1" dirty="0" smtClean="0">
              <a:solidFill>
                <a:schemeClr val="tx1"/>
              </a:solidFill>
            </a:rPr>
            <a:t>Eksekusi Taktis</a:t>
          </a:r>
          <a:endParaRPr lang="id-ID" sz="3200" b="1" dirty="0">
            <a:solidFill>
              <a:schemeClr val="tx1"/>
            </a:solidFill>
          </a:endParaRPr>
        </a:p>
      </dgm:t>
    </dgm:pt>
    <dgm:pt modelId="{A11D62B2-9FFF-4A20-91D0-910E93792C8C}" type="parTrans" cxnId="{2A2964B6-6F02-460B-9534-2232D6B93DF3}">
      <dgm:prSet/>
      <dgm:spPr/>
      <dgm:t>
        <a:bodyPr/>
        <a:lstStyle/>
        <a:p>
          <a:endParaRPr lang="id-ID"/>
        </a:p>
      </dgm:t>
    </dgm:pt>
    <dgm:pt modelId="{D48D179E-AEC0-4AFC-8DB0-EC78C937DFCB}" type="sibTrans" cxnId="{2A2964B6-6F02-460B-9534-2232D6B93DF3}">
      <dgm:prSet/>
      <dgm:spPr/>
      <dgm:t>
        <a:bodyPr/>
        <a:lstStyle/>
        <a:p>
          <a:endParaRPr lang="id-ID"/>
        </a:p>
      </dgm:t>
    </dgm:pt>
    <dgm:pt modelId="{3BF70ACE-50AC-47DF-A98E-F842F1D5BA22}" type="pres">
      <dgm:prSet presAssocID="{5E4726BD-CCC7-48C9-A574-A6CEEAC53A17}" presName="CompostProcess" presStyleCnt="0">
        <dgm:presLayoutVars>
          <dgm:dir/>
          <dgm:resizeHandles val="exact"/>
        </dgm:presLayoutVars>
      </dgm:prSet>
      <dgm:spPr/>
    </dgm:pt>
    <dgm:pt modelId="{B7E54CE6-A119-4265-9C0C-040EEDDE08B0}" type="pres">
      <dgm:prSet presAssocID="{5E4726BD-CCC7-48C9-A574-A6CEEAC53A17}" presName="arrow" presStyleLbl="bgShp" presStyleIdx="0" presStyleCnt="1"/>
      <dgm:spPr/>
    </dgm:pt>
    <dgm:pt modelId="{31BE6647-C81A-4A90-9D34-5361317D62C8}" type="pres">
      <dgm:prSet presAssocID="{5E4726BD-CCC7-48C9-A574-A6CEEAC53A17}" presName="linearProcess" presStyleCnt="0"/>
      <dgm:spPr/>
    </dgm:pt>
    <dgm:pt modelId="{D341DC33-AA52-4E42-A5DF-C7AA91956064}" type="pres">
      <dgm:prSet presAssocID="{E6D93208-7D54-4B00-B4A7-1B5994E83BD8}" presName="textNode" presStyleLbl="node1" presStyleIdx="0" presStyleCnt="3" custScaleX="221087" custScaleY="160442">
        <dgm:presLayoutVars>
          <dgm:bulletEnabled val="1"/>
        </dgm:presLayoutVars>
      </dgm:prSet>
      <dgm:spPr/>
      <dgm:t>
        <a:bodyPr/>
        <a:lstStyle/>
        <a:p>
          <a:endParaRPr lang="id-ID"/>
        </a:p>
      </dgm:t>
    </dgm:pt>
    <dgm:pt modelId="{798549DA-1805-475E-A382-DCFEEB0B01CD}" type="pres">
      <dgm:prSet presAssocID="{A93368B4-2848-4B31-98CC-E071503982FE}" presName="sibTrans" presStyleCnt="0"/>
      <dgm:spPr/>
    </dgm:pt>
    <dgm:pt modelId="{ECFF8F25-F1BD-422E-865F-9C50E7769C83}" type="pres">
      <dgm:prSet presAssocID="{68A4B0D4-F0FC-4A69-A0E0-643D6303CC55}" presName="textNode" presStyleLbl="node1" presStyleIdx="1" presStyleCnt="3" custScaleX="130650">
        <dgm:presLayoutVars>
          <dgm:bulletEnabled val="1"/>
        </dgm:presLayoutVars>
      </dgm:prSet>
      <dgm:spPr/>
      <dgm:t>
        <a:bodyPr/>
        <a:lstStyle/>
        <a:p>
          <a:endParaRPr lang="id-ID"/>
        </a:p>
      </dgm:t>
    </dgm:pt>
    <dgm:pt modelId="{BEFCB354-8510-4979-A7B4-E5F529A4B036}" type="pres">
      <dgm:prSet presAssocID="{EF49D62D-E149-40DE-9C8C-36FA700784C7}" presName="sibTrans" presStyleCnt="0"/>
      <dgm:spPr/>
    </dgm:pt>
    <dgm:pt modelId="{7E0BE537-BE3A-4776-A2E4-EEC05B0624AD}" type="pres">
      <dgm:prSet presAssocID="{5EEECDB7-472E-44F6-8615-7BAD46A20F13}" presName="textNode" presStyleLbl="node1" presStyleIdx="2" presStyleCnt="3" custScaleX="156893">
        <dgm:presLayoutVars>
          <dgm:bulletEnabled val="1"/>
        </dgm:presLayoutVars>
      </dgm:prSet>
      <dgm:spPr/>
      <dgm:t>
        <a:bodyPr/>
        <a:lstStyle/>
        <a:p>
          <a:endParaRPr lang="id-ID"/>
        </a:p>
      </dgm:t>
    </dgm:pt>
  </dgm:ptLst>
  <dgm:cxnLst>
    <dgm:cxn modelId="{2A2964B6-6F02-460B-9534-2232D6B93DF3}" srcId="{5E4726BD-CCC7-48C9-A574-A6CEEAC53A17}" destId="{5EEECDB7-472E-44F6-8615-7BAD46A20F13}" srcOrd="2" destOrd="0" parTransId="{A11D62B2-9FFF-4A20-91D0-910E93792C8C}" sibTransId="{D48D179E-AEC0-4AFC-8DB0-EC78C937DFCB}"/>
    <dgm:cxn modelId="{2C625A02-463B-4E15-96D1-2B7DFDEAC9A5}" srcId="{5E4726BD-CCC7-48C9-A574-A6CEEAC53A17}" destId="{68A4B0D4-F0FC-4A69-A0E0-643D6303CC55}" srcOrd="1" destOrd="0" parTransId="{9E577B0C-4119-4ACC-880F-947FE30BD029}" sibTransId="{EF49D62D-E149-40DE-9C8C-36FA700784C7}"/>
    <dgm:cxn modelId="{90938560-2942-4AE4-B1C4-D5AB61EB97EC}" type="presOf" srcId="{68A4B0D4-F0FC-4A69-A0E0-643D6303CC55}" destId="{ECFF8F25-F1BD-422E-865F-9C50E7769C83}" srcOrd="0" destOrd="0" presId="urn:microsoft.com/office/officeart/2005/8/layout/hProcess9"/>
    <dgm:cxn modelId="{7AA38947-7120-44E5-BB16-97B80590A0DB}" type="presOf" srcId="{5EEECDB7-472E-44F6-8615-7BAD46A20F13}" destId="{7E0BE537-BE3A-4776-A2E4-EEC05B0624AD}" srcOrd="0" destOrd="0" presId="urn:microsoft.com/office/officeart/2005/8/layout/hProcess9"/>
    <dgm:cxn modelId="{4488169C-1595-42C7-BE9E-96EA5B32347A}" srcId="{5E4726BD-CCC7-48C9-A574-A6CEEAC53A17}" destId="{E6D93208-7D54-4B00-B4A7-1B5994E83BD8}" srcOrd="0" destOrd="0" parTransId="{2EADEFF9-7BBF-42E1-9F17-6C537FC7E71C}" sibTransId="{A93368B4-2848-4B31-98CC-E071503982FE}"/>
    <dgm:cxn modelId="{359EEA09-C538-4CFF-9008-A4EB60E92BC6}" type="presOf" srcId="{5E4726BD-CCC7-48C9-A574-A6CEEAC53A17}" destId="{3BF70ACE-50AC-47DF-A98E-F842F1D5BA22}" srcOrd="0" destOrd="0" presId="urn:microsoft.com/office/officeart/2005/8/layout/hProcess9"/>
    <dgm:cxn modelId="{87D590E8-1B3B-440E-980D-85452B28A2BC}" type="presOf" srcId="{E6D93208-7D54-4B00-B4A7-1B5994E83BD8}" destId="{D341DC33-AA52-4E42-A5DF-C7AA91956064}" srcOrd="0" destOrd="0" presId="urn:microsoft.com/office/officeart/2005/8/layout/hProcess9"/>
    <dgm:cxn modelId="{7EC6B02D-DCBF-4F4D-9A08-ED97E207C922}" type="presParOf" srcId="{3BF70ACE-50AC-47DF-A98E-F842F1D5BA22}" destId="{B7E54CE6-A119-4265-9C0C-040EEDDE08B0}" srcOrd="0" destOrd="0" presId="urn:microsoft.com/office/officeart/2005/8/layout/hProcess9"/>
    <dgm:cxn modelId="{8F6EECA6-5193-4C5A-AE54-24695624EAAB}" type="presParOf" srcId="{3BF70ACE-50AC-47DF-A98E-F842F1D5BA22}" destId="{31BE6647-C81A-4A90-9D34-5361317D62C8}" srcOrd="1" destOrd="0" presId="urn:microsoft.com/office/officeart/2005/8/layout/hProcess9"/>
    <dgm:cxn modelId="{8637F648-90B6-420C-8FA0-C5337D665663}" type="presParOf" srcId="{31BE6647-C81A-4A90-9D34-5361317D62C8}" destId="{D341DC33-AA52-4E42-A5DF-C7AA91956064}" srcOrd="0" destOrd="0" presId="urn:microsoft.com/office/officeart/2005/8/layout/hProcess9"/>
    <dgm:cxn modelId="{73296AD7-2361-4BF3-BDCC-0F83EF01F8DA}" type="presParOf" srcId="{31BE6647-C81A-4A90-9D34-5361317D62C8}" destId="{798549DA-1805-475E-A382-DCFEEB0B01CD}" srcOrd="1" destOrd="0" presId="urn:microsoft.com/office/officeart/2005/8/layout/hProcess9"/>
    <dgm:cxn modelId="{246112D7-7C48-473E-93C0-78AD6B305D41}" type="presParOf" srcId="{31BE6647-C81A-4A90-9D34-5361317D62C8}" destId="{ECFF8F25-F1BD-422E-865F-9C50E7769C83}" srcOrd="2" destOrd="0" presId="urn:microsoft.com/office/officeart/2005/8/layout/hProcess9"/>
    <dgm:cxn modelId="{8655A5ED-38EB-4AEB-B188-D55FA0721A64}" type="presParOf" srcId="{31BE6647-C81A-4A90-9D34-5361317D62C8}" destId="{BEFCB354-8510-4979-A7B4-E5F529A4B036}" srcOrd="3" destOrd="0" presId="urn:microsoft.com/office/officeart/2005/8/layout/hProcess9"/>
    <dgm:cxn modelId="{71F85327-C053-4D90-A4B6-9589F31A55BA}" type="presParOf" srcId="{31BE6647-C81A-4A90-9D34-5361317D62C8}" destId="{7E0BE537-BE3A-4776-A2E4-EEC05B0624AD}"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E54CE6-A119-4265-9C0C-040EEDDE08B0}">
      <dsp:nvSpPr>
        <dsp:cNvPr id="0" name=""/>
        <dsp:cNvSpPr/>
      </dsp:nvSpPr>
      <dsp:spPr>
        <a:xfrm>
          <a:off x="630906" y="0"/>
          <a:ext cx="7150274" cy="491232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41DC33-AA52-4E42-A5DF-C7AA91956064}">
      <dsp:nvSpPr>
        <dsp:cNvPr id="0" name=""/>
        <dsp:cNvSpPr/>
      </dsp:nvSpPr>
      <dsp:spPr>
        <a:xfrm>
          <a:off x="4304" y="879875"/>
          <a:ext cx="3466358" cy="3152569"/>
        </a:xfrm>
        <a:prstGeom prst="round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id-ID" sz="3200" b="1" kern="1200" dirty="0" smtClean="0">
              <a:solidFill>
                <a:srgbClr val="FF0066"/>
              </a:solidFill>
            </a:rPr>
            <a:t>Strategi E-Bisnis</a:t>
          </a:r>
          <a:endParaRPr lang="id-ID" sz="2400" b="1" kern="1200" dirty="0" smtClean="0">
            <a:solidFill>
              <a:srgbClr val="FF0066"/>
            </a:solidFill>
          </a:endParaRPr>
        </a:p>
        <a:p>
          <a:pPr lvl="0" algn="l" defTabSz="1422400">
            <a:lnSpc>
              <a:spcPct val="90000"/>
            </a:lnSpc>
            <a:spcBef>
              <a:spcPct val="0"/>
            </a:spcBef>
            <a:spcAft>
              <a:spcPct val="35000"/>
            </a:spcAft>
          </a:pPr>
          <a:r>
            <a:rPr lang="id-ID" sz="2000" b="1" kern="1200" dirty="0" smtClean="0">
              <a:solidFill>
                <a:srgbClr val="FF0066"/>
              </a:solidFill>
            </a:rPr>
            <a:t>- Bangun Pengetahuan</a:t>
          </a:r>
        </a:p>
        <a:p>
          <a:pPr lvl="0" algn="l" defTabSz="1422400">
            <a:lnSpc>
              <a:spcPct val="90000"/>
            </a:lnSpc>
            <a:spcBef>
              <a:spcPct val="0"/>
            </a:spcBef>
            <a:spcAft>
              <a:spcPct val="35000"/>
            </a:spcAft>
          </a:pPr>
          <a:r>
            <a:rPr lang="id-ID" sz="2000" b="1" kern="1200" dirty="0" smtClean="0">
              <a:solidFill>
                <a:srgbClr val="FF0066"/>
              </a:solidFill>
            </a:rPr>
            <a:t>- Evaluasi Kemampuan</a:t>
          </a:r>
        </a:p>
        <a:p>
          <a:pPr lvl="0" algn="l" defTabSz="1422400">
            <a:lnSpc>
              <a:spcPct val="90000"/>
            </a:lnSpc>
            <a:spcBef>
              <a:spcPct val="0"/>
            </a:spcBef>
            <a:spcAft>
              <a:spcPct val="35000"/>
            </a:spcAft>
          </a:pPr>
          <a:r>
            <a:rPr lang="id-ID" sz="2000" b="1" kern="1200" dirty="0" smtClean="0">
              <a:solidFill>
                <a:srgbClr val="FF0066"/>
              </a:solidFill>
            </a:rPr>
            <a:t>- Desain E-Bisnis</a:t>
          </a:r>
          <a:endParaRPr lang="id-ID" sz="2000" b="1" kern="1200" dirty="0">
            <a:solidFill>
              <a:srgbClr val="FF0066"/>
            </a:solidFill>
          </a:endParaRPr>
        </a:p>
      </dsp:txBody>
      <dsp:txXfrm>
        <a:off x="158200" y="1033771"/>
        <a:ext cx="3158566" cy="2844777"/>
      </dsp:txXfrm>
    </dsp:sp>
    <dsp:sp modelId="{ECFF8F25-F1BD-422E-865F-9C50E7769C83}">
      <dsp:nvSpPr>
        <dsp:cNvPr id="0" name=""/>
        <dsp:cNvSpPr/>
      </dsp:nvSpPr>
      <dsp:spPr>
        <a:xfrm>
          <a:off x="3685071" y="1473696"/>
          <a:ext cx="2048423" cy="1964928"/>
        </a:xfrm>
        <a:prstGeom prst="round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id-ID" sz="3200" b="1" kern="1200" dirty="0" smtClean="0">
              <a:solidFill>
                <a:srgbClr val="0070C0"/>
              </a:solidFill>
            </a:rPr>
            <a:t>Cetak Biru</a:t>
          </a:r>
          <a:endParaRPr lang="id-ID" sz="2400" b="1" kern="1200" dirty="0">
            <a:solidFill>
              <a:srgbClr val="0070C0"/>
            </a:solidFill>
          </a:endParaRPr>
        </a:p>
      </dsp:txBody>
      <dsp:txXfrm>
        <a:off x="3780991" y="1569616"/>
        <a:ext cx="1856583" cy="1773088"/>
      </dsp:txXfrm>
    </dsp:sp>
    <dsp:sp modelId="{7E0BE537-BE3A-4776-A2E4-EEC05B0624AD}">
      <dsp:nvSpPr>
        <dsp:cNvPr id="0" name=""/>
        <dsp:cNvSpPr/>
      </dsp:nvSpPr>
      <dsp:spPr>
        <a:xfrm>
          <a:off x="5947904" y="1473696"/>
          <a:ext cx="2459879" cy="1964928"/>
        </a:xfrm>
        <a:prstGeom prst="round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id-ID" sz="3600" b="1" kern="1200" dirty="0" smtClean="0">
              <a:solidFill>
                <a:schemeClr val="tx1"/>
              </a:solidFill>
            </a:rPr>
            <a:t>Eksekusi Taktis</a:t>
          </a:r>
          <a:endParaRPr lang="id-ID" sz="3200" b="1" kern="1200" dirty="0">
            <a:solidFill>
              <a:schemeClr val="tx1"/>
            </a:solidFill>
          </a:endParaRPr>
        </a:p>
      </dsp:txBody>
      <dsp:txXfrm>
        <a:off x="6043824" y="1569616"/>
        <a:ext cx="2268039" cy="177308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341DF428-63DC-468E-BAEB-60B3E5BBBD9D}" type="datetimeFigureOut">
              <a:rPr lang="id-ID" smtClean="0"/>
              <a:t>01/06/2016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4A055100-650D-4ADC-803A-9289A480E523}" type="slidenum">
              <a:rPr lang="id-ID" smtClean="0"/>
              <a:t>‹#›</a:t>
            </a:fld>
            <a:endParaRPr lang="id-ID"/>
          </a:p>
        </p:txBody>
      </p:sp>
    </p:spTree>
    <p:extLst>
      <p:ext uri="{BB962C8B-B14F-4D97-AF65-F5344CB8AC3E}">
        <p14:creationId xmlns:p14="http://schemas.microsoft.com/office/powerpoint/2010/main" val="994612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341DF428-63DC-468E-BAEB-60B3E5BBBD9D}" type="datetimeFigureOut">
              <a:rPr lang="id-ID" smtClean="0"/>
              <a:t>01/06/2016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4A055100-650D-4ADC-803A-9289A480E523}" type="slidenum">
              <a:rPr lang="id-ID" smtClean="0"/>
              <a:t>‹#›</a:t>
            </a:fld>
            <a:endParaRPr lang="id-ID"/>
          </a:p>
        </p:txBody>
      </p:sp>
    </p:spTree>
    <p:extLst>
      <p:ext uri="{BB962C8B-B14F-4D97-AF65-F5344CB8AC3E}">
        <p14:creationId xmlns:p14="http://schemas.microsoft.com/office/powerpoint/2010/main" val="757912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341DF428-63DC-468E-BAEB-60B3E5BBBD9D}" type="datetimeFigureOut">
              <a:rPr lang="id-ID" smtClean="0"/>
              <a:t>01/06/2016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4A055100-650D-4ADC-803A-9289A480E523}" type="slidenum">
              <a:rPr lang="id-ID" smtClean="0"/>
              <a:t>‹#›</a:t>
            </a:fld>
            <a:endParaRPr lang="id-ID"/>
          </a:p>
        </p:txBody>
      </p:sp>
    </p:spTree>
    <p:extLst>
      <p:ext uri="{BB962C8B-B14F-4D97-AF65-F5344CB8AC3E}">
        <p14:creationId xmlns:p14="http://schemas.microsoft.com/office/powerpoint/2010/main" val="3445850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341DF428-63DC-468E-BAEB-60B3E5BBBD9D}" type="datetimeFigureOut">
              <a:rPr lang="id-ID" smtClean="0"/>
              <a:t>01/06/2016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4A055100-650D-4ADC-803A-9289A480E523}" type="slidenum">
              <a:rPr lang="id-ID" smtClean="0"/>
              <a:t>‹#›</a:t>
            </a:fld>
            <a:endParaRPr lang="id-ID"/>
          </a:p>
        </p:txBody>
      </p:sp>
    </p:spTree>
    <p:extLst>
      <p:ext uri="{BB962C8B-B14F-4D97-AF65-F5344CB8AC3E}">
        <p14:creationId xmlns:p14="http://schemas.microsoft.com/office/powerpoint/2010/main" val="1164249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1DF428-63DC-468E-BAEB-60B3E5BBBD9D}" type="datetimeFigureOut">
              <a:rPr lang="id-ID" smtClean="0"/>
              <a:t>01/06/2016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4A055100-650D-4ADC-803A-9289A480E523}" type="slidenum">
              <a:rPr lang="id-ID" smtClean="0"/>
              <a:t>‹#›</a:t>
            </a:fld>
            <a:endParaRPr lang="id-ID"/>
          </a:p>
        </p:txBody>
      </p:sp>
    </p:spTree>
    <p:extLst>
      <p:ext uri="{BB962C8B-B14F-4D97-AF65-F5344CB8AC3E}">
        <p14:creationId xmlns:p14="http://schemas.microsoft.com/office/powerpoint/2010/main" val="230889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341DF428-63DC-468E-BAEB-60B3E5BBBD9D}" type="datetimeFigureOut">
              <a:rPr lang="id-ID" smtClean="0"/>
              <a:t>01/06/2016</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4A055100-650D-4ADC-803A-9289A480E523}" type="slidenum">
              <a:rPr lang="id-ID" smtClean="0"/>
              <a:t>‹#›</a:t>
            </a:fld>
            <a:endParaRPr lang="id-ID"/>
          </a:p>
        </p:txBody>
      </p:sp>
    </p:spTree>
    <p:extLst>
      <p:ext uri="{BB962C8B-B14F-4D97-AF65-F5344CB8AC3E}">
        <p14:creationId xmlns:p14="http://schemas.microsoft.com/office/powerpoint/2010/main" val="1256633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341DF428-63DC-468E-BAEB-60B3E5BBBD9D}" type="datetimeFigureOut">
              <a:rPr lang="id-ID" smtClean="0"/>
              <a:t>01/06/2016</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4A055100-650D-4ADC-803A-9289A480E523}" type="slidenum">
              <a:rPr lang="id-ID" smtClean="0"/>
              <a:t>‹#›</a:t>
            </a:fld>
            <a:endParaRPr lang="id-ID"/>
          </a:p>
        </p:txBody>
      </p:sp>
    </p:spTree>
    <p:extLst>
      <p:ext uri="{BB962C8B-B14F-4D97-AF65-F5344CB8AC3E}">
        <p14:creationId xmlns:p14="http://schemas.microsoft.com/office/powerpoint/2010/main" val="843290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341DF428-63DC-468E-BAEB-60B3E5BBBD9D}" type="datetimeFigureOut">
              <a:rPr lang="id-ID" smtClean="0"/>
              <a:t>01/06/2016</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4A055100-650D-4ADC-803A-9289A480E523}" type="slidenum">
              <a:rPr lang="id-ID" smtClean="0"/>
              <a:t>‹#›</a:t>
            </a:fld>
            <a:endParaRPr lang="id-ID"/>
          </a:p>
        </p:txBody>
      </p:sp>
    </p:spTree>
    <p:extLst>
      <p:ext uri="{BB962C8B-B14F-4D97-AF65-F5344CB8AC3E}">
        <p14:creationId xmlns:p14="http://schemas.microsoft.com/office/powerpoint/2010/main" val="2322053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1DF428-63DC-468E-BAEB-60B3E5BBBD9D}" type="datetimeFigureOut">
              <a:rPr lang="id-ID" smtClean="0"/>
              <a:t>01/06/2016</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4A055100-650D-4ADC-803A-9289A480E523}" type="slidenum">
              <a:rPr lang="id-ID" smtClean="0"/>
              <a:t>‹#›</a:t>
            </a:fld>
            <a:endParaRPr lang="id-ID"/>
          </a:p>
        </p:txBody>
      </p:sp>
    </p:spTree>
    <p:extLst>
      <p:ext uri="{BB962C8B-B14F-4D97-AF65-F5344CB8AC3E}">
        <p14:creationId xmlns:p14="http://schemas.microsoft.com/office/powerpoint/2010/main" val="2927829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1DF428-63DC-468E-BAEB-60B3E5BBBD9D}" type="datetimeFigureOut">
              <a:rPr lang="id-ID" smtClean="0"/>
              <a:t>01/06/2016</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4A055100-650D-4ADC-803A-9289A480E523}" type="slidenum">
              <a:rPr lang="id-ID" smtClean="0"/>
              <a:t>‹#›</a:t>
            </a:fld>
            <a:endParaRPr lang="id-ID"/>
          </a:p>
        </p:txBody>
      </p:sp>
    </p:spTree>
    <p:extLst>
      <p:ext uri="{BB962C8B-B14F-4D97-AF65-F5344CB8AC3E}">
        <p14:creationId xmlns:p14="http://schemas.microsoft.com/office/powerpoint/2010/main" val="3106142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1DF428-63DC-468E-BAEB-60B3E5BBBD9D}" type="datetimeFigureOut">
              <a:rPr lang="id-ID" smtClean="0"/>
              <a:t>01/06/2016</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4A055100-650D-4ADC-803A-9289A480E523}" type="slidenum">
              <a:rPr lang="id-ID" smtClean="0"/>
              <a:t>‹#›</a:t>
            </a:fld>
            <a:endParaRPr lang="id-ID"/>
          </a:p>
        </p:txBody>
      </p:sp>
    </p:spTree>
    <p:extLst>
      <p:ext uri="{BB962C8B-B14F-4D97-AF65-F5344CB8AC3E}">
        <p14:creationId xmlns:p14="http://schemas.microsoft.com/office/powerpoint/2010/main" val="600050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1DF428-63DC-468E-BAEB-60B3E5BBBD9D}" type="datetimeFigureOut">
              <a:rPr lang="id-ID" smtClean="0"/>
              <a:t>01/06/2016</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055100-650D-4ADC-803A-9289A480E523}" type="slidenum">
              <a:rPr lang="id-ID" smtClean="0"/>
              <a:t>‹#›</a:t>
            </a:fld>
            <a:endParaRPr lang="id-ID"/>
          </a:p>
        </p:txBody>
      </p:sp>
    </p:spTree>
    <p:extLst>
      <p:ext uri="{BB962C8B-B14F-4D97-AF65-F5344CB8AC3E}">
        <p14:creationId xmlns:p14="http://schemas.microsoft.com/office/powerpoint/2010/main" val="9616925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0374" y="2558087"/>
            <a:ext cx="4975721" cy="1470025"/>
          </a:xfrm>
        </p:spPr>
        <p:txBody>
          <a:bodyPr>
            <a:noAutofit/>
          </a:bodyPr>
          <a:lstStyle/>
          <a:p>
            <a:pPr algn="l"/>
            <a:r>
              <a:rPr lang="id-ID" sz="5400" b="1" dirty="0" smtClean="0"/>
              <a:t>Menyusun</a:t>
            </a:r>
            <a:br>
              <a:rPr lang="id-ID" sz="5400" b="1" dirty="0" smtClean="0"/>
            </a:br>
            <a:r>
              <a:rPr lang="id-ID" sz="5400" b="1" dirty="0" smtClean="0"/>
              <a:t>Strategi E-Bisnis</a:t>
            </a:r>
            <a:endParaRPr lang="id-ID" sz="5400" b="1" dirty="0"/>
          </a:p>
        </p:txBody>
      </p:sp>
      <p:sp>
        <p:nvSpPr>
          <p:cNvPr id="5" name="AutoShape 2" descr="https://2y3k762v0f153f3cbu4efo8g-wpengine.netdna-ssl.com/wp-content/uploads/2015/09/Ecommerce-Business-Plan-Thumbnail-300x300.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pic>
        <p:nvPicPr>
          <p:cNvPr id="6148" name="Picture 4" descr="https://2y3k762v0f153f3cbu4efo8g-wpengine.netdna-ssl.com/wp-content/uploads/2015/09/Ecommerce-Business-Plan-Thumbnail-300x3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4940" y="3424436"/>
            <a:ext cx="3433564" cy="3433564"/>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www.medequipsource.com/wp-content/uploads/mes-customer-and-equipment-cropped-transparent-long-background-e139523870177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221286"/>
            <a:ext cx="3790950" cy="2505076"/>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ttp://www.questsys.com/images/hiv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975" y="221286"/>
            <a:ext cx="4286250" cy="1819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38948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id-ID" b="1" dirty="0" smtClean="0"/>
              <a:t>Pengetahuan</a:t>
            </a:r>
            <a:r>
              <a:rPr lang="id-ID" dirty="0" smtClean="0"/>
              <a:t>: </a:t>
            </a:r>
            <a:r>
              <a:rPr lang="id-ID" sz="3600" dirty="0" smtClean="0"/>
              <a:t>Apa prioritas pelanggan saya?</a:t>
            </a:r>
            <a:endParaRPr lang="id-ID" dirty="0"/>
          </a:p>
        </p:txBody>
      </p:sp>
      <p:sp>
        <p:nvSpPr>
          <p:cNvPr id="3" name="Content Placeholder 2"/>
          <p:cNvSpPr>
            <a:spLocks noGrp="1"/>
          </p:cNvSpPr>
          <p:nvPr>
            <p:ph idx="1"/>
          </p:nvPr>
        </p:nvSpPr>
        <p:spPr>
          <a:xfrm>
            <a:off x="457200" y="1600201"/>
            <a:ext cx="8229600" cy="964703"/>
          </a:xfrm>
        </p:spPr>
        <p:txBody>
          <a:bodyPr>
            <a:normAutofit/>
          </a:bodyPr>
          <a:lstStyle/>
          <a:p>
            <a:pPr marL="0" indent="0">
              <a:buNone/>
            </a:pPr>
            <a:r>
              <a:rPr lang="id-ID" sz="2400" dirty="0" smtClean="0"/>
              <a:t>Orang tidak akan membeli produk yang tidak akan memuaskan  mereka, sebagus apapun produk tersebut.</a:t>
            </a:r>
            <a:endParaRPr lang="id-ID" sz="2400" dirty="0"/>
          </a:p>
        </p:txBody>
      </p:sp>
      <p:sp>
        <p:nvSpPr>
          <p:cNvPr id="4" name="Rectangle 3"/>
          <p:cNvSpPr/>
          <p:nvPr/>
        </p:nvSpPr>
        <p:spPr>
          <a:xfrm>
            <a:off x="329033" y="3666861"/>
            <a:ext cx="2592288" cy="2664296"/>
          </a:xfrm>
          <a:prstGeom prst="rect">
            <a:avLst/>
          </a:prstGeom>
          <a:solidFill>
            <a:schemeClr val="accent4">
              <a:lumMod val="75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285750" indent="-285750">
              <a:buFont typeface="Arial" pitchFamily="34" charset="0"/>
              <a:buChar char="•"/>
            </a:pPr>
            <a:r>
              <a:rPr lang="id-ID" sz="2000" dirty="0" smtClean="0"/>
              <a:t>Petunjuk/saran</a:t>
            </a:r>
          </a:p>
          <a:p>
            <a:pPr marL="285750" indent="-285750">
              <a:buFont typeface="Arial" pitchFamily="34" charset="0"/>
              <a:buChar char="•"/>
            </a:pPr>
            <a:r>
              <a:rPr lang="id-ID" sz="2000" dirty="0" smtClean="0"/>
              <a:t>Layanan personal</a:t>
            </a:r>
          </a:p>
          <a:p>
            <a:pPr marL="285750" indent="-285750">
              <a:buFont typeface="Arial" pitchFamily="34" charset="0"/>
              <a:buChar char="•"/>
            </a:pPr>
            <a:r>
              <a:rPr lang="id-ID" sz="2000" dirty="0" smtClean="0"/>
              <a:t>Jarak dekat</a:t>
            </a:r>
          </a:p>
          <a:p>
            <a:pPr marL="285750" indent="-285750">
              <a:buFont typeface="Arial" pitchFamily="34" charset="0"/>
              <a:buChar char="•"/>
            </a:pPr>
            <a:r>
              <a:rPr lang="id-ID" sz="2000" dirty="0" smtClean="0"/>
              <a:t>Produk terbatas yg cocok dg selera setempat</a:t>
            </a:r>
            <a:endParaRPr lang="id-ID" sz="2000" dirty="0"/>
          </a:p>
        </p:txBody>
      </p:sp>
      <p:sp>
        <p:nvSpPr>
          <p:cNvPr id="5" name="Rectangle 4"/>
          <p:cNvSpPr/>
          <p:nvPr/>
        </p:nvSpPr>
        <p:spPr>
          <a:xfrm>
            <a:off x="3131840" y="3666861"/>
            <a:ext cx="2592288" cy="266429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r>
              <a:rPr lang="id-ID" sz="2000" dirty="0" smtClean="0"/>
              <a:t>Dibawah satu atap</a:t>
            </a:r>
          </a:p>
          <a:p>
            <a:pPr marL="285750" indent="-285750">
              <a:buFont typeface="Arial" pitchFamily="34" charset="0"/>
              <a:buChar char="•"/>
            </a:pPr>
            <a:r>
              <a:rPr lang="id-ID" sz="2000" dirty="0" smtClean="0"/>
              <a:t>Kecepatan</a:t>
            </a:r>
          </a:p>
          <a:p>
            <a:pPr marL="285750" indent="-285750">
              <a:buFont typeface="Arial" pitchFamily="34" charset="0"/>
              <a:buChar char="•"/>
            </a:pPr>
            <a:r>
              <a:rPr lang="id-ID" sz="2000" dirty="0" smtClean="0"/>
              <a:t>Kenyamanan</a:t>
            </a:r>
          </a:p>
          <a:p>
            <a:pPr marL="285750" indent="-285750">
              <a:buFont typeface="Arial" pitchFamily="34" charset="0"/>
              <a:buChar char="•"/>
            </a:pPr>
            <a:r>
              <a:rPr lang="id-ID" sz="2000" dirty="0" smtClean="0"/>
              <a:t>Produk regional</a:t>
            </a:r>
            <a:endParaRPr lang="id-ID" sz="2000" dirty="0"/>
          </a:p>
        </p:txBody>
      </p:sp>
      <p:sp>
        <p:nvSpPr>
          <p:cNvPr id="6" name="Rectangle 5"/>
          <p:cNvSpPr/>
          <p:nvPr/>
        </p:nvSpPr>
        <p:spPr>
          <a:xfrm>
            <a:off x="5940152" y="3676122"/>
            <a:ext cx="2592288" cy="266429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r>
              <a:rPr lang="id-ID" sz="2000" dirty="0" smtClean="0"/>
              <a:t>Harga</a:t>
            </a:r>
          </a:p>
          <a:p>
            <a:pPr marL="285750" indent="-285750">
              <a:buFont typeface="Arial" pitchFamily="34" charset="0"/>
              <a:buChar char="•"/>
            </a:pPr>
            <a:r>
              <a:rPr lang="id-ID" sz="2000" dirty="0" smtClean="0"/>
              <a:t>Ulasan produk</a:t>
            </a:r>
          </a:p>
          <a:p>
            <a:pPr marL="285750" indent="-285750">
              <a:buFont typeface="Arial" pitchFamily="34" charset="0"/>
              <a:buChar char="•"/>
            </a:pPr>
            <a:r>
              <a:rPr lang="id-ID" sz="2000" dirty="0" smtClean="0"/>
              <a:t>Belanja satu tempat</a:t>
            </a:r>
          </a:p>
          <a:p>
            <a:pPr marL="285750" indent="-285750">
              <a:buFont typeface="Arial" pitchFamily="34" charset="0"/>
              <a:buChar char="•"/>
            </a:pPr>
            <a:r>
              <a:rPr lang="id-ID" sz="2000" dirty="0" smtClean="0"/>
              <a:t>Kecepatan</a:t>
            </a:r>
          </a:p>
          <a:p>
            <a:pPr marL="285750" indent="-285750">
              <a:buFont typeface="Arial" pitchFamily="34" charset="0"/>
              <a:buChar char="•"/>
            </a:pPr>
            <a:r>
              <a:rPr lang="id-ID" sz="2000" dirty="0" smtClean="0"/>
              <a:t>Pemesanan mudah</a:t>
            </a:r>
          </a:p>
          <a:p>
            <a:pPr marL="285750" indent="-285750">
              <a:buFont typeface="Arial" pitchFamily="34" charset="0"/>
              <a:buChar char="•"/>
            </a:pPr>
            <a:r>
              <a:rPr lang="id-ID" sz="2000" dirty="0" smtClean="0"/>
              <a:t>Produk global</a:t>
            </a:r>
          </a:p>
          <a:p>
            <a:pPr marL="285750" indent="-285750">
              <a:buFont typeface="Arial" pitchFamily="34" charset="0"/>
              <a:buChar char="•"/>
            </a:pPr>
            <a:r>
              <a:rPr lang="id-ID" sz="2000" dirty="0" smtClean="0"/>
              <a:t>Pengiriman ke rumah</a:t>
            </a:r>
          </a:p>
          <a:p>
            <a:pPr marL="285750" indent="-285750">
              <a:buFont typeface="Arial" pitchFamily="34" charset="0"/>
              <a:buChar char="•"/>
            </a:pPr>
            <a:endParaRPr lang="id-ID" sz="2000" dirty="0"/>
          </a:p>
        </p:txBody>
      </p:sp>
      <p:sp>
        <p:nvSpPr>
          <p:cNvPr id="7" name="TextBox 6"/>
          <p:cNvSpPr txBox="1"/>
          <p:nvPr/>
        </p:nvSpPr>
        <p:spPr>
          <a:xfrm>
            <a:off x="1043608" y="2719045"/>
            <a:ext cx="1187248" cy="646331"/>
          </a:xfrm>
          <a:prstGeom prst="rect">
            <a:avLst/>
          </a:prstGeom>
          <a:noFill/>
        </p:spPr>
        <p:txBody>
          <a:bodyPr wrap="none" rtlCol="0">
            <a:spAutoFit/>
          </a:bodyPr>
          <a:lstStyle/>
          <a:p>
            <a:r>
              <a:rPr lang="id-ID" b="1" dirty="0" smtClean="0"/>
              <a:t>Awal 80an</a:t>
            </a:r>
          </a:p>
          <a:p>
            <a:r>
              <a:rPr lang="id-ID" b="1" dirty="0" smtClean="0"/>
              <a:t>Toko buku</a:t>
            </a:r>
            <a:endParaRPr lang="id-ID" b="1" dirty="0"/>
          </a:p>
        </p:txBody>
      </p:sp>
      <p:sp>
        <p:nvSpPr>
          <p:cNvPr id="8" name="TextBox 7"/>
          <p:cNvSpPr txBox="1"/>
          <p:nvPr/>
        </p:nvSpPr>
        <p:spPr>
          <a:xfrm>
            <a:off x="3519480" y="2719044"/>
            <a:ext cx="1882888" cy="646331"/>
          </a:xfrm>
          <a:prstGeom prst="rect">
            <a:avLst/>
          </a:prstGeom>
          <a:noFill/>
        </p:spPr>
        <p:txBody>
          <a:bodyPr wrap="none" rtlCol="0">
            <a:spAutoFit/>
          </a:bodyPr>
          <a:lstStyle/>
          <a:p>
            <a:r>
              <a:rPr lang="id-ID" b="1" dirty="0" smtClean="0"/>
              <a:t>Akhir 80an</a:t>
            </a:r>
          </a:p>
          <a:p>
            <a:r>
              <a:rPr lang="id-ID" b="1" dirty="0" smtClean="0"/>
              <a:t>Toko diskon besar</a:t>
            </a:r>
            <a:endParaRPr lang="id-ID" b="1" dirty="0"/>
          </a:p>
        </p:txBody>
      </p:sp>
      <p:sp>
        <p:nvSpPr>
          <p:cNvPr id="9" name="TextBox 8"/>
          <p:cNvSpPr txBox="1"/>
          <p:nvPr/>
        </p:nvSpPr>
        <p:spPr>
          <a:xfrm>
            <a:off x="6275584" y="2719043"/>
            <a:ext cx="1921423" cy="646331"/>
          </a:xfrm>
          <a:prstGeom prst="rect">
            <a:avLst/>
          </a:prstGeom>
          <a:noFill/>
        </p:spPr>
        <p:txBody>
          <a:bodyPr wrap="none" rtlCol="0">
            <a:spAutoFit/>
          </a:bodyPr>
          <a:lstStyle/>
          <a:p>
            <a:r>
              <a:rPr lang="id-ID" b="1" dirty="0" smtClean="0"/>
              <a:t>Pertengahan 90an</a:t>
            </a:r>
          </a:p>
          <a:p>
            <a:r>
              <a:rPr lang="id-ID" b="1" dirty="0" smtClean="0"/>
              <a:t>Toko buku maya</a:t>
            </a:r>
            <a:endParaRPr lang="id-ID" b="1" dirty="0"/>
          </a:p>
        </p:txBody>
      </p:sp>
    </p:spTree>
    <p:extLst>
      <p:ext uri="{BB962C8B-B14F-4D97-AF65-F5344CB8AC3E}">
        <p14:creationId xmlns:p14="http://schemas.microsoft.com/office/powerpoint/2010/main" val="25014252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id-ID" sz="3600" b="1" dirty="0" smtClean="0"/>
              <a:t>Pengetahuan</a:t>
            </a:r>
            <a:r>
              <a:rPr lang="id-ID" sz="3600" dirty="0" smtClean="0"/>
              <a:t>: </a:t>
            </a:r>
            <a:r>
              <a:rPr lang="id-ID" sz="3200" dirty="0" smtClean="0"/>
              <a:t>Apakah perusahaan memahami lingkungan dan trend industri?</a:t>
            </a:r>
            <a:endParaRPr lang="id-ID" sz="3200" dirty="0"/>
          </a:p>
        </p:txBody>
      </p:sp>
      <p:sp>
        <p:nvSpPr>
          <p:cNvPr id="3" name="Content Placeholder 2"/>
          <p:cNvSpPr>
            <a:spLocks noGrp="1"/>
          </p:cNvSpPr>
          <p:nvPr>
            <p:ph idx="1"/>
          </p:nvPr>
        </p:nvSpPr>
        <p:spPr>
          <a:xfrm>
            <a:off x="457200" y="1600200"/>
            <a:ext cx="6286540" cy="4525963"/>
          </a:xfrm>
        </p:spPr>
        <p:txBody>
          <a:bodyPr/>
          <a:lstStyle/>
          <a:p>
            <a:r>
              <a:rPr lang="id-ID" dirty="0" smtClean="0"/>
              <a:t>Dengan mengidentifikasi </a:t>
            </a:r>
            <a:r>
              <a:rPr lang="id-ID" b="1" dirty="0" smtClean="0">
                <a:solidFill>
                  <a:srgbClr val="C00000"/>
                </a:solidFill>
              </a:rPr>
              <a:t>trend utama</a:t>
            </a:r>
            <a:r>
              <a:rPr lang="id-ID" dirty="0" smtClean="0"/>
              <a:t> di bidang ekonomi, politik, sosial, dan teknologi, perusahaan dapat membangun strategi dengan informasi yang lebih baik untuk masa depan</a:t>
            </a:r>
            <a:endParaRPr lang="id-ID" dirty="0"/>
          </a:p>
        </p:txBody>
      </p:sp>
      <p:pic>
        <p:nvPicPr>
          <p:cNvPr id="4100" name="Picture 4" descr="http://assets.kontan.co.id/lipsus/mea/img/davis-me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0829" y="3874529"/>
            <a:ext cx="4257675" cy="3019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55355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id-ID" b="1" dirty="0" smtClean="0"/>
              <a:t>Pengetahuan</a:t>
            </a:r>
            <a:r>
              <a:rPr lang="id-ID" dirty="0" smtClean="0"/>
              <a:t>: </a:t>
            </a:r>
            <a:r>
              <a:rPr lang="id-ID" sz="4000" dirty="0" smtClean="0"/>
              <a:t>Apakah perusahaan memahami trend teknologi?</a:t>
            </a:r>
            <a:endParaRPr lang="id-ID" sz="4000" dirty="0"/>
          </a:p>
        </p:txBody>
      </p:sp>
      <p:sp>
        <p:nvSpPr>
          <p:cNvPr id="3" name="Content Placeholder 2"/>
          <p:cNvSpPr>
            <a:spLocks noGrp="1"/>
          </p:cNvSpPr>
          <p:nvPr>
            <p:ph idx="1"/>
          </p:nvPr>
        </p:nvSpPr>
        <p:spPr>
          <a:xfrm>
            <a:off x="457200" y="1600200"/>
            <a:ext cx="5554960" cy="4525963"/>
          </a:xfrm>
        </p:spPr>
        <p:txBody>
          <a:bodyPr>
            <a:normAutofit lnSpcReduction="10000"/>
          </a:bodyPr>
          <a:lstStyle/>
          <a:p>
            <a:pPr marL="0" indent="0">
              <a:buNone/>
            </a:pPr>
            <a:r>
              <a:rPr lang="id-ID" dirty="0" smtClean="0"/>
              <a:t>Deskripsikan </a:t>
            </a:r>
            <a:r>
              <a:rPr lang="id-ID" b="1" dirty="0" smtClean="0">
                <a:solidFill>
                  <a:srgbClr val="C00000"/>
                </a:solidFill>
              </a:rPr>
              <a:t>teknologi utama </a:t>
            </a:r>
            <a:r>
              <a:rPr lang="id-ID" dirty="0" smtClean="0"/>
              <a:t>yang digunakan perusahaan. Apakah teknologi tersebut sedang berubah? Apakah perusahaan memiliki rencana untuk menangani perubahan tersebut? Apakah perusahaan meletakkan semua sumber dayanya pada teknologi tersebut?</a:t>
            </a:r>
            <a:endParaRPr lang="id-ID" dirty="0"/>
          </a:p>
        </p:txBody>
      </p:sp>
      <p:pic>
        <p:nvPicPr>
          <p:cNvPr id="4" name="Picture 2" descr="http://www.succeedinginsmallbusiness.com/wp-content/uploads/2016/01/iphone-37856_64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3212976"/>
            <a:ext cx="3479384" cy="3551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68822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id-ID" b="1" dirty="0" smtClean="0"/>
              <a:t>Pengetahuan</a:t>
            </a:r>
            <a:r>
              <a:rPr lang="id-ID" dirty="0" smtClean="0"/>
              <a:t>: </a:t>
            </a:r>
            <a:r>
              <a:rPr lang="id-ID" sz="4000" dirty="0" smtClean="0"/>
              <a:t>Siapa pesaing perusahaan?</a:t>
            </a:r>
            <a:endParaRPr lang="id-ID" dirty="0"/>
          </a:p>
        </p:txBody>
      </p:sp>
      <p:sp>
        <p:nvSpPr>
          <p:cNvPr id="3" name="Content Placeholder 2"/>
          <p:cNvSpPr>
            <a:spLocks noGrp="1"/>
          </p:cNvSpPr>
          <p:nvPr>
            <p:ph idx="1"/>
          </p:nvPr>
        </p:nvSpPr>
        <p:spPr/>
        <p:txBody>
          <a:bodyPr/>
          <a:lstStyle/>
          <a:p>
            <a:r>
              <a:rPr lang="id-ID" dirty="0" smtClean="0"/>
              <a:t>Kenali pesaing perusahaan. Daftarkan semua perusahaan lain yang tergolong pesaing termasuk yang bergerak di </a:t>
            </a:r>
            <a:r>
              <a:rPr lang="id-ID" b="1" dirty="0" smtClean="0">
                <a:solidFill>
                  <a:srgbClr val="C00000"/>
                </a:solidFill>
              </a:rPr>
              <a:t>industri lain</a:t>
            </a:r>
            <a:r>
              <a:rPr lang="id-ID" dirty="0" smtClean="0"/>
              <a:t>.  </a:t>
            </a:r>
            <a:r>
              <a:rPr lang="id-ID" sz="2800" i="1" dirty="0" smtClean="0"/>
              <a:t>Industri telepon mengabaikan industri telepon internet berakibat fatal</a:t>
            </a:r>
            <a:endParaRPr lang="id-ID" sz="2800" i="1" dirty="0"/>
          </a:p>
        </p:txBody>
      </p:sp>
      <p:pic>
        <p:nvPicPr>
          <p:cNvPr id="3074" name="Picture 2" descr="http://www.ingeniumtelecoms.co.uk/wp-content/uploads/2014/10/voi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3212976"/>
            <a:ext cx="5334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25232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7864" y="274638"/>
            <a:ext cx="5338936" cy="1143000"/>
          </a:xfrm>
        </p:spPr>
        <p:txBody>
          <a:bodyPr>
            <a:noAutofit/>
          </a:bodyPr>
          <a:lstStyle/>
          <a:p>
            <a:r>
              <a:rPr lang="id-ID" sz="4800" b="1" dirty="0" smtClean="0"/>
              <a:t>Evalu</a:t>
            </a:r>
            <a:r>
              <a:rPr lang="id-ID" sz="4800" b="1" dirty="0" smtClean="0"/>
              <a:t>asi </a:t>
            </a:r>
            <a:r>
              <a:rPr lang="id-ID" sz="4800" b="1" dirty="0" smtClean="0"/>
              <a:t>Kemampuan</a:t>
            </a:r>
            <a:endParaRPr lang="id-ID" sz="4800" b="1" dirty="0"/>
          </a:p>
        </p:txBody>
      </p:sp>
      <p:pic>
        <p:nvPicPr>
          <p:cNvPr id="8194" name="Picture 2" descr="http://static1.squarespace.com/static/51d2e202e4b0fa381b7b9644/t/555f00d9e4b0993824d424f8/1432289498800/?format=500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94" y="352030"/>
            <a:ext cx="4762500" cy="6534151"/>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3131840" y="188640"/>
            <a:ext cx="1224136" cy="1224136"/>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6600" b="1" dirty="0"/>
              <a:t>2</a:t>
            </a:r>
            <a:endParaRPr lang="id-ID" sz="6600" b="1" dirty="0"/>
          </a:p>
        </p:txBody>
      </p:sp>
    </p:spTree>
    <p:extLst>
      <p:ext uri="{BB962C8B-B14F-4D97-AF65-F5344CB8AC3E}">
        <p14:creationId xmlns:p14="http://schemas.microsoft.com/office/powerpoint/2010/main" val="31047545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smtClean="0"/>
              <a:t>Evaluasi Kemampuan</a:t>
            </a:r>
            <a:endParaRPr lang="id-ID" b="1" dirty="0"/>
          </a:p>
        </p:txBody>
      </p:sp>
      <p:sp>
        <p:nvSpPr>
          <p:cNvPr id="3" name="Content Placeholder 2"/>
          <p:cNvSpPr>
            <a:spLocks noGrp="1"/>
          </p:cNvSpPr>
          <p:nvPr>
            <p:ph idx="1"/>
          </p:nvPr>
        </p:nvSpPr>
        <p:spPr/>
        <p:txBody>
          <a:bodyPr>
            <a:normAutofit fontScale="92500" lnSpcReduction="10000"/>
          </a:bodyPr>
          <a:lstStyle/>
          <a:p>
            <a:r>
              <a:rPr lang="id-ID" dirty="0" smtClean="0"/>
              <a:t>Sebelum menentukan arah masa depannya, perusahaan harus menilai tujuan bisnisnya, struktur organisasi, dan kemampuannya saat ini.</a:t>
            </a:r>
          </a:p>
          <a:p>
            <a:r>
              <a:rPr lang="id-ID" dirty="0" smtClean="0"/>
              <a:t>Saat menganalisa tujuan, struktur organisasi, dan kompetensi utama perusahaan, ajukan pertanyaan berikut:</a:t>
            </a:r>
          </a:p>
          <a:p>
            <a:pPr marL="400050" lvl="1" indent="0">
              <a:buNone/>
            </a:pPr>
            <a:r>
              <a:rPr lang="id-ID" i="1" dirty="0" smtClean="0"/>
              <a:t>Apa yang ingin kita selesaikan? Bagaimana </a:t>
            </a:r>
            <a:r>
              <a:rPr lang="id-ID" b="1" i="1" dirty="0" smtClean="0">
                <a:solidFill>
                  <a:srgbClr val="C00000"/>
                </a:solidFill>
              </a:rPr>
              <a:t>struktur e-bisnis</a:t>
            </a:r>
            <a:r>
              <a:rPr lang="id-ID" i="1" dirty="0" smtClean="0"/>
              <a:t> kita agar paling efektif, </a:t>
            </a:r>
            <a:r>
              <a:rPr lang="id-ID" b="1" i="1" dirty="0" smtClean="0">
                <a:solidFill>
                  <a:srgbClr val="C00000"/>
                </a:solidFill>
              </a:rPr>
              <a:t>kemampuan</a:t>
            </a:r>
            <a:r>
              <a:rPr lang="id-ID" i="1" dirty="0" smtClean="0">
                <a:solidFill>
                  <a:srgbClr val="C00000"/>
                </a:solidFill>
              </a:rPr>
              <a:t> </a:t>
            </a:r>
            <a:r>
              <a:rPr lang="id-ID" i="1" dirty="0" smtClean="0"/>
              <a:t>yang dimiliki sekarang? Kemampuan dan sumber daya apa yang kita perlukan untuk masa depan?</a:t>
            </a:r>
            <a:endParaRPr lang="id-ID" i="1" dirty="0"/>
          </a:p>
        </p:txBody>
      </p:sp>
    </p:spTree>
    <p:extLst>
      <p:ext uri="{BB962C8B-B14F-4D97-AF65-F5344CB8AC3E}">
        <p14:creationId xmlns:p14="http://schemas.microsoft.com/office/powerpoint/2010/main" val="11149781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b="1" dirty="0" smtClean="0"/>
              <a:t>Evaluasi Kemampuan</a:t>
            </a:r>
            <a:r>
              <a:rPr lang="id-ID" dirty="0" smtClean="0"/>
              <a:t>: </a:t>
            </a:r>
            <a:r>
              <a:rPr lang="id-ID" sz="4000" dirty="0" smtClean="0"/>
              <a:t>Struktur E-Bisnis</a:t>
            </a:r>
            <a:endParaRPr lang="id-ID" sz="4000" dirty="0"/>
          </a:p>
        </p:txBody>
      </p:sp>
      <p:sp>
        <p:nvSpPr>
          <p:cNvPr id="3" name="Content Placeholder 2"/>
          <p:cNvSpPr>
            <a:spLocks noGrp="1"/>
          </p:cNvSpPr>
          <p:nvPr>
            <p:ph idx="1"/>
          </p:nvPr>
        </p:nvSpPr>
        <p:spPr/>
        <p:txBody>
          <a:bodyPr/>
          <a:lstStyle/>
          <a:p>
            <a:pPr marL="0" indent="0">
              <a:buNone/>
            </a:pPr>
            <a:r>
              <a:rPr lang="id-ID" dirty="0" smtClean="0"/>
              <a:t>Struktur E-bisnis yang </a:t>
            </a:r>
            <a:r>
              <a:rPr lang="id-ID" dirty="0" smtClean="0"/>
              <a:t>umum:</a:t>
            </a:r>
            <a:endParaRPr lang="id-ID" dirty="0" smtClean="0"/>
          </a:p>
          <a:p>
            <a:r>
              <a:rPr lang="id-ID" b="1" dirty="0" smtClean="0">
                <a:solidFill>
                  <a:srgbClr val="C00000"/>
                </a:solidFill>
              </a:rPr>
              <a:t>Internal</a:t>
            </a:r>
            <a:r>
              <a:rPr lang="id-ID" dirty="0" smtClean="0"/>
              <a:t>. E-Bisnis yang dilakukan oleh kelompok internal</a:t>
            </a:r>
          </a:p>
          <a:p>
            <a:r>
              <a:rPr lang="id-ID" b="1" dirty="0" smtClean="0">
                <a:solidFill>
                  <a:srgbClr val="C00000"/>
                </a:solidFill>
              </a:rPr>
              <a:t>Atonomi</a:t>
            </a:r>
            <a:r>
              <a:rPr lang="id-ID" dirty="0" smtClean="0"/>
              <a:t>. E-Bisnis yang dilakukan oleh divisi online otonom</a:t>
            </a:r>
          </a:p>
          <a:p>
            <a:r>
              <a:rPr lang="id-ID" b="1" dirty="0" smtClean="0">
                <a:solidFill>
                  <a:srgbClr val="C00000"/>
                </a:solidFill>
              </a:rPr>
              <a:t>Eksternal</a:t>
            </a:r>
            <a:r>
              <a:rPr lang="id-ID" dirty="0" smtClean="0"/>
              <a:t>. Perusahaan yang murni menjalankan bisnisnya secara online total. Contoh amazon.com</a:t>
            </a:r>
            <a:endParaRPr lang="id-ID" dirty="0"/>
          </a:p>
        </p:txBody>
      </p:sp>
    </p:spTree>
    <p:extLst>
      <p:ext uri="{BB962C8B-B14F-4D97-AF65-F5344CB8AC3E}">
        <p14:creationId xmlns:p14="http://schemas.microsoft.com/office/powerpoint/2010/main" val="13095328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96" y="44624"/>
            <a:ext cx="7992888" cy="1008112"/>
          </a:xfrm>
        </p:spPr>
        <p:txBody>
          <a:bodyPr>
            <a:noAutofit/>
          </a:bodyPr>
          <a:lstStyle/>
          <a:p>
            <a:pPr algn="l"/>
            <a:r>
              <a:rPr lang="id-ID" sz="3600" b="1" dirty="0" smtClean="0"/>
              <a:t>Evaluasi Kemampuan</a:t>
            </a:r>
            <a:r>
              <a:rPr lang="id-ID" sz="3600" dirty="0" smtClean="0"/>
              <a:t>: </a:t>
            </a:r>
            <a:r>
              <a:rPr lang="id-ID" sz="3200" dirty="0" smtClean="0"/>
              <a:t>Ranah Penilaian Kemampuan Diri Perusahaan</a:t>
            </a:r>
            <a:endParaRPr lang="id-ID" sz="3200" dirty="0"/>
          </a:p>
        </p:txBody>
      </p:sp>
      <p:graphicFrame>
        <p:nvGraphicFramePr>
          <p:cNvPr id="4" name="Table 3"/>
          <p:cNvGraphicFramePr>
            <a:graphicFrameLocks noGrp="1"/>
          </p:cNvGraphicFramePr>
          <p:nvPr>
            <p:extLst>
              <p:ext uri="{D42A27DB-BD31-4B8C-83A1-F6EECF244321}">
                <p14:modId xmlns:p14="http://schemas.microsoft.com/office/powerpoint/2010/main" val="2753421730"/>
              </p:ext>
            </p:extLst>
          </p:nvPr>
        </p:nvGraphicFramePr>
        <p:xfrm>
          <a:off x="251520" y="1380832"/>
          <a:ext cx="8712970" cy="4928489"/>
        </p:xfrm>
        <a:graphic>
          <a:graphicData uri="http://schemas.openxmlformats.org/drawingml/2006/table">
            <a:tbl>
              <a:tblPr firstRow="1" bandRow="1">
                <a:tableStyleId>{5C22544A-7EE6-4342-B048-85BDC9FD1C3A}</a:tableStyleId>
              </a:tblPr>
              <a:tblGrid>
                <a:gridCol w="1742594"/>
                <a:gridCol w="1742594"/>
                <a:gridCol w="1742594"/>
                <a:gridCol w="1742594"/>
                <a:gridCol w="1742594"/>
              </a:tblGrid>
              <a:tr h="787410">
                <a:tc>
                  <a:txBody>
                    <a:bodyPr/>
                    <a:lstStyle/>
                    <a:p>
                      <a:pPr algn="ctr"/>
                      <a:r>
                        <a:rPr lang="id-ID" dirty="0" smtClean="0"/>
                        <a:t>Interaksi Pelanggan</a:t>
                      </a:r>
                      <a:endParaRPr lang="id-ID" dirty="0"/>
                    </a:p>
                  </a:txBody>
                  <a:tcPr/>
                </a:tc>
                <a:tc>
                  <a:txBody>
                    <a:bodyPr/>
                    <a:lstStyle/>
                    <a:p>
                      <a:pPr algn="ctr"/>
                      <a:r>
                        <a:rPr lang="id-ID" dirty="0" smtClean="0"/>
                        <a:t>Produksi &amp; Fulfillment</a:t>
                      </a:r>
                      <a:endParaRPr lang="id-ID" dirty="0"/>
                    </a:p>
                  </a:txBody>
                  <a:tcPr/>
                </a:tc>
                <a:tc>
                  <a:txBody>
                    <a:bodyPr/>
                    <a:lstStyle/>
                    <a:p>
                      <a:pPr algn="ctr"/>
                      <a:r>
                        <a:rPr lang="id-ID" dirty="0" smtClean="0"/>
                        <a:t>Orang</a:t>
                      </a:r>
                      <a:endParaRPr lang="id-ID" dirty="0"/>
                    </a:p>
                  </a:txBody>
                  <a:tcPr/>
                </a:tc>
                <a:tc>
                  <a:txBody>
                    <a:bodyPr/>
                    <a:lstStyle/>
                    <a:p>
                      <a:pPr algn="ctr"/>
                      <a:r>
                        <a:rPr lang="id-ID" dirty="0" smtClean="0"/>
                        <a:t>Teknologi</a:t>
                      </a:r>
                      <a:endParaRPr lang="id-ID" dirty="0"/>
                    </a:p>
                  </a:txBody>
                  <a:tcPr/>
                </a:tc>
                <a:tc>
                  <a:txBody>
                    <a:bodyPr/>
                    <a:lstStyle/>
                    <a:p>
                      <a:pPr algn="ctr"/>
                      <a:r>
                        <a:rPr lang="id-ID" dirty="0" smtClean="0"/>
                        <a:t>Infrastruktur inti</a:t>
                      </a:r>
                      <a:endParaRPr lang="id-ID" dirty="0"/>
                    </a:p>
                  </a:txBody>
                  <a:tcPr/>
                </a:tc>
              </a:tr>
              <a:tr h="721682">
                <a:tc>
                  <a:txBody>
                    <a:bodyPr/>
                    <a:lstStyle/>
                    <a:p>
                      <a:r>
                        <a:rPr lang="id-ID" dirty="0" smtClean="0"/>
                        <a:t>Kanal penjualan</a:t>
                      </a:r>
                      <a:endParaRPr lang="id-ID" dirty="0"/>
                    </a:p>
                  </a:txBody>
                  <a:tcPr/>
                </a:tc>
                <a:tc>
                  <a:txBody>
                    <a:bodyPr/>
                    <a:lstStyle/>
                    <a:p>
                      <a:r>
                        <a:rPr lang="id-ID" dirty="0" smtClean="0"/>
                        <a:t>Manufakturing</a:t>
                      </a:r>
                      <a:endParaRPr lang="id-ID" dirty="0"/>
                    </a:p>
                  </a:txBody>
                  <a:tcPr/>
                </a:tc>
                <a:tc>
                  <a:txBody>
                    <a:bodyPr/>
                    <a:lstStyle/>
                    <a:p>
                      <a:r>
                        <a:rPr lang="id-ID" dirty="0" smtClean="0"/>
                        <a:t>Budaya</a:t>
                      </a:r>
                      <a:endParaRPr lang="id-ID" dirty="0"/>
                    </a:p>
                  </a:txBody>
                  <a:tcPr/>
                </a:tc>
                <a:tc>
                  <a:txBody>
                    <a:bodyPr/>
                    <a:lstStyle/>
                    <a:p>
                      <a:r>
                        <a:rPr lang="id-ID" dirty="0" smtClean="0"/>
                        <a:t>Sistem ERP</a:t>
                      </a:r>
                      <a:endParaRPr lang="id-ID" dirty="0"/>
                    </a:p>
                  </a:txBody>
                  <a:tcPr/>
                </a:tc>
                <a:tc>
                  <a:txBody>
                    <a:bodyPr/>
                    <a:lstStyle/>
                    <a:p>
                      <a:r>
                        <a:rPr lang="id-ID" dirty="0" smtClean="0"/>
                        <a:t>Sistem Keuangan</a:t>
                      </a:r>
                      <a:endParaRPr lang="id-ID" dirty="0"/>
                    </a:p>
                  </a:txBody>
                  <a:tcPr/>
                </a:tc>
              </a:tr>
              <a:tr h="418117">
                <a:tc>
                  <a:txBody>
                    <a:bodyPr/>
                    <a:lstStyle/>
                    <a:p>
                      <a:r>
                        <a:rPr lang="id-ID" dirty="0" smtClean="0"/>
                        <a:t>Pemasaran</a:t>
                      </a:r>
                      <a:endParaRPr lang="id-ID" dirty="0"/>
                    </a:p>
                  </a:txBody>
                  <a:tcPr/>
                </a:tc>
                <a:tc>
                  <a:txBody>
                    <a:bodyPr/>
                    <a:lstStyle/>
                    <a:p>
                      <a:r>
                        <a:rPr lang="id-ID" dirty="0" smtClean="0"/>
                        <a:t>Distribusi</a:t>
                      </a:r>
                      <a:endParaRPr lang="id-ID" dirty="0"/>
                    </a:p>
                  </a:txBody>
                  <a:tcPr/>
                </a:tc>
                <a:tc>
                  <a:txBody>
                    <a:bodyPr/>
                    <a:lstStyle/>
                    <a:p>
                      <a:r>
                        <a:rPr lang="id-ID" dirty="0" smtClean="0"/>
                        <a:t>Keahlian</a:t>
                      </a:r>
                      <a:endParaRPr lang="id-ID" dirty="0"/>
                    </a:p>
                  </a:txBody>
                  <a:tcPr/>
                </a:tc>
                <a:tc>
                  <a:txBody>
                    <a:bodyPr/>
                    <a:lstStyle/>
                    <a:p>
                      <a:r>
                        <a:rPr lang="id-ID" dirty="0" smtClean="0"/>
                        <a:t>Aplikasi warisan</a:t>
                      </a:r>
                      <a:endParaRPr lang="id-ID" dirty="0"/>
                    </a:p>
                  </a:txBody>
                  <a:tcPr/>
                </a:tc>
                <a:tc>
                  <a:txBody>
                    <a:bodyPr/>
                    <a:lstStyle/>
                    <a:p>
                      <a:r>
                        <a:rPr lang="id-ID" dirty="0" smtClean="0"/>
                        <a:t>R&amp;D</a:t>
                      </a:r>
                      <a:endParaRPr lang="id-ID" dirty="0"/>
                    </a:p>
                  </a:txBody>
                  <a:tcPr/>
                </a:tc>
              </a:tr>
              <a:tr h="721682">
                <a:tc>
                  <a:txBody>
                    <a:bodyPr/>
                    <a:lstStyle/>
                    <a:p>
                      <a:r>
                        <a:rPr lang="id-ID" dirty="0" smtClean="0"/>
                        <a:t>Layanan pelanggan</a:t>
                      </a:r>
                      <a:endParaRPr lang="id-ID" dirty="0"/>
                    </a:p>
                  </a:txBody>
                  <a:tcPr/>
                </a:tc>
                <a:tc>
                  <a:txBody>
                    <a:bodyPr/>
                    <a:lstStyle/>
                    <a:p>
                      <a:r>
                        <a:rPr lang="id-ID" dirty="0" smtClean="0"/>
                        <a:t>Manajemen Rantai Pasok</a:t>
                      </a:r>
                      <a:endParaRPr lang="id-ID" dirty="0"/>
                    </a:p>
                  </a:txBody>
                  <a:tcPr/>
                </a:tc>
                <a:tc>
                  <a:txBody>
                    <a:bodyPr/>
                    <a:lstStyle/>
                    <a:p>
                      <a:r>
                        <a:rPr lang="id-ID" dirty="0" smtClean="0"/>
                        <a:t>Pelatihan</a:t>
                      </a:r>
                      <a:endParaRPr lang="id-ID" dirty="0"/>
                    </a:p>
                  </a:txBody>
                  <a:tcPr/>
                </a:tc>
                <a:tc>
                  <a:txBody>
                    <a:bodyPr/>
                    <a:lstStyle/>
                    <a:p>
                      <a:r>
                        <a:rPr lang="id-ID" dirty="0" smtClean="0"/>
                        <a:t>Jaringan</a:t>
                      </a:r>
                      <a:endParaRPr lang="id-ID" dirty="0"/>
                    </a:p>
                  </a:txBody>
                  <a:tcPr/>
                </a:tc>
                <a:tc>
                  <a:txBody>
                    <a:bodyPr/>
                    <a:lstStyle/>
                    <a:p>
                      <a:r>
                        <a:rPr lang="id-ID" dirty="0" smtClean="0"/>
                        <a:t>Sumber daya manusia</a:t>
                      </a:r>
                      <a:endParaRPr lang="id-ID" dirty="0"/>
                    </a:p>
                  </a:txBody>
                  <a:tcPr/>
                </a:tc>
              </a:tr>
              <a:tr h="721682">
                <a:tc>
                  <a:txBody>
                    <a:bodyPr/>
                    <a:lstStyle/>
                    <a:p>
                      <a:r>
                        <a:rPr lang="id-ID" dirty="0" smtClean="0"/>
                        <a:t>Call center</a:t>
                      </a:r>
                      <a:endParaRPr lang="id-ID" dirty="0"/>
                    </a:p>
                  </a:txBody>
                  <a:tcPr/>
                </a:tc>
                <a:tc>
                  <a:txBody>
                    <a:bodyPr/>
                    <a:lstStyle/>
                    <a:p>
                      <a:r>
                        <a:rPr lang="id-ID" dirty="0" smtClean="0"/>
                        <a:t>Penjadwalan produksi</a:t>
                      </a:r>
                      <a:endParaRPr lang="id-ID" dirty="0"/>
                    </a:p>
                  </a:txBody>
                  <a:tcPr/>
                </a:tc>
                <a:tc>
                  <a:txBody>
                    <a:bodyPr/>
                    <a:lstStyle/>
                    <a:p>
                      <a:r>
                        <a:rPr lang="id-ID" dirty="0" smtClean="0"/>
                        <a:t>Manajemen Pengetahuan</a:t>
                      </a:r>
                      <a:endParaRPr lang="id-ID" dirty="0"/>
                    </a:p>
                  </a:txBody>
                  <a:tcPr/>
                </a:tc>
                <a:tc>
                  <a:txBody>
                    <a:bodyPr/>
                    <a:lstStyle/>
                    <a:p>
                      <a:r>
                        <a:rPr lang="id-ID" dirty="0" smtClean="0"/>
                        <a:t>Intranet dan situs web</a:t>
                      </a:r>
                      <a:endParaRPr lang="id-ID" dirty="0"/>
                    </a:p>
                  </a:txBody>
                  <a:tcPr/>
                </a:tc>
                <a:tc>
                  <a:txBody>
                    <a:bodyPr/>
                    <a:lstStyle/>
                    <a:p>
                      <a:endParaRPr lang="id-ID"/>
                    </a:p>
                  </a:txBody>
                  <a:tcPr/>
                </a:tc>
              </a:tr>
              <a:tr h="721682">
                <a:tc>
                  <a:txBody>
                    <a:bodyPr/>
                    <a:lstStyle/>
                    <a:p>
                      <a:r>
                        <a:rPr lang="id-ID" dirty="0" smtClean="0"/>
                        <a:t>Saluran distribusi</a:t>
                      </a:r>
                      <a:endParaRPr lang="id-ID" dirty="0"/>
                    </a:p>
                  </a:txBody>
                  <a:tcPr/>
                </a:tc>
                <a:tc>
                  <a:txBody>
                    <a:bodyPr/>
                    <a:lstStyle/>
                    <a:p>
                      <a:r>
                        <a:rPr lang="id-ID" dirty="0" smtClean="0"/>
                        <a:t>Manajemen persediaan</a:t>
                      </a:r>
                      <a:endParaRPr lang="id-ID" dirty="0"/>
                    </a:p>
                  </a:txBody>
                  <a:tcPr/>
                </a:tc>
                <a:tc>
                  <a:txBody>
                    <a:bodyPr/>
                    <a:lstStyle/>
                    <a:p>
                      <a:r>
                        <a:rPr lang="id-ID" dirty="0" smtClean="0"/>
                        <a:t>Komitmen Eksekutif</a:t>
                      </a:r>
                      <a:endParaRPr lang="id-ID" dirty="0"/>
                    </a:p>
                  </a:txBody>
                  <a:tcPr/>
                </a:tc>
                <a:tc>
                  <a:txBody>
                    <a:bodyPr/>
                    <a:lstStyle/>
                    <a:p>
                      <a:r>
                        <a:rPr lang="id-ID" dirty="0" smtClean="0"/>
                        <a:t>Keamanan</a:t>
                      </a:r>
                      <a:endParaRPr lang="id-ID" dirty="0"/>
                    </a:p>
                  </a:txBody>
                  <a:tcPr/>
                </a:tc>
                <a:tc>
                  <a:txBody>
                    <a:bodyPr/>
                    <a:lstStyle/>
                    <a:p>
                      <a:endParaRPr lang="id-ID" dirty="0"/>
                    </a:p>
                  </a:txBody>
                  <a:tcPr/>
                </a:tc>
              </a:tr>
              <a:tr h="418117">
                <a:tc>
                  <a:txBody>
                    <a:bodyPr/>
                    <a:lstStyle/>
                    <a:p>
                      <a:endParaRPr lang="id-ID" dirty="0"/>
                    </a:p>
                  </a:txBody>
                  <a:tcPr/>
                </a:tc>
                <a:tc>
                  <a:txBody>
                    <a:bodyPr/>
                    <a:lstStyle/>
                    <a:p>
                      <a:endParaRPr lang="id-ID" dirty="0"/>
                    </a:p>
                  </a:txBody>
                  <a:tcPr/>
                </a:tc>
                <a:tc>
                  <a:txBody>
                    <a:bodyPr/>
                    <a:lstStyle/>
                    <a:p>
                      <a:endParaRPr lang="id-ID" dirty="0"/>
                    </a:p>
                  </a:txBody>
                  <a:tcPr/>
                </a:tc>
                <a:tc>
                  <a:txBody>
                    <a:bodyPr/>
                    <a:lstStyle/>
                    <a:p>
                      <a:r>
                        <a:rPr lang="id-ID" dirty="0" smtClean="0"/>
                        <a:t>Keahlian TI</a:t>
                      </a:r>
                      <a:endParaRPr lang="id-ID" dirty="0"/>
                    </a:p>
                  </a:txBody>
                  <a:tcPr/>
                </a:tc>
                <a:tc>
                  <a:txBody>
                    <a:bodyPr/>
                    <a:lstStyle/>
                    <a:p>
                      <a:endParaRPr lang="id-ID" dirty="0"/>
                    </a:p>
                  </a:txBody>
                  <a:tcPr/>
                </a:tc>
              </a:tr>
              <a:tr h="418117">
                <a:tc>
                  <a:txBody>
                    <a:bodyPr/>
                    <a:lstStyle/>
                    <a:p>
                      <a:endParaRPr lang="id-ID" dirty="0"/>
                    </a:p>
                  </a:txBody>
                  <a:tcPr/>
                </a:tc>
                <a:tc>
                  <a:txBody>
                    <a:bodyPr/>
                    <a:lstStyle/>
                    <a:p>
                      <a:endParaRPr lang="id-ID" dirty="0"/>
                    </a:p>
                  </a:txBody>
                  <a:tcPr/>
                </a:tc>
                <a:tc>
                  <a:txBody>
                    <a:bodyPr/>
                    <a:lstStyle/>
                    <a:p>
                      <a:endParaRPr lang="id-ID" dirty="0"/>
                    </a:p>
                  </a:txBody>
                  <a:tcPr/>
                </a:tc>
                <a:tc>
                  <a:txBody>
                    <a:bodyPr/>
                    <a:lstStyle/>
                    <a:p>
                      <a:r>
                        <a:rPr lang="id-ID" dirty="0" smtClean="0"/>
                        <a:t>Help desk</a:t>
                      </a:r>
                      <a:endParaRPr lang="id-ID" dirty="0"/>
                    </a:p>
                  </a:txBody>
                  <a:tcPr/>
                </a:tc>
                <a:tc>
                  <a:txBody>
                    <a:bodyPr/>
                    <a:lstStyle/>
                    <a:p>
                      <a:endParaRPr lang="id-ID" dirty="0"/>
                    </a:p>
                  </a:txBody>
                  <a:tcPr/>
                </a:tc>
              </a:tr>
            </a:tbl>
          </a:graphicData>
        </a:graphic>
      </p:graphicFrame>
    </p:spTree>
    <p:extLst>
      <p:ext uri="{BB962C8B-B14F-4D97-AF65-F5344CB8AC3E}">
        <p14:creationId xmlns:p14="http://schemas.microsoft.com/office/powerpoint/2010/main" val="28478266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smtClean="0"/>
              <a:t>Desain </a:t>
            </a:r>
            <a:r>
              <a:rPr lang="id-ID" b="1" dirty="0" smtClean="0"/>
              <a:t>E-Bisnis</a:t>
            </a:r>
            <a:endParaRPr lang="id-ID" b="1" dirty="0"/>
          </a:p>
        </p:txBody>
      </p:sp>
      <p:pic>
        <p:nvPicPr>
          <p:cNvPr id="4098" name="Picture 2" descr="Image result for lectur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3355647"/>
            <a:ext cx="2215293" cy="3477639"/>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6" descr="Image result for lc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7" name="AutoShape 8" descr="Image result for lcd"/>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8" name="AutoShape 10" descr="Image result for lcd"/>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pic>
        <p:nvPicPr>
          <p:cNvPr id="4107"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9528" y="1955417"/>
            <a:ext cx="5893646" cy="3993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3150096" y="2488828"/>
            <a:ext cx="4806280" cy="2677656"/>
          </a:xfrm>
          <a:prstGeom prst="rect">
            <a:avLst/>
          </a:prstGeom>
        </p:spPr>
        <p:txBody>
          <a:bodyPr wrap="square">
            <a:spAutoFit/>
          </a:bodyPr>
          <a:lstStyle/>
          <a:p>
            <a:pPr algn="ctr"/>
            <a:r>
              <a:rPr lang="id-ID" sz="2400" b="1" dirty="0" smtClean="0"/>
              <a:t>Selesai mengevaluasi kemampuan diri, selanjutnya perusahaan mendesain e-bisnisnya, menentukan tindakan tertentu yang akan dilakukan untuk  memaksimalkan nilai pelanggan dan menghasilkan keuntungan </a:t>
            </a:r>
            <a:endParaRPr lang="id-ID" sz="2400" b="1" dirty="0"/>
          </a:p>
        </p:txBody>
      </p:sp>
      <p:sp>
        <p:nvSpPr>
          <p:cNvPr id="10" name="Oval 9"/>
          <p:cNvSpPr/>
          <p:nvPr/>
        </p:nvSpPr>
        <p:spPr>
          <a:xfrm>
            <a:off x="906312" y="328742"/>
            <a:ext cx="1224136" cy="1224136"/>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6600" b="1" dirty="0"/>
              <a:t>3</a:t>
            </a:r>
            <a:endParaRPr lang="id-ID" sz="6600" b="1" dirty="0"/>
          </a:p>
        </p:txBody>
      </p:sp>
    </p:spTree>
    <p:extLst>
      <p:ext uri="{BB962C8B-B14F-4D97-AF65-F5344CB8AC3E}">
        <p14:creationId xmlns:p14="http://schemas.microsoft.com/office/powerpoint/2010/main" val="3280566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id-ID" b="1" dirty="0" smtClean="0"/>
              <a:t>Desain E-Bisnis</a:t>
            </a:r>
            <a:r>
              <a:rPr lang="id-ID" dirty="0" smtClean="0"/>
              <a:t>: </a:t>
            </a:r>
            <a:r>
              <a:rPr lang="id-ID" sz="4000" dirty="0" smtClean="0"/>
              <a:t>Beberapa desain e-bisnis</a:t>
            </a:r>
            <a:endParaRPr lang="id-ID" sz="4000" dirty="0"/>
          </a:p>
        </p:txBody>
      </p:sp>
      <p:sp>
        <p:nvSpPr>
          <p:cNvPr id="3" name="Content Placeholder 2"/>
          <p:cNvSpPr>
            <a:spLocks noGrp="1"/>
          </p:cNvSpPr>
          <p:nvPr>
            <p:ph idx="1"/>
          </p:nvPr>
        </p:nvSpPr>
        <p:spPr/>
        <p:txBody>
          <a:bodyPr>
            <a:noAutofit/>
          </a:bodyPr>
          <a:lstStyle/>
          <a:p>
            <a:pPr marL="457200" indent="-457200">
              <a:buFont typeface="+mj-lt"/>
              <a:buAutoNum type="arabicPeriod"/>
            </a:pPr>
            <a:r>
              <a:rPr lang="id-ID" sz="2200" b="1" dirty="0" smtClean="0">
                <a:solidFill>
                  <a:srgbClr val="C00000"/>
                </a:solidFill>
              </a:rPr>
              <a:t>Kategori pembunuh</a:t>
            </a:r>
            <a:r>
              <a:rPr lang="id-ID" sz="2200" dirty="0" smtClean="0"/>
              <a:t>. Desain e-bisnis ini menggunakan internet untuk mengenali kebutuhan pelanggan yang unik. Perusahaan harus orang pertama yang di pasar dan berusaha tetap di depan dalam persaingan dengan terus inovasi. Contoh: </a:t>
            </a:r>
            <a:r>
              <a:rPr lang="id-ID" sz="2200" b="1" dirty="0" smtClean="0">
                <a:solidFill>
                  <a:srgbClr val="00B0F0"/>
                </a:solidFill>
              </a:rPr>
              <a:t>Amazon.com</a:t>
            </a:r>
          </a:p>
          <a:p>
            <a:pPr marL="457200" indent="-457200">
              <a:buFont typeface="+mj-lt"/>
              <a:buAutoNum type="arabicPeriod"/>
            </a:pPr>
            <a:r>
              <a:rPr lang="id-ID" sz="2200" b="1" dirty="0" smtClean="0">
                <a:solidFill>
                  <a:srgbClr val="C00000"/>
                </a:solidFill>
              </a:rPr>
              <a:t>Rekonfigurasi saluran</a:t>
            </a:r>
            <a:r>
              <a:rPr lang="id-ID" sz="2200" dirty="0" smtClean="0"/>
              <a:t>. Menggunakan internet untuk mengakses langsung pelanggan, menciptakan penjualan, dan memenuhi pesanan. Desain ini lebih sebagai pelengkap bukan pengganti saluran pemasaran yang sudah ada. Contoh: </a:t>
            </a:r>
            <a:r>
              <a:rPr lang="id-ID" sz="2200" b="1" dirty="0" smtClean="0">
                <a:solidFill>
                  <a:srgbClr val="00B0F0"/>
                </a:solidFill>
              </a:rPr>
              <a:t>Dell, Cisco</a:t>
            </a:r>
          </a:p>
          <a:p>
            <a:pPr marL="457200" indent="-457200">
              <a:buFont typeface="+mj-lt"/>
              <a:buAutoNum type="arabicPeriod"/>
            </a:pPr>
            <a:r>
              <a:rPr lang="id-ID" sz="2200" b="1" dirty="0" smtClean="0">
                <a:solidFill>
                  <a:srgbClr val="C00000"/>
                </a:solidFill>
              </a:rPr>
              <a:t>Perantara transaksi</a:t>
            </a:r>
            <a:r>
              <a:rPr lang="id-ID" sz="2200" dirty="0" smtClean="0"/>
              <a:t>. Desain ini menggunakan internet untuk melakukan proses pengadaan. Sebuah model transaksional, mencakup proses dari ujung ke ujung pencarian, pembandingan, pemilihan, dan pembayaran online. Contoh: </a:t>
            </a:r>
            <a:r>
              <a:rPr lang="id-ID" sz="2200" b="1" dirty="0" smtClean="0">
                <a:solidFill>
                  <a:srgbClr val="00B0F0"/>
                </a:solidFill>
              </a:rPr>
              <a:t>Ebay</a:t>
            </a:r>
            <a:r>
              <a:rPr lang="id-ID" sz="2200" dirty="0" smtClean="0"/>
              <a:t> </a:t>
            </a:r>
            <a:endParaRPr lang="id-ID" sz="2200" dirty="0"/>
          </a:p>
        </p:txBody>
      </p:sp>
    </p:spTree>
    <p:extLst>
      <p:ext uri="{BB962C8B-B14F-4D97-AF65-F5344CB8AC3E}">
        <p14:creationId xmlns:p14="http://schemas.microsoft.com/office/powerpoint/2010/main" val="22837380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Kisah Hercules</a:t>
            </a:r>
            <a:endParaRPr lang="id-ID" dirty="0"/>
          </a:p>
        </p:txBody>
      </p:sp>
      <p:sp>
        <p:nvSpPr>
          <p:cNvPr id="4" name="Rectangle 3"/>
          <p:cNvSpPr/>
          <p:nvPr/>
        </p:nvSpPr>
        <p:spPr>
          <a:xfrm>
            <a:off x="3203848" y="1772816"/>
            <a:ext cx="5544616" cy="4401205"/>
          </a:xfrm>
          <a:prstGeom prst="rect">
            <a:avLst/>
          </a:prstGeom>
        </p:spPr>
        <p:txBody>
          <a:bodyPr wrap="square">
            <a:spAutoFit/>
          </a:bodyPr>
          <a:lstStyle/>
          <a:p>
            <a:r>
              <a:rPr lang="en-US" sz="2800" dirty="0"/>
              <a:t>The monster was upon him. One of the snake-like heads darted out at him. Swinging his sword, Hercules cut </a:t>
            </a:r>
            <a:r>
              <a:rPr lang="en-US" sz="2800" dirty="0" smtClean="0"/>
              <a:t>it</a:t>
            </a:r>
            <a:r>
              <a:rPr lang="id-ID" sz="2800" dirty="0" smtClean="0"/>
              <a:t> </a:t>
            </a:r>
            <a:r>
              <a:rPr lang="en-US" sz="2800" dirty="0" smtClean="0"/>
              <a:t>off</a:t>
            </a:r>
            <a:r>
              <a:rPr lang="en-US" sz="2800" dirty="0"/>
              <a:t>. Immediately two new heads grew from the Hydra's bloody neck. Hercules cut them off also—but four </a:t>
            </a:r>
            <a:r>
              <a:rPr lang="en-US" sz="2800" dirty="0" smtClean="0"/>
              <a:t>new</a:t>
            </a:r>
            <a:r>
              <a:rPr lang="id-ID" sz="2800" dirty="0" smtClean="0"/>
              <a:t> </a:t>
            </a:r>
            <a:r>
              <a:rPr lang="en-US" sz="2800" dirty="0" smtClean="0"/>
              <a:t>heads </a:t>
            </a:r>
            <a:r>
              <a:rPr lang="en-US" sz="2800" dirty="0"/>
              <a:t>grew in their places. Hercules gasped, "I fear that before I am finished it will have nine hundred heads!"</a:t>
            </a:r>
            <a:endParaRPr lang="id-ID" sz="2800" dirty="0"/>
          </a:p>
        </p:txBody>
      </p:sp>
      <p:pic>
        <p:nvPicPr>
          <p:cNvPr id="1026" name="Picture 2" descr="http://arhstudioscollectibles.com/wp-content/uploads/2015/08/Hercules-EX-GIF.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2102079"/>
            <a:ext cx="2886407" cy="4104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89488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id-ID" b="1" dirty="0" smtClean="0"/>
              <a:t>Desain E-Bisnis</a:t>
            </a:r>
            <a:r>
              <a:rPr lang="id-ID" dirty="0" smtClean="0"/>
              <a:t>: </a:t>
            </a:r>
            <a:r>
              <a:rPr lang="id-ID" sz="4000" dirty="0" smtClean="0"/>
              <a:t>Beberapa desain e-bisnis</a:t>
            </a:r>
            <a:endParaRPr lang="id-ID" sz="4000" dirty="0"/>
          </a:p>
        </p:txBody>
      </p:sp>
      <p:sp>
        <p:nvSpPr>
          <p:cNvPr id="3" name="Content Placeholder 2"/>
          <p:cNvSpPr>
            <a:spLocks noGrp="1"/>
          </p:cNvSpPr>
          <p:nvPr>
            <p:ph idx="1"/>
          </p:nvPr>
        </p:nvSpPr>
        <p:spPr/>
        <p:txBody>
          <a:bodyPr>
            <a:normAutofit fontScale="92500" lnSpcReduction="10000"/>
          </a:bodyPr>
          <a:lstStyle/>
          <a:p>
            <a:pPr marL="514350" indent="-514350">
              <a:buFont typeface="+mj-lt"/>
              <a:buAutoNum type="arabicPeriod" startAt="4"/>
            </a:pPr>
            <a:r>
              <a:rPr lang="id-ID" b="1" dirty="0" smtClean="0">
                <a:solidFill>
                  <a:srgbClr val="C00000"/>
                </a:solidFill>
              </a:rPr>
              <a:t>Infomediari</a:t>
            </a:r>
            <a:r>
              <a:rPr lang="id-ID" dirty="0" smtClean="0">
                <a:solidFill>
                  <a:srgbClr val="C00000"/>
                </a:solidFill>
              </a:rPr>
              <a:t>.</a:t>
            </a:r>
            <a:r>
              <a:rPr lang="id-ID" dirty="0" smtClean="0"/>
              <a:t> Desain ini menggunakan internet untuk mengurangi biaya searching. Menawarkan pelanggan suatu proses yang kompak untuk mengumpulkan informasi yang diperlukan untuk melakukan pengadaan besar.</a:t>
            </a:r>
          </a:p>
          <a:p>
            <a:pPr marL="514350" indent="-514350">
              <a:buFont typeface="+mj-lt"/>
              <a:buAutoNum type="arabicPeriod" startAt="5"/>
            </a:pPr>
            <a:r>
              <a:rPr lang="id-ID" b="1" dirty="0" smtClean="0">
                <a:solidFill>
                  <a:srgbClr val="C00000"/>
                </a:solidFill>
              </a:rPr>
              <a:t>Pembaharu layanan mandiri</a:t>
            </a:r>
            <a:r>
              <a:rPr lang="id-ID" dirty="0" smtClean="0"/>
              <a:t>. Menggunakan internet untuk menyediakan serangkaian layanan lengkap kepada pelanggan karyawan. Memberikan karyawan hubungan yang personal dan langsung ke perusahaan. </a:t>
            </a:r>
            <a:endParaRPr lang="id-ID" dirty="0"/>
          </a:p>
        </p:txBody>
      </p:sp>
    </p:spTree>
    <p:extLst>
      <p:ext uri="{BB962C8B-B14F-4D97-AF65-F5344CB8AC3E}">
        <p14:creationId xmlns:p14="http://schemas.microsoft.com/office/powerpoint/2010/main" val="2810648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id-ID" b="1" dirty="0" smtClean="0"/>
              <a:t>Desain E-Bisnis</a:t>
            </a:r>
            <a:r>
              <a:rPr lang="id-ID" dirty="0" smtClean="0"/>
              <a:t>: </a:t>
            </a:r>
            <a:r>
              <a:rPr lang="id-ID" sz="3600" dirty="0" smtClean="0"/>
              <a:t>Beberapa desain e-bisnis</a:t>
            </a:r>
            <a:endParaRPr lang="id-ID" sz="4000" dirty="0"/>
          </a:p>
        </p:txBody>
      </p:sp>
      <p:sp>
        <p:nvSpPr>
          <p:cNvPr id="3" name="Content Placeholder 2"/>
          <p:cNvSpPr>
            <a:spLocks noGrp="1"/>
          </p:cNvSpPr>
          <p:nvPr>
            <p:ph idx="1"/>
          </p:nvPr>
        </p:nvSpPr>
        <p:spPr/>
        <p:txBody>
          <a:bodyPr>
            <a:normAutofit/>
          </a:bodyPr>
          <a:lstStyle/>
          <a:p>
            <a:pPr marL="514350" indent="-514350">
              <a:buFont typeface="+mj-lt"/>
              <a:buAutoNum type="arabicPeriod" startAt="6"/>
            </a:pPr>
            <a:r>
              <a:rPr lang="id-ID" b="1" dirty="0" smtClean="0">
                <a:solidFill>
                  <a:srgbClr val="C00000"/>
                </a:solidFill>
              </a:rPr>
              <a:t>Pembaharu rantai pasok</a:t>
            </a:r>
            <a:r>
              <a:rPr lang="id-ID" dirty="0" smtClean="0"/>
              <a:t>. Menggunakan internet untuk menyingkat interaksi diantara pihak-pihak dalam rantai pasok untuk meningkatkan efisiensi operasional.  </a:t>
            </a:r>
          </a:p>
          <a:p>
            <a:pPr marL="514350" indent="-514350">
              <a:buFont typeface="+mj-lt"/>
              <a:buAutoNum type="arabicPeriod" startAt="7"/>
            </a:pPr>
            <a:r>
              <a:rPr lang="id-ID" b="1" dirty="0" smtClean="0">
                <a:solidFill>
                  <a:srgbClr val="C00000"/>
                </a:solidFill>
              </a:rPr>
              <a:t>Penguasa saluran</a:t>
            </a:r>
            <a:r>
              <a:rPr lang="id-ID" dirty="0" smtClean="0"/>
              <a:t>. Menggunakan internet sebagai saluran layanan dan penjualan, bersifat melengkapi saluran fisik yang sudah ada, yaitu pusat layanan (</a:t>
            </a:r>
            <a:r>
              <a:rPr lang="id-ID" i="1" dirty="0" smtClean="0"/>
              <a:t>call center</a:t>
            </a:r>
            <a:r>
              <a:rPr lang="id-ID" dirty="0" smtClean="0"/>
              <a:t>). </a:t>
            </a:r>
            <a:endParaRPr lang="id-ID" dirty="0"/>
          </a:p>
        </p:txBody>
      </p:sp>
    </p:spTree>
    <p:extLst>
      <p:ext uri="{BB962C8B-B14F-4D97-AF65-F5344CB8AC3E}">
        <p14:creationId xmlns:p14="http://schemas.microsoft.com/office/powerpoint/2010/main" val="5367958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id-ID" b="1" dirty="0" smtClean="0"/>
              <a:t>Desain E-Bisnis</a:t>
            </a:r>
            <a:r>
              <a:rPr lang="id-ID" dirty="0" smtClean="0"/>
              <a:t>: </a:t>
            </a:r>
            <a:r>
              <a:rPr lang="id-ID" sz="3600" dirty="0" smtClean="0"/>
              <a:t>Menegaskan </a:t>
            </a:r>
            <a:r>
              <a:rPr lang="id-ID" sz="3600" b="1" dirty="0" smtClean="0">
                <a:solidFill>
                  <a:srgbClr val="C00000"/>
                </a:solidFill>
              </a:rPr>
              <a:t>Faktor Pembeda</a:t>
            </a:r>
            <a:endParaRPr lang="id-ID" sz="3600" b="1" dirty="0">
              <a:solidFill>
                <a:srgbClr val="C00000"/>
              </a:solidFill>
            </a:endParaRPr>
          </a:p>
        </p:txBody>
      </p:sp>
      <p:sp>
        <p:nvSpPr>
          <p:cNvPr id="3" name="Content Placeholder 2"/>
          <p:cNvSpPr>
            <a:spLocks noGrp="1"/>
          </p:cNvSpPr>
          <p:nvPr>
            <p:ph idx="1"/>
          </p:nvPr>
        </p:nvSpPr>
        <p:spPr>
          <a:xfrm>
            <a:off x="457200" y="1600201"/>
            <a:ext cx="8229600" cy="2260848"/>
          </a:xfrm>
        </p:spPr>
        <p:txBody>
          <a:bodyPr>
            <a:normAutofit fontScale="92500" lnSpcReduction="10000"/>
          </a:bodyPr>
          <a:lstStyle/>
          <a:p>
            <a:r>
              <a:rPr lang="id-ID" dirty="0" smtClean="0"/>
              <a:t>Bagaimana posisi perusahaan dalam pasar? Apa strategi pembeda perusahaan?</a:t>
            </a:r>
          </a:p>
          <a:p>
            <a:r>
              <a:rPr lang="id-ID" dirty="0" smtClean="0"/>
              <a:t>Untuk memperoleh posisi pasar </a:t>
            </a:r>
            <a:r>
              <a:rPr lang="id-ID" dirty="0" smtClean="0"/>
              <a:t>perusahaan perlu </a:t>
            </a:r>
            <a:r>
              <a:rPr lang="id-ID" dirty="0" smtClean="0"/>
              <a:t>unggul minimal satu dari </a:t>
            </a:r>
            <a:r>
              <a:rPr lang="id-ID" dirty="0" smtClean="0"/>
              <a:t>beberapa dimensi </a:t>
            </a:r>
            <a:r>
              <a:rPr lang="id-ID" dirty="0" smtClean="0"/>
              <a:t>berikut:</a:t>
            </a:r>
          </a:p>
          <a:p>
            <a:endParaRPr lang="id-ID" dirty="0"/>
          </a:p>
        </p:txBody>
      </p:sp>
    </p:spTree>
    <p:extLst>
      <p:ext uri="{BB962C8B-B14F-4D97-AF65-F5344CB8AC3E}">
        <p14:creationId xmlns:p14="http://schemas.microsoft.com/office/powerpoint/2010/main" val="27286831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s://s3.amazonaws.com/fzautomotive/dealers/562fdb8c74595.png"/>
          <p:cNvPicPr>
            <a:picLocks noChangeAspect="1" noChangeArrowheads="1"/>
          </p:cNvPicPr>
          <p:nvPr/>
        </p:nvPicPr>
        <p:blipFill rotWithShape="1">
          <a:blip r:embed="rId2">
            <a:extLst>
              <a:ext uri="{28A0092B-C50C-407E-A947-70E740481C1C}">
                <a14:useLocalDpi xmlns:a14="http://schemas.microsoft.com/office/drawing/2010/main" val="0"/>
              </a:ext>
            </a:extLst>
          </a:blip>
          <a:srcRect l="6246" t="8381" r="6587" b="5021"/>
          <a:stretch/>
        </p:blipFill>
        <p:spPr bwMode="auto">
          <a:xfrm>
            <a:off x="4203290" y="3052916"/>
            <a:ext cx="4734233" cy="355436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id-ID" b="1" dirty="0" smtClean="0">
                <a:solidFill>
                  <a:srgbClr val="C00000"/>
                </a:solidFill>
              </a:rPr>
              <a:t>Faktor Pembeda</a:t>
            </a:r>
            <a:endParaRPr lang="id-ID" b="1" dirty="0">
              <a:solidFill>
                <a:srgbClr val="C00000"/>
              </a:solidFill>
            </a:endParaRPr>
          </a:p>
        </p:txBody>
      </p:sp>
      <p:sp>
        <p:nvSpPr>
          <p:cNvPr id="3" name="Content Placeholder 2"/>
          <p:cNvSpPr>
            <a:spLocks noGrp="1"/>
          </p:cNvSpPr>
          <p:nvPr>
            <p:ph idx="1"/>
          </p:nvPr>
        </p:nvSpPr>
        <p:spPr>
          <a:xfrm>
            <a:off x="457200" y="1600201"/>
            <a:ext cx="8229600" cy="2044824"/>
          </a:xfrm>
        </p:spPr>
        <p:txBody>
          <a:bodyPr/>
          <a:lstStyle/>
          <a:p>
            <a:pPr lvl="1">
              <a:buFont typeface="Arial" pitchFamily="34" charset="0"/>
              <a:buChar char="•"/>
            </a:pPr>
            <a:r>
              <a:rPr lang="id-ID" dirty="0">
                <a:solidFill>
                  <a:srgbClr val="C00000"/>
                </a:solidFill>
              </a:rPr>
              <a:t>Fitur produk yang superior atau penampilan estetis</a:t>
            </a:r>
          </a:p>
          <a:p>
            <a:pPr lvl="1">
              <a:buFont typeface="Arial" pitchFamily="34" charset="0"/>
              <a:buChar char="•"/>
            </a:pPr>
            <a:r>
              <a:rPr lang="id-ID" dirty="0">
                <a:solidFill>
                  <a:srgbClr val="C00000"/>
                </a:solidFill>
              </a:rPr>
              <a:t>Saluran pemasaran yang nyaman, responsif, informatif, dan beragam</a:t>
            </a:r>
          </a:p>
          <a:p>
            <a:endParaRPr lang="id-ID" dirty="0"/>
          </a:p>
        </p:txBody>
      </p:sp>
      <p:sp>
        <p:nvSpPr>
          <p:cNvPr id="4" name="AutoShape 4" descr="https://s3.amazonaws.com/fzautomotive/dealers/562fdb8c74595.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6" name="Rectangle 5"/>
          <p:cNvSpPr/>
          <p:nvPr/>
        </p:nvSpPr>
        <p:spPr>
          <a:xfrm>
            <a:off x="432048" y="3573016"/>
            <a:ext cx="4572000" cy="2246769"/>
          </a:xfrm>
          <a:prstGeom prst="rect">
            <a:avLst/>
          </a:prstGeom>
        </p:spPr>
        <p:txBody>
          <a:bodyPr>
            <a:spAutoFit/>
          </a:bodyPr>
          <a:lstStyle/>
          <a:p>
            <a:pPr marL="811213" lvl="1" indent="-354013">
              <a:buFont typeface="Arial" pitchFamily="34" charset="0"/>
              <a:buChar char="•"/>
            </a:pPr>
            <a:r>
              <a:rPr lang="id-ID" sz="2800" dirty="0">
                <a:solidFill>
                  <a:srgbClr val="C00000"/>
                </a:solidFill>
              </a:rPr>
              <a:t>Layanan dan dukungan yang disesuaikan pengguna akhir</a:t>
            </a:r>
          </a:p>
          <a:p>
            <a:pPr marL="811213" lvl="1" indent="-354013">
              <a:buFont typeface="Arial" pitchFamily="34" charset="0"/>
              <a:buChar char="•"/>
            </a:pPr>
            <a:r>
              <a:rPr lang="id-ID" sz="2800" dirty="0">
                <a:solidFill>
                  <a:srgbClr val="C00000"/>
                </a:solidFill>
              </a:rPr>
              <a:t>Harga</a:t>
            </a:r>
          </a:p>
          <a:p>
            <a:pPr marL="811213" lvl="1" indent="-354013">
              <a:buFont typeface="Arial" pitchFamily="34" charset="0"/>
              <a:buChar char="•"/>
            </a:pPr>
            <a:r>
              <a:rPr lang="id-ID" sz="2800" dirty="0">
                <a:solidFill>
                  <a:srgbClr val="C00000"/>
                </a:solidFill>
              </a:rPr>
              <a:t>Brand Image</a:t>
            </a:r>
          </a:p>
        </p:txBody>
      </p:sp>
    </p:spTree>
    <p:extLst>
      <p:ext uri="{BB962C8B-B14F-4D97-AF65-F5344CB8AC3E}">
        <p14:creationId xmlns:p14="http://schemas.microsoft.com/office/powerpoint/2010/main" val="1953239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Perencanaan </a:t>
            </a:r>
            <a:r>
              <a:rPr lang="id-ID" dirty="0" smtClean="0"/>
              <a:t>Yg Berkomitmen</a:t>
            </a:r>
            <a:endParaRPr lang="id-ID" dirty="0"/>
          </a:p>
        </p:txBody>
      </p:sp>
      <p:sp>
        <p:nvSpPr>
          <p:cNvPr id="3" name="Content Placeholder 2"/>
          <p:cNvSpPr>
            <a:spLocks noGrp="1"/>
          </p:cNvSpPr>
          <p:nvPr>
            <p:ph idx="1"/>
          </p:nvPr>
        </p:nvSpPr>
        <p:spPr>
          <a:xfrm>
            <a:off x="3121496" y="1711349"/>
            <a:ext cx="5842992" cy="4525963"/>
          </a:xfrm>
        </p:spPr>
        <p:txBody>
          <a:bodyPr>
            <a:normAutofit fontScale="92500" lnSpcReduction="20000"/>
          </a:bodyPr>
          <a:lstStyle/>
          <a:p>
            <a:pPr marL="0" indent="0">
              <a:buNone/>
            </a:pPr>
            <a:r>
              <a:rPr lang="id-ID" dirty="0" smtClean="0"/>
              <a:t>Merencanakan e-bisnis dalam perusahaan mungkin terdengar biasa saja, tetapi melakukannya dengan benar membutuhkan </a:t>
            </a:r>
            <a:r>
              <a:rPr lang="id-ID" b="1" dirty="0" smtClean="0"/>
              <a:t>komitmen terus menerus</a:t>
            </a:r>
            <a:r>
              <a:rPr lang="id-ID" dirty="0" smtClean="0"/>
              <a:t>, </a:t>
            </a:r>
            <a:r>
              <a:rPr lang="id-ID" b="1" dirty="0" smtClean="0"/>
              <a:t>waktu</a:t>
            </a:r>
            <a:r>
              <a:rPr lang="id-ID" dirty="0" smtClean="0"/>
              <a:t>, dan </a:t>
            </a:r>
            <a:r>
              <a:rPr lang="id-ID" b="1" dirty="0" smtClean="0"/>
              <a:t>energi</a:t>
            </a:r>
            <a:r>
              <a:rPr lang="id-ID" dirty="0" smtClean="0"/>
              <a:t>. Banyak  perusahaan tidak berkomitmen dalam hal ini. Tetapi dalam pasar yang dinamis, langkah ini sangat beresiko karena jarak antara </a:t>
            </a:r>
            <a:r>
              <a:rPr lang="id-ID" b="1" dirty="0" smtClean="0">
                <a:solidFill>
                  <a:srgbClr val="FFC000"/>
                </a:solidFill>
              </a:rPr>
              <a:t>Pahlawan</a:t>
            </a:r>
            <a:r>
              <a:rPr lang="id-ID" dirty="0" smtClean="0">
                <a:solidFill>
                  <a:srgbClr val="FFC000"/>
                </a:solidFill>
              </a:rPr>
              <a:t> </a:t>
            </a:r>
            <a:r>
              <a:rPr lang="id-ID" dirty="0" smtClean="0"/>
              <a:t>dengan </a:t>
            </a:r>
            <a:r>
              <a:rPr lang="id-ID" b="1" dirty="0" smtClean="0">
                <a:solidFill>
                  <a:srgbClr val="FF0000"/>
                </a:solidFill>
              </a:rPr>
              <a:t>Pecundang</a:t>
            </a:r>
            <a:r>
              <a:rPr lang="id-ID" dirty="0" smtClean="0">
                <a:solidFill>
                  <a:srgbClr val="FF0000"/>
                </a:solidFill>
              </a:rPr>
              <a:t> </a:t>
            </a:r>
            <a:r>
              <a:rPr lang="id-ID" dirty="0" smtClean="0"/>
              <a:t>cukup dekat.</a:t>
            </a:r>
            <a:endParaRPr lang="id-ID" dirty="0"/>
          </a:p>
        </p:txBody>
      </p:sp>
      <p:pic>
        <p:nvPicPr>
          <p:cNvPr id="2050" name="Picture 2" descr="http://relationedge.com/wp-content/uploads/2014/10/ongoi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728151"/>
            <a:ext cx="2524125" cy="2533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03681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zpirit.no/wp-content/uploads/ikon_strateg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80" y="1740024"/>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id-ID" dirty="0" smtClean="0"/>
              <a:t>E-Bisnis Perlu Sinergi 3 Bidang</a:t>
            </a:r>
            <a:endParaRPr lang="id-ID" dirty="0"/>
          </a:p>
        </p:txBody>
      </p:sp>
      <p:sp>
        <p:nvSpPr>
          <p:cNvPr id="8" name="Right Arrow 7"/>
          <p:cNvSpPr/>
          <p:nvPr/>
        </p:nvSpPr>
        <p:spPr>
          <a:xfrm rot="1605440">
            <a:off x="2582602" y="2735745"/>
            <a:ext cx="576064" cy="576064"/>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id-ID"/>
          </a:p>
        </p:txBody>
      </p:sp>
      <p:sp>
        <p:nvSpPr>
          <p:cNvPr id="9" name="Right Arrow 8"/>
          <p:cNvSpPr/>
          <p:nvPr/>
        </p:nvSpPr>
        <p:spPr>
          <a:xfrm rot="9037622">
            <a:off x="5547870" y="2741161"/>
            <a:ext cx="576064" cy="576064"/>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id-ID"/>
          </a:p>
        </p:txBody>
      </p:sp>
      <p:sp>
        <p:nvSpPr>
          <p:cNvPr id="10" name="Right Arrow 9"/>
          <p:cNvSpPr/>
          <p:nvPr/>
        </p:nvSpPr>
        <p:spPr>
          <a:xfrm rot="16200000">
            <a:off x="4067942" y="3902195"/>
            <a:ext cx="576064" cy="576064"/>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id-ID"/>
          </a:p>
        </p:txBody>
      </p:sp>
      <p:sp>
        <p:nvSpPr>
          <p:cNvPr id="11" name="TextBox 10"/>
          <p:cNvSpPr txBox="1"/>
          <p:nvPr/>
        </p:nvSpPr>
        <p:spPr>
          <a:xfrm>
            <a:off x="1097808" y="3573016"/>
            <a:ext cx="1169936" cy="830997"/>
          </a:xfrm>
          <a:prstGeom prst="rect">
            <a:avLst/>
          </a:prstGeom>
          <a:noFill/>
        </p:spPr>
        <p:txBody>
          <a:bodyPr wrap="none" rtlCol="0">
            <a:spAutoFit/>
          </a:bodyPr>
          <a:lstStyle/>
          <a:p>
            <a:pPr algn="ctr"/>
            <a:r>
              <a:rPr lang="id-ID" sz="2400" b="1" dirty="0" smtClean="0"/>
              <a:t>Strategi</a:t>
            </a:r>
          </a:p>
          <a:p>
            <a:pPr algn="ctr"/>
            <a:r>
              <a:rPr lang="id-ID" sz="2400" b="1" dirty="0" smtClean="0"/>
              <a:t>bisnis</a:t>
            </a:r>
            <a:endParaRPr lang="id-ID" sz="2400" b="1" dirty="0"/>
          </a:p>
        </p:txBody>
      </p:sp>
      <p:sp>
        <p:nvSpPr>
          <p:cNvPr id="14" name="TextBox 13"/>
          <p:cNvSpPr txBox="1"/>
          <p:nvPr/>
        </p:nvSpPr>
        <p:spPr>
          <a:xfrm>
            <a:off x="6468480" y="3661573"/>
            <a:ext cx="1506512" cy="830997"/>
          </a:xfrm>
          <a:prstGeom prst="rect">
            <a:avLst/>
          </a:prstGeom>
          <a:noFill/>
        </p:spPr>
        <p:txBody>
          <a:bodyPr wrap="square" rtlCol="0">
            <a:spAutoFit/>
          </a:bodyPr>
          <a:lstStyle/>
          <a:p>
            <a:pPr algn="ctr"/>
            <a:r>
              <a:rPr lang="id-ID" sz="2400" b="1" dirty="0" smtClean="0"/>
              <a:t>Aplikasi enterprise</a:t>
            </a:r>
            <a:endParaRPr lang="id-ID" sz="2400" b="1" dirty="0"/>
          </a:p>
        </p:txBody>
      </p:sp>
      <p:sp>
        <p:nvSpPr>
          <p:cNvPr id="16" name="TextBox 15"/>
          <p:cNvSpPr txBox="1"/>
          <p:nvPr/>
        </p:nvSpPr>
        <p:spPr>
          <a:xfrm>
            <a:off x="3653379" y="6237312"/>
            <a:ext cx="1405193" cy="461665"/>
          </a:xfrm>
          <a:prstGeom prst="rect">
            <a:avLst/>
          </a:prstGeom>
          <a:noFill/>
        </p:spPr>
        <p:txBody>
          <a:bodyPr wrap="none" rtlCol="0">
            <a:spAutoFit/>
          </a:bodyPr>
          <a:lstStyle/>
          <a:p>
            <a:r>
              <a:rPr lang="id-ID" sz="2400" b="1" dirty="0" smtClean="0"/>
              <a:t>Teknologi</a:t>
            </a:r>
            <a:endParaRPr lang="id-ID" sz="2400" b="1" dirty="0"/>
          </a:p>
        </p:txBody>
      </p:sp>
      <p:sp>
        <p:nvSpPr>
          <p:cNvPr id="12" name="TextBox 11"/>
          <p:cNvSpPr txBox="1"/>
          <p:nvPr/>
        </p:nvSpPr>
        <p:spPr>
          <a:xfrm>
            <a:off x="3468552" y="2853009"/>
            <a:ext cx="1888460" cy="783193"/>
          </a:xfrm>
          <a:prstGeom prst="roundRect">
            <a:avLst/>
          </a:prstGeom>
          <a:solidFill>
            <a:srgbClr val="FFC000"/>
          </a:solidFill>
          <a:ln>
            <a:solidFill>
              <a:srgbClr val="FFFF00"/>
            </a:solidFill>
          </a:ln>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id-ID" sz="4000" b="1" dirty="0" smtClean="0">
                <a:solidFill>
                  <a:schemeClr val="tx1"/>
                </a:solidFill>
              </a:rPr>
              <a:t>E-Bisnis</a:t>
            </a:r>
            <a:endParaRPr lang="id-ID" sz="4000" b="1" dirty="0">
              <a:solidFill>
                <a:schemeClr val="tx1"/>
              </a:solidFill>
            </a:endParaRPr>
          </a:p>
        </p:txBody>
      </p:sp>
      <p:pic>
        <p:nvPicPr>
          <p:cNvPr id="3084" name="Picture 12" descr="Image result for erp"/>
          <p:cNvPicPr>
            <a:picLocks noChangeAspect="1" noChangeArrowheads="1"/>
          </p:cNvPicPr>
          <p:nvPr/>
        </p:nvPicPr>
        <p:blipFill rotWithShape="1">
          <a:blip r:embed="rId3">
            <a:extLst>
              <a:ext uri="{28A0092B-C50C-407E-A947-70E740481C1C}">
                <a14:useLocalDpi xmlns:a14="http://schemas.microsoft.com/office/drawing/2010/main" val="0"/>
              </a:ext>
            </a:extLst>
          </a:blip>
          <a:srcRect l="19207" r="17392"/>
          <a:stretch/>
        </p:blipFill>
        <p:spPr bwMode="auto">
          <a:xfrm>
            <a:off x="6205603" y="1844824"/>
            <a:ext cx="1962117" cy="1816749"/>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http://www.mikrotiknetwork.net/wp-content/uploads/2016/03/kabel-utp-300x22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0302" y="4674323"/>
            <a:ext cx="2131347" cy="1562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37371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3 Elemen Kunci P</a:t>
            </a:r>
            <a:r>
              <a:rPr lang="id-ID" dirty="0" smtClean="0"/>
              <a:t>embangunan </a:t>
            </a:r>
            <a:r>
              <a:rPr lang="id-ID" dirty="0" smtClean="0"/>
              <a:t>E-bisnis</a:t>
            </a:r>
            <a:endParaRPr lang="id-ID" dirty="0"/>
          </a:p>
        </p:txBody>
      </p:sp>
      <p:graphicFrame>
        <p:nvGraphicFramePr>
          <p:cNvPr id="4" name="Diagram 3"/>
          <p:cNvGraphicFramePr/>
          <p:nvPr>
            <p:extLst>
              <p:ext uri="{D42A27DB-BD31-4B8C-83A1-F6EECF244321}">
                <p14:modId xmlns:p14="http://schemas.microsoft.com/office/powerpoint/2010/main" val="3389483860"/>
              </p:ext>
            </p:extLst>
          </p:nvPr>
        </p:nvGraphicFramePr>
        <p:xfrm>
          <a:off x="251520" y="1541016"/>
          <a:ext cx="8412088" cy="4912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77181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fill="remove" grpId="0" nodeType="withEffect">
                                  <p:stCondLst>
                                    <p:cond delay="0"/>
                                  </p:stCondLst>
                                  <p:childTnLst>
                                    <p:animClr clrSpc="rgb" dir="cw">
                                      <p:cBhvr override="childStyle">
                                        <p:cTn id="6" dur="250" autoRev="1" fill="remove"/>
                                        <p:tgtEl>
                                          <p:spTgt spid="4">
                                            <p:graphicEl>
                                              <a:dgm id="{B7E54CE6-A119-4265-9C0C-040EEDDE08B0}"/>
                                            </p:graphicEl>
                                          </p:spTgt>
                                        </p:tgtEl>
                                        <p:attrNameLst>
                                          <p:attrName>style.color</p:attrName>
                                        </p:attrNameLst>
                                      </p:cBhvr>
                                      <p:to>
                                        <a:schemeClr val="bg1"/>
                                      </p:to>
                                    </p:animClr>
                                    <p:animClr clrSpc="rgb" dir="cw">
                                      <p:cBhvr>
                                        <p:cTn id="7" dur="250" autoRev="1" fill="remove"/>
                                        <p:tgtEl>
                                          <p:spTgt spid="4">
                                            <p:graphicEl>
                                              <a:dgm id="{B7E54CE6-A119-4265-9C0C-040EEDDE08B0}"/>
                                            </p:graphicEl>
                                          </p:spTgt>
                                        </p:tgtEl>
                                        <p:attrNameLst>
                                          <p:attrName>fillcolor</p:attrName>
                                        </p:attrNameLst>
                                      </p:cBhvr>
                                      <p:to>
                                        <a:schemeClr val="bg1"/>
                                      </p:to>
                                    </p:animClr>
                                    <p:set>
                                      <p:cBhvr>
                                        <p:cTn id="8" dur="250" autoRev="1" fill="remove"/>
                                        <p:tgtEl>
                                          <p:spTgt spid="4">
                                            <p:graphicEl>
                                              <a:dgm id="{B7E54CE6-A119-4265-9C0C-040EEDDE08B0}"/>
                                            </p:graphicEl>
                                          </p:spTgt>
                                        </p:tgtEl>
                                        <p:attrNameLst>
                                          <p:attrName>fill.type</p:attrName>
                                        </p:attrNameLst>
                                      </p:cBhvr>
                                      <p:to>
                                        <p:strVal val="solid"/>
                                      </p:to>
                                    </p:set>
                                    <p:set>
                                      <p:cBhvr>
                                        <p:cTn id="9" dur="250" autoRev="1" fill="remove"/>
                                        <p:tgtEl>
                                          <p:spTgt spid="4">
                                            <p:graphicEl>
                                              <a:dgm id="{B7E54CE6-A119-4265-9C0C-040EEDDE08B0}"/>
                                            </p:graphicEl>
                                          </p:spTgt>
                                        </p:tgtEl>
                                        <p:attrNameLst>
                                          <p:attrName>fill.on</p:attrName>
                                        </p:attrNameLst>
                                      </p:cBhvr>
                                      <p:to>
                                        <p:strVal val="true"/>
                                      </p:to>
                                    </p:set>
                                  </p:childTnLst>
                                </p:cTn>
                              </p:par>
                              <p:par>
                                <p:cTn id="10" presetID="27" presetClass="emph" presetSubtype="0" fill="remove" grpId="0" nodeType="withEffect">
                                  <p:stCondLst>
                                    <p:cond delay="0"/>
                                  </p:stCondLst>
                                  <p:childTnLst>
                                    <p:animClr clrSpc="rgb" dir="cw">
                                      <p:cBhvr override="childStyle">
                                        <p:cTn id="11" dur="250" autoRev="1" fill="remove"/>
                                        <p:tgtEl>
                                          <p:spTgt spid="4">
                                            <p:graphicEl>
                                              <a:dgm id="{D341DC33-AA52-4E42-A5DF-C7AA91956064}"/>
                                            </p:graphicEl>
                                          </p:spTgt>
                                        </p:tgtEl>
                                        <p:attrNameLst>
                                          <p:attrName>style.color</p:attrName>
                                        </p:attrNameLst>
                                      </p:cBhvr>
                                      <p:to>
                                        <a:schemeClr val="bg1"/>
                                      </p:to>
                                    </p:animClr>
                                    <p:animClr clrSpc="rgb" dir="cw">
                                      <p:cBhvr>
                                        <p:cTn id="12" dur="250" autoRev="1" fill="remove"/>
                                        <p:tgtEl>
                                          <p:spTgt spid="4">
                                            <p:graphicEl>
                                              <a:dgm id="{D341DC33-AA52-4E42-A5DF-C7AA91956064}"/>
                                            </p:graphicEl>
                                          </p:spTgt>
                                        </p:tgtEl>
                                        <p:attrNameLst>
                                          <p:attrName>fillcolor</p:attrName>
                                        </p:attrNameLst>
                                      </p:cBhvr>
                                      <p:to>
                                        <a:schemeClr val="bg1"/>
                                      </p:to>
                                    </p:animClr>
                                    <p:set>
                                      <p:cBhvr>
                                        <p:cTn id="13" dur="250" autoRev="1" fill="remove"/>
                                        <p:tgtEl>
                                          <p:spTgt spid="4">
                                            <p:graphicEl>
                                              <a:dgm id="{D341DC33-AA52-4E42-A5DF-C7AA91956064}"/>
                                            </p:graphicEl>
                                          </p:spTgt>
                                        </p:tgtEl>
                                        <p:attrNameLst>
                                          <p:attrName>fill.type</p:attrName>
                                        </p:attrNameLst>
                                      </p:cBhvr>
                                      <p:to>
                                        <p:strVal val="solid"/>
                                      </p:to>
                                    </p:set>
                                    <p:set>
                                      <p:cBhvr>
                                        <p:cTn id="14" dur="250" autoRev="1" fill="remove"/>
                                        <p:tgtEl>
                                          <p:spTgt spid="4">
                                            <p:graphicEl>
                                              <a:dgm id="{D341DC33-AA52-4E42-A5DF-C7AA91956064}"/>
                                            </p:graphicEl>
                                          </p:spTgt>
                                        </p:tgtEl>
                                        <p:attrNameLst>
                                          <p:attrName>fill.on</p:attrName>
                                        </p:attrNameLst>
                                      </p:cBhvr>
                                      <p:to>
                                        <p:strVal val="true"/>
                                      </p:to>
                                    </p:set>
                                  </p:childTnLst>
                                </p:cTn>
                              </p:par>
                              <p:par>
                                <p:cTn id="15" presetID="27" presetClass="emph" presetSubtype="0" fill="remove" grpId="0" nodeType="withEffect">
                                  <p:stCondLst>
                                    <p:cond delay="0"/>
                                  </p:stCondLst>
                                  <p:childTnLst>
                                    <p:animClr clrSpc="rgb" dir="cw">
                                      <p:cBhvr override="childStyle">
                                        <p:cTn id="16" dur="250" autoRev="1" fill="remove"/>
                                        <p:tgtEl>
                                          <p:spTgt spid="4">
                                            <p:graphicEl>
                                              <a:dgm id="{ECFF8F25-F1BD-422E-865F-9C50E7769C83}"/>
                                            </p:graphicEl>
                                          </p:spTgt>
                                        </p:tgtEl>
                                        <p:attrNameLst>
                                          <p:attrName>style.color</p:attrName>
                                        </p:attrNameLst>
                                      </p:cBhvr>
                                      <p:to>
                                        <a:schemeClr val="bg1"/>
                                      </p:to>
                                    </p:animClr>
                                    <p:animClr clrSpc="rgb" dir="cw">
                                      <p:cBhvr>
                                        <p:cTn id="17" dur="250" autoRev="1" fill="remove"/>
                                        <p:tgtEl>
                                          <p:spTgt spid="4">
                                            <p:graphicEl>
                                              <a:dgm id="{ECFF8F25-F1BD-422E-865F-9C50E7769C83}"/>
                                            </p:graphicEl>
                                          </p:spTgt>
                                        </p:tgtEl>
                                        <p:attrNameLst>
                                          <p:attrName>fillcolor</p:attrName>
                                        </p:attrNameLst>
                                      </p:cBhvr>
                                      <p:to>
                                        <a:schemeClr val="bg1"/>
                                      </p:to>
                                    </p:animClr>
                                    <p:set>
                                      <p:cBhvr>
                                        <p:cTn id="18" dur="250" autoRev="1" fill="remove"/>
                                        <p:tgtEl>
                                          <p:spTgt spid="4">
                                            <p:graphicEl>
                                              <a:dgm id="{ECFF8F25-F1BD-422E-865F-9C50E7769C83}"/>
                                            </p:graphicEl>
                                          </p:spTgt>
                                        </p:tgtEl>
                                        <p:attrNameLst>
                                          <p:attrName>fill.type</p:attrName>
                                        </p:attrNameLst>
                                      </p:cBhvr>
                                      <p:to>
                                        <p:strVal val="solid"/>
                                      </p:to>
                                    </p:set>
                                    <p:set>
                                      <p:cBhvr>
                                        <p:cTn id="19" dur="250" autoRev="1" fill="remove"/>
                                        <p:tgtEl>
                                          <p:spTgt spid="4">
                                            <p:graphicEl>
                                              <a:dgm id="{ECFF8F25-F1BD-422E-865F-9C50E7769C83}"/>
                                            </p:graphicEl>
                                          </p:spTgt>
                                        </p:tgtEl>
                                        <p:attrNameLst>
                                          <p:attrName>fill.on</p:attrName>
                                        </p:attrNameLst>
                                      </p:cBhvr>
                                      <p:to>
                                        <p:strVal val="true"/>
                                      </p:to>
                                    </p:set>
                                  </p:childTnLst>
                                </p:cTn>
                              </p:par>
                              <p:par>
                                <p:cTn id="20" presetID="27" presetClass="emph" presetSubtype="0" fill="remove" grpId="0" nodeType="withEffect">
                                  <p:stCondLst>
                                    <p:cond delay="0"/>
                                  </p:stCondLst>
                                  <p:childTnLst>
                                    <p:animClr clrSpc="rgb" dir="cw">
                                      <p:cBhvr override="childStyle">
                                        <p:cTn id="21" dur="250" autoRev="1" fill="remove"/>
                                        <p:tgtEl>
                                          <p:spTgt spid="4">
                                            <p:graphicEl>
                                              <a:dgm id="{7E0BE537-BE3A-4776-A2E4-EEC05B0624AD}"/>
                                            </p:graphicEl>
                                          </p:spTgt>
                                        </p:tgtEl>
                                        <p:attrNameLst>
                                          <p:attrName>style.color</p:attrName>
                                        </p:attrNameLst>
                                      </p:cBhvr>
                                      <p:to>
                                        <a:schemeClr val="bg1"/>
                                      </p:to>
                                    </p:animClr>
                                    <p:animClr clrSpc="rgb" dir="cw">
                                      <p:cBhvr>
                                        <p:cTn id="22" dur="250" autoRev="1" fill="remove"/>
                                        <p:tgtEl>
                                          <p:spTgt spid="4">
                                            <p:graphicEl>
                                              <a:dgm id="{7E0BE537-BE3A-4776-A2E4-EEC05B0624AD}"/>
                                            </p:graphicEl>
                                          </p:spTgt>
                                        </p:tgtEl>
                                        <p:attrNameLst>
                                          <p:attrName>fillcolor</p:attrName>
                                        </p:attrNameLst>
                                      </p:cBhvr>
                                      <p:to>
                                        <a:schemeClr val="bg1"/>
                                      </p:to>
                                    </p:animClr>
                                    <p:set>
                                      <p:cBhvr>
                                        <p:cTn id="23" dur="250" autoRev="1" fill="remove"/>
                                        <p:tgtEl>
                                          <p:spTgt spid="4">
                                            <p:graphicEl>
                                              <a:dgm id="{7E0BE537-BE3A-4776-A2E4-EEC05B0624AD}"/>
                                            </p:graphicEl>
                                          </p:spTgt>
                                        </p:tgtEl>
                                        <p:attrNameLst>
                                          <p:attrName>fill.type</p:attrName>
                                        </p:attrNameLst>
                                      </p:cBhvr>
                                      <p:to>
                                        <p:strVal val="solid"/>
                                      </p:to>
                                    </p:set>
                                    <p:set>
                                      <p:cBhvr>
                                        <p:cTn id="24" dur="250" autoRev="1" fill="remove"/>
                                        <p:tgtEl>
                                          <p:spTgt spid="4">
                                            <p:graphicEl>
                                              <a:dgm id="{7E0BE537-BE3A-4776-A2E4-EEC05B0624AD}"/>
                                            </p:graphic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884" y="420918"/>
            <a:ext cx="8229600" cy="1584176"/>
          </a:xfrm>
        </p:spPr>
        <p:txBody>
          <a:bodyPr>
            <a:noAutofit/>
          </a:bodyPr>
          <a:lstStyle/>
          <a:p>
            <a:r>
              <a:rPr lang="id-ID" sz="5400" b="1" dirty="0" smtClean="0"/>
              <a:t>Menyusun</a:t>
            </a:r>
            <a:br>
              <a:rPr lang="id-ID" sz="5400" b="1" dirty="0" smtClean="0"/>
            </a:br>
            <a:r>
              <a:rPr lang="id-ID" sz="5400" b="1" dirty="0" smtClean="0"/>
              <a:t>Strategi E-Bisnis</a:t>
            </a:r>
            <a:endParaRPr lang="id-ID" sz="5400" b="1" dirty="0"/>
          </a:p>
        </p:txBody>
      </p:sp>
      <p:grpSp>
        <p:nvGrpSpPr>
          <p:cNvPr id="3" name="Group 2"/>
          <p:cNvGrpSpPr/>
          <p:nvPr/>
        </p:nvGrpSpPr>
        <p:grpSpPr>
          <a:xfrm>
            <a:off x="3072569" y="2494910"/>
            <a:ext cx="2939591" cy="3022322"/>
            <a:chOff x="3002" y="1473696"/>
            <a:chExt cx="1959242" cy="1964928"/>
          </a:xfrm>
        </p:grpSpPr>
        <p:sp>
          <p:nvSpPr>
            <p:cNvPr id="4" name="Rounded Rectangle 3"/>
            <p:cNvSpPr/>
            <p:nvPr/>
          </p:nvSpPr>
          <p:spPr>
            <a:xfrm>
              <a:off x="3002" y="1473696"/>
              <a:ext cx="1959242" cy="1964928"/>
            </a:xfrm>
            <a:prstGeom prst="roundRect">
              <a:avLst/>
            </a:prstGeom>
          </p:spPr>
          <p:style>
            <a:lnRef idx="1">
              <a:schemeClr val="accent2"/>
            </a:lnRef>
            <a:fillRef idx="2">
              <a:schemeClr val="accent2"/>
            </a:fillRef>
            <a:effectRef idx="1">
              <a:schemeClr val="accent2"/>
            </a:effectRef>
            <a:fontRef idx="minor">
              <a:schemeClr val="dk1"/>
            </a:fontRef>
          </p:style>
        </p:sp>
        <p:sp>
          <p:nvSpPr>
            <p:cNvPr id="5" name="Rounded Rectangle 4"/>
            <p:cNvSpPr/>
            <p:nvPr/>
          </p:nvSpPr>
          <p:spPr>
            <a:xfrm>
              <a:off x="98644" y="1569338"/>
              <a:ext cx="1767958" cy="1773644"/>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id-ID" sz="4800" b="1" kern="1200" dirty="0" smtClean="0">
                  <a:solidFill>
                    <a:srgbClr val="FF0066"/>
                  </a:solidFill>
                </a:rPr>
                <a:t>Strategi</a:t>
              </a:r>
            </a:p>
            <a:p>
              <a:pPr lvl="0" algn="ctr" defTabSz="1422400">
                <a:lnSpc>
                  <a:spcPct val="90000"/>
                </a:lnSpc>
                <a:spcBef>
                  <a:spcPct val="0"/>
                </a:spcBef>
                <a:spcAft>
                  <a:spcPct val="35000"/>
                </a:spcAft>
              </a:pPr>
              <a:r>
                <a:rPr lang="id-ID" sz="4000" b="1" kern="1200" dirty="0" smtClean="0">
                  <a:solidFill>
                    <a:srgbClr val="FF0066"/>
                  </a:solidFill>
                </a:rPr>
                <a:t>e-bisnis</a:t>
              </a:r>
              <a:endParaRPr lang="id-ID" sz="4000" b="1" kern="1200" dirty="0">
                <a:solidFill>
                  <a:srgbClr val="FF0066"/>
                </a:solidFill>
              </a:endParaRPr>
            </a:p>
          </p:txBody>
        </p:sp>
      </p:grpSp>
    </p:spTree>
    <p:extLst>
      <p:ext uri="{BB962C8B-B14F-4D97-AF65-F5344CB8AC3E}">
        <p14:creationId xmlns:p14="http://schemas.microsoft.com/office/powerpoint/2010/main" val="35769981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3600" b="1" dirty="0" smtClean="0"/>
              <a:t>Langkah2 Menyusun Strategi E-Bisnis</a:t>
            </a:r>
            <a:endParaRPr lang="id-ID" sz="3600" b="1" dirty="0"/>
          </a:p>
        </p:txBody>
      </p:sp>
      <p:sp>
        <p:nvSpPr>
          <p:cNvPr id="3" name="Content Placeholder 2"/>
          <p:cNvSpPr>
            <a:spLocks noGrp="1"/>
          </p:cNvSpPr>
          <p:nvPr>
            <p:ph idx="1"/>
          </p:nvPr>
        </p:nvSpPr>
        <p:spPr/>
        <p:txBody>
          <a:bodyPr>
            <a:normAutofit fontScale="92500"/>
          </a:bodyPr>
          <a:lstStyle/>
          <a:p>
            <a:pPr marL="514350" indent="-514350">
              <a:buFont typeface="+mj-lt"/>
              <a:buAutoNum type="arabicPeriod"/>
            </a:pPr>
            <a:r>
              <a:rPr lang="id-ID" b="1" dirty="0" smtClean="0">
                <a:solidFill>
                  <a:srgbClr val="C00000"/>
                </a:solidFill>
              </a:rPr>
              <a:t>Membangun pengetahuan</a:t>
            </a:r>
            <a:r>
              <a:rPr lang="id-ID" dirty="0" smtClean="0"/>
              <a:t>-akan membuka mata perusahaan tentang masa depan bisnis  dan dapat memahami nilai pelanggan</a:t>
            </a:r>
          </a:p>
          <a:p>
            <a:pPr marL="514350" indent="-514350">
              <a:buFont typeface="+mj-lt"/>
              <a:buAutoNum type="arabicPeriod"/>
            </a:pPr>
            <a:r>
              <a:rPr lang="id-ID" b="1" dirty="0" smtClean="0">
                <a:solidFill>
                  <a:srgbClr val="C00000"/>
                </a:solidFill>
              </a:rPr>
              <a:t>Evaluasi kemampuan</a:t>
            </a:r>
            <a:r>
              <a:rPr lang="id-ID" dirty="0" smtClean="0"/>
              <a:t>-memastikan perusahaan memiliki kemampuan yang dibutuhkan untuk mengatasi gelombang perubahan nilai pelanggan</a:t>
            </a:r>
          </a:p>
          <a:p>
            <a:pPr marL="514350" indent="-514350">
              <a:buFont typeface="+mj-lt"/>
              <a:buAutoNum type="arabicPeriod"/>
            </a:pPr>
            <a:r>
              <a:rPr lang="id-ID" b="1" dirty="0" smtClean="0">
                <a:solidFill>
                  <a:srgbClr val="C00000"/>
                </a:solidFill>
              </a:rPr>
              <a:t>Desain E-Bisnis</a:t>
            </a:r>
            <a:r>
              <a:rPr lang="id-ID" dirty="0" smtClean="0"/>
              <a:t>-menentukan nilai apa yang akan ditawarkan kepada pelanggan yang paling tepat. </a:t>
            </a:r>
            <a:endParaRPr lang="id-ID" b="1" dirty="0">
              <a:solidFill>
                <a:srgbClr val="0070C0"/>
              </a:solidFill>
            </a:endParaRPr>
          </a:p>
        </p:txBody>
      </p:sp>
    </p:spTree>
    <p:extLst>
      <p:ext uri="{BB962C8B-B14F-4D97-AF65-F5344CB8AC3E}">
        <p14:creationId xmlns:p14="http://schemas.microsoft.com/office/powerpoint/2010/main" val="34171569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8720"/>
            <a:ext cx="8229600" cy="1512168"/>
          </a:xfrm>
        </p:spPr>
        <p:txBody>
          <a:bodyPr>
            <a:noAutofit/>
          </a:bodyPr>
          <a:lstStyle/>
          <a:p>
            <a:r>
              <a:rPr lang="id-ID" sz="5400" b="1" dirty="0" smtClean="0"/>
              <a:t>Membangun</a:t>
            </a:r>
            <a:r>
              <a:rPr lang="id-ID" sz="5400" b="1" dirty="0" smtClean="0"/>
              <a:t/>
            </a:r>
            <a:br>
              <a:rPr lang="id-ID" sz="5400" b="1" dirty="0" smtClean="0"/>
            </a:br>
            <a:r>
              <a:rPr lang="id-ID" sz="5400" b="1" dirty="0" smtClean="0"/>
              <a:t>Pengetahuan</a:t>
            </a:r>
            <a:endParaRPr lang="id-ID" sz="5400" b="1" dirty="0"/>
          </a:p>
        </p:txBody>
      </p:sp>
      <p:pic>
        <p:nvPicPr>
          <p:cNvPr id="7170" name="Picture 2" descr="http://solutions.quintgroup.com/images/librariesprovider12/Solutions-Webtiles-and-Images/knowledge-database.png?sfvrsn=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3263359"/>
            <a:ext cx="5616624" cy="3594641"/>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p:cNvSpPr/>
          <p:nvPr/>
        </p:nvSpPr>
        <p:spPr>
          <a:xfrm>
            <a:off x="971600" y="620688"/>
            <a:ext cx="1224136" cy="1224136"/>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6600" b="1" dirty="0" smtClean="0"/>
              <a:t>1</a:t>
            </a:r>
            <a:endParaRPr lang="id-ID" sz="6600" b="1" dirty="0"/>
          </a:p>
        </p:txBody>
      </p:sp>
    </p:spTree>
    <p:extLst>
      <p:ext uri="{BB962C8B-B14F-4D97-AF65-F5344CB8AC3E}">
        <p14:creationId xmlns:p14="http://schemas.microsoft.com/office/powerpoint/2010/main" val="42021131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id-ID" b="1" dirty="0" smtClean="0"/>
              <a:t>Pengetahuan</a:t>
            </a:r>
            <a:r>
              <a:rPr lang="id-ID" dirty="0" smtClean="0"/>
              <a:t>: </a:t>
            </a:r>
            <a:r>
              <a:rPr lang="id-ID" sz="3600" dirty="0" smtClean="0"/>
              <a:t>Siapa pelanggan perusahaan saya?</a:t>
            </a:r>
            <a:endParaRPr lang="id-ID" sz="3600" dirty="0"/>
          </a:p>
        </p:txBody>
      </p:sp>
      <p:sp>
        <p:nvSpPr>
          <p:cNvPr id="3" name="Content Placeholder 2"/>
          <p:cNvSpPr>
            <a:spLocks noGrp="1"/>
          </p:cNvSpPr>
          <p:nvPr>
            <p:ph idx="1"/>
          </p:nvPr>
        </p:nvSpPr>
        <p:spPr/>
        <p:txBody>
          <a:bodyPr>
            <a:normAutofit fontScale="62500" lnSpcReduction="20000"/>
          </a:bodyPr>
          <a:lstStyle/>
          <a:p>
            <a:r>
              <a:rPr lang="id-ID" b="1" dirty="0" smtClean="0">
                <a:solidFill>
                  <a:srgbClr val="C00000"/>
                </a:solidFill>
              </a:rPr>
              <a:t>Perencana tujuan hidup</a:t>
            </a:r>
          </a:p>
          <a:p>
            <a:pPr marL="400050" lvl="1" indent="0">
              <a:buNone/>
            </a:pPr>
            <a:r>
              <a:rPr lang="id-ID" dirty="0" smtClean="0"/>
              <a:t>Pelanggan ini lebih tertarik dalam perdagangan reksa dana untuk pertumbuhan jangka panjang dan menginginkan alat untuk perencanaan keuangan dan optimasi portofolio. Sebuah penyedia layanan keuangan yang stabil akan lebih tepat bagi pelanggan ini.</a:t>
            </a:r>
          </a:p>
          <a:p>
            <a:r>
              <a:rPr lang="id-ID" b="1" dirty="0" smtClean="0">
                <a:solidFill>
                  <a:srgbClr val="C00000"/>
                </a:solidFill>
              </a:rPr>
              <a:t>Pemodal serius</a:t>
            </a:r>
          </a:p>
          <a:p>
            <a:pPr marL="400050" lvl="1" indent="0">
              <a:buNone/>
            </a:pPr>
            <a:r>
              <a:rPr lang="id-ID" dirty="0" smtClean="0"/>
              <a:t>Pedagang aktif yang sangat menghargai informasi berkualitas tinggi, alat dan penelitian tentang investasi</a:t>
            </a:r>
          </a:p>
          <a:p>
            <a:r>
              <a:rPr lang="id-ID" b="1" dirty="0" smtClean="0">
                <a:solidFill>
                  <a:srgbClr val="C00000"/>
                </a:solidFill>
              </a:rPr>
              <a:t>Pedagang hiperaktif</a:t>
            </a:r>
          </a:p>
          <a:p>
            <a:pPr marL="400050" lvl="1" indent="0">
              <a:buNone/>
            </a:pPr>
            <a:r>
              <a:rPr lang="id-ID" dirty="0" smtClean="0"/>
              <a:t>Transaksi berbiaya rendah, antarmuka sederhana, proses cepat adalah fasilitas yang tepat untuk pelanggan ini. Mereka tidak akan mau selalu menginputkan password setiap kali memesan.</a:t>
            </a:r>
          </a:p>
          <a:p>
            <a:r>
              <a:rPr lang="id-ID" b="1" dirty="0" smtClean="0">
                <a:solidFill>
                  <a:srgbClr val="C00000"/>
                </a:solidFill>
              </a:rPr>
              <a:t>Pembelanja satu atap</a:t>
            </a:r>
          </a:p>
          <a:p>
            <a:pPr marL="400050" lvl="1" indent="0">
              <a:buNone/>
            </a:pPr>
            <a:r>
              <a:rPr lang="id-ID" dirty="0" smtClean="0"/>
              <a:t>Pelanggan yang menyukai kenyamanan ini menyukai paket produk  keuangan yang lengkap: perdagangan stok, reksadana, kartu kredit, pembayaran tagihan, dan pengecekan transaksi.</a:t>
            </a:r>
          </a:p>
          <a:p>
            <a:endParaRPr lang="id-ID" dirty="0" smtClean="0"/>
          </a:p>
          <a:p>
            <a:endParaRPr lang="id-ID" dirty="0"/>
          </a:p>
        </p:txBody>
      </p:sp>
    </p:spTree>
    <p:extLst>
      <p:ext uri="{BB962C8B-B14F-4D97-AF65-F5344CB8AC3E}">
        <p14:creationId xmlns:p14="http://schemas.microsoft.com/office/powerpoint/2010/main" val="18127294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632</TotalTime>
  <Words>985</Words>
  <Application>Microsoft Office PowerPoint</Application>
  <PresentationFormat>On-screen Show (4:3)</PresentationFormat>
  <Paragraphs>129</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Menyusun Strategi E-Bisnis</vt:lpstr>
      <vt:lpstr>Kisah Hercules</vt:lpstr>
      <vt:lpstr>Perencanaan Yg Berkomitmen</vt:lpstr>
      <vt:lpstr>E-Bisnis Perlu Sinergi 3 Bidang</vt:lpstr>
      <vt:lpstr>3 Elemen Kunci Pembangunan E-bisnis</vt:lpstr>
      <vt:lpstr>Menyusun Strategi E-Bisnis</vt:lpstr>
      <vt:lpstr>Langkah2 Menyusun Strategi E-Bisnis</vt:lpstr>
      <vt:lpstr>Membangun Pengetahuan</vt:lpstr>
      <vt:lpstr>Pengetahuan: Siapa pelanggan perusahaan saya?</vt:lpstr>
      <vt:lpstr>Pengetahuan: Apa prioritas pelanggan saya?</vt:lpstr>
      <vt:lpstr>Pengetahuan: Apakah perusahaan memahami lingkungan dan trend industri?</vt:lpstr>
      <vt:lpstr>Pengetahuan: Apakah perusahaan memahami trend teknologi?</vt:lpstr>
      <vt:lpstr>Pengetahuan: Siapa pesaing perusahaan?</vt:lpstr>
      <vt:lpstr>Evaluasi Kemampuan</vt:lpstr>
      <vt:lpstr>Evaluasi Kemampuan</vt:lpstr>
      <vt:lpstr>Evaluasi Kemampuan: Struktur E-Bisnis</vt:lpstr>
      <vt:lpstr>Evaluasi Kemampuan: Ranah Penilaian Kemampuan Diri Perusahaan</vt:lpstr>
      <vt:lpstr>Desain E-Bisnis</vt:lpstr>
      <vt:lpstr>Desain E-Bisnis: Beberapa desain e-bisnis</vt:lpstr>
      <vt:lpstr>Desain E-Bisnis: Beberapa desain e-bisnis</vt:lpstr>
      <vt:lpstr>Desain E-Bisnis: Beberapa desain e-bisnis</vt:lpstr>
      <vt:lpstr>Desain E-Bisnis: Menegaskan Faktor Pembeda</vt:lpstr>
      <vt:lpstr>Faktor Pembeda</vt:lpstr>
    </vt:vector>
  </TitlesOfParts>
  <Company>Udinus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lerawan</dc:creator>
  <cp:lastModifiedBy>lerawan</cp:lastModifiedBy>
  <cp:revision>40</cp:revision>
  <dcterms:created xsi:type="dcterms:W3CDTF">2016-06-01T03:15:17Z</dcterms:created>
  <dcterms:modified xsi:type="dcterms:W3CDTF">2016-06-01T14:01:09Z</dcterms:modified>
</cp:coreProperties>
</file>