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7"/>
  </p:notesMasterIdLst>
  <p:sldIdLst>
    <p:sldId id="257" r:id="rId2"/>
    <p:sldId id="304" r:id="rId3"/>
    <p:sldId id="258" r:id="rId4"/>
    <p:sldId id="300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4" r:id="rId13"/>
    <p:sldId id="302" r:id="rId14"/>
    <p:sldId id="303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B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5326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t>14/02/2022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>
              <a:defRPr sz="1400" b="1" spc="3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9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8482" y="185738"/>
            <a:ext cx="2743200" cy="495299"/>
          </a:xfrm>
          <a:prstGeom prst="rect">
            <a:avLst/>
          </a:prstGeom>
        </p:spPr>
        <p:txBody>
          <a:bodyPr/>
          <a:lstStyle>
            <a:lvl1pPr algn="r">
              <a:defRPr sz="12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98421" y="206507"/>
            <a:ext cx="2120153" cy="365125"/>
          </a:xfrm>
          <a:prstGeom prst="rect">
            <a:avLst/>
          </a:prstGeom>
        </p:spPr>
        <p:txBody>
          <a:bodyPr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0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BSJEm0F6M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681855C-F23D-4877-9B66-969CB01EAB30}"/>
              </a:ext>
            </a:extLst>
          </p:cNvPr>
          <p:cNvSpPr txBox="1">
            <a:spLocks/>
          </p:cNvSpPr>
          <p:nvPr/>
        </p:nvSpPr>
        <p:spPr>
          <a:xfrm>
            <a:off x="2230580" y="213032"/>
            <a:ext cx="3577937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endParaRPr lang="en-ID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917" y="2421829"/>
            <a:ext cx="10346262" cy="165314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Minggu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b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ID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7990450" y="665384"/>
            <a:ext cx="3630052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dirty="0" err="1">
                <a:latin typeface="Arial Black" panose="020B0A04020102020204" pitchFamily="34" charset="0"/>
              </a:rPr>
              <a:t>Perencanaan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Sumber</a:t>
            </a:r>
            <a:r>
              <a:rPr lang="en-US" sz="1200" dirty="0">
                <a:latin typeface="Arial Black" panose="020B0A04020102020204" pitchFamily="34" charset="0"/>
              </a:rPr>
              <a:t> </a:t>
            </a:r>
            <a:r>
              <a:rPr lang="en-US" sz="1200" dirty="0" err="1">
                <a:latin typeface="Arial Black" panose="020B0A04020102020204" pitchFamily="34" charset="0"/>
              </a:rPr>
              <a:t>Daya</a:t>
            </a:r>
            <a:r>
              <a:rPr lang="en-US" sz="1200" dirty="0">
                <a:latin typeface="Arial Black" panose="020B0A04020102020204" pitchFamily="34" charset="0"/>
              </a:rPr>
              <a:t> Perusahaan</a:t>
            </a:r>
            <a:endParaRPr lang="en-ID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ID" sz="3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9400" marR="15875" indent="-266700" algn="just">
              <a:lnSpc>
                <a:spcPts val="2800"/>
              </a:lnSpc>
              <a:spcBef>
                <a:spcPts val="260"/>
              </a:spcBef>
            </a:pP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singkat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diartikan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15875" indent="-266700" algn="just">
              <a:lnSpc>
                <a:spcPct val="100699"/>
              </a:lnSpc>
              <a:spcBef>
                <a:spcPts val="520"/>
              </a:spcBef>
            </a:pP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kaitannya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Enterprise,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SDM,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supplier,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order, </a:t>
            </a:r>
            <a:r>
              <a:rPr lang="en-ID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5080" indent="-266700" algn="just">
              <a:lnSpc>
                <a:spcPct val="100699"/>
              </a:lnSpc>
              <a:spcBef>
                <a:spcPts val="500"/>
              </a:spcBef>
            </a:pP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28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tantangan</a:t>
            </a:r>
            <a:r>
              <a:rPr lang="en-ID" sz="28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ID"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</a:t>
            </a:r>
            <a:r>
              <a:rPr lang="en-ID" sz="28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209115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ID" sz="3600" b="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DESKRIPSI</a:t>
            </a:r>
            <a:r>
              <a:rPr lang="en-ID" sz="3600" b="0" spc="10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ID" sz="3600" b="0" dirty="0">
                <a:solidFill>
                  <a:srgbClr val="FF0000"/>
                </a:solidFill>
                <a:latin typeface="Century Schoolbook"/>
                <a:cs typeface="Century Schoolbook"/>
              </a:rPr>
              <a:t>ERP</a:t>
            </a:r>
            <a:endParaRPr lang="en-ID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 </a:t>
            </a:r>
            <a:r>
              <a:rPr lang="en-ID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dideskripsika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28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28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8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agar</a:t>
            </a:r>
            <a:r>
              <a:rPr lang="en-ID" sz="2800" spc="3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dimanfaatkan</a:t>
            </a:r>
            <a:r>
              <a:rPr lang="en-ID" sz="2800" spc="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ID" sz="28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800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3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pihak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ID" sz="28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berkepentingan</a:t>
            </a:r>
            <a:r>
              <a:rPr lang="en-ID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(stake</a:t>
            </a:r>
            <a:r>
              <a:rPr lang="en-ID" sz="28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holder)</a:t>
            </a:r>
            <a:r>
              <a:rPr lang="en-ID" sz="28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28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583" y="845505"/>
            <a:ext cx="9744637" cy="2976563"/>
          </a:xfrm>
        </p:spPr>
        <p:txBody>
          <a:bodyPr>
            <a:noAutofit/>
          </a:bodyPr>
          <a:lstStyle/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(Enterprise Resource Planning) di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ID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Menyederhanakan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Menghemat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Mobilitas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Memaksimalkan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Produktivitas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Mengoptimalkan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Keamanan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59960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19" y="845505"/>
            <a:ext cx="9510589" cy="809251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D" sz="3600" b="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TUJUAN</a:t>
            </a:r>
            <a:r>
              <a:rPr lang="en-ID" sz="3600" b="0" spc="140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ID" sz="3600" b="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DAN</a:t>
            </a:r>
            <a:r>
              <a:rPr lang="en-ID" sz="3600" b="0" spc="14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ID" sz="3600" b="0" dirty="0">
                <a:solidFill>
                  <a:srgbClr val="FF0000"/>
                </a:solidFill>
                <a:latin typeface="Century Schoolbook"/>
                <a:cs typeface="Century Schoolbook"/>
              </a:rPr>
              <a:t>PERANANNYA</a:t>
            </a:r>
            <a:r>
              <a:rPr lang="en-ID" sz="3600" b="0" spc="145" dirty="0">
                <a:solidFill>
                  <a:srgbClr val="FF0000"/>
                </a:solidFill>
                <a:latin typeface="Century Schoolbook"/>
                <a:cs typeface="Century Schoolbook"/>
              </a:rPr>
              <a:t> </a:t>
            </a:r>
            <a:r>
              <a:rPr lang="en-ID" sz="3600" b="0" spc="-5" dirty="0">
                <a:solidFill>
                  <a:srgbClr val="FF0000"/>
                </a:solidFill>
                <a:latin typeface="Century Schoolbook"/>
                <a:cs typeface="Century Schoolbook"/>
              </a:rPr>
              <a:t>DALAM</a:t>
            </a:r>
            <a:br>
              <a:rPr lang="en-ID" sz="3600" dirty="0">
                <a:solidFill>
                  <a:srgbClr val="FF0000"/>
                </a:solidFill>
                <a:latin typeface="Century Schoolbook"/>
                <a:cs typeface="Century Schoolbook"/>
              </a:rPr>
            </a:br>
            <a:r>
              <a:rPr lang="en-ID" sz="3600" b="0" dirty="0">
                <a:solidFill>
                  <a:srgbClr val="FF0000"/>
                </a:solidFill>
                <a:latin typeface="Century Schoolbook"/>
                <a:cs typeface="Century Schoolbook"/>
              </a:rPr>
              <a:t>ORGANISASI</a:t>
            </a:r>
            <a:endParaRPr lang="en-ID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77786"/>
          </a:xfrm>
        </p:spPr>
        <p:txBody>
          <a:bodyPr>
            <a:normAutofit fontScale="77500" lnSpcReduction="20000"/>
          </a:bodyPr>
          <a:lstStyle/>
          <a:p>
            <a:pPr marL="279400" marR="5080" indent="-266700">
              <a:lnSpc>
                <a:spcPct val="100699"/>
              </a:lnSpc>
              <a:spcBef>
                <a:spcPts val="80"/>
              </a:spcBef>
              <a:tabLst>
                <a:tab pos="1196340" algn="l"/>
                <a:tab pos="3137535" algn="l"/>
                <a:tab pos="4653280" algn="l"/>
                <a:tab pos="5608320" algn="l"/>
                <a:tab pos="6386195" algn="l"/>
              </a:tabLst>
            </a:pP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ERP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mengkoordinasikan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1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endParaRPr lang="en-US" sz="3600" spc="-140" dirty="0">
              <a:solidFill>
                <a:srgbClr val="FE86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5080" indent="-266700">
              <a:lnSpc>
                <a:spcPct val="100699"/>
              </a:lnSpc>
              <a:spcBef>
                <a:spcPts val="80"/>
              </a:spcBef>
              <a:tabLst>
                <a:tab pos="1196340" algn="l"/>
                <a:tab pos="3137535" algn="l"/>
                <a:tab pos="4653280" algn="l"/>
                <a:tab pos="5608320" algn="l"/>
                <a:tab pos="6386195" algn="l"/>
              </a:tabLst>
            </a:pPr>
            <a:r>
              <a:rPr lang="en-US" sz="3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	</a:t>
            </a:r>
            <a:r>
              <a:rPr lang="en-US" sz="36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	</a:t>
            </a:r>
            <a:r>
              <a:rPr lang="en-US" sz="3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	</a:t>
            </a:r>
            <a:r>
              <a:rPr lang="en-US" sz="36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spc="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6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0" indent="-273050">
              <a:spcBef>
                <a:spcPts val="520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Otomatisasi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3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065" marR="340995" indent="-279400">
              <a:lnSpc>
                <a:spcPts val="2500"/>
              </a:lnSpc>
              <a:spcBef>
                <a:spcPts val="580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  <a:tab pos="1935480" algn="l"/>
              </a:tabLst>
            </a:pP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praktek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0" indent="-273050">
              <a:spcBef>
                <a:spcPts val="400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Menghasilkan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065" marR="659130" indent="-279400">
              <a:lnSpc>
                <a:spcPct val="103000"/>
              </a:lnSpc>
              <a:spcBef>
                <a:spcPts val="405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perpaduan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transaksi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3600" spc="-5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perencanaan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4044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566D-E012-410F-B091-2E193F6F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dan Latihan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61D04-EFB2-4F74-9798-2D2C5D20F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https://www.youtube.com/watch?v=DBSJEm0F6MQ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Penerapan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442913">
              <a:buNone/>
            </a:pP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Jelaskan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persiapan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</a:p>
        </p:txBody>
      </p:sp>
    </p:spTree>
    <p:extLst>
      <p:ext uri="{BB962C8B-B14F-4D97-AF65-F5344CB8AC3E}">
        <p14:creationId xmlns:p14="http://schemas.microsoft.com/office/powerpoint/2010/main" val="262112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6553" y="2396649"/>
            <a:ext cx="4823010" cy="1438761"/>
          </a:xfrm>
        </p:spPr>
        <p:txBody>
          <a:bodyPr>
            <a:normAutofit/>
          </a:bodyPr>
          <a:lstStyle/>
          <a:p>
            <a:r>
              <a:rPr lang="en-US" sz="8000" b="1" dirty="0"/>
              <a:t>THANKS</a:t>
            </a:r>
            <a:endParaRPr lang="en-ID" sz="8000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8953" y="3742841"/>
            <a:ext cx="4310155" cy="1031408"/>
          </a:xfrm>
        </p:spPr>
        <p:txBody>
          <a:bodyPr/>
          <a:lstStyle/>
          <a:p>
            <a:r>
              <a:rPr lang="en-US" dirty="0"/>
              <a:t>ANY QUESTIONS?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67" y="2543174"/>
            <a:ext cx="1388786" cy="14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Autofit/>
          </a:bodyPr>
          <a:lstStyle/>
          <a:p>
            <a:r>
              <a:rPr lang="en-ID" sz="3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PUSTAKA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2933EA-A44F-4890-9DF5-AF3DA5F46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013" y="1785886"/>
            <a:ext cx="10952567" cy="36580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 F.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Concepts In Enterprise Resource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edition, Boston, USA</a:t>
            </a:r>
          </a:p>
          <a:p>
            <a:pPr lvl="0" fontAlgn="base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Iwan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Kurniawan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Widjaya,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Resource Planning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Wawan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Falahah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(2007),</a:t>
            </a:r>
            <a:r>
              <a:rPr lang="en-ID"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-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Enterpise</a:t>
            </a:r>
            <a:r>
              <a:rPr lang="en-ID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-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</a:t>
            </a:r>
            <a:r>
              <a:rPr lang="en-ID" sz="2800" i="1" spc="-67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2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Planning:</a:t>
            </a:r>
            <a:r>
              <a:rPr lang="en-ID" sz="2800" i="1" spc="22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23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Menyelaraskan</a:t>
            </a:r>
            <a:r>
              <a:rPr lang="en-ID" sz="2800" i="1" spc="24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22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Teknologi</a:t>
            </a:r>
            <a:r>
              <a:rPr lang="en-ID" sz="2800" i="1" spc="22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-67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33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Informas</a:t>
            </a:r>
            <a:r>
              <a:rPr lang="en-ID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i="1" spc="1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3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denga</a:t>
            </a:r>
            <a:r>
              <a:rPr lang="en-ID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ID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i="1" spc="1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33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</a:t>
            </a:r>
            <a:r>
              <a:rPr lang="en-ID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28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800" i="1" spc="155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i="1" spc="335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Bisni</a:t>
            </a:r>
            <a:r>
              <a:rPr lang="en-ID" sz="28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2800" i="1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ID" sz="28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Informatika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endParaRPr lang="en-US" dirty="0"/>
          </a:p>
          <a:p>
            <a:pPr lvl="0" fontAlgn="base"/>
            <a:endParaRPr lang="en-US" dirty="0"/>
          </a:p>
          <a:p>
            <a:pPr lvl="0" fontAlgn="base"/>
            <a:endParaRPr lang="en-US" dirty="0"/>
          </a:p>
          <a:p>
            <a:pPr lvl="0" fontAlgn="base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218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Autofit/>
          </a:bodyPr>
          <a:lstStyle/>
          <a:p>
            <a:r>
              <a:rPr lang="en-ID" sz="4400" b="0" spc="-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D" sz="3600" b="0" spc="-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UJUAN</a:t>
            </a:r>
            <a:r>
              <a:rPr lang="en-ID" sz="3600" b="0" spc="12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400" b="0" spc="-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3600" b="0" spc="-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 KULIAH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2933EA-A44F-4890-9DF5-AF3DA5F46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1514" y="2427004"/>
            <a:ext cx="9453490" cy="266567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585"/>
              </a:spcBef>
            </a:pPr>
            <a:r>
              <a:rPr lang="en-ID" sz="2800" spc="-5" dirty="0">
                <a:solidFill>
                  <a:srgbClr val="0070C0"/>
                </a:solidFill>
                <a:latin typeface="Century Schoolbook"/>
                <a:cs typeface="Century Schoolbook"/>
              </a:rPr>
              <a:t>Setelah</a:t>
            </a:r>
            <a:r>
              <a:rPr lang="en-ID" sz="2800" dirty="0">
                <a:solidFill>
                  <a:srgbClr val="0070C0"/>
                </a:solidFill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solidFill>
                  <a:srgbClr val="0070C0"/>
                </a:solidFill>
                <a:latin typeface="Century Schoolbook"/>
                <a:cs typeface="Century Schoolbook"/>
              </a:rPr>
              <a:t>menyelesaikan</a:t>
            </a:r>
            <a:r>
              <a:rPr lang="en-ID" sz="2800" dirty="0">
                <a:solidFill>
                  <a:srgbClr val="0070C0"/>
                </a:solidFill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solidFill>
                  <a:srgbClr val="0070C0"/>
                </a:solidFill>
                <a:latin typeface="Century Schoolbook"/>
                <a:cs typeface="Century Schoolbook"/>
              </a:rPr>
              <a:t>matakuliah</a:t>
            </a:r>
            <a:r>
              <a:rPr lang="en-ID" sz="2800" dirty="0">
                <a:solidFill>
                  <a:srgbClr val="0070C0"/>
                </a:solidFill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solidFill>
                  <a:srgbClr val="0070C0"/>
                </a:solidFill>
                <a:latin typeface="Century Schoolbook"/>
                <a:cs typeface="Century Schoolbook"/>
              </a:rPr>
              <a:t>ini</a:t>
            </a:r>
            <a:r>
              <a:rPr lang="en-ID" sz="2800" spc="-5" dirty="0">
                <a:latin typeface="Century Schoolbook"/>
                <a:cs typeface="Century Schoolbook"/>
              </a:rPr>
              <a:t>: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7065" marR="5080" indent="-279400">
              <a:lnSpc>
                <a:spcPct val="103000"/>
              </a:lnSpc>
              <a:spcBef>
                <a:spcPts val="345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spc="-5" dirty="0" err="1">
                <a:latin typeface="Century Schoolbook"/>
                <a:cs typeface="Century Schoolbook"/>
              </a:rPr>
              <a:t>Mahasiswa</a:t>
            </a:r>
            <a:r>
              <a:rPr lang="en-ID" sz="2800" spc="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diharapkan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dirty="0" err="1">
                <a:latin typeface="Century Schoolbook"/>
                <a:cs typeface="Century Schoolbook"/>
              </a:rPr>
              <a:t>dapat</a:t>
            </a:r>
            <a:r>
              <a:rPr lang="en-ID" sz="2800" spc="1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menjelaskan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konsep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6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ERP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secara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teknis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maupun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manajerial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7065" marR="354330" indent="-279400">
              <a:lnSpc>
                <a:spcPct val="99100"/>
              </a:lnSpc>
              <a:spcBef>
                <a:spcPts val="509"/>
              </a:spcBef>
              <a:buClr>
                <a:srgbClr val="FE8637"/>
              </a:buClr>
              <a:buSzPct val="78571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spc="-5" dirty="0" err="1">
                <a:latin typeface="Century Schoolbook"/>
                <a:cs typeface="Century Schoolbook"/>
              </a:rPr>
              <a:t>Mahasiswa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diharapkan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dirty="0" err="1">
                <a:latin typeface="Century Schoolbook"/>
                <a:cs typeface="Century Schoolbook"/>
              </a:rPr>
              <a:t>dapat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mengenal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dan </a:t>
            </a:r>
            <a:r>
              <a:rPr lang="en-ID" sz="2800" spc="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memiliki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wawasan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tentang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penerapan</a:t>
            </a:r>
            <a:r>
              <a:rPr lang="en-ID" sz="2800" spc="-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ERP dan </a:t>
            </a:r>
            <a:r>
              <a:rPr lang="en-ID" sz="2800" spc="-565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Software-</a:t>
            </a:r>
            <a:r>
              <a:rPr lang="en-ID" sz="2800" spc="-5" dirty="0" err="1">
                <a:latin typeface="Century Schoolbook"/>
                <a:cs typeface="Century Schoolbook"/>
              </a:rPr>
              <a:t>nya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dalam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organisasi</a:t>
            </a:r>
            <a:endParaRPr lang="en-ID" sz="28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0313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Autofit/>
          </a:bodyPr>
          <a:lstStyle/>
          <a:p>
            <a:r>
              <a:rPr lang="en-ID" sz="36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Ruang</a:t>
            </a:r>
            <a:r>
              <a:rPr lang="en-ID" sz="360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spc="-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Lingkup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72933EA-A44F-4890-9DF5-AF3DA5F46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4049" y="1654756"/>
            <a:ext cx="6639951" cy="406073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641350" indent="-273050">
              <a:spcBef>
                <a:spcPts val="145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spc="-5" dirty="0" err="1">
                <a:latin typeface="Century Schoolbook"/>
                <a:cs typeface="Century Schoolbook"/>
              </a:rPr>
              <a:t>Pengantar</a:t>
            </a:r>
            <a:r>
              <a:rPr lang="en-ID" sz="2800" spc="-3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ERP</a:t>
            </a: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spc="-5" dirty="0" err="1">
                <a:latin typeface="Century Schoolbook"/>
                <a:cs typeface="Century Schoolbook"/>
              </a:rPr>
              <a:t>Sistem</a:t>
            </a:r>
            <a:r>
              <a:rPr lang="en-ID" sz="2800" spc="-10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dan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Rekayasa</a:t>
            </a:r>
            <a:r>
              <a:rPr lang="en-ID" sz="2800" spc="-10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ERP</a:t>
            </a: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 err="1">
                <a:latin typeface="Century Schoolbook"/>
                <a:cs typeface="Century Schoolbook"/>
              </a:rPr>
              <a:t>Pemetaan</a:t>
            </a:r>
            <a:r>
              <a:rPr lang="en-ID" sz="2800" spc="-45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Proses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1350" indent="-273050">
              <a:spcBef>
                <a:spcPts val="3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spc="-5" dirty="0" err="1">
                <a:latin typeface="Century Schoolbook"/>
                <a:cs typeface="Century Schoolbook"/>
              </a:rPr>
              <a:t>Siklus</a:t>
            </a:r>
            <a:r>
              <a:rPr lang="en-ID" sz="2800" spc="-40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ERP</a:t>
            </a: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>
                <a:latin typeface="Century Schoolbook"/>
                <a:cs typeface="Century Schoolbook"/>
              </a:rPr>
              <a:t>ERP:</a:t>
            </a:r>
            <a:r>
              <a:rPr lang="en-ID" sz="2800" spc="-20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Sales,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Marketing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&amp;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CRM</a:t>
            </a: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>
                <a:latin typeface="Century Schoolbook"/>
                <a:cs typeface="Century Schoolbook"/>
              </a:rPr>
              <a:t>ERP:</a:t>
            </a:r>
            <a:r>
              <a:rPr lang="en-ID" sz="2800" spc="-2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Akuntansi</a:t>
            </a:r>
            <a:r>
              <a:rPr lang="en-ID" sz="2800" spc="-5" dirty="0">
                <a:latin typeface="Century Schoolbook"/>
                <a:cs typeface="Century Schoolbook"/>
              </a:rPr>
              <a:t>,</a:t>
            </a:r>
            <a:r>
              <a:rPr lang="en-ID" sz="2800" spc="-2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Keuangan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>
                <a:latin typeface="Century Schoolbook"/>
                <a:cs typeface="Century Schoolbook"/>
              </a:rPr>
              <a:t>ERP:</a:t>
            </a:r>
            <a:r>
              <a:rPr lang="en-ID" sz="2800" spc="-2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Produksi</a:t>
            </a:r>
            <a:r>
              <a:rPr lang="en-ID" sz="2800" spc="-5" dirty="0">
                <a:latin typeface="Century Schoolbook"/>
                <a:cs typeface="Century Schoolbook"/>
              </a:rPr>
              <a:t>,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Rantai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dirty="0" err="1">
                <a:latin typeface="Century Schoolbook"/>
                <a:cs typeface="Century Schoolbook"/>
              </a:rPr>
              <a:t>Pasok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>
                <a:latin typeface="Century Schoolbook"/>
                <a:cs typeface="Century Schoolbook"/>
              </a:rPr>
              <a:t>ERP:</a:t>
            </a:r>
            <a:r>
              <a:rPr lang="en-ID" sz="2800" spc="-10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SDM</a:t>
            </a:r>
            <a:r>
              <a:rPr lang="en-ID" sz="2800" spc="-1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dalam</a:t>
            </a:r>
            <a:r>
              <a:rPr lang="en-ID" sz="2800" dirty="0">
                <a:latin typeface="Century Schoolbook"/>
                <a:cs typeface="Century Schoolbook"/>
              </a:rPr>
              <a:t> </a:t>
            </a:r>
            <a:r>
              <a:rPr lang="en-ID" sz="2800" spc="-5" dirty="0" err="1">
                <a:latin typeface="Century Schoolbook"/>
                <a:cs typeface="Century Schoolbook"/>
              </a:rPr>
              <a:t>Sistem</a:t>
            </a:r>
            <a:r>
              <a:rPr lang="en-ID" sz="2800" spc="-5" dirty="0">
                <a:latin typeface="Century Schoolbook"/>
                <a:cs typeface="Century Schoolbook"/>
              </a:rPr>
              <a:t> Enterprise</a:t>
            </a:r>
            <a:endParaRPr lang="en-ID" sz="2800" dirty="0">
              <a:latin typeface="Century Schoolbook"/>
              <a:cs typeface="Century Schoolbook"/>
            </a:endParaRPr>
          </a:p>
          <a:p>
            <a:pPr marL="641350" indent="-273050">
              <a:spcBef>
                <a:spcPts val="220"/>
              </a:spcBef>
              <a:buClr>
                <a:srgbClr val="FE8637"/>
              </a:buClr>
              <a:buSzPct val="78947"/>
              <a:buFont typeface="Wingdings 2"/>
              <a:buChar char=""/>
              <a:tabLst>
                <a:tab pos="640715" algn="l"/>
                <a:tab pos="641350" algn="l"/>
              </a:tabLst>
            </a:pPr>
            <a:r>
              <a:rPr lang="en-ID" sz="2800" dirty="0">
                <a:latin typeface="Century Schoolbook"/>
                <a:cs typeface="Century Schoolbook"/>
              </a:rPr>
              <a:t>ERP</a:t>
            </a:r>
            <a:r>
              <a:rPr lang="en-ID" sz="2800" spc="-15" dirty="0">
                <a:latin typeface="Century Schoolbook"/>
                <a:cs typeface="Century Schoolbook"/>
              </a:rPr>
              <a:t> </a:t>
            </a:r>
            <a:r>
              <a:rPr lang="en-ID" sz="2800" dirty="0">
                <a:latin typeface="Century Schoolbook"/>
                <a:cs typeface="Century Schoolbook"/>
              </a:rPr>
              <a:t>dan</a:t>
            </a:r>
            <a:r>
              <a:rPr lang="en-ID" sz="2800" spc="-20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Business</a:t>
            </a:r>
            <a:r>
              <a:rPr lang="en-ID" sz="2800" spc="-10" dirty="0">
                <a:latin typeface="Century Schoolbook"/>
                <a:cs typeface="Century Schoolbook"/>
              </a:rPr>
              <a:t> </a:t>
            </a:r>
            <a:r>
              <a:rPr lang="en-ID" sz="2800" spc="-5" dirty="0">
                <a:latin typeface="Century Schoolbook"/>
                <a:cs typeface="Century Schoolbook"/>
              </a:rPr>
              <a:t>Intelligence</a:t>
            </a:r>
            <a:endParaRPr lang="en-ID" sz="2800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565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5072" y="618745"/>
            <a:ext cx="5354172" cy="809251"/>
          </a:xfrm>
        </p:spPr>
        <p:txBody>
          <a:bodyPr>
            <a:normAutofit/>
          </a:bodyPr>
          <a:lstStyle/>
          <a:p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Pendahuluan</a:t>
            </a:r>
            <a:endParaRPr lang="en-ID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489" y="1427996"/>
            <a:ext cx="10541806" cy="3775248"/>
          </a:xfrm>
        </p:spPr>
        <p:txBody>
          <a:bodyPr>
            <a:noAutofit/>
          </a:bodyPr>
          <a:lstStyle/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Resource Planning (ERP)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programs: Core software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mengkoordinasikan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wilayah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bisnisnya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perangkat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pelaporan</a:t>
            </a:r>
            <a:endParaRPr lang="en-US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process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Kumpulan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aktivitas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sejumlah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input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output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customer.</a:t>
            </a:r>
          </a:p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ERP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pekerjaan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sales, marketing, manufacturing, logistics, accounting, dan staffing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2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sering disebut sebagai </a:t>
            </a:r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 Office System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mengindikasikan bahwa pelanggan dan publik secara umum tidak dilibatkan dalam sistem ini. Berbeda dengan </a:t>
            </a:r>
            <a:r>
              <a:rPr lang="id-ID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Office System</a:t>
            </a:r>
            <a:r>
              <a:rPr lang="id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 langsung berurusan dengan pelanggan seperti sistem untuk e-Commerce, Customer Relationship Management (CRM), e-Government dan lain-lain</a:t>
            </a:r>
            <a:endParaRPr lang="en-ID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2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91" y="1654756"/>
            <a:ext cx="9744637" cy="3977786"/>
          </a:xfrm>
        </p:spPr>
        <p:txBody>
          <a:bodyPr>
            <a:normAutofit fontScale="92500" lnSpcReduction="20000"/>
          </a:bodyPr>
          <a:lstStyle/>
          <a:p>
            <a:pPr marL="279400" marR="5080" indent="-266700" algn="just">
              <a:lnSpc>
                <a:spcPct val="89600"/>
              </a:lnSpc>
              <a:spcBef>
                <a:spcPts val="400"/>
              </a:spcBef>
            </a:pP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mengidentifikasi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merencanakan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sisi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ID" sz="33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dibutuhkan</a:t>
            </a:r>
            <a:r>
              <a:rPr lang="en-ID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3300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33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dibuat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dikirim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dihitung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</a:t>
            </a:r>
            <a:r>
              <a:rPr lang="en-ID" sz="33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3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3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merespom</a:t>
            </a:r>
            <a:r>
              <a:rPr lang="en-ID" sz="33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20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3300" spc="20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9525" indent="-266700" algn="just">
              <a:lnSpc>
                <a:spcPts val="2600"/>
              </a:lnSpc>
              <a:spcBef>
                <a:spcPts val="640"/>
              </a:spcBef>
            </a:pP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dijalankan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didukung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</a:t>
            </a:r>
            <a:r>
              <a:rPr lang="en-ID"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infrastruktur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33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HW/SW</a:t>
            </a:r>
            <a:r>
              <a:rPr lang="en-ID" sz="33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3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ID" sz="3300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5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300" spc="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endParaRPr lang="en-ID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23495" indent="-266700" algn="just">
              <a:lnSpc>
                <a:spcPct val="89100"/>
              </a:lnSpc>
              <a:spcBef>
                <a:spcPts val="590"/>
              </a:spcBef>
            </a:pP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r>
              <a:rPr lang="en-ID"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Sekumpulan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ID"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dibangun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diimplementasikan</a:t>
            </a:r>
            <a:r>
              <a:rPr lang="en-ID" sz="33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fasilitator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terwujudnya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konsep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ERP</a:t>
            </a:r>
            <a:r>
              <a:rPr lang="en-ID" sz="33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ID" sz="3300" spc="-6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3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3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18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28" y="845505"/>
            <a:ext cx="5354172" cy="809251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996" y="1785886"/>
            <a:ext cx="9744637" cy="4318781"/>
          </a:xfrm>
        </p:spPr>
        <p:txBody>
          <a:bodyPr>
            <a:normAutofit fontScale="92500" lnSpcReduction="10000"/>
          </a:bodyPr>
          <a:lstStyle/>
          <a:p>
            <a:pPr marL="279400" marR="5080" indent="-266700" algn="just">
              <a:lnSpc>
                <a:spcPct val="99800"/>
              </a:lnSpc>
              <a:spcBef>
                <a:spcPts val="105"/>
              </a:spcBef>
            </a:pP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ERP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komersial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menjamin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integrasi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yang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mulus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ID" sz="3000" spc="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2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ID" sz="30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300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300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4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sz="3000" spc="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keuangan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akuntansi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SDM,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rantai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pasok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konsumen</a:t>
            </a:r>
            <a:endParaRPr lang="en-ID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16510" indent="-266700" algn="just">
              <a:lnSpc>
                <a:spcPct val="99500"/>
              </a:lnSpc>
              <a:spcBef>
                <a:spcPts val="635"/>
              </a:spcBef>
            </a:pP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Paket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dikonfigurasi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6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mengintegrasikan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lintas</a:t>
            </a:r>
            <a:r>
              <a:rPr lang="en-ID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fungsional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endParaRPr lang="en-ID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16510" indent="-266700" algn="just">
              <a:lnSpc>
                <a:spcPct val="100699"/>
              </a:lnSpc>
              <a:spcBef>
                <a:spcPts val="600"/>
              </a:spcBef>
            </a:pP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kasi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30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antarmuka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enterprise</a:t>
            </a:r>
            <a:endParaRPr lang="en-ID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1803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20" y="845505"/>
            <a:ext cx="5354172" cy="809251"/>
          </a:xfrm>
        </p:spPr>
        <p:txBody>
          <a:bodyPr>
            <a:normAutofit/>
          </a:bodyPr>
          <a:lstStyle/>
          <a:p>
            <a:r>
              <a:rPr lang="en-ID" sz="3600" b="0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endParaRPr lang="en-I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Subtitle 4">
            <a:extLst>
              <a:ext uri="{FF2B5EF4-FFF2-40B4-BE49-F238E27FC236}">
                <a16:creationId xmlns:a16="http://schemas.microsoft.com/office/drawing/2014/main" id="{1E691D99-C86E-4F99-AA8C-3E3FC1E614C4}"/>
              </a:ext>
            </a:extLst>
          </p:cNvPr>
          <p:cNvSpPr txBox="1">
            <a:spLocks/>
          </p:cNvSpPr>
          <p:nvPr/>
        </p:nvSpPr>
        <p:spPr>
          <a:xfrm>
            <a:off x="8848578" y="203912"/>
            <a:ext cx="3015099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latin typeface="Arial Black" panose="020B0A04020102020204" pitchFamily="34" charset="0"/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900" dirty="0" err="1">
                <a:latin typeface="Arial Black" panose="020B0A04020102020204" pitchFamily="34" charset="0"/>
              </a:rPr>
              <a:t>Perencanaan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Sumber</a:t>
            </a:r>
            <a:r>
              <a:rPr lang="en-US" sz="900" dirty="0">
                <a:latin typeface="Arial Black" panose="020B0A04020102020204" pitchFamily="34" charset="0"/>
              </a:rPr>
              <a:t> </a:t>
            </a:r>
            <a:r>
              <a:rPr lang="en-US" sz="900" dirty="0" err="1">
                <a:latin typeface="Arial Black" panose="020B0A04020102020204" pitchFamily="34" charset="0"/>
              </a:rPr>
              <a:t>Daya</a:t>
            </a:r>
            <a:r>
              <a:rPr lang="en-US" sz="900" dirty="0">
                <a:latin typeface="Arial Black" panose="020B0A04020102020204" pitchFamily="34" charset="0"/>
              </a:rPr>
              <a:t> Perusahaan</a:t>
            </a:r>
            <a:endParaRPr lang="en-ID" sz="900" b="1" dirty="0">
              <a:latin typeface="Arial Black" panose="020B0A04020102020204" pitchFamily="34" charset="0"/>
            </a:endParaRPr>
          </a:p>
        </p:txBody>
      </p:sp>
      <p:sp>
        <p:nvSpPr>
          <p:cNvPr id="85" name="Subtitle 4">
            <a:extLst>
              <a:ext uri="{FF2B5EF4-FFF2-40B4-BE49-F238E27FC236}">
                <a16:creationId xmlns:a16="http://schemas.microsoft.com/office/drawing/2014/main" id="{48B88F2C-5F81-41B6-9D81-4F88841AF1C9}"/>
              </a:ext>
            </a:extLst>
          </p:cNvPr>
          <p:cNvSpPr txBox="1">
            <a:spLocks/>
          </p:cNvSpPr>
          <p:nvPr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SISTEM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48D487-21BF-4A0D-B442-FA176B43D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3977786"/>
          </a:xfrm>
        </p:spPr>
        <p:txBody>
          <a:bodyPr>
            <a:normAutofit fontScale="92500" lnSpcReduction="20000"/>
          </a:bodyPr>
          <a:lstStyle/>
          <a:p>
            <a:pPr marL="279400" algn="just">
              <a:spcBef>
                <a:spcPts val="720"/>
              </a:spcBef>
            </a:pP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Makna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Enterprise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diwakili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3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Perusahaan,</a:t>
            </a:r>
            <a:r>
              <a:rPr lang="en-US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41275" indent="-266700" algn="just">
              <a:lnSpc>
                <a:spcPct val="100699"/>
              </a:lnSpc>
              <a:spcBef>
                <a:spcPts val="600"/>
              </a:spcBef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situasi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entitas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korporat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berbagai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hingga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raksasa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9400" marR="5080" indent="-266700" algn="just">
              <a:spcBef>
                <a:spcPts val="520"/>
              </a:spcBef>
            </a:pP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sudut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Enterpise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departemen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subsistem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aspek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US" sz="3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</a:t>
            </a:r>
            <a:r>
              <a:rPr lang="en-US" sz="30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dikelola</a:t>
            </a:r>
            <a:r>
              <a:rPr lang="en-US" sz="30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30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terpusat</a:t>
            </a:r>
            <a:r>
              <a:rPr lang="en-US" sz="3000" spc="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30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7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3000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transparansi</a:t>
            </a:r>
            <a:r>
              <a:rPr lang="en-US" sz="3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2337790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842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Century Schoolbook</vt:lpstr>
      <vt:lpstr>Signika</vt:lpstr>
      <vt:lpstr>Times New Roman</vt:lpstr>
      <vt:lpstr>Wingdings</vt:lpstr>
      <vt:lpstr>Wingdings 2</vt:lpstr>
      <vt:lpstr>1_Custom Design</vt:lpstr>
      <vt:lpstr>Minggu Ke 1 Pendahuluan Proses Bisnis</vt:lpstr>
      <vt:lpstr>PUSTAKA</vt:lpstr>
      <vt:lpstr>TUJUAN MATA KULIAH</vt:lpstr>
      <vt:lpstr>Ruang Lingkup</vt:lpstr>
      <vt:lpstr>Pendahuluan</vt:lpstr>
      <vt:lpstr>Lanjut</vt:lpstr>
      <vt:lpstr>Lanjut</vt:lpstr>
      <vt:lpstr>Lanjut</vt:lpstr>
      <vt:lpstr>ENTERPRISE</vt:lpstr>
      <vt:lpstr>RESOURCE</vt:lpstr>
      <vt:lpstr>DESKRIPSI ERP</vt:lpstr>
      <vt:lpstr>Lanjut</vt:lpstr>
      <vt:lpstr>TUJUAN DAN PERANANNYA DALAM ORGANISASI</vt:lpstr>
      <vt:lpstr>Link dan Latihan soal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3g power</cp:lastModifiedBy>
  <cp:revision>129</cp:revision>
  <dcterms:created xsi:type="dcterms:W3CDTF">2020-07-23T01:18:59Z</dcterms:created>
  <dcterms:modified xsi:type="dcterms:W3CDTF">2022-02-14T00:18:02Z</dcterms:modified>
</cp:coreProperties>
</file>