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1"/>
  </p:notesMasterIdLst>
  <p:sldIdLst>
    <p:sldId id="257" r:id="rId2"/>
    <p:sldId id="313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4" r:id="rId39"/>
    <p:sldId id="27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5326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933B-8FBE-4595-87A4-9EECC3EBC272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21B0-A3AB-4C74-8324-47966F7928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61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008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91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31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22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19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62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7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558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03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95" r:id="rId4"/>
    <p:sldLayoutId id="2147483696" r:id="rId5"/>
    <p:sldLayoutId id="2147483686" r:id="rId6"/>
    <p:sldLayoutId id="2147483697" r:id="rId7"/>
    <p:sldLayoutId id="2147483699" r:id="rId8"/>
    <p:sldLayoutId id="2147483700" r:id="rId9"/>
    <p:sldLayoutId id="214748370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x2zkom3ctwgbm5pgxgdqswjlfq-nqtbbxgkbb4p4-en-m-wikipedia-org.translate.goog/wiki/Production_planning" TargetMode="External"/><Relationship Id="rId3" Type="http://schemas.openxmlformats.org/officeDocument/2006/relationships/hyperlink" Target="https://x2zkom3ctwgbm5pgxgdqswjlfq-nqtbbxgkbb4p4-en-m-wikipedia-org.translate.goog/wiki/Enterprise_resource_planning" TargetMode="External"/><Relationship Id="rId7" Type="http://schemas.openxmlformats.org/officeDocument/2006/relationships/hyperlink" Target="https://x2zkom3ctwgbm5pgxgdqswjlfq-nqtbbxgkbb4p4-en-m-wikipedia-org.translate.goog/wiki/Human_resource_management" TargetMode="External"/><Relationship Id="rId2" Type="http://schemas.openxmlformats.org/officeDocument/2006/relationships/hyperlink" Target="https://x2zkom3ctwgbm5pgxgdqswjlfq-nqtbbxgkbb4p4-en-m-wikipedia-org.translate.goog/wiki/N_tier#Three-tier_architec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x2zkom3ctwgbm5pgxgdqswjlfq-nqtbbxgkbb4p4-en-m-wikipedia-org.translate.goog/wiki/Bill_(payment)" TargetMode="External"/><Relationship Id="rId5" Type="http://schemas.openxmlformats.org/officeDocument/2006/relationships/hyperlink" Target="https://x2zkom3ctwgbm5pgxgdqswjlfq-nqtbbxgkbb4p4-en-m-wikipedia-org.translate.goog/wiki/Order_fulfillment" TargetMode="External"/><Relationship Id="rId4" Type="http://schemas.openxmlformats.org/officeDocument/2006/relationships/hyperlink" Target="https://x2zkom3ctwgbm5pgxgdqswjlfq-nqtbbxgkbb4p4-en-m-wikipedia-org.translate.goog/wiki/SAP_S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O9eQRxegm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C0FC20F-AFC7-44B2-9D9C-E682CAB2A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772" y="2800824"/>
            <a:ext cx="8002633" cy="1867125"/>
          </a:xfrm>
        </p:spPr>
        <p:txBody>
          <a:bodyPr>
            <a:normAutofit/>
          </a:bodyPr>
          <a:lstStyle/>
          <a:p>
            <a:pPr algn="r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Pembangunan Enterprise Resource Planning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ID" sz="1800" dirty="0">
              <a:latin typeface="Arial Black" panose="020B0A04020102020204" pitchFamily="34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681855C-F23D-4877-9B66-969CB01EAB30}"/>
              </a:ext>
            </a:extLst>
          </p:cNvPr>
          <p:cNvSpPr txBox="1">
            <a:spLocks/>
          </p:cNvSpPr>
          <p:nvPr/>
        </p:nvSpPr>
        <p:spPr>
          <a:xfrm>
            <a:off x="2230580" y="213032"/>
            <a:ext cx="3577937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 INFORMASI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1F5CEC-401E-4E00-A99A-912964B59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576" y="1712321"/>
            <a:ext cx="4159062" cy="16531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Minggu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7990450" y="665384"/>
            <a:ext cx="3630052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dirty="0" err="1">
                <a:latin typeface="Arial Black" panose="020B0A04020102020204" pitchFamily="34" charset="0"/>
              </a:rPr>
              <a:t>Perencanaan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Sumber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Daya</a:t>
            </a:r>
            <a:r>
              <a:rPr lang="en-US" sz="1200" dirty="0">
                <a:latin typeface="Arial Black" panose="020B0A04020102020204" pitchFamily="34" charset="0"/>
              </a:rPr>
              <a:t> Perusahaan</a:t>
            </a:r>
            <a:endParaRPr lang="en-ID" sz="1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4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3D256-50BF-4348-8482-8D52AE1F8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80" y="1286783"/>
            <a:ext cx="5564188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227D74BC-A54D-4BE0-910B-1819DB067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63" y="5235804"/>
            <a:ext cx="8153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Gambar :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Informasi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aliran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material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model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bisnis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fungsional</a:t>
            </a: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0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77524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fungsional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top-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kelebihan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bereaksi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keterlibatan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dorongan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mengadopsi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datang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kepatuhan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Sarbanes-Oxley Act of 2002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Mengharuskan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internal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1157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4AA37-C59E-49A7-B7FC-8EE1E363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1250130"/>
            <a:ext cx="6368382" cy="398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D6BFBA1B-8998-4D83-8EDA-9CF9410D0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004" y="5453657"/>
            <a:ext cx="7848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Gambar: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Informasi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aliran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material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model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bisnis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proses</a:t>
            </a:r>
          </a:p>
        </p:txBody>
      </p:sp>
    </p:spTree>
    <p:extLst>
      <p:ext uri="{BB962C8B-B14F-4D97-AF65-F5344CB8AC3E}">
        <p14:creationId xmlns:p14="http://schemas.microsoft.com/office/powerpoint/2010/main" val="259960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7386368" cy="809251"/>
          </a:xfrm>
        </p:spPr>
        <p:txBody>
          <a:bodyPr>
            <a:no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ERP Software : SAP dan R / 3</a:t>
            </a:r>
            <a:b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1972: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mantan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IBM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analis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sistem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di Mannheim,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Jerman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membentuk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Sistem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Analisis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dan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Pengembangan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Program,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atau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SAP </a:t>
            </a:r>
            <a:r>
              <a:rPr lang="en-US" altLang="en-US" sz="3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Sistem, Aplikasi dan Produk (Systeme, Anwendungen und Produkte)</a:t>
            </a:r>
            <a:endParaRPr lang="en-US" altLang="en-US" sz="3000" i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tujuan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SAP: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Mengembangkan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produk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perangkat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lunak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standar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dapat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dikonfigurasi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untuk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memenuhi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kebutuhan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masing-masing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perusahaan</a:t>
            </a:r>
            <a:endParaRPr lang="en-US" alt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Data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tersedia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secara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real time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Pengguna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bekerja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pada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layar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komputer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bukan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dengan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output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dicetak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tebal</a:t>
            </a:r>
            <a:endParaRPr lang="en-US" alt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0595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19" y="845505"/>
            <a:ext cx="10612145" cy="809251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br>
              <a:rPr lang="en-US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ID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Jerman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ICI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kimia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Plattner dan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Hopp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gagasan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modular</a:t>
            </a: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modular :</a:t>
            </a:r>
            <a:r>
              <a:rPr lang="en-US" alt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dibeli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diinstal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menjalankan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terpisah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database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1982: SAP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merilis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2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paket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mainframe</a:t>
            </a:r>
          </a:p>
          <a:p>
            <a:endParaRPr lang="en-ID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F90A7EF-C983-40D7-BD89-FD6199D31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SAP Mulai Mengembangkan Modul Perangkat Lunak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7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8553986" cy="809251"/>
          </a:xfrm>
        </p:spPr>
        <p:txBody>
          <a:bodyPr>
            <a:noAutofit/>
          </a:bodyPr>
          <a:lstStyle/>
          <a:p>
            <a:r>
              <a:rPr lang="en-ID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 / 3 </a:t>
            </a:r>
            <a:r>
              <a:rPr lang="en-ID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Application and Product in data processing)</a:t>
            </a:r>
            <a:br>
              <a:rPr lang="en-ID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4938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D" sz="2800" dirty="0"/>
              <a:t>R / 3 ("R" </a:t>
            </a:r>
            <a:r>
              <a:rPr lang="en-ID" sz="2800" dirty="0" err="1"/>
              <a:t>untuk</a:t>
            </a:r>
            <a:r>
              <a:rPr lang="en-ID" sz="2800" dirty="0"/>
              <a:t> "</a:t>
            </a:r>
            <a:r>
              <a:rPr lang="en-ID" sz="2800" dirty="0" err="1"/>
              <a:t>pemrosesan</a:t>
            </a:r>
            <a:r>
              <a:rPr lang="en-ID" sz="2800" dirty="0"/>
              <a:t> data </a:t>
            </a:r>
            <a:r>
              <a:rPr lang="en-ID" sz="2800" dirty="0" err="1"/>
              <a:t>waktu-nyata</a:t>
            </a:r>
            <a:r>
              <a:rPr lang="en-ID" sz="2800" dirty="0"/>
              <a:t>" dan "3" </a:t>
            </a:r>
            <a:r>
              <a:rPr lang="en-ID" sz="2800" dirty="0" err="1"/>
              <a:t>untuk</a:t>
            </a:r>
            <a:r>
              <a:rPr lang="en-ID" sz="2800" dirty="0"/>
              <a:t> " </a:t>
            </a:r>
            <a:r>
              <a:rPr lang="en-ID" sz="2800" dirty="0">
                <a:hlinkClick r:id="rId2" tooltip="Tingkat N"/>
              </a:rPr>
              <a:t>3- tier</a:t>
            </a:r>
            <a:r>
              <a:rPr lang="en-ID" sz="2800" dirty="0"/>
              <a:t> ": 1) database, 2) server </a:t>
            </a:r>
            <a:r>
              <a:rPr lang="en-ID" sz="2800" dirty="0" err="1"/>
              <a:t>aplikasi</a:t>
            </a:r>
            <a:r>
              <a:rPr lang="en-ID" sz="2800" dirty="0"/>
              <a:t>, dan 3) </a:t>
            </a:r>
            <a:r>
              <a:rPr lang="en-ID" sz="2800" dirty="0" err="1"/>
              <a:t>klien</a:t>
            </a:r>
            <a:endParaRPr lang="en-ID" sz="2800" dirty="0"/>
          </a:p>
          <a:p>
            <a:pPr marL="0" indent="0">
              <a:buNone/>
            </a:pPr>
            <a:endParaRPr lang="en-ID" sz="2800" b="1" dirty="0"/>
          </a:p>
          <a:p>
            <a:pPr marL="0" indent="0">
              <a:buNone/>
            </a:pPr>
            <a:r>
              <a:rPr lang="en-ID" sz="2800" dirty="0" err="1"/>
              <a:t>perangkat</a:t>
            </a:r>
            <a:r>
              <a:rPr lang="en-ID" sz="2800" dirty="0"/>
              <a:t> </a:t>
            </a:r>
            <a:r>
              <a:rPr lang="en-ID" sz="2800" dirty="0" err="1"/>
              <a:t>lunak</a:t>
            </a:r>
            <a:r>
              <a:rPr lang="en-ID" sz="2800" dirty="0"/>
              <a:t> </a:t>
            </a:r>
            <a:r>
              <a:rPr lang="en-ID" sz="2800" dirty="0" err="1">
                <a:hlinkClick r:id="rId3" tooltip="Perencanaan Sumberdaya Perusahaan"/>
              </a:rPr>
              <a:t>perencanaan</a:t>
            </a:r>
            <a:r>
              <a:rPr lang="en-ID" sz="2800" dirty="0">
                <a:hlinkClick r:id="rId3" tooltip="Perencanaan Sumberdaya Perusahaan"/>
              </a:rPr>
              <a:t> </a:t>
            </a:r>
            <a:r>
              <a:rPr lang="en-ID" sz="2800" dirty="0" err="1">
                <a:hlinkClick r:id="rId3" tooltip="Perencanaan Sumberdaya Perusahaan"/>
              </a:rPr>
              <a:t>sumber</a:t>
            </a:r>
            <a:r>
              <a:rPr lang="en-ID" sz="2800" dirty="0">
                <a:hlinkClick r:id="rId3" tooltip="Perencanaan Sumberdaya Perusahaan"/>
              </a:rPr>
              <a:t> </a:t>
            </a:r>
            <a:r>
              <a:rPr lang="en-ID" sz="2800" dirty="0" err="1">
                <a:hlinkClick r:id="rId3" tooltip="Perencanaan Sumberdaya Perusahaan"/>
              </a:rPr>
              <a:t>daya</a:t>
            </a:r>
            <a:r>
              <a:rPr lang="en-ID" sz="2800" dirty="0">
                <a:hlinkClick r:id="rId3" tooltip="Perencanaan Sumberdaya Perusahaan"/>
              </a:rPr>
              <a:t> </a:t>
            </a:r>
            <a:r>
              <a:rPr lang="en-ID" sz="2800" dirty="0" err="1">
                <a:hlinkClick r:id="rId3" tooltip="Perencanaan Sumberdaya Perusahaan"/>
              </a:rPr>
              <a:t>perusahaan</a:t>
            </a:r>
            <a:r>
              <a:rPr lang="en-ID" sz="2800" dirty="0">
                <a:hlinkClick r:id="rId3" tooltip="Perencanaan Sumberdaya Perusahaan"/>
              </a:rPr>
              <a:t> yang</a:t>
            </a:r>
            <a:r>
              <a:rPr lang="en-ID" sz="2800" dirty="0"/>
              <a:t> </a:t>
            </a:r>
            <a:r>
              <a:rPr lang="en-ID" sz="2800" dirty="0" err="1"/>
              <a:t>diproduksi</a:t>
            </a:r>
            <a:r>
              <a:rPr lang="en-ID" sz="2800" dirty="0"/>
              <a:t> oleh </a:t>
            </a:r>
            <a:r>
              <a:rPr lang="en-ID" sz="2800" dirty="0" err="1"/>
              <a:t>perusahaan</a:t>
            </a:r>
            <a:r>
              <a:rPr lang="en-ID" sz="2800" dirty="0"/>
              <a:t> </a:t>
            </a:r>
            <a:r>
              <a:rPr lang="en-ID" sz="2800" dirty="0" err="1"/>
              <a:t>Jerman</a:t>
            </a:r>
            <a:r>
              <a:rPr lang="en-ID" sz="2800" dirty="0"/>
              <a:t> SAP AG (</a:t>
            </a:r>
            <a:r>
              <a:rPr lang="en-ID" sz="2800" dirty="0" err="1"/>
              <a:t>sekarang</a:t>
            </a:r>
            <a:r>
              <a:rPr lang="en-ID" sz="2800" dirty="0"/>
              <a:t> </a:t>
            </a:r>
            <a:r>
              <a:rPr lang="en-ID" sz="2800" dirty="0">
                <a:hlinkClick r:id="rId4" tooltip="SAP SE"/>
              </a:rPr>
              <a:t>SAP SE</a:t>
            </a:r>
            <a:r>
              <a:rPr lang="en-ID" sz="2800" dirty="0"/>
              <a:t> ). </a:t>
            </a:r>
            <a:r>
              <a:rPr lang="en-ID" sz="2800" dirty="0" err="1"/>
              <a:t>Ini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sistem</a:t>
            </a:r>
            <a:r>
              <a:rPr lang="en-ID" sz="2800" dirty="0"/>
              <a:t> </a:t>
            </a:r>
            <a:r>
              <a:rPr lang="en-ID" sz="2800" dirty="0" err="1"/>
              <a:t>informasi</a:t>
            </a:r>
            <a:r>
              <a:rPr lang="en-ID" sz="2800" dirty="0"/>
              <a:t> </a:t>
            </a:r>
            <a:r>
              <a:rPr lang="en-ID" sz="2800" dirty="0" err="1"/>
              <a:t>skala</a:t>
            </a:r>
            <a:r>
              <a:rPr lang="en-ID" sz="2800" dirty="0"/>
              <a:t> </a:t>
            </a:r>
            <a:r>
              <a:rPr lang="en-ID" sz="2800" dirty="0" err="1"/>
              <a:t>perusahaan</a:t>
            </a:r>
            <a:r>
              <a:rPr lang="en-ID" sz="2800" dirty="0"/>
              <a:t> yang </a:t>
            </a:r>
            <a:r>
              <a:rPr lang="en-ID" sz="2800" dirty="0" err="1"/>
              <a:t>dirancang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mengoordinasikan</a:t>
            </a:r>
            <a:r>
              <a:rPr lang="en-ID" sz="2800" dirty="0"/>
              <a:t> </a:t>
            </a:r>
            <a:r>
              <a:rPr lang="en-ID" sz="2800" dirty="0" err="1"/>
              <a:t>semua</a:t>
            </a:r>
            <a:r>
              <a:rPr lang="en-ID" sz="2800" dirty="0"/>
              <a:t> </a:t>
            </a:r>
            <a:r>
              <a:rPr lang="en-ID" sz="2800" dirty="0" err="1"/>
              <a:t>sumber</a:t>
            </a:r>
            <a:r>
              <a:rPr lang="en-ID" sz="2800" dirty="0"/>
              <a:t> </a:t>
            </a:r>
            <a:r>
              <a:rPr lang="en-ID" sz="2800" dirty="0" err="1"/>
              <a:t>daya</a:t>
            </a:r>
            <a:r>
              <a:rPr lang="en-ID" sz="2800" dirty="0"/>
              <a:t>, </a:t>
            </a:r>
            <a:r>
              <a:rPr lang="en-ID" sz="2800" dirty="0" err="1"/>
              <a:t>informasi</a:t>
            </a:r>
            <a:r>
              <a:rPr lang="en-ID" sz="2800" dirty="0"/>
              <a:t>, dan </a:t>
            </a:r>
            <a:r>
              <a:rPr lang="en-ID" sz="2800" dirty="0" err="1"/>
              <a:t>aktivitas</a:t>
            </a:r>
            <a:r>
              <a:rPr lang="en-ID" sz="2800" dirty="0"/>
              <a:t> yang </a:t>
            </a:r>
            <a:r>
              <a:rPr lang="en-ID" sz="2800" dirty="0" err="1"/>
              <a:t>diperlukan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menyelesaikan</a:t>
            </a:r>
            <a:r>
              <a:rPr lang="en-ID" sz="2800" dirty="0"/>
              <a:t> proses </a:t>
            </a:r>
            <a:r>
              <a:rPr lang="en-ID" sz="2800" dirty="0" err="1"/>
              <a:t>bisnis</a:t>
            </a:r>
            <a:r>
              <a:rPr lang="en-ID" sz="2800" dirty="0"/>
              <a:t> </a:t>
            </a:r>
            <a:r>
              <a:rPr lang="en-ID" sz="2800" dirty="0" err="1"/>
              <a:t>seperti</a:t>
            </a:r>
            <a:r>
              <a:rPr lang="en-ID" sz="2800" dirty="0"/>
              <a:t> </a:t>
            </a:r>
            <a:r>
              <a:rPr lang="en-ID" sz="2800" dirty="0" err="1">
                <a:hlinkClick r:id="rId5" tooltip="Pemenuhan pesanan"/>
              </a:rPr>
              <a:t>pemenuhan</a:t>
            </a:r>
            <a:r>
              <a:rPr lang="en-ID" sz="2800" dirty="0">
                <a:hlinkClick r:id="rId5" tooltip="Pemenuhan pesanan"/>
              </a:rPr>
              <a:t> </a:t>
            </a:r>
            <a:r>
              <a:rPr lang="en-ID" sz="2800" dirty="0" err="1">
                <a:hlinkClick r:id="rId5" tooltip="Pemenuhan pesanan"/>
              </a:rPr>
              <a:t>pesanan</a:t>
            </a:r>
            <a:r>
              <a:rPr lang="en-ID" sz="2800" dirty="0"/>
              <a:t> , </a:t>
            </a:r>
            <a:r>
              <a:rPr lang="en-ID" sz="2800" dirty="0" err="1">
                <a:hlinkClick r:id="rId6" tooltip="Pembayaran tagihan)"/>
              </a:rPr>
              <a:t>penagihan</a:t>
            </a:r>
            <a:r>
              <a:rPr lang="en-ID" sz="2800" dirty="0"/>
              <a:t> , </a:t>
            </a:r>
            <a:r>
              <a:rPr lang="en-ID" sz="2800" dirty="0" err="1">
                <a:hlinkClick r:id="rId7" tooltip="Manajemen Sumber Daya Manusia"/>
              </a:rPr>
              <a:t>manajemen</a:t>
            </a:r>
            <a:r>
              <a:rPr lang="en-ID" sz="2800" dirty="0">
                <a:hlinkClick r:id="rId7" tooltip="Manajemen Sumber Daya Manusia"/>
              </a:rPr>
              <a:t> </a:t>
            </a:r>
            <a:r>
              <a:rPr lang="en-ID" sz="2800" dirty="0" err="1">
                <a:hlinkClick r:id="rId7" tooltip="Manajemen Sumber Daya Manusia"/>
              </a:rPr>
              <a:t>sumber</a:t>
            </a:r>
            <a:r>
              <a:rPr lang="en-ID" sz="2800" dirty="0">
                <a:hlinkClick r:id="rId7" tooltip="Manajemen Sumber Daya Manusia"/>
              </a:rPr>
              <a:t> </a:t>
            </a:r>
            <a:r>
              <a:rPr lang="en-ID" sz="2800" dirty="0" err="1">
                <a:hlinkClick r:id="rId7" tooltip="Manajemen Sumber Daya Manusia"/>
              </a:rPr>
              <a:t>daya</a:t>
            </a:r>
            <a:r>
              <a:rPr lang="en-ID" sz="2800" dirty="0">
                <a:hlinkClick r:id="rId7" tooltip="Manajemen Sumber Daya Manusia"/>
              </a:rPr>
              <a:t> </a:t>
            </a:r>
            <a:r>
              <a:rPr lang="en-ID" sz="2800" dirty="0" err="1">
                <a:hlinkClick r:id="rId7" tooltip="Manajemen Sumber Daya Manusia"/>
              </a:rPr>
              <a:t>manusia</a:t>
            </a:r>
            <a:r>
              <a:rPr lang="en-ID" sz="2800" dirty="0"/>
              <a:t> , dan </a:t>
            </a:r>
            <a:r>
              <a:rPr lang="en-ID" sz="2800" dirty="0" err="1">
                <a:hlinkClick r:id="rId8" tooltip="Rencana produksi"/>
              </a:rPr>
              <a:t>perencanaan</a:t>
            </a:r>
            <a:r>
              <a:rPr lang="en-ID" sz="2800" dirty="0">
                <a:hlinkClick r:id="rId8" tooltip="Rencana produksi"/>
              </a:rPr>
              <a:t> </a:t>
            </a:r>
            <a:r>
              <a:rPr lang="en-ID" sz="2800" dirty="0" err="1">
                <a:hlinkClick r:id="rId8" tooltip="Rencana produksi"/>
              </a:rPr>
              <a:t>produksi</a:t>
            </a:r>
            <a:r>
              <a:rPr lang="en-ID" sz="2800" dirty="0"/>
              <a:t> 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0839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550165"/>
          </a:xfrm>
        </p:spPr>
        <p:txBody>
          <a:bodyPr>
            <a:normAutofit/>
          </a:bodyPr>
          <a:lstStyle/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1988: SAP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memulai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/ 3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client-server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1992: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SAP R / 3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dirilis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 R / 3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dirancang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arsitektur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terbuka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Arsitektur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terbuka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Perusahaan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didorong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add-on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diintegrasikan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9897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86328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1990-an: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memotivasi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pindah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2000, SAP AG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22.000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50 negara dan 10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juta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30.000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instalasi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dunia</a:t>
            </a: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2000,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kompetisi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SAP di pasar ERP: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Oracle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PeopleSoft</a:t>
            </a: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2004: Oracle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usahanya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alih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PeopleSoft</a:t>
            </a:r>
          </a:p>
          <a:p>
            <a:endParaRPr lang="en-ID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356DB90-0F48-4524-84B3-3E4BFE9D0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4688" y="960007"/>
            <a:ext cx="4709815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Arah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</a:p>
        </p:txBody>
      </p:sp>
    </p:spTree>
    <p:extLst>
      <p:ext uri="{BB962C8B-B14F-4D97-AF65-F5344CB8AC3E}">
        <p14:creationId xmlns:p14="http://schemas.microsoft.com/office/powerpoint/2010/main" val="369982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131" y="1654756"/>
            <a:ext cx="9744637" cy="435773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PeopleSoft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Didirikan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David Duffield,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IBM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PeopleSoft, di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Oracle,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pilihan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populer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Oracle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pesaing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SAP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1977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 Development Laboratories (SDL)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Pendiri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Larry Ellison, Bob Miner, dan Ed Oates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5088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634571"/>
          </a:xfrm>
        </p:spPr>
        <p:txBody>
          <a:bodyPr>
            <a:normAutofit lnSpcReduction="1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ERP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terbaru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 SAP dan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spcBef>
                <a:spcPts val="550"/>
              </a:spcBef>
              <a:buClr>
                <a:srgbClr val="222222"/>
              </a:buClr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mengakses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database yang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550"/>
              </a:spcBef>
              <a:buClr>
                <a:srgbClr val="222222"/>
              </a:buClr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Penghapusan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berlebihan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tertinggal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550"/>
              </a:spcBef>
              <a:buClr>
                <a:srgbClr val="222222"/>
              </a:buClr>
            </a:pP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yang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dimasukkan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7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60DE-5D4E-4B68-B30B-DE97C1DD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Mata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D5C1-5825-495A-B952-ECE012B5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676774"/>
          </a:xfrm>
        </p:spPr>
        <p:txBody>
          <a:bodyPr>
            <a:normAutofit/>
          </a:bodyPr>
          <a:lstStyle/>
          <a:p>
            <a:pPr>
              <a:spcBef>
                <a:spcPts val="650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Setelah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menyelesaikan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1313" indent="-339725">
              <a:spcBef>
                <a:spcPts val="650"/>
              </a:spcBef>
              <a:buClr>
                <a:srgbClr val="222222"/>
              </a:buClr>
              <a:buFont typeface="Arial" charset="0"/>
              <a:buChar char="•"/>
              <a:defRPr/>
            </a:pP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evolusi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endParaRPr 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339725">
              <a:spcBef>
                <a:spcPts val="650"/>
              </a:spcBef>
              <a:buClr>
                <a:srgbClr val="222222"/>
              </a:buClr>
              <a:buFont typeface="Arial" charset="0"/>
              <a:buChar char="•"/>
              <a:defRPr/>
            </a:pP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  <a:p>
            <a:pPr marL="341313" indent="-339725">
              <a:spcBef>
                <a:spcPts val="650"/>
              </a:spcBef>
              <a:buClr>
                <a:srgbClr val="222222"/>
              </a:buClr>
              <a:buFont typeface="Arial" charset="0"/>
              <a:buChar char="•"/>
              <a:defRPr/>
            </a:pP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terintegrasi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endParaRPr 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7059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7EB28-6FC5-43EB-B9C7-885EC453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38747"/>
            <a:ext cx="5354172" cy="458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5E9AD6-7988-44D1-A111-563E83507B6F}"/>
              </a:ext>
            </a:extLst>
          </p:cNvPr>
          <p:cNvSpPr/>
          <p:nvPr/>
        </p:nvSpPr>
        <p:spPr>
          <a:xfrm>
            <a:off x="1925515" y="5643163"/>
            <a:ext cx="820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Gambar 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aliran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data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suatu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sistem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informasi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terintegrasi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91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977786"/>
          </a:xfrm>
        </p:spPr>
        <p:txBody>
          <a:bodyPr>
            <a:normAutofit lnSpcReduction="1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SAP ERP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SAP ECC 6.0 (Enterprise Central Component 6.0)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(SD)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(MM) Modul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(PP)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(QM) Modul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Maintenance (PM) Modul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 Management (AM)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7440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(SDM)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(PS)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(FI)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Mengontrol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(CO)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 (WF)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58520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6CDF8-47BB-4E55-926A-0651045F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74" y="904409"/>
            <a:ext cx="5465503" cy="461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38B746-E11C-4559-BE3E-972FD188776F}"/>
              </a:ext>
            </a:extLst>
          </p:cNvPr>
          <p:cNvSpPr/>
          <p:nvPr/>
        </p:nvSpPr>
        <p:spPr>
          <a:xfrm>
            <a:off x="1790460" y="5903370"/>
            <a:ext cx="8611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Gambar  Modul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lingkungan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sistem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informasi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SAP ERP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terintegrasi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54035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28" y="969916"/>
            <a:ext cx="9063354" cy="809251"/>
          </a:xfrm>
        </p:spPr>
        <p:txBody>
          <a:bodyPr>
            <a:noAutofit/>
          </a:bodyPr>
          <a:lstStyle/>
          <a:p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SAP ERP Software</a:t>
            </a:r>
            <a:b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681" y="1570475"/>
            <a:ext cx="9744637" cy="2976563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650"/>
              </a:spcBef>
              <a:buClr>
                <a:srgbClr val="222222"/>
              </a:buClr>
              <a:buFont typeface="+mj-lt"/>
              <a:buAutoNum type="arabicPeriod"/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SAP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 SAP</a:t>
            </a:r>
          </a:p>
          <a:p>
            <a:pPr marL="514350" indent="-514350">
              <a:spcBef>
                <a:spcPts val="650"/>
              </a:spcBef>
              <a:buClr>
                <a:srgbClr val="222222"/>
              </a:buClr>
              <a:buFont typeface="+mj-lt"/>
              <a:buAutoNum type="arabicPeriod"/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integrasi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tertinggi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vendor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memasok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modul-modulnya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50"/>
              </a:spcBef>
              <a:buClr>
                <a:srgbClr val="222222"/>
              </a:buClr>
              <a:buFont typeface="+mj-lt"/>
              <a:buAutoNum type="arabicPeriod"/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Pilihan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konfigurasi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menyesuaikan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17680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50"/>
              </a:spcBef>
              <a:buClr>
                <a:srgbClr val="222222"/>
              </a:buClr>
              <a:buNone/>
            </a:pP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4.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kelompok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toleransi</a:t>
            </a:r>
            <a:endParaRPr lang="en-US" altLang="en-US" sz="2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rentang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tertentu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menentukan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limit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transaksi</a:t>
            </a:r>
            <a:endParaRPr lang="en-US" alt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SAP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telah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mendefinisikan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metodologi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kelompok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toleransi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sebagai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metode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untuk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menempatkan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batas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karyawan</a:t>
            </a:r>
            <a:endParaRPr lang="en-US" alt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Konfigurasi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memungkinkan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perusahaan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untuk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menyesuaikan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lebih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lanjut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metodologi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kelompok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toleransi</a:t>
            </a:r>
            <a:endParaRPr lang="en-US" alt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11190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BE72A-01C2-4957-B318-DD3C171E4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14" y="1089096"/>
            <a:ext cx="6397068" cy="439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CE70D8-0EFC-468E-A475-9E02403131B7}"/>
              </a:ext>
            </a:extLst>
          </p:cNvPr>
          <p:cNvSpPr/>
          <p:nvPr/>
        </p:nvSpPr>
        <p:spPr>
          <a:xfrm>
            <a:off x="1343917" y="5604794"/>
            <a:ext cx="9744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Gambar 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Sebuah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contoh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kustomisasi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kelompok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toleransi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menetapkan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batas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transaksi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23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650"/>
              </a:spcBef>
              <a:buClr>
                <a:srgbClr val="222222"/>
              </a:buClr>
              <a:buNone/>
            </a:pP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5.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Fitur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SAP ERP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software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pertama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bisa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memberikan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real-time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integrasi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ERP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Penggunaan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oleh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perusahaan-perusahaan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besar</a:t>
            </a:r>
            <a:endParaRPr lang="en-US" alt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Harga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tinggi</a:t>
            </a:r>
            <a:endParaRPr lang="en-US" alt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Otomatisasi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update data yang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Penerapan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praktik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terbaik</a:t>
            </a:r>
            <a:endParaRPr lang="en-US" alt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2">
              <a:spcBef>
                <a:spcPts val="550"/>
              </a:spcBef>
              <a:buClr>
                <a:srgbClr val="222222"/>
              </a:buClr>
            </a:pPr>
            <a:r>
              <a:rPr lang="en-US" altLang="en-US" sz="22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Praktik</a:t>
            </a:r>
            <a:r>
              <a:rPr lang="en-US" altLang="en-US" sz="22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222222"/>
                </a:solidFill>
                <a:latin typeface="Arial" panose="020B0604020202020204" pitchFamily="34" charset="0"/>
              </a:rPr>
              <a:t>terbaik</a:t>
            </a:r>
            <a:r>
              <a:rPr lang="en-US" alt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Desainer</a:t>
            </a:r>
            <a:r>
              <a:rPr lang="en-US" alt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perangkat</a:t>
            </a:r>
            <a:r>
              <a:rPr lang="en-US" alt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lunak</a:t>
            </a:r>
            <a:r>
              <a:rPr lang="en-US" alt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SAP </a:t>
            </a:r>
            <a:r>
              <a:rPr lang="en-US" alt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memilih</a:t>
            </a:r>
            <a:r>
              <a:rPr lang="en-US" alt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terbaik</a:t>
            </a:r>
            <a:r>
              <a:rPr lang="en-US" alt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cara</a:t>
            </a:r>
            <a:r>
              <a:rPr lang="en-US" alt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yang paling </a:t>
            </a:r>
            <a:r>
              <a:rPr lang="en-US" alt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efisien</a:t>
            </a:r>
            <a:r>
              <a:rPr lang="en-US" alt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di mana proses </a:t>
            </a:r>
            <a:r>
              <a:rPr lang="en-US" alt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bisnis</a:t>
            </a:r>
            <a:r>
              <a:rPr lang="en-US" alt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Sebaiknya</a:t>
            </a:r>
            <a:r>
              <a:rPr lang="en-US" altLang="en-US" sz="22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ditangani</a:t>
            </a:r>
            <a:endParaRPr lang="en-US" altLang="en-US" sz="2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5168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9004152" cy="809251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ERP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menengah</a:t>
            </a:r>
            <a:br>
              <a:rPr lang="en-US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ID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1654757"/>
            <a:ext cx="9744637" cy="402859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1998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Fortune 500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memasang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vendor ERP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memfokuskan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menengah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All-in-One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Paket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bundle SAP ERP yang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spesifik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dikonfigurasi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disesuaikan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dipasang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12041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606436"/>
          </a:xfrm>
        </p:spPr>
        <p:txBody>
          <a:bodyPr>
            <a:normAutofit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hosting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pendukung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SAP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menengah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dan Oracle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menghadapi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penyedia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847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 fontScale="90000"/>
          </a:bodyPr>
          <a:lstStyle/>
          <a:p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Pengantar</a:t>
            </a:r>
            <a:br>
              <a:rPr lang="en-US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ID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1785886"/>
            <a:ext cx="9744637" cy="384119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terintegrasi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kompetitif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Enterprise Resource Planning (ERP)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mengintegrasikan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Bertindak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komputasi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database yang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fungsional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konsisten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 time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03136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71897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pertengahan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1990-an,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mengeluhkan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kesulitan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 SAP R / 3</a:t>
            </a: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merespon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Accelerated SAP (ASAP)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Memudahkan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memperluas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SAP ERP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terpisah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berjalan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ekstrak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terpisah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 SAP</a:t>
            </a:r>
          </a:p>
          <a:p>
            <a:endParaRPr lang="en-ID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E85EC09-E4A9-4498-8039-C7A2FE793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50907" y="557617"/>
            <a:ext cx="6126677" cy="119585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Tanggapan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Pasar yang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8901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8399242" cy="809251"/>
          </a:xfrm>
        </p:spPr>
        <p:txBody>
          <a:bodyPr>
            <a:noAutofit/>
          </a:bodyPr>
          <a:lstStyle/>
          <a:p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Konsultan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Vendor</a:t>
            </a:r>
            <a:b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681" y="1359459"/>
            <a:ext cx="9744637" cy="3536098"/>
          </a:xfrm>
        </p:spPr>
        <p:txBody>
          <a:bodyPr>
            <a:normAutofit lnSpcReduction="1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 orang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sepenuhnya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vendor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Menyewa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konsultan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vendor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10644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21D4FCF-2CF9-416A-ABE6-9EDBE95AD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01237" y="714375"/>
            <a:ext cx="8040663" cy="10727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Signifikansi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A4D2B0-1FC6-48A3-932E-2240B649B517}"/>
              </a:ext>
            </a:extLst>
          </p:cNvPr>
          <p:cNvSpPr/>
          <p:nvPr/>
        </p:nvSpPr>
        <p:spPr>
          <a:xfrm>
            <a:off x="1103337" y="1997839"/>
            <a:ext cx="99679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terintegrasi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global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Mengintegrasikan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dan data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sambil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menghilangkan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memperbarui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memperbaiki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terpisah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Mengizinkan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memantaunya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dramatis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operasional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32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cocok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batasan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  <a:p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Terkadang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  <a:p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Kesulitan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sepenuhnya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BE1703C-9DD1-44FB-90AB-379E40D06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4688" y="960007"/>
            <a:ext cx="9462527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Haruskah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Paket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ERP? </a:t>
            </a:r>
          </a:p>
        </p:txBody>
      </p:sp>
    </p:spTree>
    <p:extLst>
      <p:ext uri="{BB962C8B-B14F-4D97-AF65-F5344CB8AC3E}">
        <p14:creationId xmlns:p14="http://schemas.microsoft.com/office/powerpoint/2010/main" val="2172535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8" y="2034709"/>
            <a:ext cx="11061819" cy="2976563"/>
          </a:xfrm>
        </p:spPr>
        <p:txBody>
          <a:bodyPr>
            <a:noAutofit/>
          </a:bodyPr>
          <a:lstStyle/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ERP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menghilangkan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berlebihan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data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digandakan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penghematan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operasional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memproduksi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dipaksa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pesaing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  <a:p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berjalan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lancar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menyelamatkan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pemasok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distributor,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frustrasi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0A903FD-EF04-4935-9A50-66A7B3C8C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4688" y="652231"/>
            <a:ext cx="8362995" cy="119585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Perusahaan</a:t>
            </a: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ERP-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16429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429" y="1528272"/>
            <a:ext cx="10329962" cy="2976563"/>
          </a:xfrm>
        </p:spPr>
        <p:txBody>
          <a:bodyPr>
            <a:noAutofit/>
          </a:bodyPr>
          <a:lstStyle/>
          <a:p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Penghematan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bertahun-tahun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nyata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51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(ROI):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Dihitung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membagi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Peerstone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</a:t>
            </a:r>
          </a:p>
          <a:p>
            <a:pPr marL="0" indent="0">
              <a:buNone/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melaporkan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ROI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  <a:p>
            <a:pPr marL="0" indent="0">
              <a:buNone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nonfinansial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C86365D-A453-450A-B692-A1BE1E571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4688" y="960007"/>
            <a:ext cx="10855472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Berapa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Lama </a:t>
            </a:r>
            <a:r>
              <a:rPr lang="en-US" altLang="en-US" sz="4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ingkat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Pengembalian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ERP? </a:t>
            </a:r>
          </a:p>
        </p:txBody>
      </p:sp>
    </p:spTree>
    <p:extLst>
      <p:ext uri="{BB962C8B-B14F-4D97-AF65-F5344CB8AC3E}">
        <p14:creationId xmlns:p14="http://schemas.microsoft.com/office/powerpoint/2010/main" val="4040015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2034709"/>
            <a:ext cx="10254178" cy="3938388"/>
          </a:xfrm>
        </p:spPr>
        <p:txBody>
          <a:bodyPr>
            <a:normAutofit fontScale="92500" lnSpcReduction="10000"/>
          </a:bodyPr>
          <a:lstStyle/>
          <a:p>
            <a:endParaRPr lang="en-ID" dirty="0"/>
          </a:p>
          <a:p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dan ROI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disebabkan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ekspektasi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salah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eksekutif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membabi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berharap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menyembuhkan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mendasar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disembuhkan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Eksekutif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meluangkan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eksekutif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E645325-EE61-430A-9933-5BD7C039A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4688" y="652231"/>
            <a:ext cx="9446497" cy="119585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Perusahaan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Sukses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Lain? </a:t>
            </a:r>
          </a:p>
        </p:txBody>
      </p:sp>
    </p:spTree>
    <p:extLst>
      <p:ext uri="{BB962C8B-B14F-4D97-AF65-F5344CB8AC3E}">
        <p14:creationId xmlns:p14="http://schemas.microsoft.com/office/powerpoint/2010/main" val="138644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0A75-734F-4BED-BEFB-7AC454C54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DAN LATIHAN SOAL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F4156-799A-4454-A049-8B97F47CC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sz="3600" dirty="0">
                <a:hlinkClick r:id="rId2"/>
              </a:rPr>
              <a:t>https://www.youtube.com/watch?v=4O9eQRxegms</a:t>
            </a:r>
            <a:endParaRPr lang="en-ID" sz="3600" dirty="0"/>
          </a:p>
          <a:p>
            <a:endParaRPr lang="en-ID" sz="3600" dirty="0"/>
          </a:p>
          <a:p>
            <a:pPr marL="0" indent="0">
              <a:buNone/>
            </a:pPr>
            <a:r>
              <a:rPr lang="en-ID" sz="3600" dirty="0"/>
              <a:t>1. </a:t>
            </a:r>
            <a:r>
              <a:rPr lang="en-ID" sz="3600" dirty="0" err="1"/>
              <a:t>Jelaskan</a:t>
            </a:r>
            <a:r>
              <a:rPr lang="en-ID" sz="3600" dirty="0"/>
              <a:t> </a:t>
            </a:r>
            <a:r>
              <a:rPr lang="en-ID" sz="3600" dirty="0" err="1"/>
              <a:t>tujuan</a:t>
            </a:r>
            <a:r>
              <a:rPr lang="en-ID" sz="3600" dirty="0"/>
              <a:t> </a:t>
            </a:r>
            <a:r>
              <a:rPr lang="en-ID" sz="3600" dirty="0" err="1"/>
              <a:t>utama</a:t>
            </a:r>
            <a:r>
              <a:rPr lang="en-ID" sz="3600" dirty="0"/>
              <a:t> </a:t>
            </a:r>
            <a:r>
              <a:rPr lang="en-ID" sz="3600" dirty="0" err="1"/>
              <a:t>diterapkanya</a:t>
            </a:r>
            <a:r>
              <a:rPr lang="en-ID" sz="3600" dirty="0"/>
              <a:t> system SAP</a:t>
            </a:r>
          </a:p>
          <a:p>
            <a:pPr marL="354013" indent="-354013">
              <a:buNone/>
            </a:pPr>
            <a:r>
              <a:rPr lang="en-ID" sz="3600" dirty="0"/>
              <a:t>2. </a:t>
            </a:r>
            <a:r>
              <a:rPr lang="en-ID" sz="3600" dirty="0" err="1"/>
              <a:t>Jelaskan</a:t>
            </a:r>
            <a:r>
              <a:rPr lang="en-ID" sz="3600" dirty="0"/>
              <a:t> </a:t>
            </a:r>
            <a:r>
              <a:rPr lang="en-ID" sz="3600" dirty="0" err="1"/>
              <a:t>peran</a:t>
            </a:r>
            <a:r>
              <a:rPr lang="en-ID" sz="3600" dirty="0"/>
              <a:t> dan </a:t>
            </a:r>
            <a:r>
              <a:rPr lang="en-ID" sz="3600" dirty="0" err="1"/>
              <a:t>keuntungan</a:t>
            </a:r>
            <a:r>
              <a:rPr lang="en-ID" sz="3600" dirty="0"/>
              <a:t> </a:t>
            </a:r>
            <a:r>
              <a:rPr lang="en-ID" sz="3600" dirty="0" err="1"/>
              <a:t>dari</a:t>
            </a:r>
            <a:r>
              <a:rPr lang="en-ID" sz="3600" dirty="0"/>
              <a:t> </a:t>
            </a:r>
            <a:r>
              <a:rPr lang="en-ID" sz="3600" dirty="0" err="1"/>
              <a:t>penerapan</a:t>
            </a:r>
            <a:r>
              <a:rPr lang="en-ID" sz="3600" dirty="0"/>
              <a:t> ERP </a:t>
            </a:r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suatu</a:t>
            </a:r>
            <a:r>
              <a:rPr lang="en-ID" sz="3600" dirty="0"/>
              <a:t> </a:t>
            </a:r>
            <a:r>
              <a:rPr lang="en-ID" sz="3600" dirty="0" err="1"/>
              <a:t>perusahaan</a:t>
            </a:r>
            <a:endParaRPr lang="en-ID" sz="36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23965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2F2CD6-2C01-4AC9-9130-69C04E3E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553" y="2396649"/>
            <a:ext cx="4823010" cy="1438761"/>
          </a:xfrm>
        </p:spPr>
        <p:txBody>
          <a:bodyPr>
            <a:normAutofit/>
          </a:bodyPr>
          <a:lstStyle/>
          <a:p>
            <a:r>
              <a:rPr lang="en-US" sz="8000" b="1" dirty="0"/>
              <a:t>THANKS</a:t>
            </a:r>
            <a:endParaRPr lang="en-ID" sz="80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7990F-2737-4CCA-ADFB-79165273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8953" y="3742841"/>
            <a:ext cx="4310155" cy="1031408"/>
          </a:xfrm>
        </p:spPr>
        <p:txBody>
          <a:bodyPr/>
          <a:lstStyle/>
          <a:p>
            <a:r>
              <a:rPr lang="en-US" dirty="0"/>
              <a:t>ANY QUESTIONS?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EB012-EE7B-4786-A65B-FDDC0C576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67" y="2543174"/>
            <a:ext cx="1388786" cy="14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2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19" y="845505"/>
            <a:ext cx="6767389" cy="809251"/>
          </a:xfrm>
        </p:spPr>
        <p:txBody>
          <a:bodyPr>
            <a:normAutofit fontScale="90000"/>
          </a:bodyPr>
          <a:lstStyle/>
          <a:p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Evolusi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br>
              <a:rPr lang="en-US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ID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1448973"/>
            <a:ext cx="9744637" cy="434691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3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silo 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konfigurasi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endParaRPr lang="en-US" altLang="en-US" sz="33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terintegrasi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didukung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fungsional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endParaRPr lang="en-US" altLang="en-US" sz="33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Kemajuan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endParaRPr lang="en-US" altLang="en-US" sz="33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terintegrasi</a:t>
            </a:r>
            <a:endParaRPr lang="en-US" altLang="en-US" sz="33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Rekayasa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ulang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beralih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fungsional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US" altLang="en-US" sz="33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altLang="en-US" sz="33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altLang="en-US" sz="33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4532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19" y="845505"/>
            <a:ext cx="9243303" cy="809251"/>
          </a:xfrm>
        </p:spPr>
        <p:txBody>
          <a:bodyPr>
            <a:noAutofit/>
          </a:bodyPr>
          <a:lstStyle/>
          <a:p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</a:t>
            </a:r>
            <a:b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2" y="1654756"/>
            <a:ext cx="9744637" cy="369096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dan software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1960-an dan 1970-an</a:t>
            </a: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praktis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mainframe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1960-an</a:t>
            </a: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Seiring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murah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Moore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transistor yang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dibangun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chip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4412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19" y="845505"/>
            <a:ext cx="9341777" cy="809251"/>
          </a:xfrm>
        </p:spPr>
        <p:txBody>
          <a:bodyPr>
            <a:noAutofit/>
          </a:bodyPr>
          <a:lstStyle/>
          <a:p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</a:t>
            </a:r>
            <a:endParaRPr lang="en-ID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690842"/>
          </a:xfrm>
        </p:spPr>
        <p:txBody>
          <a:bodyPr>
            <a:normAutofit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Kemajuan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1970: software database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relasional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550"/>
              </a:spcBef>
              <a:buClr>
                <a:srgbClr val="222222"/>
              </a:buClr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menyimpan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volume data yang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1980: software spreadsheet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populer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550"/>
              </a:spcBef>
              <a:buClr>
                <a:srgbClr val="222222"/>
              </a:buClr>
            </a:pP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Manajer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endParaRPr lang="en-US" altLang="en-US" sz="28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418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19" y="845505"/>
            <a:ext cx="9412115" cy="809251"/>
          </a:xfrm>
        </p:spPr>
        <p:txBody>
          <a:bodyPr>
            <a:normAutofit fontScale="90000"/>
          </a:bodyPr>
          <a:lstStyle/>
          <a:p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br>
              <a:rPr lang="en-US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ID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97778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pertengahan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1980-an,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telekomunikasi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dan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periferal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arsitektur</a:t>
            </a:r>
            <a:r>
              <a:rPr lang="en-US" altLang="en-US" sz="3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client-server</a:t>
            </a: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1980-an,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pertengahan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1980-an, </a:t>
            </a:r>
            <a:r>
              <a:rPr lang="en-US" altLang="en-US" sz="3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3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altLang="en-US" sz="3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database 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DBMS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2180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8286700" cy="809251"/>
          </a:xfrm>
        </p:spPr>
        <p:txBody>
          <a:bodyPr>
            <a:normAutofit fontScale="90000"/>
          </a:bodyPr>
          <a:lstStyle/>
          <a:p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Akar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Manufaktur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  <a:br>
              <a:rPr lang="en-US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ID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Manufaktur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perangkat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lunak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dikembangkan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selama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222222"/>
                </a:solidFill>
                <a:latin typeface="Arial" panose="020B0604020202020204" pitchFamily="34" charset="0"/>
              </a:rPr>
              <a:t>tahun</a:t>
            </a:r>
            <a:r>
              <a:rPr lang="en-US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 1960 dan 1970-an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Berevolusi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dari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sederhana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sistem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persediaan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pelacakan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ke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bahan</a:t>
            </a:r>
            <a:r>
              <a:rPr lang="en-US" alt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persyaratan</a:t>
            </a:r>
            <a:r>
              <a:rPr lang="en-US" alt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perencanaan</a:t>
            </a:r>
            <a:r>
              <a:rPr lang="en-US" alt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 (MRP)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perangkat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lunak</a:t>
            </a:r>
            <a:endParaRPr lang="en-US" alt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2600" b="1" dirty="0">
                <a:solidFill>
                  <a:srgbClr val="222222"/>
                </a:solidFill>
                <a:latin typeface="Arial" panose="020B0604020202020204" pitchFamily="34" charset="0"/>
              </a:rPr>
              <a:t>electronic data interchange (EDI)</a:t>
            </a: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Langsung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pertukaran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komputer-ke-komputer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dari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dokumen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bisnis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standar</a:t>
            </a:r>
            <a:endParaRPr lang="en-US" alt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perusahaan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diperbolehkan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untuk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menangani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proses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pembelian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secara</a:t>
            </a:r>
            <a:r>
              <a:rPr lang="en-US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elektronik</a:t>
            </a:r>
            <a:endParaRPr lang="en-US" alt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337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19" y="845505"/>
            <a:ext cx="6950269" cy="809251"/>
          </a:xfrm>
        </p:spPr>
        <p:txBody>
          <a:bodyPr>
            <a:normAutofit fontScale="90000"/>
          </a:bodyPr>
          <a:lstStyle/>
          <a:p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Dorongan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Mengadopsi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  <a:br>
              <a:rPr lang="en-US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ID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56423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1980-an dan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1990-an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berhemat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mereorganisasi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Stimulus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  <a:p>
            <a:pPr>
              <a:spcBef>
                <a:spcPts val="650"/>
              </a:spcBef>
              <a:buClr>
                <a:srgbClr val="222222"/>
              </a:buClr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Inefisiensi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disebabkan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model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fungsional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Silo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222222"/>
              </a:buClr>
              <a:buFont typeface="Arial" panose="020B0604020202020204" pitchFamily="34" charset="0"/>
              <a:buChar char="–"/>
            </a:pP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Membatasi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sz="3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endParaRPr lang="en-US" altLang="en-US" sz="3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0911595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</TotalTime>
  <Words>2152</Words>
  <Application>Microsoft Office PowerPoint</Application>
  <PresentationFormat>Widescreen</PresentationFormat>
  <Paragraphs>340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Calibri</vt:lpstr>
      <vt:lpstr>Google Sans</vt:lpstr>
      <vt:lpstr>Signika</vt:lpstr>
      <vt:lpstr>Times New Roman</vt:lpstr>
      <vt:lpstr>Wingdings</vt:lpstr>
      <vt:lpstr>1_Custom Design</vt:lpstr>
      <vt:lpstr>Minggu Ke 3 </vt:lpstr>
      <vt:lpstr>Tujuan Mata Kuliah</vt:lpstr>
      <vt:lpstr>Pengantar </vt:lpstr>
      <vt:lpstr>Evolusi Sistem Informasi </vt:lpstr>
      <vt:lpstr>Komputer dan Pengembangan Software </vt:lpstr>
      <vt:lpstr>Komputer dan Pengembangan Software</vt:lpstr>
      <vt:lpstr>Awal Upaya untuk Berbagi Sumber Daya </vt:lpstr>
      <vt:lpstr>Akar Manufaktur ERP </vt:lpstr>
      <vt:lpstr>Dorongan manajemen untuk Mengadopsi ERP </vt:lpstr>
      <vt:lpstr>Lanjut</vt:lpstr>
      <vt:lpstr>Lanjut</vt:lpstr>
      <vt:lpstr>Lanjut</vt:lpstr>
      <vt:lpstr>ERP Software : SAP dan R / 3 </vt:lpstr>
      <vt:lpstr>SAP Mulai Mengembangkan Perangkat Lunak </vt:lpstr>
      <vt:lpstr>SAP R / 3 (System Application and Product in data processing) </vt:lpstr>
      <vt:lpstr>Lanjut</vt:lpstr>
      <vt:lpstr>Arah Baru dalam ERP </vt:lpstr>
      <vt:lpstr>Lanjut</vt:lpstr>
      <vt:lpstr>Lanjut</vt:lpstr>
      <vt:lpstr>Lanjut</vt:lpstr>
      <vt:lpstr>Lanjut</vt:lpstr>
      <vt:lpstr>Lanjut</vt:lpstr>
      <vt:lpstr>Lanjut</vt:lpstr>
      <vt:lpstr>Implementasi SAP ERP Software </vt:lpstr>
      <vt:lpstr>Lanjut</vt:lpstr>
      <vt:lpstr>Lanjut</vt:lpstr>
      <vt:lpstr>Lanjut</vt:lpstr>
      <vt:lpstr>ERP untuk perusahaan menengah </vt:lpstr>
      <vt:lpstr>Lanjut</vt:lpstr>
      <vt:lpstr>Tanggapan Perangkat Lunak  terhadap Pasar yang Berubah </vt:lpstr>
      <vt:lpstr>Memilih Konsultan dan Vendor </vt:lpstr>
      <vt:lpstr>Signifikansi dan Manfaat Perangkat Lunak  dan Sistem ERP </vt:lpstr>
      <vt:lpstr>Haruskah Setiap Bisnis Membeli Paket ERP? </vt:lpstr>
      <vt:lpstr>Apa Yang Dapat Diharapkan Perusahaan  dari Investasi ERP-nya? </vt:lpstr>
      <vt:lpstr>Lanjut</vt:lpstr>
      <vt:lpstr>Berapa Lama Tingkat Pengembalian Investasi ERP? </vt:lpstr>
      <vt:lpstr>Mengapa Beberapa Perusahaan Lebih Sukses  dengan ERP Dibandingkan Yang Lain? </vt:lpstr>
      <vt:lpstr>LINK DAN LATIHAN SOAL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dhanu banyu</dc:creator>
  <cp:lastModifiedBy>3g power</cp:lastModifiedBy>
  <cp:revision>142</cp:revision>
  <dcterms:created xsi:type="dcterms:W3CDTF">2020-07-23T01:18:59Z</dcterms:created>
  <dcterms:modified xsi:type="dcterms:W3CDTF">2022-02-14T00:15:32Z</dcterms:modified>
</cp:coreProperties>
</file>