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0B74-0802-4CF8-AC64-79E7431D79A6}" type="datetimeFigureOut">
              <a:rPr lang="id-ID" smtClean="0"/>
              <a:t>24/11/2014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BC98-6BBF-4EBA-AC19-6418DE54E8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0B74-0802-4CF8-AC64-79E7431D79A6}" type="datetimeFigureOut">
              <a:rPr lang="id-ID" smtClean="0"/>
              <a:t>24/11/2014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BC98-6BBF-4EBA-AC19-6418DE54E8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0B74-0802-4CF8-AC64-79E7431D79A6}" type="datetimeFigureOut">
              <a:rPr lang="id-ID" smtClean="0"/>
              <a:t>24/11/2014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BC98-6BBF-4EBA-AC19-6418DE54E8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0B74-0802-4CF8-AC64-79E7431D79A6}" type="datetimeFigureOut">
              <a:rPr lang="id-ID" smtClean="0"/>
              <a:t>24/11/2014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BC98-6BBF-4EBA-AC19-6418DE54E8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0B74-0802-4CF8-AC64-79E7431D79A6}" type="datetimeFigureOut">
              <a:rPr lang="id-ID" smtClean="0"/>
              <a:t>24/11/2014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BC98-6BBF-4EBA-AC19-6418DE54E8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0B74-0802-4CF8-AC64-79E7431D79A6}" type="datetimeFigureOut">
              <a:rPr lang="id-ID" smtClean="0"/>
              <a:t>24/11/2014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BC98-6BBF-4EBA-AC19-6418DE54E8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0B74-0802-4CF8-AC64-79E7431D79A6}" type="datetimeFigureOut">
              <a:rPr lang="id-ID" smtClean="0"/>
              <a:t>24/11/2014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BC98-6BBF-4EBA-AC19-6418DE54E8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0B74-0802-4CF8-AC64-79E7431D79A6}" type="datetimeFigureOut">
              <a:rPr lang="id-ID" smtClean="0"/>
              <a:t>24/11/2014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BC98-6BBF-4EBA-AC19-6418DE54E8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0B74-0802-4CF8-AC64-79E7431D79A6}" type="datetimeFigureOut">
              <a:rPr lang="id-ID" smtClean="0"/>
              <a:t>24/11/2014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BC98-6BBF-4EBA-AC19-6418DE54E8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0B74-0802-4CF8-AC64-79E7431D79A6}" type="datetimeFigureOut">
              <a:rPr lang="id-ID" smtClean="0"/>
              <a:t>24/11/2014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BC98-6BBF-4EBA-AC19-6418DE54E8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0B74-0802-4CF8-AC64-79E7431D79A6}" type="datetimeFigureOut">
              <a:rPr lang="id-ID" smtClean="0"/>
              <a:t>24/11/2014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BC98-6BBF-4EBA-AC19-6418DE54E8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0B74-0802-4CF8-AC64-79E7431D79A6}" type="datetimeFigureOut">
              <a:rPr lang="id-ID" smtClean="0"/>
              <a:t>24/11/2014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2BC98-6BBF-4EBA-AC19-6418DE54E8C7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Komputer Grafik dengan openGL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Farah Zakiyah Rahmanti</a:t>
            </a:r>
          </a:p>
          <a:p>
            <a:r>
              <a:rPr lang="id-ID" dirty="0" smtClean="0"/>
              <a:t>2014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Membuat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Bintang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</a:t>
            </a:r>
            <a:r>
              <a:rPr lang="id-ID" sz="2800" b="1" dirty="0" smtClean="0"/>
              <a:t>l</a:t>
            </a:r>
            <a:r>
              <a:rPr lang="en-US" sz="2800" b="1" dirty="0" err="1" smtClean="0"/>
              <a:t>edip</a:t>
            </a:r>
            <a:r>
              <a:rPr lang="en-US" sz="2800" b="1" dirty="0" smtClean="0"/>
              <a:t>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langit</a:t>
            </a:r>
            <a:r>
              <a:rPr lang="en-US" sz="2800" dirty="0" smtClean="0"/>
              <a:t> </a:t>
            </a:r>
            <a:r>
              <a:rPr lang="en-US" sz="2800" dirty="0" err="1" smtClean="0"/>
              <a:t>bergradiasi</a:t>
            </a:r>
            <a:r>
              <a:rPr lang="en-US" sz="2800" dirty="0" smtClean="0"/>
              <a:t> </a:t>
            </a:r>
            <a:r>
              <a:rPr lang="en-US" sz="2800" dirty="0" err="1" smtClean="0"/>
              <a:t>hitam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biru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sz="2400" dirty="0" smtClean="0"/>
              <a:t>// membuat langit</a:t>
            </a:r>
          </a:p>
          <a:p>
            <a:pPr>
              <a:buNone/>
            </a:pPr>
            <a:r>
              <a:rPr lang="id-ID" sz="2400" dirty="0" smtClean="0"/>
              <a:t>point2D_t langit[4]={{0,0},{400,0},{400,300},{0,300}};</a:t>
            </a:r>
          </a:p>
          <a:p>
            <a:pPr>
              <a:buNone/>
            </a:pPr>
            <a:r>
              <a:rPr lang="id-ID" sz="2400" dirty="0" smtClean="0"/>
              <a:t>color_t wLangit[4]={{0,0.1,0.5},{0,0.1,0.5},{0,0,0},{0,0,0}};</a:t>
            </a:r>
          </a:p>
          <a:p>
            <a:pPr>
              <a:buNone/>
            </a:pPr>
            <a:r>
              <a:rPr lang="id-ID" sz="2400" dirty="0" smtClean="0"/>
              <a:t>gradatePolygon(langit,wLangit,4);</a:t>
            </a:r>
            <a:endParaRPr lang="id-ID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 err="1" smtClean="0"/>
              <a:t>Membuat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Bintang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</a:t>
            </a:r>
            <a:r>
              <a:rPr lang="id-ID" sz="2800" b="1" dirty="0" smtClean="0"/>
              <a:t>k</a:t>
            </a:r>
            <a:r>
              <a:rPr lang="en-US" sz="2800" b="1" dirty="0" smtClean="0"/>
              <a:t>e</a:t>
            </a:r>
            <a:r>
              <a:rPr lang="id-ID" sz="2800" b="1" dirty="0" smtClean="0"/>
              <a:t>l</a:t>
            </a:r>
            <a:r>
              <a:rPr lang="en-US" sz="2800" b="1" dirty="0" err="1" smtClean="0"/>
              <a:t>ip</a:t>
            </a:r>
            <a:r>
              <a:rPr lang="en-US" sz="2800" b="1" dirty="0" smtClean="0"/>
              <a:t>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Mengacak</a:t>
            </a:r>
            <a:r>
              <a:rPr lang="en-US" sz="2800" dirty="0" smtClean="0"/>
              <a:t> </a:t>
            </a:r>
            <a:r>
              <a:rPr lang="en-US" sz="2800" dirty="0" err="1" smtClean="0"/>
              <a:t>posisi</a:t>
            </a:r>
            <a:r>
              <a:rPr lang="en-US" sz="2800" dirty="0" smtClean="0"/>
              <a:t> </a:t>
            </a:r>
            <a:r>
              <a:rPr lang="en-US" sz="2800" dirty="0" err="1" smtClean="0"/>
              <a:t>bintang</a:t>
            </a:r>
            <a:r>
              <a:rPr lang="en-US" sz="2800" dirty="0" smtClean="0"/>
              <a:t> </a:t>
            </a:r>
            <a:r>
              <a:rPr lang="en-US" sz="2800" dirty="0" err="1" smtClean="0"/>
              <a:t>saat</a:t>
            </a:r>
            <a:r>
              <a:rPr lang="en-US" sz="2800" dirty="0" smtClean="0"/>
              <a:t> program </a:t>
            </a:r>
            <a:r>
              <a:rPr lang="en-US" sz="2800" dirty="0" err="1" smtClean="0"/>
              <a:t>pertama</a:t>
            </a:r>
            <a:r>
              <a:rPr lang="en-US" sz="2800" dirty="0" smtClean="0"/>
              <a:t> kali </a:t>
            </a:r>
            <a:r>
              <a:rPr lang="en-US" sz="2800" dirty="0" err="1" smtClean="0"/>
              <a:t>dijalankan</a:t>
            </a:r>
            <a:r>
              <a:rPr lang="en-US" sz="2800" dirty="0" smtClean="0"/>
              <a:t> (tick=0)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en-US" dirty="0" smtClean="0"/>
              <a:t>static </a:t>
            </a:r>
            <a:r>
              <a:rPr lang="en-US" dirty="0" err="1" smtClean="0"/>
              <a:t>int</a:t>
            </a:r>
            <a:r>
              <a:rPr lang="en-US" dirty="0" smtClean="0"/>
              <a:t> tick=0;</a:t>
            </a:r>
          </a:p>
          <a:p>
            <a:pPr>
              <a:buNone/>
            </a:pPr>
            <a:r>
              <a:rPr lang="en-US" dirty="0" smtClean="0"/>
              <a:t>static point2D_t </a:t>
            </a:r>
            <a:r>
              <a:rPr lang="en-US" dirty="0" err="1" smtClean="0"/>
              <a:t>bintang</a:t>
            </a:r>
            <a:r>
              <a:rPr lang="en-US" dirty="0" smtClean="0"/>
              <a:t>[100];</a:t>
            </a:r>
          </a:p>
          <a:p>
            <a:pPr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if(tick==0){</a:t>
            </a:r>
          </a:p>
          <a:p>
            <a:pPr>
              <a:buNone/>
            </a:pPr>
            <a:r>
              <a:rPr lang="id-ID" dirty="0"/>
              <a:t>	</a:t>
            </a:r>
            <a:r>
              <a:rPr lang="en-US" dirty="0" smtClean="0"/>
              <a:t>for(</a:t>
            </a:r>
            <a:r>
              <a:rPr lang="en-US" dirty="0" err="1" smtClean="0"/>
              <a:t>i</a:t>
            </a:r>
            <a:r>
              <a:rPr lang="en-US" dirty="0" smtClean="0"/>
              <a:t>=0;i&lt;100;i++){</a:t>
            </a:r>
          </a:p>
          <a:p>
            <a:pPr>
              <a:buNone/>
            </a:pPr>
            <a:r>
              <a:rPr lang="id-ID" dirty="0"/>
              <a:t>	</a:t>
            </a:r>
            <a:r>
              <a:rPr lang="id-ID" dirty="0" smtClean="0"/>
              <a:t>	</a:t>
            </a:r>
            <a:r>
              <a:rPr lang="en-US" dirty="0" err="1" smtClean="0"/>
              <a:t>bintang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].x=rand()%400;</a:t>
            </a:r>
          </a:p>
          <a:p>
            <a:pPr>
              <a:buNone/>
            </a:pPr>
            <a:r>
              <a:rPr lang="id-ID" dirty="0"/>
              <a:t>	</a:t>
            </a:r>
            <a:r>
              <a:rPr lang="id-ID" dirty="0" smtClean="0"/>
              <a:t>	</a:t>
            </a:r>
            <a:r>
              <a:rPr lang="en-US" dirty="0" err="1" smtClean="0"/>
              <a:t>bintang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].y=rand()%300;</a:t>
            </a:r>
          </a:p>
          <a:p>
            <a:pPr>
              <a:buNone/>
            </a:pPr>
            <a:r>
              <a:rPr lang="id-ID" dirty="0"/>
              <a:t>	</a:t>
            </a: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Membuat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Bintang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</a:t>
            </a:r>
            <a:r>
              <a:rPr lang="id-ID" sz="2800" b="1" dirty="0" smtClean="0"/>
              <a:t>k</a:t>
            </a:r>
            <a:r>
              <a:rPr lang="en-US" sz="2800" b="1" dirty="0" smtClean="0"/>
              <a:t>e</a:t>
            </a:r>
            <a:r>
              <a:rPr lang="id-ID" sz="2800" b="1" dirty="0" smtClean="0"/>
              <a:t>l</a:t>
            </a:r>
            <a:r>
              <a:rPr lang="en-US" sz="2800" b="1" dirty="0" err="1" smtClean="0"/>
              <a:t>ip</a:t>
            </a:r>
            <a:r>
              <a:rPr lang="en-US" sz="2800" b="1" dirty="0" smtClean="0"/>
              <a:t>: </a:t>
            </a: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en-US" sz="2800" dirty="0" err="1" smtClean="0"/>
              <a:t>Menggambar</a:t>
            </a:r>
            <a:r>
              <a:rPr lang="en-US" sz="2800" dirty="0" smtClean="0"/>
              <a:t> </a:t>
            </a:r>
            <a:r>
              <a:rPr lang="en-US" sz="2800" dirty="0" err="1" smtClean="0"/>
              <a:t>Bintang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setColor</a:t>
            </a:r>
            <a:r>
              <a:rPr lang="en-US" dirty="0" smtClean="0"/>
              <a:t>(1,1,1);</a:t>
            </a:r>
          </a:p>
          <a:p>
            <a:pPr>
              <a:buNone/>
            </a:pPr>
            <a:r>
              <a:rPr lang="en-US" dirty="0" err="1" smtClean="0"/>
              <a:t>glPointSize</a:t>
            </a:r>
            <a:r>
              <a:rPr lang="en-US" dirty="0" smtClean="0"/>
              <a:t>(2);</a:t>
            </a:r>
          </a:p>
          <a:p>
            <a:pPr>
              <a:buNone/>
            </a:pPr>
            <a:r>
              <a:rPr lang="en-US" dirty="0" smtClean="0"/>
              <a:t>for(</a:t>
            </a:r>
            <a:r>
              <a:rPr lang="en-US" dirty="0" err="1" smtClean="0"/>
              <a:t>i</a:t>
            </a:r>
            <a:r>
              <a:rPr lang="en-US" dirty="0" smtClean="0"/>
              <a:t>=0;i&lt;100;i++)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drawDot</a:t>
            </a:r>
            <a:r>
              <a:rPr lang="en-US" dirty="0" smtClean="0"/>
              <a:t>(</a:t>
            </a:r>
            <a:r>
              <a:rPr lang="en-US" dirty="0" err="1" smtClean="0"/>
              <a:t>bintang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].</a:t>
            </a:r>
            <a:r>
              <a:rPr lang="en-US" dirty="0" err="1" smtClean="0"/>
              <a:t>x,bintang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].y);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Membuat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Bintang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</a:t>
            </a:r>
            <a:r>
              <a:rPr lang="id-ID" sz="2800" b="1" dirty="0" smtClean="0"/>
              <a:t>k</a:t>
            </a:r>
            <a:r>
              <a:rPr lang="en-US" sz="2800" b="1" dirty="0" smtClean="0"/>
              <a:t>e</a:t>
            </a:r>
            <a:r>
              <a:rPr lang="id-ID" sz="2800" b="1" dirty="0" smtClean="0"/>
              <a:t>l</a:t>
            </a:r>
            <a:r>
              <a:rPr lang="en-US" sz="2800" b="1" dirty="0" err="1" smtClean="0"/>
              <a:t>ip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int</a:t>
            </a:r>
            <a:r>
              <a:rPr lang="en-US" dirty="0" smtClean="0"/>
              <a:t> k=rand()%100;</a:t>
            </a:r>
          </a:p>
          <a:p>
            <a:pPr>
              <a:buNone/>
            </a:pPr>
            <a:r>
              <a:rPr lang="en-US" dirty="0" err="1" smtClean="0"/>
              <a:t>glPointSize</a:t>
            </a:r>
            <a:r>
              <a:rPr lang="en-US" dirty="0" smtClean="0"/>
              <a:t>(4);</a:t>
            </a:r>
          </a:p>
          <a:p>
            <a:pPr>
              <a:buNone/>
            </a:pPr>
            <a:r>
              <a:rPr lang="en-US" dirty="0" err="1" smtClean="0"/>
              <a:t>drawDot</a:t>
            </a:r>
            <a:r>
              <a:rPr lang="en-US" dirty="0" smtClean="0"/>
              <a:t>(</a:t>
            </a:r>
            <a:r>
              <a:rPr lang="en-US" dirty="0" err="1" smtClean="0"/>
              <a:t>bintang</a:t>
            </a:r>
            <a:r>
              <a:rPr lang="en-US" dirty="0" smtClean="0"/>
              <a:t>[k].</a:t>
            </a:r>
            <a:r>
              <a:rPr lang="en-US" dirty="0" err="1" smtClean="0"/>
              <a:t>x,bintang</a:t>
            </a:r>
            <a:r>
              <a:rPr lang="en-US" dirty="0" smtClean="0"/>
              <a:t>[k].y);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Membuat Efek Hujan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3563" r="21693" b="13751"/>
          <a:stretch>
            <a:fillRect/>
          </a:stretch>
        </p:blipFill>
        <p:spPr bwMode="auto">
          <a:xfrm>
            <a:off x="1547664" y="1340768"/>
            <a:ext cx="6480720" cy="508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Membuat Efek Hujan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Langkah-langkah :</a:t>
            </a:r>
          </a:p>
          <a:p>
            <a:endParaRPr lang="id-ID" dirty="0" smtClean="0"/>
          </a:p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Langit</a:t>
            </a:r>
            <a:endParaRPr lang="en-US" dirty="0" smtClean="0"/>
          </a:p>
          <a:p>
            <a:r>
              <a:rPr lang="en-US" dirty="0" err="1" smtClean="0"/>
              <a:t>Membuat</a:t>
            </a:r>
            <a:r>
              <a:rPr lang="en-US" dirty="0" smtClean="0"/>
              <a:t> Tanah</a:t>
            </a:r>
          </a:p>
          <a:p>
            <a:r>
              <a:rPr lang="en-US" dirty="0" err="1" smtClean="0"/>
              <a:t>Mengacak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garis-garis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endParaRPr lang="en-US" dirty="0" smtClean="0"/>
          </a:p>
          <a:p>
            <a:r>
              <a:rPr lang="en-US" dirty="0" err="1" smtClean="0"/>
              <a:t>Menggerakkan</a:t>
            </a:r>
            <a:r>
              <a:rPr lang="en-US" dirty="0" smtClean="0"/>
              <a:t> </a:t>
            </a:r>
            <a:r>
              <a:rPr lang="en-US" dirty="0" err="1" smtClean="0"/>
              <a:t>garis-garis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endParaRPr lang="en-US" dirty="0" smtClean="0"/>
          </a:p>
          <a:p>
            <a:r>
              <a:rPr lang="en-US" dirty="0" err="1" smtClean="0"/>
              <a:t>Menggambar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endParaRPr lang="en-US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d-ID" sz="2800" b="1" dirty="0" smtClean="0"/>
              <a:t>Membuat Efek Hujan </a:t>
            </a:r>
            <a:r>
              <a:rPr lang="en-US" sz="2800" b="1" dirty="0" smtClean="0"/>
              <a:t> </a:t>
            </a: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en-US" sz="2800" dirty="0" err="1" smtClean="0"/>
              <a:t>Definisi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koordinat</a:t>
            </a:r>
            <a:r>
              <a:rPr lang="id-ID" sz="2800" dirty="0" smtClean="0"/>
              <a:t> </a:t>
            </a:r>
            <a:r>
              <a:rPr lang="en-US" sz="2800" dirty="0" smtClean="0"/>
              <a:t>:  gluOrtho2D(0,400,0,300);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339966"/>
                </a:solidFill>
              </a:rPr>
              <a:t>// </a:t>
            </a:r>
            <a:r>
              <a:rPr lang="en-US" sz="2000" dirty="0" err="1" smtClean="0">
                <a:solidFill>
                  <a:srgbClr val="339966"/>
                </a:solidFill>
              </a:rPr>
              <a:t>Membuat</a:t>
            </a:r>
            <a:r>
              <a:rPr lang="en-US" sz="2000" dirty="0" smtClean="0">
                <a:solidFill>
                  <a:srgbClr val="339966"/>
                </a:solidFill>
              </a:rPr>
              <a:t> </a:t>
            </a:r>
            <a:r>
              <a:rPr lang="en-US" sz="2000" dirty="0" err="1" smtClean="0">
                <a:solidFill>
                  <a:srgbClr val="339966"/>
                </a:solidFill>
              </a:rPr>
              <a:t>langit</a:t>
            </a:r>
            <a:endParaRPr lang="en-US" sz="2000" dirty="0" smtClean="0">
              <a:solidFill>
                <a:srgbClr val="339966"/>
              </a:solidFill>
            </a:endParaRPr>
          </a:p>
          <a:p>
            <a:pPr>
              <a:buNone/>
            </a:pPr>
            <a:r>
              <a:rPr lang="en-US" sz="2000" dirty="0" smtClean="0"/>
              <a:t>point2D_t </a:t>
            </a:r>
            <a:r>
              <a:rPr lang="en-US" sz="2000" dirty="0" err="1" smtClean="0"/>
              <a:t>langit</a:t>
            </a:r>
            <a:r>
              <a:rPr lang="en-US" sz="2000" dirty="0" smtClean="0"/>
              <a:t>[4]={{0,0},{400,0},{400,300},{0,300}};</a:t>
            </a:r>
          </a:p>
          <a:p>
            <a:pPr>
              <a:buNone/>
            </a:pPr>
            <a:r>
              <a:rPr lang="en-US" sz="2000" dirty="0" err="1" smtClean="0"/>
              <a:t>color_t</a:t>
            </a:r>
            <a:r>
              <a:rPr lang="en-US" sz="2000" dirty="0" smtClean="0"/>
              <a:t> </a:t>
            </a:r>
            <a:r>
              <a:rPr lang="en-US" sz="2000" dirty="0" err="1" smtClean="0"/>
              <a:t>wLangit</a:t>
            </a:r>
            <a:r>
              <a:rPr lang="en-US" sz="2000" dirty="0" smtClean="0"/>
              <a:t>[4]={{1,1,1},{1,1,1},{0,0.1,0.5},{0,0.1,0.5}};</a:t>
            </a:r>
          </a:p>
          <a:p>
            <a:pPr>
              <a:buNone/>
            </a:pPr>
            <a:r>
              <a:rPr lang="en-US" sz="2000" dirty="0" err="1" smtClean="0"/>
              <a:t>gradatePolygon</a:t>
            </a:r>
            <a:r>
              <a:rPr lang="en-US" sz="2000" dirty="0" smtClean="0"/>
              <a:t>(langit,wLangit,4);</a:t>
            </a:r>
          </a:p>
          <a:p>
            <a:pPr>
              <a:buNone/>
            </a:pPr>
            <a:r>
              <a:rPr lang="en-US" sz="2000" dirty="0" smtClean="0"/>
              <a:t>	</a:t>
            </a:r>
          </a:p>
          <a:p>
            <a:pPr>
              <a:buNone/>
            </a:pPr>
            <a:r>
              <a:rPr lang="en-US" sz="2000" dirty="0" smtClean="0">
                <a:solidFill>
                  <a:srgbClr val="339966"/>
                </a:solidFill>
              </a:rPr>
              <a:t>// </a:t>
            </a:r>
            <a:r>
              <a:rPr lang="en-US" sz="2000" dirty="0" err="1" smtClean="0">
                <a:solidFill>
                  <a:srgbClr val="339966"/>
                </a:solidFill>
              </a:rPr>
              <a:t>Membuat</a:t>
            </a:r>
            <a:r>
              <a:rPr lang="en-US" sz="2000" dirty="0" smtClean="0">
                <a:solidFill>
                  <a:srgbClr val="339966"/>
                </a:solidFill>
              </a:rPr>
              <a:t> </a:t>
            </a:r>
            <a:r>
              <a:rPr lang="en-US" sz="2000" dirty="0" err="1" smtClean="0">
                <a:solidFill>
                  <a:srgbClr val="339966"/>
                </a:solidFill>
              </a:rPr>
              <a:t>tanah</a:t>
            </a:r>
            <a:endParaRPr lang="en-US" sz="2000" dirty="0" smtClean="0">
              <a:solidFill>
                <a:srgbClr val="339966"/>
              </a:solidFill>
            </a:endParaRPr>
          </a:p>
          <a:p>
            <a:pPr>
              <a:buNone/>
            </a:pPr>
            <a:r>
              <a:rPr lang="en-US" sz="2000" dirty="0" smtClean="0"/>
              <a:t>point2D_t </a:t>
            </a:r>
            <a:r>
              <a:rPr lang="en-US" sz="2000" dirty="0" err="1" smtClean="0"/>
              <a:t>tanah</a:t>
            </a:r>
            <a:r>
              <a:rPr lang="en-US" sz="2000" dirty="0" smtClean="0"/>
              <a:t>[5]={{0,0},{400,0},{400,50},{300,40},{0,35}};</a:t>
            </a:r>
          </a:p>
          <a:p>
            <a:pPr>
              <a:buNone/>
            </a:pPr>
            <a:r>
              <a:rPr lang="en-US" sz="2000" dirty="0" err="1" smtClean="0"/>
              <a:t>color_t</a:t>
            </a:r>
            <a:r>
              <a:rPr lang="en-US" sz="2000" dirty="0" smtClean="0"/>
              <a:t> </a:t>
            </a:r>
            <a:r>
              <a:rPr lang="en-US" sz="2000" dirty="0" err="1" smtClean="0"/>
              <a:t>wTanah</a:t>
            </a:r>
            <a:r>
              <a:rPr lang="en-US" sz="2000" dirty="0" smtClean="0"/>
              <a:t>[5]={{0.5,0.2,0},{0.5,0.2,0},{1,0.9,0.5}, {1,0.9,0.5}, </a:t>
            </a:r>
            <a:r>
              <a:rPr lang="id-ID" sz="2000" dirty="0" smtClean="0"/>
              <a:t>{</a:t>
            </a:r>
            <a:r>
              <a:rPr lang="en-US" sz="2000" dirty="0" smtClean="0"/>
              <a:t>0.7,0.5,0.1}};</a:t>
            </a:r>
          </a:p>
          <a:p>
            <a:pPr>
              <a:buNone/>
            </a:pPr>
            <a:r>
              <a:rPr lang="en-US" sz="2000" dirty="0" err="1" smtClean="0"/>
              <a:t>gradatePolygon</a:t>
            </a:r>
            <a:r>
              <a:rPr lang="en-US" sz="2000" dirty="0" smtClean="0"/>
              <a:t>(tanah,wTanah,5);</a:t>
            </a:r>
          </a:p>
          <a:p>
            <a:endParaRPr lang="id-ID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Efek</a:t>
            </a:r>
            <a:r>
              <a:rPr lang="en-US" b="1" dirty="0" smtClean="0"/>
              <a:t> </a:t>
            </a:r>
            <a:r>
              <a:rPr lang="en-US" b="1" dirty="0" err="1" smtClean="0"/>
              <a:t>Hujan</a:t>
            </a:r>
            <a:r>
              <a:rPr lang="id-ID" b="1" dirty="0" smtClean="0"/>
              <a:t>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Langit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Tanah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339966"/>
                </a:solidFill>
              </a:rPr>
              <a:t>// </a:t>
            </a:r>
            <a:r>
              <a:rPr lang="en-US" sz="2000" dirty="0" err="1" smtClean="0">
                <a:solidFill>
                  <a:srgbClr val="339966"/>
                </a:solidFill>
              </a:rPr>
              <a:t>Membuat</a:t>
            </a:r>
            <a:r>
              <a:rPr lang="en-US" sz="2000" dirty="0" smtClean="0">
                <a:solidFill>
                  <a:srgbClr val="339966"/>
                </a:solidFill>
              </a:rPr>
              <a:t> </a:t>
            </a:r>
            <a:r>
              <a:rPr lang="en-US" sz="2000" dirty="0" err="1" smtClean="0">
                <a:solidFill>
                  <a:srgbClr val="339966"/>
                </a:solidFill>
              </a:rPr>
              <a:t>langit</a:t>
            </a:r>
            <a:endParaRPr lang="en-US" sz="2000" dirty="0" smtClean="0">
              <a:solidFill>
                <a:srgbClr val="339966"/>
              </a:solidFill>
            </a:endParaRPr>
          </a:p>
          <a:p>
            <a:pPr>
              <a:buNone/>
            </a:pPr>
            <a:r>
              <a:rPr lang="en-US" sz="2000" dirty="0" smtClean="0"/>
              <a:t>point2D_t </a:t>
            </a:r>
            <a:r>
              <a:rPr lang="en-US" sz="2000" dirty="0" err="1" smtClean="0"/>
              <a:t>langit</a:t>
            </a:r>
            <a:r>
              <a:rPr lang="en-US" sz="2000" dirty="0" smtClean="0"/>
              <a:t>[4]={{0,0},{400,0},{400,300},{0,300}};</a:t>
            </a:r>
          </a:p>
          <a:p>
            <a:pPr>
              <a:buNone/>
            </a:pPr>
            <a:r>
              <a:rPr lang="en-US" sz="2000" dirty="0" err="1" smtClean="0"/>
              <a:t>color_t</a:t>
            </a:r>
            <a:r>
              <a:rPr lang="en-US" sz="2000" dirty="0" smtClean="0"/>
              <a:t> </a:t>
            </a:r>
            <a:r>
              <a:rPr lang="en-US" sz="2000" dirty="0" err="1" smtClean="0"/>
              <a:t>wLangit</a:t>
            </a:r>
            <a:r>
              <a:rPr lang="en-US" sz="2000" dirty="0" smtClean="0"/>
              <a:t>[4]={{1,1,1},{1,1,1},{0,0.1,0.5},{0,0.1,0.5}};</a:t>
            </a:r>
          </a:p>
          <a:p>
            <a:pPr>
              <a:buNone/>
            </a:pPr>
            <a:r>
              <a:rPr lang="en-US" sz="2000" dirty="0" err="1" smtClean="0"/>
              <a:t>gradatePolygon</a:t>
            </a:r>
            <a:r>
              <a:rPr lang="en-US" sz="2000" dirty="0" smtClean="0"/>
              <a:t>(langit,wLangit,4);</a:t>
            </a:r>
          </a:p>
          <a:p>
            <a:pPr>
              <a:buNone/>
            </a:pPr>
            <a:r>
              <a:rPr lang="en-US" sz="2000" dirty="0" smtClean="0"/>
              <a:t>	</a:t>
            </a:r>
          </a:p>
          <a:p>
            <a:pPr>
              <a:buNone/>
            </a:pPr>
            <a:r>
              <a:rPr lang="en-US" sz="2000" dirty="0" smtClean="0">
                <a:solidFill>
                  <a:srgbClr val="339966"/>
                </a:solidFill>
              </a:rPr>
              <a:t>// </a:t>
            </a:r>
            <a:r>
              <a:rPr lang="en-US" sz="2000" dirty="0" err="1" smtClean="0">
                <a:solidFill>
                  <a:srgbClr val="339966"/>
                </a:solidFill>
              </a:rPr>
              <a:t>Membuat</a:t>
            </a:r>
            <a:r>
              <a:rPr lang="en-US" sz="2000" dirty="0" smtClean="0">
                <a:solidFill>
                  <a:srgbClr val="339966"/>
                </a:solidFill>
              </a:rPr>
              <a:t> </a:t>
            </a:r>
            <a:r>
              <a:rPr lang="en-US" sz="2000" dirty="0" err="1" smtClean="0">
                <a:solidFill>
                  <a:srgbClr val="339966"/>
                </a:solidFill>
              </a:rPr>
              <a:t>tanah</a:t>
            </a:r>
            <a:endParaRPr lang="en-US" sz="2000" dirty="0" smtClean="0">
              <a:solidFill>
                <a:srgbClr val="339966"/>
              </a:solidFill>
            </a:endParaRPr>
          </a:p>
          <a:p>
            <a:pPr>
              <a:buNone/>
            </a:pPr>
            <a:r>
              <a:rPr lang="en-US" sz="2000" dirty="0" smtClean="0"/>
              <a:t>point2D_t </a:t>
            </a:r>
            <a:r>
              <a:rPr lang="en-US" sz="2000" dirty="0" err="1" smtClean="0"/>
              <a:t>tanah</a:t>
            </a:r>
            <a:r>
              <a:rPr lang="en-US" sz="2000" dirty="0" smtClean="0"/>
              <a:t>[5]={{0,0},{400,0},{400,50},{300,40},{0,35}};</a:t>
            </a:r>
          </a:p>
          <a:p>
            <a:pPr>
              <a:buNone/>
            </a:pPr>
            <a:r>
              <a:rPr lang="en-US" sz="2000" dirty="0" err="1" smtClean="0"/>
              <a:t>color_t</a:t>
            </a:r>
            <a:r>
              <a:rPr lang="en-US" sz="2000" dirty="0" smtClean="0"/>
              <a:t> </a:t>
            </a:r>
            <a:r>
              <a:rPr lang="en-US" sz="2000" dirty="0" err="1" smtClean="0"/>
              <a:t>wTanah</a:t>
            </a:r>
            <a:r>
              <a:rPr lang="en-US" sz="2000" dirty="0" smtClean="0"/>
              <a:t>[5]={{0.5,0.2,0},{0.5,0.2,0},{1,0.9,0.5}, {1,0.9,0.5}, </a:t>
            </a:r>
            <a:r>
              <a:rPr lang="id-ID" sz="2000" dirty="0" smtClean="0"/>
              <a:t>{</a:t>
            </a:r>
            <a:r>
              <a:rPr lang="en-US" sz="2000" dirty="0" smtClean="0"/>
              <a:t>0.7,0.5,0.1}};</a:t>
            </a:r>
          </a:p>
          <a:p>
            <a:pPr>
              <a:buNone/>
            </a:pPr>
            <a:r>
              <a:rPr lang="en-US" sz="2000" dirty="0" err="1" smtClean="0"/>
              <a:t>gradatePolygon</a:t>
            </a:r>
            <a:r>
              <a:rPr lang="en-US" sz="2000" dirty="0" smtClean="0"/>
              <a:t>(tanah,wTanah,5);</a:t>
            </a:r>
          </a:p>
          <a:p>
            <a:endParaRPr lang="id-ID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Membuat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Efek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Hujan</a:t>
            </a:r>
            <a:r>
              <a:rPr lang="id-ID" sz="2800" b="1" dirty="0" smtClean="0"/>
              <a:t> 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Mengacak</a:t>
            </a:r>
            <a:r>
              <a:rPr lang="en-US" sz="2800" dirty="0" smtClean="0"/>
              <a:t> </a:t>
            </a:r>
            <a:r>
              <a:rPr lang="en-US" sz="2800" dirty="0" err="1" smtClean="0"/>
              <a:t>Posisi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 </a:t>
            </a:r>
            <a:r>
              <a:rPr lang="en-US" sz="2800" dirty="0" err="1" smtClean="0"/>
              <a:t>Garis-Garis</a:t>
            </a:r>
            <a:r>
              <a:rPr lang="en-US" sz="2800" dirty="0" smtClean="0"/>
              <a:t> </a:t>
            </a:r>
            <a:r>
              <a:rPr lang="en-US" sz="2800" dirty="0" err="1" smtClean="0"/>
              <a:t>Hujan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339966"/>
                </a:solidFill>
              </a:rPr>
              <a:t>// </a:t>
            </a:r>
            <a:r>
              <a:rPr lang="en-US" dirty="0" err="1" smtClean="0">
                <a:solidFill>
                  <a:srgbClr val="339966"/>
                </a:solidFill>
              </a:rPr>
              <a:t>Mengacak</a:t>
            </a:r>
            <a:r>
              <a:rPr lang="en-US" dirty="0" smtClean="0">
                <a:solidFill>
                  <a:srgbClr val="339966"/>
                </a:solidFill>
              </a:rPr>
              <a:t> </a:t>
            </a:r>
            <a:r>
              <a:rPr lang="en-US" dirty="0" err="1" smtClean="0">
                <a:solidFill>
                  <a:srgbClr val="339966"/>
                </a:solidFill>
              </a:rPr>
              <a:t>posisi</a:t>
            </a:r>
            <a:r>
              <a:rPr lang="en-US" dirty="0" smtClean="0">
                <a:solidFill>
                  <a:srgbClr val="339966"/>
                </a:solidFill>
              </a:rPr>
              <a:t> </a:t>
            </a:r>
            <a:r>
              <a:rPr lang="en-US" dirty="0" err="1" smtClean="0">
                <a:solidFill>
                  <a:srgbClr val="339966"/>
                </a:solidFill>
              </a:rPr>
              <a:t>awal</a:t>
            </a:r>
            <a:r>
              <a:rPr lang="en-US" dirty="0" smtClean="0">
                <a:solidFill>
                  <a:srgbClr val="339966"/>
                </a:solidFill>
              </a:rPr>
              <a:t> </a:t>
            </a:r>
            <a:r>
              <a:rPr lang="en-US" dirty="0" err="1" smtClean="0">
                <a:solidFill>
                  <a:srgbClr val="339966"/>
                </a:solidFill>
              </a:rPr>
              <a:t>garis-garis</a:t>
            </a:r>
            <a:r>
              <a:rPr lang="en-US" dirty="0" smtClean="0">
                <a:solidFill>
                  <a:srgbClr val="339966"/>
                </a:solidFill>
              </a:rPr>
              <a:t> </a:t>
            </a:r>
            <a:r>
              <a:rPr lang="en-US" dirty="0" err="1" smtClean="0">
                <a:solidFill>
                  <a:srgbClr val="339966"/>
                </a:solidFill>
              </a:rPr>
              <a:t>hujan</a:t>
            </a:r>
            <a:endParaRPr lang="en-US" dirty="0" smtClean="0">
              <a:solidFill>
                <a:srgbClr val="339966"/>
              </a:solidFill>
            </a:endParaRPr>
          </a:p>
          <a:p>
            <a:pPr>
              <a:buNone/>
            </a:pPr>
            <a:r>
              <a:rPr lang="en-US" dirty="0" smtClean="0"/>
              <a:t>static </a:t>
            </a:r>
            <a:r>
              <a:rPr lang="en-US" dirty="0" err="1" smtClean="0"/>
              <a:t>int</a:t>
            </a:r>
            <a:r>
              <a:rPr lang="en-US" dirty="0" smtClean="0"/>
              <a:t> tick=0;</a:t>
            </a:r>
          </a:p>
          <a:p>
            <a:pPr>
              <a:buNone/>
            </a:pPr>
            <a:r>
              <a:rPr lang="en-US" dirty="0" smtClean="0"/>
              <a:t>static point2D_t </a:t>
            </a:r>
            <a:r>
              <a:rPr lang="en-US" dirty="0" err="1" smtClean="0"/>
              <a:t>hujan</a:t>
            </a:r>
            <a:r>
              <a:rPr lang="en-US" dirty="0" smtClean="0"/>
              <a:t>[200];</a:t>
            </a:r>
          </a:p>
          <a:p>
            <a:pPr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if(tick==0){</a:t>
            </a:r>
          </a:p>
          <a:p>
            <a:pPr>
              <a:buNone/>
            </a:pPr>
            <a:r>
              <a:rPr lang="en-US" dirty="0" smtClean="0"/>
              <a:t>	for(</a:t>
            </a:r>
            <a:r>
              <a:rPr lang="en-US" dirty="0" err="1" smtClean="0"/>
              <a:t>i</a:t>
            </a:r>
            <a:r>
              <a:rPr lang="en-US" dirty="0" smtClean="0"/>
              <a:t>=0;i&lt;200;i++){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hujan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].x=rand()%400;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hujan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].y=rand()%300;</a:t>
            </a:r>
          </a:p>
          <a:p>
            <a:pPr>
              <a:buNone/>
            </a:pPr>
            <a:r>
              <a:rPr lang="en-US" dirty="0" smtClean="0"/>
              <a:t>	}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Menggerakkan</a:t>
            </a:r>
            <a:r>
              <a:rPr lang="en-US" dirty="0" smtClean="0"/>
              <a:t> </a:t>
            </a:r>
            <a:r>
              <a:rPr lang="en-US" dirty="0" err="1" smtClean="0"/>
              <a:t>Garis-Garis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id-ID" dirty="0" smtClean="0">
              <a:solidFill>
                <a:srgbClr val="339966"/>
              </a:solidFill>
            </a:endParaRPr>
          </a:p>
          <a:p>
            <a:pPr>
              <a:buNone/>
            </a:pPr>
            <a:endParaRPr lang="id-ID" dirty="0" smtClean="0">
              <a:solidFill>
                <a:srgbClr val="339966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339966"/>
                </a:solidFill>
              </a:rPr>
              <a:t>// </a:t>
            </a:r>
            <a:r>
              <a:rPr lang="en-US" dirty="0" err="1" smtClean="0">
                <a:solidFill>
                  <a:srgbClr val="339966"/>
                </a:solidFill>
              </a:rPr>
              <a:t>Menggerakkan</a:t>
            </a:r>
            <a:r>
              <a:rPr lang="en-US" dirty="0" smtClean="0">
                <a:solidFill>
                  <a:srgbClr val="339966"/>
                </a:solidFill>
              </a:rPr>
              <a:t> </a:t>
            </a:r>
            <a:r>
              <a:rPr lang="en-US" dirty="0" err="1" smtClean="0">
                <a:solidFill>
                  <a:srgbClr val="339966"/>
                </a:solidFill>
              </a:rPr>
              <a:t>posisi</a:t>
            </a:r>
            <a:r>
              <a:rPr lang="en-US" dirty="0" smtClean="0">
                <a:solidFill>
                  <a:srgbClr val="339966"/>
                </a:solidFill>
              </a:rPr>
              <a:t> </a:t>
            </a:r>
            <a:r>
              <a:rPr lang="en-US" dirty="0" err="1" smtClean="0">
                <a:solidFill>
                  <a:srgbClr val="339966"/>
                </a:solidFill>
              </a:rPr>
              <a:t>hujan</a:t>
            </a:r>
            <a:endParaRPr lang="en-US" dirty="0" smtClean="0">
              <a:solidFill>
                <a:srgbClr val="339966"/>
              </a:solidFill>
            </a:endParaRPr>
          </a:p>
          <a:p>
            <a:pPr>
              <a:buNone/>
            </a:pPr>
            <a:r>
              <a:rPr lang="en-US" dirty="0" smtClean="0"/>
              <a:t>for(</a:t>
            </a:r>
            <a:r>
              <a:rPr lang="en-US" dirty="0" err="1" smtClean="0"/>
              <a:t>i</a:t>
            </a:r>
            <a:r>
              <a:rPr lang="en-US" dirty="0" smtClean="0"/>
              <a:t>=0;i&lt;200;i++){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hujan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].x++;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hujan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].y--;</a:t>
            </a:r>
          </a:p>
          <a:p>
            <a:pPr>
              <a:buNone/>
            </a:pPr>
            <a:r>
              <a:rPr lang="en-US" dirty="0" smtClean="0"/>
              <a:t>	//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window</a:t>
            </a:r>
          </a:p>
          <a:p>
            <a:pPr>
              <a:buNone/>
            </a:pPr>
            <a:r>
              <a:rPr lang="en-US" dirty="0" smtClean="0"/>
              <a:t>	//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if((</a:t>
            </a:r>
            <a:r>
              <a:rPr lang="en-US" dirty="0" err="1" smtClean="0"/>
              <a:t>hujan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].x&gt;400) || (</a:t>
            </a:r>
            <a:r>
              <a:rPr lang="en-US" dirty="0" err="1" smtClean="0"/>
              <a:t>hujan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].y&lt;0)){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hujan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].x=rand()%400;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hujan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].y=rand()%300;</a:t>
            </a:r>
          </a:p>
          <a:p>
            <a:pPr>
              <a:buNone/>
            </a:pPr>
            <a:r>
              <a:rPr lang="en-US" dirty="0" smtClean="0"/>
              <a:t>	}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Membuat Langit</a:t>
            </a:r>
            <a:endParaRPr lang="id-ID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6516" r="24460" b="10797"/>
          <a:stretch>
            <a:fillRect/>
          </a:stretch>
        </p:blipFill>
        <p:spPr bwMode="auto">
          <a:xfrm>
            <a:off x="1691680" y="1484784"/>
            <a:ext cx="5997238" cy="466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Menggambar</a:t>
            </a:r>
            <a:r>
              <a:rPr lang="en-US" dirty="0" smtClean="0"/>
              <a:t> </a:t>
            </a:r>
            <a:r>
              <a:rPr lang="en-US" dirty="0" err="1" smtClean="0"/>
              <a:t>Garis-Garis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sz="2400" dirty="0" smtClean="0">
              <a:solidFill>
                <a:srgbClr val="339966"/>
              </a:solidFill>
            </a:endParaRPr>
          </a:p>
          <a:p>
            <a:pPr>
              <a:buNone/>
            </a:pPr>
            <a:endParaRPr lang="id-ID" sz="2400" dirty="0" smtClean="0">
              <a:solidFill>
                <a:srgbClr val="339966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339966"/>
                </a:solidFill>
              </a:rPr>
              <a:t>// </a:t>
            </a:r>
            <a:r>
              <a:rPr lang="en-US" sz="2400" dirty="0" err="1" smtClean="0">
                <a:solidFill>
                  <a:srgbClr val="339966"/>
                </a:solidFill>
              </a:rPr>
              <a:t>Menggambar</a:t>
            </a:r>
            <a:r>
              <a:rPr lang="en-US" sz="2400" dirty="0" smtClean="0">
                <a:solidFill>
                  <a:srgbClr val="339966"/>
                </a:solidFill>
              </a:rPr>
              <a:t> </a:t>
            </a:r>
            <a:r>
              <a:rPr lang="id-ID" sz="2400" dirty="0" smtClean="0">
                <a:solidFill>
                  <a:srgbClr val="339966"/>
                </a:solidFill>
              </a:rPr>
              <a:t> </a:t>
            </a:r>
            <a:r>
              <a:rPr lang="en-US" sz="2400" dirty="0" err="1" smtClean="0">
                <a:solidFill>
                  <a:srgbClr val="339966"/>
                </a:solidFill>
              </a:rPr>
              <a:t>hujan</a:t>
            </a:r>
            <a:endParaRPr lang="en-US" sz="2400" dirty="0" smtClean="0">
              <a:solidFill>
                <a:srgbClr val="339966"/>
              </a:solidFill>
            </a:endParaRPr>
          </a:p>
          <a:p>
            <a:pPr>
              <a:buNone/>
            </a:pPr>
            <a:r>
              <a:rPr lang="en-US" sz="2400" dirty="0" err="1" smtClean="0"/>
              <a:t>setColor</a:t>
            </a:r>
            <a:r>
              <a:rPr lang="en-US" sz="2400" dirty="0" smtClean="0"/>
              <a:t>(1,1,1);</a:t>
            </a:r>
          </a:p>
          <a:p>
            <a:pPr>
              <a:buNone/>
            </a:pPr>
            <a:r>
              <a:rPr lang="en-US" sz="2400" dirty="0" smtClean="0"/>
              <a:t>for(</a:t>
            </a:r>
            <a:r>
              <a:rPr lang="en-US" sz="2400" dirty="0" err="1" smtClean="0"/>
              <a:t>i</a:t>
            </a:r>
            <a:r>
              <a:rPr lang="en-US" sz="2400" dirty="0" smtClean="0"/>
              <a:t>=0;i&lt;200;i++)</a:t>
            </a:r>
          </a:p>
          <a:p>
            <a:pPr>
              <a:buNone/>
            </a:pPr>
            <a:r>
              <a:rPr lang="id-ID" sz="2400" dirty="0"/>
              <a:t>	</a:t>
            </a:r>
            <a:r>
              <a:rPr lang="en-US" sz="2400" dirty="0" err="1" smtClean="0"/>
              <a:t>drawLine</a:t>
            </a:r>
            <a:r>
              <a:rPr lang="en-US" sz="2400" dirty="0" smtClean="0"/>
              <a:t>(</a:t>
            </a:r>
            <a:r>
              <a:rPr lang="en-US" sz="2400" dirty="0" err="1" smtClean="0"/>
              <a:t>hujan</a:t>
            </a:r>
            <a:r>
              <a:rPr lang="en-US" sz="2400" dirty="0" smtClean="0"/>
              <a:t>[</a:t>
            </a:r>
            <a:r>
              <a:rPr lang="en-US" sz="2400" dirty="0" err="1" smtClean="0"/>
              <a:t>i</a:t>
            </a:r>
            <a:r>
              <a:rPr lang="en-US" sz="2400" dirty="0" smtClean="0"/>
              <a:t>].</a:t>
            </a:r>
            <a:r>
              <a:rPr lang="en-US" sz="2400" dirty="0" err="1" smtClean="0"/>
              <a:t>x,hujan</a:t>
            </a:r>
            <a:r>
              <a:rPr lang="en-US" sz="2400" dirty="0" smtClean="0"/>
              <a:t>[</a:t>
            </a:r>
            <a:r>
              <a:rPr lang="en-US" sz="2400" dirty="0" err="1" smtClean="0"/>
              <a:t>i</a:t>
            </a:r>
            <a:r>
              <a:rPr lang="en-US" sz="2400" dirty="0" smtClean="0"/>
              <a:t>].</a:t>
            </a:r>
            <a:r>
              <a:rPr lang="en-US" sz="2400" dirty="0" err="1" smtClean="0"/>
              <a:t>y,hujan</a:t>
            </a:r>
            <a:r>
              <a:rPr lang="en-US" sz="2400" dirty="0" smtClean="0"/>
              <a:t>[</a:t>
            </a:r>
            <a:r>
              <a:rPr lang="en-US" sz="2400" dirty="0" err="1" smtClean="0"/>
              <a:t>i</a:t>
            </a:r>
            <a:r>
              <a:rPr lang="en-US" sz="2400" dirty="0" smtClean="0"/>
              <a:t>].x+5,hujan[</a:t>
            </a:r>
            <a:r>
              <a:rPr lang="en-US" sz="2400" dirty="0" err="1" smtClean="0"/>
              <a:t>i</a:t>
            </a:r>
            <a:r>
              <a:rPr lang="en-US" sz="2400" dirty="0" smtClean="0"/>
              <a:t>].y-5);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Membuat Gelembung Air</a:t>
            </a: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5532" r="24460" b="10797"/>
          <a:stretch>
            <a:fillRect/>
          </a:stretch>
        </p:blipFill>
        <p:spPr bwMode="auto">
          <a:xfrm>
            <a:off x="1907704" y="1628800"/>
            <a:ext cx="5256584" cy="413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d-ID" dirty="0" smtClean="0"/>
              <a:t>Membuat Gelembung Air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3528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err="1" smtClean="0"/>
              <a:t>Sistem</a:t>
            </a:r>
            <a:r>
              <a:rPr lang="en-US" sz="1400" dirty="0" smtClean="0"/>
              <a:t> </a:t>
            </a:r>
            <a:r>
              <a:rPr lang="en-US" sz="1400" dirty="0" err="1" smtClean="0"/>
              <a:t>Koordinat</a:t>
            </a:r>
            <a:r>
              <a:rPr lang="en-US" sz="1400" dirty="0" smtClean="0"/>
              <a:t>: gluOrtho2D(0,400,0,300);</a:t>
            </a:r>
          </a:p>
          <a:p>
            <a:pPr>
              <a:buNone/>
            </a:pPr>
            <a:endParaRPr lang="id-ID" sz="1400" dirty="0">
              <a:solidFill>
                <a:srgbClr val="339966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339966"/>
                </a:solidFill>
              </a:rPr>
              <a:t>// </a:t>
            </a:r>
            <a:r>
              <a:rPr lang="en-US" sz="1400" dirty="0" err="1" smtClean="0">
                <a:solidFill>
                  <a:srgbClr val="339966"/>
                </a:solidFill>
              </a:rPr>
              <a:t>Membuat</a:t>
            </a:r>
            <a:r>
              <a:rPr lang="en-US" sz="1400" dirty="0" smtClean="0">
                <a:solidFill>
                  <a:srgbClr val="339966"/>
                </a:solidFill>
              </a:rPr>
              <a:t> </a:t>
            </a:r>
            <a:r>
              <a:rPr lang="en-US" sz="1400" dirty="0" err="1" smtClean="0">
                <a:solidFill>
                  <a:srgbClr val="339966"/>
                </a:solidFill>
              </a:rPr>
              <a:t>Latar</a:t>
            </a:r>
            <a:r>
              <a:rPr lang="en-US" sz="1400" dirty="0" smtClean="0">
                <a:solidFill>
                  <a:srgbClr val="339966"/>
                </a:solidFill>
              </a:rPr>
              <a:t> </a:t>
            </a:r>
            <a:r>
              <a:rPr lang="en-US" sz="1400" dirty="0" err="1" smtClean="0">
                <a:solidFill>
                  <a:srgbClr val="339966"/>
                </a:solidFill>
              </a:rPr>
              <a:t>Belakang</a:t>
            </a:r>
            <a:endParaRPr lang="en-US" sz="1400" dirty="0" smtClean="0">
              <a:solidFill>
                <a:srgbClr val="339966"/>
              </a:solidFill>
            </a:endParaRPr>
          </a:p>
          <a:p>
            <a:pPr>
              <a:buNone/>
            </a:pPr>
            <a:r>
              <a:rPr lang="en-US" sz="1400" dirty="0" smtClean="0"/>
              <a:t>point2D_t </a:t>
            </a:r>
            <a:r>
              <a:rPr lang="en-US" sz="1400" dirty="0" err="1" smtClean="0"/>
              <a:t>latar</a:t>
            </a:r>
            <a:r>
              <a:rPr lang="en-US" sz="1400" dirty="0" smtClean="0"/>
              <a:t>[4]={{0,0},{400,0},{400,300},{0,300}};</a:t>
            </a:r>
          </a:p>
          <a:p>
            <a:pPr>
              <a:buNone/>
            </a:pPr>
            <a:r>
              <a:rPr lang="en-US" sz="1400" dirty="0" err="1" smtClean="0"/>
              <a:t>color_t</a:t>
            </a:r>
            <a:r>
              <a:rPr lang="en-US" sz="1400" dirty="0" smtClean="0"/>
              <a:t> </a:t>
            </a:r>
            <a:r>
              <a:rPr lang="en-US" sz="1400" dirty="0" err="1" smtClean="0"/>
              <a:t>wLatar</a:t>
            </a:r>
            <a:r>
              <a:rPr lang="en-US" sz="1400" dirty="0" smtClean="0"/>
              <a:t>[4]={{0.3,0.8,1},{0.3,0.8,1},{0,0.1,0.5},{0,0.1,0.5}};</a:t>
            </a:r>
          </a:p>
          <a:p>
            <a:pPr>
              <a:buNone/>
            </a:pPr>
            <a:r>
              <a:rPr lang="en-US" sz="1400" dirty="0" err="1" smtClean="0"/>
              <a:t>gradatePolygon</a:t>
            </a:r>
            <a:r>
              <a:rPr lang="en-US" sz="1400" dirty="0" smtClean="0"/>
              <a:t>(latar,wLatar,4);</a:t>
            </a:r>
            <a:endParaRPr lang="id-ID" sz="1400" dirty="0" smtClean="0"/>
          </a:p>
          <a:p>
            <a:pPr>
              <a:buNone/>
            </a:pPr>
            <a:endParaRPr lang="id-ID" sz="1400" dirty="0"/>
          </a:p>
          <a:p>
            <a:pPr>
              <a:buNone/>
            </a:pPr>
            <a:r>
              <a:rPr lang="en-US" sz="1400" dirty="0" smtClean="0">
                <a:solidFill>
                  <a:srgbClr val="339966"/>
                </a:solidFill>
              </a:rPr>
              <a:t>// </a:t>
            </a:r>
            <a:r>
              <a:rPr lang="en-US" sz="1400" dirty="0" err="1" smtClean="0">
                <a:solidFill>
                  <a:srgbClr val="339966"/>
                </a:solidFill>
              </a:rPr>
              <a:t>Mengacak</a:t>
            </a:r>
            <a:r>
              <a:rPr lang="en-US" sz="1400" dirty="0" smtClean="0">
                <a:solidFill>
                  <a:srgbClr val="339966"/>
                </a:solidFill>
              </a:rPr>
              <a:t> </a:t>
            </a:r>
            <a:r>
              <a:rPr lang="en-US" sz="1400" dirty="0" err="1" smtClean="0">
                <a:solidFill>
                  <a:srgbClr val="339966"/>
                </a:solidFill>
              </a:rPr>
              <a:t>posisi</a:t>
            </a:r>
            <a:r>
              <a:rPr lang="en-US" sz="1400" dirty="0" smtClean="0">
                <a:solidFill>
                  <a:srgbClr val="339966"/>
                </a:solidFill>
              </a:rPr>
              <a:t> </a:t>
            </a:r>
            <a:r>
              <a:rPr lang="en-US" sz="1400" dirty="0" err="1" smtClean="0">
                <a:solidFill>
                  <a:srgbClr val="339966"/>
                </a:solidFill>
              </a:rPr>
              <a:t>Gelembung</a:t>
            </a:r>
            <a:r>
              <a:rPr lang="en-US" sz="1400" dirty="0" smtClean="0">
                <a:solidFill>
                  <a:srgbClr val="339966"/>
                </a:solidFill>
              </a:rPr>
              <a:t> Air</a:t>
            </a:r>
          </a:p>
          <a:p>
            <a:pPr>
              <a:buNone/>
            </a:pPr>
            <a:r>
              <a:rPr lang="en-US" sz="1400" dirty="0" smtClean="0"/>
              <a:t>static point2D_t </a:t>
            </a:r>
            <a:r>
              <a:rPr lang="en-US" sz="1400" dirty="0" err="1" smtClean="0"/>
              <a:t>gelAir</a:t>
            </a:r>
            <a:r>
              <a:rPr lang="en-US" sz="1400" dirty="0" smtClean="0"/>
              <a:t>[3];</a:t>
            </a:r>
          </a:p>
          <a:p>
            <a:pPr>
              <a:buNone/>
            </a:pPr>
            <a:r>
              <a:rPr lang="en-US" sz="1400" dirty="0" smtClean="0"/>
              <a:t>static </a:t>
            </a:r>
            <a:r>
              <a:rPr lang="en-US" sz="1400" dirty="0" err="1" smtClean="0"/>
              <a:t>int</a:t>
            </a:r>
            <a:r>
              <a:rPr lang="en-US" sz="1400" dirty="0" smtClean="0"/>
              <a:t> tick=0;</a:t>
            </a:r>
          </a:p>
          <a:p>
            <a:pPr>
              <a:buNone/>
            </a:pPr>
            <a:r>
              <a:rPr lang="en-US" sz="1400" dirty="0" smtClean="0"/>
              <a:t>static float d[3];</a:t>
            </a:r>
          </a:p>
          <a:p>
            <a:pPr>
              <a:buNone/>
            </a:pP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;</a:t>
            </a:r>
          </a:p>
          <a:p>
            <a:pPr>
              <a:buNone/>
            </a:pPr>
            <a:r>
              <a:rPr lang="en-US" sz="1400" dirty="0" smtClean="0"/>
              <a:t>if(tick==0){</a:t>
            </a:r>
          </a:p>
          <a:p>
            <a:pPr>
              <a:buNone/>
            </a:pPr>
            <a:r>
              <a:rPr lang="en-US" sz="1400" dirty="0" smtClean="0"/>
              <a:t>	for(</a:t>
            </a:r>
            <a:r>
              <a:rPr lang="en-US" sz="1400" dirty="0" err="1" smtClean="0"/>
              <a:t>i</a:t>
            </a:r>
            <a:r>
              <a:rPr lang="en-US" sz="1400" dirty="0" smtClean="0"/>
              <a:t>=0;i&lt;3;i++){</a:t>
            </a:r>
          </a:p>
          <a:p>
            <a:pPr>
              <a:buNone/>
            </a:pPr>
            <a:r>
              <a:rPr lang="en-US" sz="1400" dirty="0" smtClean="0"/>
              <a:t>		</a:t>
            </a:r>
            <a:r>
              <a:rPr lang="en-US" sz="1400" dirty="0" err="1" smtClean="0"/>
              <a:t>gelAir</a:t>
            </a:r>
            <a:r>
              <a:rPr lang="en-US" sz="1400" dirty="0" smtClean="0"/>
              <a:t>[</a:t>
            </a:r>
            <a:r>
              <a:rPr lang="en-US" sz="1400" dirty="0" err="1" smtClean="0"/>
              <a:t>i</a:t>
            </a:r>
            <a:r>
              <a:rPr lang="en-US" sz="1400" dirty="0" smtClean="0"/>
              <a:t>].x=rand()%400;</a:t>
            </a:r>
          </a:p>
          <a:p>
            <a:pPr>
              <a:buNone/>
            </a:pPr>
            <a:r>
              <a:rPr lang="en-US" sz="1400" dirty="0" smtClean="0"/>
              <a:t>		</a:t>
            </a:r>
            <a:r>
              <a:rPr lang="en-US" sz="1400" dirty="0" err="1" smtClean="0"/>
              <a:t>gelAir</a:t>
            </a:r>
            <a:r>
              <a:rPr lang="en-US" sz="1400" dirty="0" smtClean="0"/>
              <a:t>[</a:t>
            </a:r>
            <a:r>
              <a:rPr lang="en-US" sz="1400" dirty="0" err="1" smtClean="0"/>
              <a:t>i</a:t>
            </a:r>
            <a:r>
              <a:rPr lang="en-US" sz="1400" dirty="0" smtClean="0"/>
              <a:t>].y=10;</a:t>
            </a:r>
          </a:p>
          <a:p>
            <a:pPr>
              <a:buNone/>
            </a:pPr>
            <a:r>
              <a:rPr lang="en-US" sz="1400" dirty="0" smtClean="0"/>
              <a:t>		d[</a:t>
            </a:r>
            <a:r>
              <a:rPr lang="en-US" sz="1400" dirty="0" err="1" smtClean="0"/>
              <a:t>i</a:t>
            </a:r>
            <a:r>
              <a:rPr lang="en-US" sz="1400" dirty="0" smtClean="0"/>
              <a:t>]=(float)(rand()%100)/100+0.5;</a:t>
            </a:r>
          </a:p>
          <a:p>
            <a:pPr>
              <a:buNone/>
            </a:pPr>
            <a:r>
              <a:rPr lang="en-US" sz="1400" dirty="0" smtClean="0"/>
              <a:t>	}</a:t>
            </a:r>
          </a:p>
          <a:p>
            <a:pPr>
              <a:buNone/>
            </a:pPr>
            <a:r>
              <a:rPr lang="en-US" sz="1400" dirty="0" smtClean="0"/>
              <a:t>}</a:t>
            </a:r>
          </a:p>
          <a:p>
            <a:pPr>
              <a:buNone/>
            </a:pPr>
            <a:r>
              <a:rPr lang="en-US" sz="1400" dirty="0" smtClean="0"/>
              <a:t>tick++;</a:t>
            </a:r>
          </a:p>
          <a:p>
            <a:endParaRPr lang="id-ID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id-ID" dirty="0" smtClean="0"/>
              <a:t>Membuat Gelembung Air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339966"/>
                </a:solidFill>
              </a:rPr>
              <a:t>// </a:t>
            </a:r>
            <a:r>
              <a:rPr lang="en-US" sz="1400" dirty="0" err="1" smtClean="0">
                <a:solidFill>
                  <a:srgbClr val="339966"/>
                </a:solidFill>
              </a:rPr>
              <a:t>Menjalankan</a:t>
            </a:r>
            <a:r>
              <a:rPr lang="en-US" sz="1400" dirty="0" smtClean="0">
                <a:solidFill>
                  <a:srgbClr val="339966"/>
                </a:solidFill>
              </a:rPr>
              <a:t> </a:t>
            </a:r>
            <a:r>
              <a:rPr lang="en-US" sz="1400" dirty="0" err="1" smtClean="0">
                <a:solidFill>
                  <a:srgbClr val="339966"/>
                </a:solidFill>
              </a:rPr>
              <a:t>Gelembung</a:t>
            </a:r>
            <a:r>
              <a:rPr lang="en-US" sz="1400" dirty="0" smtClean="0">
                <a:solidFill>
                  <a:srgbClr val="339966"/>
                </a:solidFill>
              </a:rPr>
              <a:t> air</a:t>
            </a:r>
          </a:p>
          <a:p>
            <a:pPr>
              <a:buNone/>
            </a:pPr>
            <a:r>
              <a:rPr lang="en-US" sz="1400" dirty="0" smtClean="0"/>
              <a:t>for(</a:t>
            </a:r>
            <a:r>
              <a:rPr lang="en-US" sz="1400" dirty="0" err="1" smtClean="0"/>
              <a:t>i</a:t>
            </a:r>
            <a:r>
              <a:rPr lang="en-US" sz="1400" dirty="0" smtClean="0"/>
              <a:t>=0;i&lt;3;i++){</a:t>
            </a:r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gelAir</a:t>
            </a:r>
            <a:r>
              <a:rPr lang="en-US" sz="1400" dirty="0" smtClean="0"/>
              <a:t>[</a:t>
            </a:r>
            <a:r>
              <a:rPr lang="en-US" sz="1400" dirty="0" err="1" smtClean="0"/>
              <a:t>i</a:t>
            </a:r>
            <a:r>
              <a:rPr lang="en-US" sz="1400" dirty="0" smtClean="0"/>
              <a:t>].y+=d[</a:t>
            </a:r>
            <a:r>
              <a:rPr lang="en-US" sz="1400" dirty="0" err="1" smtClean="0"/>
              <a:t>i</a:t>
            </a:r>
            <a:r>
              <a:rPr lang="en-US" sz="1400" dirty="0" smtClean="0"/>
              <a:t>];</a:t>
            </a:r>
          </a:p>
          <a:p>
            <a:pPr>
              <a:buNone/>
            </a:pPr>
            <a:r>
              <a:rPr lang="en-US" sz="1400" dirty="0" smtClean="0"/>
              <a:t>	if(</a:t>
            </a:r>
            <a:r>
              <a:rPr lang="en-US" sz="1400" dirty="0" err="1" smtClean="0"/>
              <a:t>gelAir</a:t>
            </a:r>
            <a:r>
              <a:rPr lang="en-US" sz="1400" dirty="0" smtClean="0"/>
              <a:t>[</a:t>
            </a:r>
            <a:r>
              <a:rPr lang="en-US" sz="1400" dirty="0" err="1" smtClean="0"/>
              <a:t>i</a:t>
            </a:r>
            <a:r>
              <a:rPr lang="en-US" sz="1400" dirty="0" smtClean="0"/>
              <a:t>].y&gt;300){</a:t>
            </a:r>
          </a:p>
          <a:p>
            <a:pPr>
              <a:buNone/>
            </a:pPr>
            <a:r>
              <a:rPr lang="en-US" sz="1400" dirty="0" smtClean="0"/>
              <a:t>		</a:t>
            </a:r>
            <a:r>
              <a:rPr lang="en-US" sz="1400" dirty="0" err="1" smtClean="0"/>
              <a:t>gelAir</a:t>
            </a:r>
            <a:r>
              <a:rPr lang="en-US" sz="1400" dirty="0" smtClean="0"/>
              <a:t>[</a:t>
            </a:r>
            <a:r>
              <a:rPr lang="en-US" sz="1400" dirty="0" err="1" smtClean="0"/>
              <a:t>i</a:t>
            </a:r>
            <a:r>
              <a:rPr lang="en-US" sz="1400" dirty="0" smtClean="0"/>
              <a:t>].x=rand()%400;</a:t>
            </a:r>
          </a:p>
          <a:p>
            <a:pPr>
              <a:buNone/>
            </a:pPr>
            <a:r>
              <a:rPr lang="en-US" sz="1400" dirty="0" smtClean="0"/>
              <a:t>		</a:t>
            </a:r>
            <a:r>
              <a:rPr lang="en-US" sz="1400" dirty="0" err="1" smtClean="0"/>
              <a:t>gelAir</a:t>
            </a:r>
            <a:r>
              <a:rPr lang="en-US" sz="1400" dirty="0" smtClean="0"/>
              <a:t>[</a:t>
            </a:r>
            <a:r>
              <a:rPr lang="en-US" sz="1400" dirty="0" err="1" smtClean="0"/>
              <a:t>i</a:t>
            </a:r>
            <a:r>
              <a:rPr lang="en-US" sz="1400" dirty="0" smtClean="0"/>
              <a:t>].y=10;</a:t>
            </a:r>
          </a:p>
          <a:p>
            <a:pPr>
              <a:buNone/>
            </a:pPr>
            <a:r>
              <a:rPr lang="en-US" sz="1400" dirty="0" smtClean="0"/>
              <a:t>		d[</a:t>
            </a:r>
            <a:r>
              <a:rPr lang="en-US" sz="1400" dirty="0" err="1" smtClean="0"/>
              <a:t>i</a:t>
            </a:r>
            <a:r>
              <a:rPr lang="en-US" sz="1400" dirty="0" smtClean="0"/>
              <a:t>]=(float)(rand()%100)/100+0.5;</a:t>
            </a:r>
          </a:p>
          <a:p>
            <a:pPr>
              <a:buNone/>
            </a:pPr>
            <a:r>
              <a:rPr lang="en-US" sz="1400" dirty="0" smtClean="0"/>
              <a:t>	}</a:t>
            </a:r>
          </a:p>
          <a:p>
            <a:pPr>
              <a:buNone/>
            </a:pPr>
            <a:r>
              <a:rPr lang="en-US" sz="1400" dirty="0" smtClean="0"/>
              <a:t>}</a:t>
            </a:r>
          </a:p>
          <a:p>
            <a:endParaRPr lang="id-ID" sz="1400" dirty="0" smtClean="0"/>
          </a:p>
          <a:p>
            <a:pPr>
              <a:buNone/>
            </a:pPr>
            <a:r>
              <a:rPr lang="en-US" sz="1400" dirty="0" smtClean="0">
                <a:solidFill>
                  <a:srgbClr val="339966"/>
                </a:solidFill>
              </a:rPr>
              <a:t>// </a:t>
            </a:r>
            <a:r>
              <a:rPr lang="en-US" sz="1400" dirty="0" err="1" smtClean="0">
                <a:solidFill>
                  <a:srgbClr val="339966"/>
                </a:solidFill>
              </a:rPr>
              <a:t>Menggambar</a:t>
            </a:r>
            <a:r>
              <a:rPr lang="en-US" sz="1400" dirty="0" smtClean="0">
                <a:solidFill>
                  <a:srgbClr val="339966"/>
                </a:solidFill>
              </a:rPr>
              <a:t> </a:t>
            </a:r>
            <a:r>
              <a:rPr lang="en-US" sz="1400" dirty="0" err="1" smtClean="0">
                <a:solidFill>
                  <a:srgbClr val="339966"/>
                </a:solidFill>
              </a:rPr>
              <a:t>gelembung</a:t>
            </a:r>
            <a:r>
              <a:rPr lang="en-US" sz="1400" dirty="0" smtClean="0">
                <a:solidFill>
                  <a:srgbClr val="339966"/>
                </a:solidFill>
              </a:rPr>
              <a:t> air </a:t>
            </a:r>
            <a:r>
              <a:rPr lang="en-US" sz="1400" dirty="0" err="1" smtClean="0">
                <a:solidFill>
                  <a:srgbClr val="339966"/>
                </a:solidFill>
              </a:rPr>
              <a:t>dengan</a:t>
            </a:r>
            <a:r>
              <a:rPr lang="en-US" sz="1400" dirty="0" smtClean="0">
                <a:solidFill>
                  <a:srgbClr val="339966"/>
                </a:solidFill>
              </a:rPr>
              <a:t> 3 </a:t>
            </a:r>
            <a:r>
              <a:rPr lang="en-US" sz="1400" dirty="0" err="1" smtClean="0">
                <a:solidFill>
                  <a:srgbClr val="339966"/>
                </a:solidFill>
              </a:rPr>
              <a:t>buah</a:t>
            </a:r>
            <a:r>
              <a:rPr lang="en-US" sz="1400" dirty="0" smtClean="0">
                <a:solidFill>
                  <a:srgbClr val="339966"/>
                </a:solidFill>
              </a:rPr>
              <a:t> </a:t>
            </a:r>
            <a:r>
              <a:rPr lang="en-US" sz="1400" dirty="0" err="1" smtClean="0">
                <a:solidFill>
                  <a:srgbClr val="339966"/>
                </a:solidFill>
              </a:rPr>
              <a:t>lingkaran</a:t>
            </a:r>
            <a:endParaRPr lang="en-US" sz="1400" dirty="0" smtClean="0">
              <a:solidFill>
                <a:srgbClr val="339966"/>
              </a:solidFill>
            </a:endParaRPr>
          </a:p>
          <a:p>
            <a:pPr>
              <a:buNone/>
            </a:pPr>
            <a:r>
              <a:rPr lang="en-US" sz="1400" dirty="0" smtClean="0"/>
              <a:t>point2D_t p[90],p0;</a:t>
            </a:r>
          </a:p>
          <a:p>
            <a:pPr>
              <a:buNone/>
            </a:pPr>
            <a:r>
              <a:rPr lang="en-US" sz="1400" dirty="0" err="1" smtClean="0"/>
              <a:t>setColor</a:t>
            </a:r>
            <a:r>
              <a:rPr lang="en-US" sz="1400" dirty="0" smtClean="0"/>
              <a:t>(1,1,1);</a:t>
            </a:r>
          </a:p>
          <a:p>
            <a:pPr>
              <a:buNone/>
            </a:pPr>
            <a:r>
              <a:rPr lang="en-US" sz="1400" dirty="0" smtClean="0"/>
              <a:t>for(</a:t>
            </a:r>
            <a:r>
              <a:rPr lang="en-US" sz="1400" dirty="0" err="1" smtClean="0"/>
              <a:t>i</a:t>
            </a:r>
            <a:r>
              <a:rPr lang="en-US" sz="1400" dirty="0" smtClean="0"/>
              <a:t>=0;i&lt;3;i++){</a:t>
            </a:r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createCircle</a:t>
            </a:r>
            <a:r>
              <a:rPr lang="en-US" sz="1400" dirty="0" smtClean="0"/>
              <a:t>(</a:t>
            </a:r>
            <a:r>
              <a:rPr lang="en-US" sz="1400" dirty="0" err="1" smtClean="0"/>
              <a:t>p,gelAir</a:t>
            </a:r>
            <a:r>
              <a:rPr lang="en-US" sz="1400" dirty="0" smtClean="0"/>
              <a:t>[</a:t>
            </a:r>
            <a:r>
              <a:rPr lang="en-US" sz="1400" dirty="0" err="1" smtClean="0"/>
              <a:t>i</a:t>
            </a:r>
            <a:r>
              <a:rPr lang="en-US" sz="1400" dirty="0" smtClean="0"/>
              <a:t>],4,90);</a:t>
            </a:r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drawPolygon</a:t>
            </a:r>
            <a:r>
              <a:rPr lang="en-US" sz="1400" dirty="0" smtClean="0"/>
              <a:t>(p,90);</a:t>
            </a:r>
          </a:p>
          <a:p>
            <a:pPr>
              <a:buNone/>
            </a:pPr>
            <a:r>
              <a:rPr lang="en-US" sz="1400" dirty="0" smtClean="0"/>
              <a:t>	p0.x=</a:t>
            </a:r>
            <a:r>
              <a:rPr lang="en-US" sz="1400" dirty="0" err="1" smtClean="0"/>
              <a:t>gelAir</a:t>
            </a:r>
            <a:r>
              <a:rPr lang="en-US" sz="1400" dirty="0" smtClean="0"/>
              <a:t>[</a:t>
            </a:r>
            <a:r>
              <a:rPr lang="en-US" sz="1400" dirty="0" err="1" smtClean="0"/>
              <a:t>i</a:t>
            </a:r>
            <a:r>
              <a:rPr lang="en-US" sz="1400" dirty="0" smtClean="0"/>
              <a:t>].x+7; p0.y=</a:t>
            </a:r>
            <a:r>
              <a:rPr lang="en-US" sz="1400" dirty="0" err="1" smtClean="0"/>
              <a:t>gelAir</a:t>
            </a:r>
            <a:r>
              <a:rPr lang="en-US" sz="1400" dirty="0" smtClean="0"/>
              <a:t>[</a:t>
            </a:r>
            <a:r>
              <a:rPr lang="en-US" sz="1400" dirty="0" err="1" smtClean="0"/>
              <a:t>i</a:t>
            </a:r>
            <a:r>
              <a:rPr lang="en-US" sz="1400" dirty="0" smtClean="0"/>
              <a:t>].y+6;</a:t>
            </a:r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createCircle</a:t>
            </a:r>
            <a:r>
              <a:rPr lang="en-US" sz="1400" dirty="0" smtClean="0"/>
              <a:t>(p,p0,5,90);</a:t>
            </a:r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drawPolygon</a:t>
            </a:r>
            <a:r>
              <a:rPr lang="en-US" sz="1400" dirty="0" smtClean="0"/>
              <a:t>(p,90);</a:t>
            </a:r>
          </a:p>
          <a:p>
            <a:pPr>
              <a:buNone/>
            </a:pPr>
            <a:r>
              <a:rPr lang="en-US" sz="1400" dirty="0" smtClean="0"/>
              <a:t>	p0.x=</a:t>
            </a:r>
            <a:r>
              <a:rPr lang="en-US" sz="1400" dirty="0" err="1" smtClean="0"/>
              <a:t>gelAir</a:t>
            </a:r>
            <a:r>
              <a:rPr lang="en-US" sz="1400" dirty="0" smtClean="0"/>
              <a:t>[</a:t>
            </a:r>
            <a:r>
              <a:rPr lang="en-US" sz="1400" dirty="0" err="1" smtClean="0"/>
              <a:t>i</a:t>
            </a:r>
            <a:r>
              <a:rPr lang="en-US" sz="1400" dirty="0" smtClean="0"/>
              <a:t>].x-2; p0.y=</a:t>
            </a:r>
            <a:r>
              <a:rPr lang="en-US" sz="1400" dirty="0" err="1" smtClean="0"/>
              <a:t>gelAir</a:t>
            </a:r>
            <a:r>
              <a:rPr lang="en-US" sz="1400" dirty="0" smtClean="0"/>
              <a:t>[</a:t>
            </a:r>
            <a:r>
              <a:rPr lang="en-US" sz="1400" dirty="0" err="1" smtClean="0"/>
              <a:t>i</a:t>
            </a:r>
            <a:r>
              <a:rPr lang="en-US" sz="1400" dirty="0" smtClean="0"/>
              <a:t>].y+12;</a:t>
            </a:r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createCircle</a:t>
            </a:r>
            <a:r>
              <a:rPr lang="en-US" sz="1400" dirty="0" smtClean="0"/>
              <a:t>(p,p0,3,90);</a:t>
            </a:r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drawPolygon</a:t>
            </a:r>
            <a:r>
              <a:rPr lang="en-US" sz="1400" dirty="0" smtClean="0"/>
              <a:t>(p,90);</a:t>
            </a:r>
          </a:p>
          <a:p>
            <a:pPr>
              <a:buNone/>
            </a:pPr>
            <a:r>
              <a:rPr lang="en-US" sz="1400" dirty="0" smtClean="0"/>
              <a:t>}</a:t>
            </a:r>
          </a:p>
          <a:p>
            <a:endParaRPr lang="id-ID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Membuat Langit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339966"/>
                </a:solidFill>
              </a:rPr>
              <a:t>// </a:t>
            </a:r>
            <a:r>
              <a:rPr lang="en-US" sz="2400" b="1" dirty="0" err="1" smtClean="0">
                <a:solidFill>
                  <a:srgbClr val="339966"/>
                </a:solidFill>
              </a:rPr>
              <a:t>Membuat</a:t>
            </a:r>
            <a:r>
              <a:rPr lang="en-US" sz="2400" b="1" dirty="0" smtClean="0">
                <a:solidFill>
                  <a:srgbClr val="339966"/>
                </a:solidFill>
              </a:rPr>
              <a:t> </a:t>
            </a:r>
            <a:r>
              <a:rPr lang="en-US" sz="2400" b="1" dirty="0" err="1" smtClean="0">
                <a:solidFill>
                  <a:srgbClr val="339966"/>
                </a:solidFill>
              </a:rPr>
              <a:t>kotak</a:t>
            </a:r>
            <a:r>
              <a:rPr lang="en-US" sz="2400" b="1" dirty="0" smtClean="0">
                <a:solidFill>
                  <a:srgbClr val="339966"/>
                </a:solidFill>
              </a:rPr>
              <a:t> yang </a:t>
            </a:r>
            <a:r>
              <a:rPr lang="en-US" sz="2400" b="1" dirty="0" err="1" smtClean="0">
                <a:solidFill>
                  <a:srgbClr val="339966"/>
                </a:solidFill>
              </a:rPr>
              <a:t>memenuhi</a:t>
            </a:r>
            <a:r>
              <a:rPr lang="en-US" sz="2400" b="1" dirty="0" smtClean="0">
                <a:solidFill>
                  <a:srgbClr val="339966"/>
                </a:solidFill>
              </a:rPr>
              <a:t> </a:t>
            </a:r>
            <a:r>
              <a:rPr lang="en-US" sz="2400" b="1" dirty="0" err="1" smtClean="0">
                <a:solidFill>
                  <a:srgbClr val="339966"/>
                </a:solidFill>
              </a:rPr>
              <a:t>ruang</a:t>
            </a:r>
            <a:r>
              <a:rPr lang="en-US" sz="2400" b="1" dirty="0" smtClean="0">
                <a:solidFill>
                  <a:srgbClr val="339966"/>
                </a:solidFill>
              </a:rPr>
              <a:t> </a:t>
            </a:r>
            <a:r>
              <a:rPr lang="en-US" sz="2400" b="1" dirty="0" err="1" smtClean="0">
                <a:solidFill>
                  <a:srgbClr val="339966"/>
                </a:solidFill>
              </a:rPr>
              <a:t>koordinat</a:t>
            </a:r>
            <a:endParaRPr lang="en-US" sz="2400" b="1" dirty="0" smtClean="0">
              <a:solidFill>
                <a:srgbClr val="339966"/>
              </a:solidFill>
            </a:endParaRPr>
          </a:p>
          <a:p>
            <a:pPr>
              <a:buNone/>
            </a:pPr>
            <a:r>
              <a:rPr lang="id-ID" sz="2400" b="1" dirty="0" smtClean="0">
                <a:solidFill>
                  <a:srgbClr val="339966"/>
                </a:solidFill>
              </a:rPr>
              <a:t>/</a:t>
            </a:r>
            <a:r>
              <a:rPr lang="en-US" sz="2400" b="1" dirty="0" smtClean="0">
                <a:solidFill>
                  <a:srgbClr val="339966"/>
                </a:solidFill>
              </a:rPr>
              <a:t>/ </a:t>
            </a:r>
            <a:r>
              <a:rPr lang="en-US" sz="2400" b="1" dirty="0" err="1" smtClean="0">
                <a:solidFill>
                  <a:srgbClr val="339966"/>
                </a:solidFill>
              </a:rPr>
              <a:t>Koordinat</a:t>
            </a:r>
            <a:r>
              <a:rPr lang="en-US" sz="2400" b="1" dirty="0" smtClean="0">
                <a:solidFill>
                  <a:srgbClr val="339966"/>
                </a:solidFill>
              </a:rPr>
              <a:t> yang </a:t>
            </a:r>
            <a:r>
              <a:rPr lang="en-US" sz="2400" b="1" dirty="0" err="1" smtClean="0">
                <a:solidFill>
                  <a:srgbClr val="339966"/>
                </a:solidFill>
              </a:rPr>
              <a:t>digunakan</a:t>
            </a:r>
            <a:r>
              <a:rPr lang="en-US" sz="2400" b="1" dirty="0" smtClean="0">
                <a:solidFill>
                  <a:srgbClr val="339966"/>
                </a:solidFill>
              </a:rPr>
              <a:t> (-400,400,-300,300)</a:t>
            </a:r>
          </a:p>
          <a:p>
            <a:pPr>
              <a:buNone/>
            </a:pPr>
            <a:r>
              <a:rPr lang="en-US" sz="2400" dirty="0" smtClean="0"/>
              <a:t>point2D_t </a:t>
            </a:r>
            <a:r>
              <a:rPr lang="en-US" sz="2400" dirty="0" err="1" smtClean="0"/>
              <a:t>kotak</a:t>
            </a:r>
            <a:r>
              <a:rPr lang="en-US" sz="2400" dirty="0" smtClean="0"/>
              <a:t>[4]={{-400,-300},{400,-300},{400,300},{</a:t>
            </a:r>
            <a:r>
              <a:rPr lang="id-ID" sz="2400" dirty="0" smtClean="0"/>
              <a:t>-</a:t>
            </a:r>
            <a:r>
              <a:rPr lang="en-US" sz="2400" dirty="0" smtClean="0"/>
              <a:t>400,300}};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339966"/>
                </a:solidFill>
              </a:rPr>
              <a:t>// </a:t>
            </a:r>
            <a:r>
              <a:rPr lang="en-US" sz="2400" b="1" dirty="0" err="1" smtClean="0">
                <a:solidFill>
                  <a:srgbClr val="339966"/>
                </a:solidFill>
              </a:rPr>
              <a:t>Membuat</a:t>
            </a:r>
            <a:r>
              <a:rPr lang="en-US" sz="2400" b="1" dirty="0" smtClean="0">
                <a:solidFill>
                  <a:srgbClr val="339966"/>
                </a:solidFill>
              </a:rPr>
              <a:t> </a:t>
            </a:r>
            <a:r>
              <a:rPr lang="en-US" sz="2400" b="1" dirty="0" err="1" smtClean="0">
                <a:solidFill>
                  <a:srgbClr val="339966"/>
                </a:solidFill>
              </a:rPr>
              <a:t>warna</a:t>
            </a:r>
            <a:r>
              <a:rPr lang="en-US" sz="2400" b="1" dirty="0" smtClean="0">
                <a:solidFill>
                  <a:srgbClr val="339966"/>
                </a:solidFill>
              </a:rPr>
              <a:t> yang </a:t>
            </a:r>
            <a:r>
              <a:rPr lang="en-US" sz="2400" b="1" dirty="0" err="1" smtClean="0">
                <a:solidFill>
                  <a:srgbClr val="339966"/>
                </a:solidFill>
              </a:rPr>
              <a:t>sesuai</a:t>
            </a:r>
            <a:r>
              <a:rPr lang="en-US" sz="2400" b="1" dirty="0" smtClean="0">
                <a:solidFill>
                  <a:srgbClr val="339966"/>
                </a:solidFill>
              </a:rPr>
              <a:t> </a:t>
            </a:r>
            <a:r>
              <a:rPr lang="en-US" sz="2400" b="1" dirty="0" err="1" smtClean="0">
                <a:solidFill>
                  <a:srgbClr val="339966"/>
                </a:solidFill>
              </a:rPr>
              <a:t>dengan</a:t>
            </a:r>
            <a:r>
              <a:rPr lang="en-US" sz="2400" b="1" dirty="0" smtClean="0">
                <a:solidFill>
                  <a:srgbClr val="339966"/>
                </a:solidFill>
              </a:rPr>
              <a:t> </a:t>
            </a:r>
            <a:r>
              <a:rPr lang="en-US" sz="2400" b="1" dirty="0" err="1" smtClean="0">
                <a:solidFill>
                  <a:srgbClr val="339966"/>
                </a:solidFill>
              </a:rPr>
              <a:t>posisi</a:t>
            </a:r>
            <a:r>
              <a:rPr lang="en-US" sz="2400" b="1" dirty="0" smtClean="0">
                <a:solidFill>
                  <a:srgbClr val="339966"/>
                </a:solidFill>
              </a:rPr>
              <a:t> </a:t>
            </a:r>
            <a:r>
              <a:rPr lang="en-US" sz="2400" b="1" dirty="0" err="1" smtClean="0">
                <a:solidFill>
                  <a:srgbClr val="339966"/>
                </a:solidFill>
              </a:rPr>
              <a:t>titik</a:t>
            </a:r>
            <a:r>
              <a:rPr lang="en-US" sz="2400" b="1" dirty="0" smtClean="0">
                <a:solidFill>
                  <a:srgbClr val="339966"/>
                </a:solidFill>
              </a:rPr>
              <a:t> </a:t>
            </a:r>
            <a:r>
              <a:rPr lang="en-US" sz="2400" b="1" dirty="0" err="1" smtClean="0">
                <a:solidFill>
                  <a:srgbClr val="339966"/>
                </a:solidFill>
              </a:rPr>
              <a:t>di</a:t>
            </a:r>
            <a:r>
              <a:rPr lang="en-US" sz="2400" b="1" dirty="0" smtClean="0">
                <a:solidFill>
                  <a:srgbClr val="339966"/>
                </a:solidFill>
              </a:rPr>
              <a:t> </a:t>
            </a:r>
            <a:r>
              <a:rPr lang="en-US" sz="2400" b="1" dirty="0" err="1" smtClean="0">
                <a:solidFill>
                  <a:srgbClr val="339966"/>
                </a:solidFill>
              </a:rPr>
              <a:t>kotak</a:t>
            </a:r>
            <a:endParaRPr lang="en-US" sz="2400" b="1" dirty="0" smtClean="0">
              <a:solidFill>
                <a:srgbClr val="339966"/>
              </a:solidFill>
            </a:endParaRPr>
          </a:p>
          <a:p>
            <a:pPr>
              <a:buNone/>
            </a:pPr>
            <a:r>
              <a:rPr lang="en-US" sz="2400" dirty="0" err="1" smtClean="0"/>
              <a:t>color_t</a:t>
            </a:r>
            <a:r>
              <a:rPr lang="en-US" sz="2400" dirty="0" smtClean="0"/>
              <a:t> </a:t>
            </a:r>
            <a:r>
              <a:rPr lang="en-US" sz="2400" dirty="0" err="1" smtClean="0"/>
              <a:t>col</a:t>
            </a:r>
            <a:r>
              <a:rPr lang="en-US" sz="2400" dirty="0" smtClean="0"/>
              <a:t>[4]={{1,1,1},{1,1,1},{0,0,1},{0,0,1}};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339966"/>
                </a:solidFill>
              </a:rPr>
              <a:t>// </a:t>
            </a:r>
            <a:r>
              <a:rPr lang="en-US" sz="2400" b="1" dirty="0" err="1" smtClean="0">
                <a:solidFill>
                  <a:srgbClr val="339966"/>
                </a:solidFill>
              </a:rPr>
              <a:t>Gambar</a:t>
            </a:r>
            <a:r>
              <a:rPr lang="en-US" sz="2400" b="1" dirty="0" smtClean="0">
                <a:solidFill>
                  <a:srgbClr val="339966"/>
                </a:solidFill>
              </a:rPr>
              <a:t> </a:t>
            </a:r>
            <a:r>
              <a:rPr lang="en-US" sz="2400" b="1" dirty="0" err="1" smtClean="0">
                <a:solidFill>
                  <a:srgbClr val="339966"/>
                </a:solidFill>
              </a:rPr>
              <a:t>dengan</a:t>
            </a:r>
            <a:r>
              <a:rPr lang="en-US" sz="2400" b="1" dirty="0" smtClean="0">
                <a:solidFill>
                  <a:srgbClr val="339966"/>
                </a:solidFill>
              </a:rPr>
              <a:t> </a:t>
            </a:r>
            <a:r>
              <a:rPr lang="en-US" sz="2400" b="1" dirty="0" err="1" smtClean="0">
                <a:solidFill>
                  <a:srgbClr val="339966"/>
                </a:solidFill>
              </a:rPr>
              <a:t>gradatePolygon</a:t>
            </a:r>
            <a:endParaRPr lang="en-US" sz="2400" b="1" dirty="0" smtClean="0">
              <a:solidFill>
                <a:srgbClr val="339966"/>
              </a:solidFill>
            </a:endParaRPr>
          </a:p>
          <a:p>
            <a:pPr>
              <a:buNone/>
            </a:pPr>
            <a:r>
              <a:rPr lang="en-US" sz="2400" dirty="0" err="1" smtClean="0"/>
              <a:t>gradatePolygon</a:t>
            </a:r>
            <a:r>
              <a:rPr lang="en-US" sz="2400" dirty="0" smtClean="0"/>
              <a:t>(kotak,col,4);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Membuat Gunung</a:t>
            </a:r>
            <a:endParaRPr lang="id-ID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2579" r="25567" b="14735"/>
          <a:stretch>
            <a:fillRect/>
          </a:stretch>
        </p:blipFill>
        <p:spPr bwMode="auto">
          <a:xfrm>
            <a:off x="1619672" y="1412776"/>
            <a:ext cx="6192688" cy="481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Membuat Gunung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point2D_t </a:t>
            </a:r>
            <a:r>
              <a:rPr lang="en-US" sz="2400" dirty="0" err="1" smtClean="0"/>
              <a:t>gunung</a:t>
            </a:r>
            <a:r>
              <a:rPr lang="en-US" sz="2400" dirty="0" smtClean="0"/>
              <a:t>[3]={{-400,-100},{400,-100},{50,50}};</a:t>
            </a:r>
          </a:p>
          <a:p>
            <a:pPr>
              <a:buNone/>
            </a:pPr>
            <a:r>
              <a:rPr lang="en-US" sz="2400" dirty="0" err="1" smtClean="0"/>
              <a:t>color_t</a:t>
            </a:r>
            <a:r>
              <a:rPr lang="en-US" sz="2400" dirty="0" smtClean="0"/>
              <a:t> </a:t>
            </a:r>
            <a:r>
              <a:rPr lang="en-US" sz="2400" dirty="0" err="1" smtClean="0"/>
              <a:t>colGunung</a:t>
            </a:r>
            <a:r>
              <a:rPr lang="en-US" sz="2400" dirty="0" smtClean="0"/>
              <a:t>[3]={{0,0,1},{0,0,1},{1,1,1}};</a:t>
            </a:r>
          </a:p>
          <a:p>
            <a:pPr>
              <a:buNone/>
            </a:pPr>
            <a:r>
              <a:rPr lang="en-US" sz="2400" dirty="0" err="1" smtClean="0"/>
              <a:t>gradatePolygon</a:t>
            </a:r>
            <a:r>
              <a:rPr lang="en-US" sz="2400" dirty="0" smtClean="0"/>
              <a:t>(gunung,colGunung,3);</a:t>
            </a:r>
          </a:p>
          <a:p>
            <a:endParaRPr lang="id-ID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Membuat Bayangan Gunung di Air</a:t>
            </a:r>
            <a:endParaRPr lang="id-ID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215" t="5532" r="25014" b="11782"/>
          <a:stretch>
            <a:fillRect/>
          </a:stretch>
        </p:blipFill>
        <p:spPr bwMode="auto">
          <a:xfrm>
            <a:off x="138365" y="2060848"/>
            <a:ext cx="407359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5254" t="9469" r="34976" b="7844"/>
          <a:stretch>
            <a:fillRect/>
          </a:stretch>
        </p:blipFill>
        <p:spPr bwMode="auto">
          <a:xfrm>
            <a:off x="4716016" y="2060848"/>
            <a:ext cx="4120394" cy="320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Membuat Bayangan Gunung di Air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d-ID" sz="2400" dirty="0" smtClean="0"/>
              <a:t>// bayangan gunung</a:t>
            </a:r>
          </a:p>
          <a:p>
            <a:pPr>
              <a:buNone/>
            </a:pPr>
            <a:r>
              <a:rPr lang="en-US" sz="2400" dirty="0" smtClean="0"/>
              <a:t>point2D_t </a:t>
            </a:r>
            <a:r>
              <a:rPr lang="en-US" sz="2400" dirty="0" err="1" smtClean="0"/>
              <a:t>bgunung</a:t>
            </a:r>
            <a:r>
              <a:rPr lang="en-US" sz="2400" dirty="0" smtClean="0"/>
              <a:t>[3]={{-400,-101},{400,-101},{50,-175}};</a:t>
            </a:r>
          </a:p>
          <a:p>
            <a:pPr>
              <a:buNone/>
            </a:pPr>
            <a:r>
              <a:rPr lang="en-US" sz="2400" dirty="0" err="1" smtClean="0"/>
              <a:t>color_t</a:t>
            </a:r>
            <a:r>
              <a:rPr lang="en-US" sz="2400" dirty="0" smtClean="0"/>
              <a:t> </a:t>
            </a:r>
            <a:r>
              <a:rPr lang="en-US" sz="2400" dirty="0" err="1" smtClean="0"/>
              <a:t>colbGunung</a:t>
            </a:r>
            <a:r>
              <a:rPr lang="en-US" sz="2400" dirty="0" smtClean="0"/>
              <a:t>[3]={{0,0,1},{0,0,1},{1,1,1}};</a:t>
            </a:r>
          </a:p>
          <a:p>
            <a:pPr>
              <a:buNone/>
            </a:pPr>
            <a:r>
              <a:rPr lang="en-US" sz="2400" dirty="0" err="1" smtClean="0"/>
              <a:t>gradatePolygon</a:t>
            </a:r>
            <a:r>
              <a:rPr lang="en-US" sz="2400" dirty="0" smtClean="0"/>
              <a:t>(bgunung,colbGunung,3);</a:t>
            </a:r>
            <a:endParaRPr lang="id-ID" sz="2400" dirty="0" smtClean="0"/>
          </a:p>
          <a:p>
            <a:pPr>
              <a:buNone/>
            </a:pPr>
            <a:endParaRPr lang="id-ID" sz="2400" dirty="0"/>
          </a:p>
          <a:p>
            <a:pPr>
              <a:buNone/>
            </a:pPr>
            <a:r>
              <a:rPr lang="id-ID" sz="2400" dirty="0" smtClean="0"/>
              <a:t>// efek air</a:t>
            </a:r>
          </a:p>
          <a:p>
            <a:pPr>
              <a:buNone/>
            </a:pPr>
            <a:r>
              <a:rPr lang="en-US" sz="2400" dirty="0" smtClean="0"/>
              <a:t> float </a:t>
            </a:r>
            <a:r>
              <a:rPr lang="en-US" sz="2400" dirty="0" err="1" smtClean="0"/>
              <a:t>xp,yp,dx</a:t>
            </a:r>
            <a:r>
              <a:rPr lang="en-US" sz="2400" dirty="0" smtClean="0"/>
              <a:t>;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setColor</a:t>
            </a:r>
            <a:r>
              <a:rPr lang="en-US" sz="2400" dirty="0" smtClean="0"/>
              <a:t>(1,1,1);</a:t>
            </a:r>
          </a:p>
          <a:p>
            <a:pPr>
              <a:buNone/>
            </a:pPr>
            <a:r>
              <a:rPr lang="en-US" sz="2400" dirty="0" smtClean="0"/>
              <a:t>    for(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=1;i&lt;30;i++){</a:t>
            </a:r>
          </a:p>
          <a:p>
            <a:pPr>
              <a:buNone/>
            </a:pPr>
            <a:r>
              <a:rPr lang="en-US" sz="2400" dirty="0" smtClean="0"/>
              <a:t>        </a:t>
            </a:r>
            <a:r>
              <a:rPr lang="en-US" sz="2400" dirty="0" err="1" smtClean="0"/>
              <a:t>xp</a:t>
            </a:r>
            <a:r>
              <a:rPr lang="en-US" sz="2400" dirty="0" smtClean="0"/>
              <a:t>=800*(float)rand()/RAND_MAX-400;</a:t>
            </a:r>
          </a:p>
          <a:p>
            <a:pPr>
              <a:buNone/>
            </a:pPr>
            <a:r>
              <a:rPr lang="en-US" sz="2400" dirty="0" smtClean="0"/>
              <a:t>        </a:t>
            </a:r>
            <a:r>
              <a:rPr lang="en-US" sz="2400" dirty="0" err="1" smtClean="0"/>
              <a:t>yp</a:t>
            </a:r>
            <a:r>
              <a:rPr lang="en-US" sz="2400" dirty="0" smtClean="0"/>
              <a:t>=30*(float)rand()/RAND_MAX-130;</a:t>
            </a:r>
          </a:p>
          <a:p>
            <a:pPr>
              <a:buNone/>
            </a:pPr>
            <a:r>
              <a:rPr lang="en-US" sz="2400" dirty="0" smtClean="0"/>
              <a:t>        </a:t>
            </a:r>
            <a:r>
              <a:rPr lang="en-US" sz="2400" dirty="0" err="1" smtClean="0"/>
              <a:t>dx</a:t>
            </a:r>
            <a:r>
              <a:rPr lang="en-US" sz="2400" dirty="0" smtClean="0"/>
              <a:t>=20+30*(float)rand()/RAND_MAX;</a:t>
            </a:r>
          </a:p>
          <a:p>
            <a:pPr>
              <a:buNone/>
            </a:pPr>
            <a:r>
              <a:rPr lang="en-US" sz="2400" dirty="0" smtClean="0"/>
              <a:t>        </a:t>
            </a:r>
            <a:r>
              <a:rPr lang="en-US" sz="2400" dirty="0" err="1" smtClean="0"/>
              <a:t>drawLine</a:t>
            </a:r>
            <a:r>
              <a:rPr lang="en-US" sz="2400" dirty="0" smtClean="0"/>
              <a:t>(</a:t>
            </a:r>
            <a:r>
              <a:rPr lang="en-US" sz="2400" dirty="0" err="1" smtClean="0"/>
              <a:t>xp,yp,xp+dx,yp</a:t>
            </a:r>
            <a:r>
              <a:rPr lang="en-US" sz="2400" dirty="0" smtClean="0"/>
              <a:t>);</a:t>
            </a:r>
          </a:p>
          <a:p>
            <a:pPr>
              <a:buNone/>
            </a:pPr>
            <a:r>
              <a:rPr lang="en-US" sz="2400" dirty="0" smtClean="0"/>
              <a:t>    }</a:t>
            </a:r>
          </a:p>
          <a:p>
            <a:endParaRPr lang="id-ID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Membuat Bintang Berkelip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642" t="11438" r="21140" b="6250"/>
          <a:stretch>
            <a:fillRect/>
          </a:stretch>
        </p:blipFill>
        <p:spPr bwMode="auto">
          <a:xfrm>
            <a:off x="1331639" y="1340768"/>
            <a:ext cx="672633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Membuat Bintang Berkelip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Langkah-langkah :</a:t>
            </a:r>
          </a:p>
          <a:p>
            <a:endParaRPr lang="id-ID" dirty="0" smtClean="0"/>
          </a:p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langit</a:t>
            </a:r>
            <a:r>
              <a:rPr lang="en-US" dirty="0" smtClean="0"/>
              <a:t> </a:t>
            </a:r>
            <a:r>
              <a:rPr lang="en-US" dirty="0" err="1" smtClean="0"/>
              <a:t>bergradiasi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biru</a:t>
            </a:r>
            <a:endParaRPr lang="en-US" dirty="0" smtClean="0"/>
          </a:p>
          <a:p>
            <a:r>
              <a:rPr lang="en-US" dirty="0" err="1" smtClean="0"/>
              <a:t>Mengacak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bintang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kali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program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dijalankan</a:t>
            </a:r>
            <a:endParaRPr lang="en-US" dirty="0" smtClean="0"/>
          </a:p>
          <a:p>
            <a:r>
              <a:rPr lang="en-US" dirty="0" err="1" smtClean="0"/>
              <a:t>Menggambar</a:t>
            </a:r>
            <a:r>
              <a:rPr lang="en-US" dirty="0" smtClean="0"/>
              <a:t> </a:t>
            </a:r>
            <a:r>
              <a:rPr lang="en-US" dirty="0" err="1" smtClean="0"/>
              <a:t>bintang</a:t>
            </a:r>
            <a:endParaRPr lang="en-US" dirty="0" smtClean="0"/>
          </a:p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bintang</a:t>
            </a:r>
            <a:r>
              <a:rPr lang="en-US" dirty="0" smtClean="0"/>
              <a:t> </a:t>
            </a:r>
            <a:r>
              <a:rPr lang="en-US" dirty="0" err="1" smtClean="0"/>
              <a:t>berke</a:t>
            </a:r>
            <a:r>
              <a:rPr lang="id-ID" dirty="0" smtClean="0"/>
              <a:t>l</a:t>
            </a:r>
            <a:r>
              <a:rPr lang="en-US" dirty="0" err="1" smtClean="0"/>
              <a:t>ip</a:t>
            </a:r>
            <a:endParaRPr lang="en-US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500</Words>
  <Application>Microsoft Office PowerPoint</Application>
  <PresentationFormat>On-screen Show (4:3)</PresentationFormat>
  <Paragraphs>175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Komputer Grafik dengan openGL</vt:lpstr>
      <vt:lpstr>Membuat Langit</vt:lpstr>
      <vt:lpstr>Membuat Langit</vt:lpstr>
      <vt:lpstr>Membuat Gunung</vt:lpstr>
      <vt:lpstr>Membuat Gunung</vt:lpstr>
      <vt:lpstr>Membuat Bayangan Gunung di Air</vt:lpstr>
      <vt:lpstr>Membuat Bayangan Gunung di Air</vt:lpstr>
      <vt:lpstr>Membuat Bintang Berkelip</vt:lpstr>
      <vt:lpstr>Membuat Bintang Berkelip</vt:lpstr>
      <vt:lpstr>Membuat Bintang Berledip: Membuat langit bergradiasi hitam ke biru</vt:lpstr>
      <vt:lpstr>Membuat Bintang Berkelip: Mengacak posisi bintang saat program pertama kali dijalankan (tick=0)</vt:lpstr>
      <vt:lpstr>Membuat Bintang Berkelip:  Menggambar Bintang</vt:lpstr>
      <vt:lpstr>Membuat Bintang Berkelip</vt:lpstr>
      <vt:lpstr>Membuat Efek Hujan</vt:lpstr>
      <vt:lpstr>Membuat Efek Hujan</vt:lpstr>
      <vt:lpstr>Membuat Efek Hujan   Definisi sistem koordinat :  gluOrtho2D(0,400,0,300);</vt:lpstr>
      <vt:lpstr>Membuat Efek Hujan : Membuat Langit dan Tanah</vt:lpstr>
      <vt:lpstr>Membuat Efek Hujan : Mengacak Posisi Awal Garis-Garis Hujan</vt:lpstr>
      <vt:lpstr>Membuat Efek Hujan Menggerakkan Garis-Garis Hujan</vt:lpstr>
      <vt:lpstr>Membuat Efek Hujan Menggambar Garis-Garis Hujan</vt:lpstr>
      <vt:lpstr>Membuat Gelembung Air</vt:lpstr>
      <vt:lpstr>Membuat Gelembung Air</vt:lpstr>
      <vt:lpstr>Membuat Gelembung Air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Farah</dc:creator>
  <cp:lastModifiedBy>Farah</cp:lastModifiedBy>
  <cp:revision>42</cp:revision>
  <dcterms:created xsi:type="dcterms:W3CDTF">2014-11-24T06:15:19Z</dcterms:created>
  <dcterms:modified xsi:type="dcterms:W3CDTF">2014-11-24T08:22:58Z</dcterms:modified>
</cp:coreProperties>
</file>