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8" r:id="rId2"/>
    <p:sldId id="265" r:id="rId3"/>
    <p:sldId id="266" r:id="rId4"/>
    <p:sldId id="260" r:id="rId5"/>
    <p:sldId id="261" r:id="rId6"/>
    <p:sldId id="262" r:id="rId7"/>
    <p:sldId id="263" r:id="rId8"/>
    <p:sldId id="264" r:id="rId9"/>
    <p:sldId id="292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93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6" r:id="rId28"/>
    <p:sldId id="288" r:id="rId29"/>
    <p:sldId id="289" r:id="rId30"/>
    <p:sldId id="290" r:id="rId31"/>
    <p:sldId id="294" r:id="rId32"/>
    <p:sldId id="275" r:id="rId33"/>
    <p:sldId id="299" r:id="rId34"/>
    <p:sldId id="300" r:id="rId35"/>
    <p:sldId id="295" r:id="rId36"/>
    <p:sldId id="301" r:id="rId37"/>
    <p:sldId id="297" r:id="rId38"/>
    <p:sldId id="303" r:id="rId39"/>
    <p:sldId id="302" r:id="rId40"/>
    <p:sldId id="305" r:id="rId41"/>
    <p:sldId id="308" r:id="rId42"/>
    <p:sldId id="307" r:id="rId43"/>
    <p:sldId id="310" r:id="rId44"/>
    <p:sldId id="311" r:id="rId45"/>
    <p:sldId id="312" r:id="rId46"/>
    <p:sldId id="313" r:id="rId47"/>
    <p:sldId id="314" r:id="rId48"/>
    <p:sldId id="315" r:id="rId49"/>
    <p:sldId id="306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67E482-137B-4FDB-AC1F-894E3B38DF4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AD5D3D-22AE-4018-BB7B-2E150E2865FC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EB947E6B-EC34-428E-8BD0-81AD109FE4A6}" type="parTrans" cxnId="{B89C5719-8F06-455D-A8DB-8CA0E6A956A0}">
      <dgm:prSet/>
      <dgm:spPr/>
      <dgm:t>
        <a:bodyPr/>
        <a:lstStyle/>
        <a:p>
          <a:endParaRPr lang="en-US"/>
        </a:p>
      </dgm:t>
    </dgm:pt>
    <dgm:pt modelId="{593DEA86-129E-41B5-AFBC-BAEE5D929D6F}" type="sibTrans" cxnId="{B89C5719-8F06-455D-A8DB-8CA0E6A956A0}">
      <dgm:prSet/>
      <dgm:spPr/>
      <dgm:t>
        <a:bodyPr/>
        <a:lstStyle/>
        <a:p>
          <a:endParaRPr lang="en-US"/>
        </a:p>
      </dgm:t>
    </dgm:pt>
    <dgm:pt modelId="{297CB415-7200-4F28-ABF6-14639227FEBD}">
      <dgm:prSet phldrT="[Text]"/>
      <dgm:spPr/>
      <dgm:t>
        <a:bodyPr/>
        <a:lstStyle/>
        <a:p>
          <a:r>
            <a:rPr lang="en-US" dirty="0" smtClean="0"/>
            <a:t>MSE </a:t>
          </a:r>
          <a:r>
            <a:rPr lang="en-US" dirty="0" err="1" smtClean="0"/>
            <a:t>dan</a:t>
          </a:r>
          <a:r>
            <a:rPr lang="en-US" dirty="0" smtClean="0"/>
            <a:t> PSNR</a:t>
          </a:r>
          <a:endParaRPr lang="en-US" dirty="0"/>
        </a:p>
      </dgm:t>
    </dgm:pt>
    <dgm:pt modelId="{F1C0525E-B40C-4F84-A119-8C89614886A2}" type="parTrans" cxnId="{C027F1B2-DCCF-475A-9C34-DCECC5FCECE4}">
      <dgm:prSet/>
      <dgm:spPr/>
      <dgm:t>
        <a:bodyPr/>
        <a:lstStyle/>
        <a:p>
          <a:endParaRPr lang="en-US"/>
        </a:p>
      </dgm:t>
    </dgm:pt>
    <dgm:pt modelId="{C0DE6B57-F6FA-4A71-9DB9-80A6B63E3889}" type="sibTrans" cxnId="{C027F1B2-DCCF-475A-9C34-DCECC5FCECE4}">
      <dgm:prSet/>
      <dgm:spPr/>
      <dgm:t>
        <a:bodyPr/>
        <a:lstStyle/>
        <a:p>
          <a:endParaRPr lang="en-US"/>
        </a:p>
      </dgm:t>
    </dgm:pt>
    <dgm:pt modelId="{7863F9E1-6821-462F-A9AC-FAA7B569528E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693F7445-4C7C-41E1-A7C1-481B102F2D47}" type="parTrans" cxnId="{62918C08-F08B-4828-B016-019420EE43D4}">
      <dgm:prSet/>
      <dgm:spPr/>
      <dgm:t>
        <a:bodyPr/>
        <a:lstStyle/>
        <a:p>
          <a:endParaRPr lang="en-US"/>
        </a:p>
      </dgm:t>
    </dgm:pt>
    <dgm:pt modelId="{046A514F-626A-4E99-8007-18ABBE3BCD18}" type="sibTrans" cxnId="{62918C08-F08B-4828-B016-019420EE43D4}">
      <dgm:prSet/>
      <dgm:spPr/>
      <dgm:t>
        <a:bodyPr/>
        <a:lstStyle/>
        <a:p>
          <a:endParaRPr lang="en-US"/>
        </a:p>
      </dgm:t>
    </dgm:pt>
    <dgm:pt modelId="{889FD60B-B67C-4884-99F5-D7B7BB9C66D4}">
      <dgm:prSet phldrT="[Text]"/>
      <dgm:spPr/>
      <dgm:t>
        <a:bodyPr/>
        <a:lstStyle/>
        <a:p>
          <a:r>
            <a:rPr lang="en-US" dirty="0" smtClean="0"/>
            <a:t>Mean, Standard </a:t>
          </a:r>
          <a:r>
            <a:rPr lang="en-US" dirty="0" err="1" smtClean="0"/>
            <a:t>Deviasi</a:t>
          </a:r>
          <a:r>
            <a:rPr lang="en-US" dirty="0" smtClean="0"/>
            <a:t>,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Kovarian</a:t>
          </a:r>
          <a:endParaRPr lang="en-US" dirty="0"/>
        </a:p>
      </dgm:t>
    </dgm:pt>
    <dgm:pt modelId="{1F7B0C03-0611-4EBF-A884-126CB81B5DD9}" type="parTrans" cxnId="{15904DF9-1594-4388-862F-E71088C8AE6A}">
      <dgm:prSet/>
      <dgm:spPr/>
      <dgm:t>
        <a:bodyPr/>
        <a:lstStyle/>
        <a:p>
          <a:endParaRPr lang="en-US"/>
        </a:p>
      </dgm:t>
    </dgm:pt>
    <dgm:pt modelId="{6C1CCCD1-4658-41B6-8866-B2F0A9DD336D}" type="sibTrans" cxnId="{15904DF9-1594-4388-862F-E71088C8AE6A}">
      <dgm:prSet/>
      <dgm:spPr/>
      <dgm:t>
        <a:bodyPr/>
        <a:lstStyle/>
        <a:p>
          <a:endParaRPr lang="en-US"/>
        </a:p>
      </dgm:t>
    </dgm:pt>
    <dgm:pt modelId="{1537E004-8250-4CB6-9E3A-64825D29F632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7067F42A-99BB-4B9C-A52E-37FC2995F2CA}" type="parTrans" cxnId="{C6A7B1B0-61C0-4573-9110-6851FCB6B276}">
      <dgm:prSet/>
      <dgm:spPr/>
      <dgm:t>
        <a:bodyPr/>
        <a:lstStyle/>
        <a:p>
          <a:endParaRPr lang="en-US"/>
        </a:p>
      </dgm:t>
    </dgm:pt>
    <dgm:pt modelId="{E1A9F3C4-B00D-46A7-B0E1-EDF9E236E113}" type="sibTrans" cxnId="{C6A7B1B0-61C0-4573-9110-6851FCB6B276}">
      <dgm:prSet/>
      <dgm:spPr/>
      <dgm:t>
        <a:bodyPr/>
        <a:lstStyle/>
        <a:p>
          <a:endParaRPr lang="en-US"/>
        </a:p>
      </dgm:t>
    </dgm:pt>
    <dgm:pt modelId="{65C6D769-8AB4-466B-9A39-6AC775D88E2A}">
      <dgm:prSet phldrT="[Text]"/>
      <dgm:spPr/>
      <dgm:t>
        <a:bodyPr/>
        <a:lstStyle/>
        <a:p>
          <a:r>
            <a:rPr lang="en-US" dirty="0" smtClean="0"/>
            <a:t>Structural Similarity (SSIM)</a:t>
          </a:r>
          <a:endParaRPr lang="en-US" dirty="0"/>
        </a:p>
      </dgm:t>
    </dgm:pt>
    <dgm:pt modelId="{B89685DB-DCD8-4CB4-A491-191B074B1392}" type="parTrans" cxnId="{10EBFFFB-D08C-442E-8F13-A5A1070D9533}">
      <dgm:prSet/>
      <dgm:spPr/>
      <dgm:t>
        <a:bodyPr/>
        <a:lstStyle/>
        <a:p>
          <a:endParaRPr lang="en-US"/>
        </a:p>
      </dgm:t>
    </dgm:pt>
    <dgm:pt modelId="{AF1DB7D4-A706-4DC4-AE0A-32D75EC4F758}" type="sibTrans" cxnId="{10EBFFFB-D08C-442E-8F13-A5A1070D9533}">
      <dgm:prSet/>
      <dgm:spPr/>
      <dgm:t>
        <a:bodyPr/>
        <a:lstStyle/>
        <a:p>
          <a:endParaRPr lang="en-US"/>
        </a:p>
      </dgm:t>
    </dgm:pt>
    <dgm:pt modelId="{D9C443C6-AA2A-40BF-B694-46A58FCE3499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633C83AE-28DC-4CEE-A022-765071D97759}" type="parTrans" cxnId="{D404205A-91B4-4AEB-B85B-381A5753D028}">
      <dgm:prSet/>
      <dgm:spPr/>
      <dgm:t>
        <a:bodyPr/>
        <a:lstStyle/>
        <a:p>
          <a:endParaRPr lang="en-US"/>
        </a:p>
      </dgm:t>
    </dgm:pt>
    <dgm:pt modelId="{A4B5D592-D0B0-4A2B-8AB5-DB0EEF582C6A}" type="sibTrans" cxnId="{D404205A-91B4-4AEB-B85B-381A5753D028}">
      <dgm:prSet/>
      <dgm:spPr/>
      <dgm:t>
        <a:bodyPr/>
        <a:lstStyle/>
        <a:p>
          <a:endParaRPr lang="en-US"/>
        </a:p>
      </dgm:t>
    </dgm:pt>
    <dgm:pt modelId="{BC5E2A79-8C74-41FF-8594-C15168E3526D}">
      <dgm:prSet phldrT="[Text]"/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2879FC90-199E-4ED1-BDCA-0FD8155383F1}" type="parTrans" cxnId="{26B67AF1-1592-4F8A-97DF-4F21C90D5D6B}">
      <dgm:prSet/>
      <dgm:spPr/>
      <dgm:t>
        <a:bodyPr/>
        <a:lstStyle/>
        <a:p>
          <a:endParaRPr lang="en-US"/>
        </a:p>
      </dgm:t>
    </dgm:pt>
    <dgm:pt modelId="{B35425EA-72A4-44A5-98CB-230FD9BFA270}" type="sibTrans" cxnId="{26B67AF1-1592-4F8A-97DF-4F21C90D5D6B}">
      <dgm:prSet/>
      <dgm:spPr/>
      <dgm:t>
        <a:bodyPr/>
        <a:lstStyle/>
        <a:p>
          <a:endParaRPr lang="en-US"/>
        </a:p>
      </dgm:t>
    </dgm:pt>
    <dgm:pt modelId="{0286DE64-36A6-42EC-9E2F-21F7BCE86118}">
      <dgm:prSet phldrT="[Text]"/>
      <dgm:spPr/>
      <dgm:t>
        <a:bodyPr/>
        <a:lstStyle/>
        <a:p>
          <a:r>
            <a:rPr lang="en-US" dirty="0" smtClean="0"/>
            <a:t>Normalized Correlation (NC)</a:t>
          </a:r>
          <a:endParaRPr lang="en-US" dirty="0"/>
        </a:p>
      </dgm:t>
    </dgm:pt>
    <dgm:pt modelId="{F46D5125-E52F-4A94-A254-8450026B9726}" type="parTrans" cxnId="{EADFEAFF-4225-44D0-A62B-CE59A9A3D9B9}">
      <dgm:prSet/>
      <dgm:spPr/>
      <dgm:t>
        <a:bodyPr/>
        <a:lstStyle/>
        <a:p>
          <a:endParaRPr lang="en-US"/>
        </a:p>
      </dgm:t>
    </dgm:pt>
    <dgm:pt modelId="{A2F9AC13-6327-440A-A0A2-7FBF0ADC781F}" type="sibTrans" cxnId="{EADFEAFF-4225-44D0-A62B-CE59A9A3D9B9}">
      <dgm:prSet/>
      <dgm:spPr/>
      <dgm:t>
        <a:bodyPr/>
        <a:lstStyle/>
        <a:p>
          <a:endParaRPr lang="en-US"/>
        </a:p>
      </dgm:t>
    </dgm:pt>
    <dgm:pt modelId="{2DDA884F-75AE-473C-BABC-4BEFBCC2B720}">
      <dgm:prSet phldrT="[Text]"/>
      <dgm:spPr/>
      <dgm:t>
        <a:bodyPr/>
        <a:lstStyle/>
        <a:p>
          <a:r>
            <a:rPr lang="en-US" dirty="0" smtClean="0"/>
            <a:t>Bit Error Rate (BER)</a:t>
          </a:r>
          <a:endParaRPr lang="en-US" dirty="0"/>
        </a:p>
      </dgm:t>
    </dgm:pt>
    <dgm:pt modelId="{66D3B512-3FA7-4D61-9591-FFF77F420E99}" type="parTrans" cxnId="{11BFC878-57C8-471C-9037-3D55FB0D945B}">
      <dgm:prSet/>
      <dgm:spPr/>
      <dgm:t>
        <a:bodyPr/>
        <a:lstStyle/>
        <a:p>
          <a:endParaRPr lang="en-US"/>
        </a:p>
      </dgm:t>
    </dgm:pt>
    <dgm:pt modelId="{E5D42C9B-6DF0-47BD-A4FC-818757E2A8C5}" type="sibTrans" cxnId="{11BFC878-57C8-471C-9037-3D55FB0D945B}">
      <dgm:prSet/>
      <dgm:spPr/>
      <dgm:t>
        <a:bodyPr/>
        <a:lstStyle/>
        <a:p>
          <a:endParaRPr lang="en-US"/>
        </a:p>
      </dgm:t>
    </dgm:pt>
    <dgm:pt modelId="{AA9B8D8E-0A24-4B38-9E47-52D9D7E9E5CF}" type="pres">
      <dgm:prSet presAssocID="{6467E482-137B-4FDB-AC1F-894E3B38DF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2D4B16-5D2B-4601-9B04-3245FF8CBC9A}" type="pres">
      <dgm:prSet presAssocID="{77AD5D3D-22AE-4018-BB7B-2E150E2865FC}" presName="linNode" presStyleCnt="0"/>
      <dgm:spPr/>
    </dgm:pt>
    <dgm:pt modelId="{511CB694-5835-4BF1-89D5-6BC3B7132837}" type="pres">
      <dgm:prSet presAssocID="{77AD5D3D-22AE-4018-BB7B-2E150E2865FC}" presName="parentText" presStyleLbl="node1" presStyleIdx="0" presStyleCnt="5" custScaleX="4826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972D28-5F47-44AF-B784-A9528B27C9CF}" type="pres">
      <dgm:prSet presAssocID="{77AD5D3D-22AE-4018-BB7B-2E150E2865FC}" presName="descendantText" presStyleLbl="alignAccFollowNode1" presStyleIdx="0" presStyleCnt="5" custScaleX="1205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0BF672-CE7B-4F3E-AABB-1CCEC7A4F12F}" type="pres">
      <dgm:prSet presAssocID="{593DEA86-129E-41B5-AFBC-BAEE5D929D6F}" presName="sp" presStyleCnt="0"/>
      <dgm:spPr/>
    </dgm:pt>
    <dgm:pt modelId="{A51AABDE-9393-4CD2-A73D-2A396BF08D8A}" type="pres">
      <dgm:prSet presAssocID="{7863F9E1-6821-462F-A9AC-FAA7B569528E}" presName="linNode" presStyleCnt="0"/>
      <dgm:spPr/>
    </dgm:pt>
    <dgm:pt modelId="{BDBEBA2F-61E5-4BB3-AA16-E134B536A7C6}" type="pres">
      <dgm:prSet presAssocID="{7863F9E1-6821-462F-A9AC-FAA7B569528E}" presName="parentText" presStyleLbl="node1" presStyleIdx="1" presStyleCnt="5" custScaleX="4826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1D289A-5B93-4B36-8FF8-7B2EEB3C11F9}" type="pres">
      <dgm:prSet presAssocID="{7863F9E1-6821-462F-A9AC-FAA7B569528E}" presName="descendantText" presStyleLbl="alignAccFollowNode1" presStyleIdx="1" presStyleCnt="5" custScaleX="1205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2AEDE5-D56A-4824-9E70-50403DDECB12}" type="pres">
      <dgm:prSet presAssocID="{046A514F-626A-4E99-8007-18ABBE3BCD18}" presName="sp" presStyleCnt="0"/>
      <dgm:spPr/>
    </dgm:pt>
    <dgm:pt modelId="{89F4A46B-C12C-41A8-BF86-A81CA1925AA7}" type="pres">
      <dgm:prSet presAssocID="{1537E004-8250-4CB6-9E3A-64825D29F632}" presName="linNode" presStyleCnt="0"/>
      <dgm:spPr/>
    </dgm:pt>
    <dgm:pt modelId="{18FB9D26-0DD2-4D7D-8D98-BBD9A8582334}" type="pres">
      <dgm:prSet presAssocID="{1537E004-8250-4CB6-9E3A-64825D29F632}" presName="parentText" presStyleLbl="node1" presStyleIdx="2" presStyleCnt="5" custScaleX="4856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2B056-7ECC-4E32-8F17-CC18643850F5}" type="pres">
      <dgm:prSet presAssocID="{1537E004-8250-4CB6-9E3A-64825D29F632}" presName="descendantText" presStyleLbl="alignAccFollowNode1" presStyleIdx="2" presStyleCnt="5" custScaleX="1205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3E0402-0A62-46F8-8816-DE95A6D532E8}" type="pres">
      <dgm:prSet presAssocID="{E1A9F3C4-B00D-46A7-B0E1-EDF9E236E113}" presName="sp" presStyleCnt="0"/>
      <dgm:spPr/>
    </dgm:pt>
    <dgm:pt modelId="{EAE22DBB-F025-4B37-A23E-818A6F31F33E}" type="pres">
      <dgm:prSet presAssocID="{D9C443C6-AA2A-40BF-B694-46A58FCE3499}" presName="linNode" presStyleCnt="0"/>
      <dgm:spPr/>
    </dgm:pt>
    <dgm:pt modelId="{4AF85D34-8E20-4B8A-A93F-F5D504958285}" type="pres">
      <dgm:prSet presAssocID="{D9C443C6-AA2A-40BF-B694-46A58FCE3499}" presName="parentText" presStyleLbl="node1" presStyleIdx="3" presStyleCnt="5" custScaleX="4826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BDE719-A58C-4C8A-9016-E438A05E8188}" type="pres">
      <dgm:prSet presAssocID="{D9C443C6-AA2A-40BF-B694-46A58FCE3499}" presName="descendantText" presStyleLbl="alignAccFollowNode1" presStyleIdx="3" presStyleCnt="5" custScaleX="1205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66A7D2-65D3-4867-8471-1978E4E2E1A6}" type="pres">
      <dgm:prSet presAssocID="{A4B5D592-D0B0-4A2B-8AB5-DB0EEF582C6A}" presName="sp" presStyleCnt="0"/>
      <dgm:spPr/>
    </dgm:pt>
    <dgm:pt modelId="{6330549A-E3FE-47E6-B053-D3A99B085234}" type="pres">
      <dgm:prSet presAssocID="{BC5E2A79-8C74-41FF-8594-C15168E3526D}" presName="linNode" presStyleCnt="0"/>
      <dgm:spPr/>
    </dgm:pt>
    <dgm:pt modelId="{C2EDF318-20A3-41FD-A330-083D7CC63511}" type="pres">
      <dgm:prSet presAssocID="{BC5E2A79-8C74-41FF-8594-C15168E3526D}" presName="parentText" presStyleLbl="node1" presStyleIdx="4" presStyleCnt="5" custScaleX="4826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74ABC2-5840-4E5F-97EC-87C3D75037E9}" type="pres">
      <dgm:prSet presAssocID="{BC5E2A79-8C74-41FF-8594-C15168E3526D}" presName="descendantText" presStyleLbl="alignAccFollowNode1" presStyleIdx="4" presStyleCnt="5" custScaleX="1205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658317-548B-489A-A8CA-3B23177D35A4}" type="presOf" srcId="{1537E004-8250-4CB6-9E3A-64825D29F632}" destId="{18FB9D26-0DD2-4D7D-8D98-BBD9A8582334}" srcOrd="0" destOrd="0" presId="urn:microsoft.com/office/officeart/2005/8/layout/vList5"/>
    <dgm:cxn modelId="{11BFC878-57C8-471C-9037-3D55FB0D945B}" srcId="{BC5E2A79-8C74-41FF-8594-C15168E3526D}" destId="{2DDA884F-75AE-473C-BABC-4BEFBCC2B720}" srcOrd="0" destOrd="0" parTransId="{66D3B512-3FA7-4D61-9591-FFF77F420E99}" sibTransId="{E5D42C9B-6DF0-47BD-A4FC-818757E2A8C5}"/>
    <dgm:cxn modelId="{5D1A4184-C078-4764-B696-AB4CFCF18D8B}" type="presOf" srcId="{65C6D769-8AB4-466B-9A39-6AC775D88E2A}" destId="{D332B056-7ECC-4E32-8F17-CC18643850F5}" srcOrd="0" destOrd="0" presId="urn:microsoft.com/office/officeart/2005/8/layout/vList5"/>
    <dgm:cxn modelId="{EADFEAFF-4225-44D0-A62B-CE59A9A3D9B9}" srcId="{D9C443C6-AA2A-40BF-B694-46A58FCE3499}" destId="{0286DE64-36A6-42EC-9E2F-21F7BCE86118}" srcOrd="0" destOrd="0" parTransId="{F46D5125-E52F-4A94-A254-8450026B9726}" sibTransId="{A2F9AC13-6327-440A-A0A2-7FBF0ADC781F}"/>
    <dgm:cxn modelId="{A16A2204-103D-4D8C-BF87-071F45A5BDE6}" type="presOf" srcId="{297CB415-7200-4F28-ABF6-14639227FEBD}" destId="{F5972D28-5F47-44AF-B784-A9528B27C9CF}" srcOrd="0" destOrd="0" presId="urn:microsoft.com/office/officeart/2005/8/layout/vList5"/>
    <dgm:cxn modelId="{D404205A-91B4-4AEB-B85B-381A5753D028}" srcId="{6467E482-137B-4FDB-AC1F-894E3B38DF4B}" destId="{D9C443C6-AA2A-40BF-B694-46A58FCE3499}" srcOrd="3" destOrd="0" parTransId="{633C83AE-28DC-4CEE-A022-765071D97759}" sibTransId="{A4B5D592-D0B0-4A2B-8AB5-DB0EEF582C6A}"/>
    <dgm:cxn modelId="{C6A7B1B0-61C0-4573-9110-6851FCB6B276}" srcId="{6467E482-137B-4FDB-AC1F-894E3B38DF4B}" destId="{1537E004-8250-4CB6-9E3A-64825D29F632}" srcOrd="2" destOrd="0" parTransId="{7067F42A-99BB-4B9C-A52E-37FC2995F2CA}" sibTransId="{E1A9F3C4-B00D-46A7-B0E1-EDF9E236E113}"/>
    <dgm:cxn modelId="{A9422192-9209-44A1-BC39-1F6919F8DE84}" type="presOf" srcId="{2DDA884F-75AE-473C-BABC-4BEFBCC2B720}" destId="{E874ABC2-5840-4E5F-97EC-87C3D75037E9}" srcOrd="0" destOrd="0" presId="urn:microsoft.com/office/officeart/2005/8/layout/vList5"/>
    <dgm:cxn modelId="{F0B2B707-1269-4571-924D-B5647AF667A8}" type="presOf" srcId="{889FD60B-B67C-4884-99F5-D7B7BB9C66D4}" destId="{5B1D289A-5B93-4B36-8FF8-7B2EEB3C11F9}" srcOrd="0" destOrd="0" presId="urn:microsoft.com/office/officeart/2005/8/layout/vList5"/>
    <dgm:cxn modelId="{ED9BEF66-736F-4548-903F-E10EB8FAF6E2}" type="presOf" srcId="{7863F9E1-6821-462F-A9AC-FAA7B569528E}" destId="{BDBEBA2F-61E5-4BB3-AA16-E134B536A7C6}" srcOrd="0" destOrd="0" presId="urn:microsoft.com/office/officeart/2005/8/layout/vList5"/>
    <dgm:cxn modelId="{3D8875A2-9D8F-4ECE-ACDC-9F7A3A12524E}" type="presOf" srcId="{77AD5D3D-22AE-4018-BB7B-2E150E2865FC}" destId="{511CB694-5835-4BF1-89D5-6BC3B7132837}" srcOrd="0" destOrd="0" presId="urn:microsoft.com/office/officeart/2005/8/layout/vList5"/>
    <dgm:cxn modelId="{47234B5A-82CB-4D77-88DB-210B019FF78D}" type="presOf" srcId="{0286DE64-36A6-42EC-9E2F-21F7BCE86118}" destId="{D5BDE719-A58C-4C8A-9016-E438A05E8188}" srcOrd="0" destOrd="0" presId="urn:microsoft.com/office/officeart/2005/8/layout/vList5"/>
    <dgm:cxn modelId="{15904DF9-1594-4388-862F-E71088C8AE6A}" srcId="{7863F9E1-6821-462F-A9AC-FAA7B569528E}" destId="{889FD60B-B67C-4884-99F5-D7B7BB9C66D4}" srcOrd="0" destOrd="0" parTransId="{1F7B0C03-0611-4EBF-A884-126CB81B5DD9}" sibTransId="{6C1CCCD1-4658-41B6-8866-B2F0A9DD336D}"/>
    <dgm:cxn modelId="{26B67AF1-1592-4F8A-97DF-4F21C90D5D6B}" srcId="{6467E482-137B-4FDB-AC1F-894E3B38DF4B}" destId="{BC5E2A79-8C74-41FF-8594-C15168E3526D}" srcOrd="4" destOrd="0" parTransId="{2879FC90-199E-4ED1-BDCA-0FD8155383F1}" sibTransId="{B35425EA-72A4-44A5-98CB-230FD9BFA270}"/>
    <dgm:cxn modelId="{B89C5719-8F06-455D-A8DB-8CA0E6A956A0}" srcId="{6467E482-137B-4FDB-AC1F-894E3B38DF4B}" destId="{77AD5D3D-22AE-4018-BB7B-2E150E2865FC}" srcOrd="0" destOrd="0" parTransId="{EB947E6B-EC34-428E-8BD0-81AD109FE4A6}" sibTransId="{593DEA86-129E-41B5-AFBC-BAEE5D929D6F}"/>
    <dgm:cxn modelId="{4F70DC3A-B927-483C-9826-3192BE52982A}" type="presOf" srcId="{BC5E2A79-8C74-41FF-8594-C15168E3526D}" destId="{C2EDF318-20A3-41FD-A330-083D7CC63511}" srcOrd="0" destOrd="0" presId="urn:microsoft.com/office/officeart/2005/8/layout/vList5"/>
    <dgm:cxn modelId="{C027F1B2-DCCF-475A-9C34-DCECC5FCECE4}" srcId="{77AD5D3D-22AE-4018-BB7B-2E150E2865FC}" destId="{297CB415-7200-4F28-ABF6-14639227FEBD}" srcOrd="0" destOrd="0" parTransId="{F1C0525E-B40C-4F84-A119-8C89614886A2}" sibTransId="{C0DE6B57-F6FA-4A71-9DB9-80A6B63E3889}"/>
    <dgm:cxn modelId="{10EBFFFB-D08C-442E-8F13-A5A1070D9533}" srcId="{1537E004-8250-4CB6-9E3A-64825D29F632}" destId="{65C6D769-8AB4-466B-9A39-6AC775D88E2A}" srcOrd="0" destOrd="0" parTransId="{B89685DB-DCD8-4CB4-A491-191B074B1392}" sibTransId="{AF1DB7D4-A706-4DC4-AE0A-32D75EC4F758}"/>
    <dgm:cxn modelId="{67FD7554-5137-493F-9A62-A5254D09E3C7}" type="presOf" srcId="{6467E482-137B-4FDB-AC1F-894E3B38DF4B}" destId="{AA9B8D8E-0A24-4B38-9E47-52D9D7E9E5CF}" srcOrd="0" destOrd="0" presId="urn:microsoft.com/office/officeart/2005/8/layout/vList5"/>
    <dgm:cxn modelId="{62918C08-F08B-4828-B016-019420EE43D4}" srcId="{6467E482-137B-4FDB-AC1F-894E3B38DF4B}" destId="{7863F9E1-6821-462F-A9AC-FAA7B569528E}" srcOrd="1" destOrd="0" parTransId="{693F7445-4C7C-41E1-A7C1-481B102F2D47}" sibTransId="{046A514F-626A-4E99-8007-18ABBE3BCD18}"/>
    <dgm:cxn modelId="{039E50C4-C98F-4C2E-ADB4-C6E990986402}" type="presOf" srcId="{D9C443C6-AA2A-40BF-B694-46A58FCE3499}" destId="{4AF85D34-8E20-4B8A-A93F-F5D504958285}" srcOrd="0" destOrd="0" presId="urn:microsoft.com/office/officeart/2005/8/layout/vList5"/>
    <dgm:cxn modelId="{FCF1D25B-6815-4882-9AB9-76E6E2DFA9F5}" type="presParOf" srcId="{AA9B8D8E-0A24-4B38-9E47-52D9D7E9E5CF}" destId="{062D4B16-5D2B-4601-9B04-3245FF8CBC9A}" srcOrd="0" destOrd="0" presId="urn:microsoft.com/office/officeart/2005/8/layout/vList5"/>
    <dgm:cxn modelId="{C3DD5D26-22D0-4514-867D-32F9C539C76D}" type="presParOf" srcId="{062D4B16-5D2B-4601-9B04-3245FF8CBC9A}" destId="{511CB694-5835-4BF1-89D5-6BC3B7132837}" srcOrd="0" destOrd="0" presId="urn:microsoft.com/office/officeart/2005/8/layout/vList5"/>
    <dgm:cxn modelId="{939CB46D-F4EF-490D-946E-BEF65118DBA1}" type="presParOf" srcId="{062D4B16-5D2B-4601-9B04-3245FF8CBC9A}" destId="{F5972D28-5F47-44AF-B784-A9528B27C9CF}" srcOrd="1" destOrd="0" presId="urn:microsoft.com/office/officeart/2005/8/layout/vList5"/>
    <dgm:cxn modelId="{C1C2EE96-46E5-4D0E-A8EE-EC1B79147C8F}" type="presParOf" srcId="{AA9B8D8E-0A24-4B38-9E47-52D9D7E9E5CF}" destId="{A50BF672-CE7B-4F3E-AABB-1CCEC7A4F12F}" srcOrd="1" destOrd="0" presId="urn:microsoft.com/office/officeart/2005/8/layout/vList5"/>
    <dgm:cxn modelId="{00E5137A-035B-49B6-8688-29CA44FD678C}" type="presParOf" srcId="{AA9B8D8E-0A24-4B38-9E47-52D9D7E9E5CF}" destId="{A51AABDE-9393-4CD2-A73D-2A396BF08D8A}" srcOrd="2" destOrd="0" presId="urn:microsoft.com/office/officeart/2005/8/layout/vList5"/>
    <dgm:cxn modelId="{2FCBC1E1-5D15-4F54-A11C-9B97274124B4}" type="presParOf" srcId="{A51AABDE-9393-4CD2-A73D-2A396BF08D8A}" destId="{BDBEBA2F-61E5-4BB3-AA16-E134B536A7C6}" srcOrd="0" destOrd="0" presId="urn:microsoft.com/office/officeart/2005/8/layout/vList5"/>
    <dgm:cxn modelId="{D3AAF1AB-D39C-45CB-B98C-F18D579DE8B5}" type="presParOf" srcId="{A51AABDE-9393-4CD2-A73D-2A396BF08D8A}" destId="{5B1D289A-5B93-4B36-8FF8-7B2EEB3C11F9}" srcOrd="1" destOrd="0" presId="urn:microsoft.com/office/officeart/2005/8/layout/vList5"/>
    <dgm:cxn modelId="{29F1D6A0-2899-4E37-992A-D5BB8ABFC94B}" type="presParOf" srcId="{AA9B8D8E-0A24-4B38-9E47-52D9D7E9E5CF}" destId="{662AEDE5-D56A-4824-9E70-50403DDECB12}" srcOrd="3" destOrd="0" presId="urn:microsoft.com/office/officeart/2005/8/layout/vList5"/>
    <dgm:cxn modelId="{69C5D9C9-4D23-4BAD-B0A7-4D04146B7FBE}" type="presParOf" srcId="{AA9B8D8E-0A24-4B38-9E47-52D9D7E9E5CF}" destId="{89F4A46B-C12C-41A8-BF86-A81CA1925AA7}" srcOrd="4" destOrd="0" presId="urn:microsoft.com/office/officeart/2005/8/layout/vList5"/>
    <dgm:cxn modelId="{C304B355-6CD9-4A9C-A5A2-558C0CD11347}" type="presParOf" srcId="{89F4A46B-C12C-41A8-BF86-A81CA1925AA7}" destId="{18FB9D26-0DD2-4D7D-8D98-BBD9A8582334}" srcOrd="0" destOrd="0" presId="urn:microsoft.com/office/officeart/2005/8/layout/vList5"/>
    <dgm:cxn modelId="{CA825CB9-2461-41DE-AA1D-760747A8B6F6}" type="presParOf" srcId="{89F4A46B-C12C-41A8-BF86-A81CA1925AA7}" destId="{D332B056-7ECC-4E32-8F17-CC18643850F5}" srcOrd="1" destOrd="0" presId="urn:microsoft.com/office/officeart/2005/8/layout/vList5"/>
    <dgm:cxn modelId="{E4A4CE65-5A57-467B-B46A-6C5A0A1E7D6F}" type="presParOf" srcId="{AA9B8D8E-0A24-4B38-9E47-52D9D7E9E5CF}" destId="{783E0402-0A62-46F8-8816-DE95A6D532E8}" srcOrd="5" destOrd="0" presId="urn:microsoft.com/office/officeart/2005/8/layout/vList5"/>
    <dgm:cxn modelId="{22589A13-06FD-449B-8C5C-3006A88B0E10}" type="presParOf" srcId="{AA9B8D8E-0A24-4B38-9E47-52D9D7E9E5CF}" destId="{EAE22DBB-F025-4B37-A23E-818A6F31F33E}" srcOrd="6" destOrd="0" presId="urn:microsoft.com/office/officeart/2005/8/layout/vList5"/>
    <dgm:cxn modelId="{8079AF00-8425-4A0F-9C1F-6C2A5B9DD7CE}" type="presParOf" srcId="{EAE22DBB-F025-4B37-A23E-818A6F31F33E}" destId="{4AF85D34-8E20-4B8A-A93F-F5D504958285}" srcOrd="0" destOrd="0" presId="urn:microsoft.com/office/officeart/2005/8/layout/vList5"/>
    <dgm:cxn modelId="{18F05D37-C3DB-4B33-B2DF-A85F2BDDD1FA}" type="presParOf" srcId="{EAE22DBB-F025-4B37-A23E-818A6F31F33E}" destId="{D5BDE719-A58C-4C8A-9016-E438A05E8188}" srcOrd="1" destOrd="0" presId="urn:microsoft.com/office/officeart/2005/8/layout/vList5"/>
    <dgm:cxn modelId="{B612573F-FD11-4F54-9411-805C14C6EF20}" type="presParOf" srcId="{AA9B8D8E-0A24-4B38-9E47-52D9D7E9E5CF}" destId="{8666A7D2-65D3-4867-8471-1978E4E2E1A6}" srcOrd="7" destOrd="0" presId="urn:microsoft.com/office/officeart/2005/8/layout/vList5"/>
    <dgm:cxn modelId="{15789512-6541-4348-A138-6981BCBB00C3}" type="presParOf" srcId="{AA9B8D8E-0A24-4B38-9E47-52D9D7E9E5CF}" destId="{6330549A-E3FE-47E6-B053-D3A99B085234}" srcOrd="8" destOrd="0" presId="urn:microsoft.com/office/officeart/2005/8/layout/vList5"/>
    <dgm:cxn modelId="{1356A654-50E6-4630-A9D3-0CC1C61C9070}" type="presParOf" srcId="{6330549A-E3FE-47E6-B053-D3A99B085234}" destId="{C2EDF318-20A3-41FD-A330-083D7CC63511}" srcOrd="0" destOrd="0" presId="urn:microsoft.com/office/officeart/2005/8/layout/vList5"/>
    <dgm:cxn modelId="{6E6C80F4-B07C-4DDC-BCD4-55AD1E3FB6FD}" type="presParOf" srcId="{6330549A-E3FE-47E6-B053-D3A99B085234}" destId="{E874ABC2-5840-4E5F-97EC-87C3D75037E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72D28-5F47-44AF-B784-A9528B27C9CF}">
      <dsp:nvSpPr>
        <dsp:cNvPr id="0" name=""/>
        <dsp:cNvSpPr/>
      </dsp:nvSpPr>
      <dsp:spPr>
        <a:xfrm rot="5400000">
          <a:off x="4415357" y="-2660926"/>
          <a:ext cx="819894" cy="63514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MSE </a:t>
          </a:r>
          <a:r>
            <a:rPr lang="en-US" sz="2900" kern="1200" dirty="0" err="1" smtClean="0"/>
            <a:t>dan</a:t>
          </a:r>
          <a:r>
            <a:rPr lang="en-US" sz="2900" kern="1200" dirty="0" smtClean="0"/>
            <a:t> PSNR</a:t>
          </a:r>
          <a:endParaRPr lang="en-US" sz="2900" kern="1200" dirty="0"/>
        </a:p>
      </dsp:txBody>
      <dsp:txXfrm rot="-5400000">
        <a:off x="1649601" y="144854"/>
        <a:ext cx="6311383" cy="739846"/>
      </dsp:txXfrm>
    </dsp:sp>
    <dsp:sp modelId="{511CB694-5835-4BF1-89D5-6BC3B7132837}">
      <dsp:nvSpPr>
        <dsp:cNvPr id="0" name=""/>
        <dsp:cNvSpPr/>
      </dsp:nvSpPr>
      <dsp:spPr>
        <a:xfrm>
          <a:off x="219763" y="2344"/>
          <a:ext cx="1429837" cy="10248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1</a:t>
          </a:r>
          <a:endParaRPr lang="en-US" sz="5200" kern="1200" dirty="0"/>
        </a:p>
      </dsp:txBody>
      <dsp:txXfrm>
        <a:off x="269793" y="52374"/>
        <a:ext cx="1329777" cy="924807"/>
      </dsp:txXfrm>
    </dsp:sp>
    <dsp:sp modelId="{5B1D289A-5B93-4B36-8FF8-7B2EEB3C11F9}">
      <dsp:nvSpPr>
        <dsp:cNvPr id="0" name=""/>
        <dsp:cNvSpPr/>
      </dsp:nvSpPr>
      <dsp:spPr>
        <a:xfrm rot="5400000">
          <a:off x="4415357" y="-1584814"/>
          <a:ext cx="819894" cy="63514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Mean, Standard </a:t>
          </a:r>
          <a:r>
            <a:rPr lang="en-US" sz="2900" kern="1200" dirty="0" err="1" smtClean="0"/>
            <a:t>Deviasi</a:t>
          </a:r>
          <a:r>
            <a:rPr lang="en-US" sz="2900" kern="1200" dirty="0" smtClean="0"/>
            <a:t>, </a:t>
          </a:r>
          <a:r>
            <a:rPr lang="en-US" sz="2900" kern="1200" dirty="0" err="1" smtClean="0"/>
            <a:t>dan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Kovarian</a:t>
          </a:r>
          <a:endParaRPr lang="en-US" sz="2900" kern="1200" dirty="0"/>
        </a:p>
      </dsp:txBody>
      <dsp:txXfrm rot="-5400000">
        <a:off x="1649601" y="1220966"/>
        <a:ext cx="6311383" cy="739846"/>
      </dsp:txXfrm>
    </dsp:sp>
    <dsp:sp modelId="{BDBEBA2F-61E5-4BB3-AA16-E134B536A7C6}">
      <dsp:nvSpPr>
        <dsp:cNvPr id="0" name=""/>
        <dsp:cNvSpPr/>
      </dsp:nvSpPr>
      <dsp:spPr>
        <a:xfrm>
          <a:off x="219763" y="1078455"/>
          <a:ext cx="1429837" cy="10248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2</a:t>
          </a:r>
          <a:endParaRPr lang="en-US" sz="5200" kern="1200" dirty="0"/>
        </a:p>
      </dsp:txBody>
      <dsp:txXfrm>
        <a:off x="269793" y="1128485"/>
        <a:ext cx="1329777" cy="924807"/>
      </dsp:txXfrm>
    </dsp:sp>
    <dsp:sp modelId="{D332B056-7ECC-4E32-8F17-CC18643850F5}">
      <dsp:nvSpPr>
        <dsp:cNvPr id="0" name=""/>
        <dsp:cNvSpPr/>
      </dsp:nvSpPr>
      <dsp:spPr>
        <a:xfrm rot="5400000">
          <a:off x="4424185" y="-508703"/>
          <a:ext cx="819894" cy="63514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Structural Similarity (SSIM)</a:t>
          </a:r>
          <a:endParaRPr lang="en-US" sz="2900" kern="1200" dirty="0"/>
        </a:p>
      </dsp:txBody>
      <dsp:txXfrm rot="-5400000">
        <a:off x="1658429" y="2297077"/>
        <a:ext cx="6311383" cy="739846"/>
      </dsp:txXfrm>
    </dsp:sp>
    <dsp:sp modelId="{18FB9D26-0DD2-4D7D-8D98-BBD9A8582334}">
      <dsp:nvSpPr>
        <dsp:cNvPr id="0" name=""/>
        <dsp:cNvSpPr/>
      </dsp:nvSpPr>
      <dsp:spPr>
        <a:xfrm>
          <a:off x="219763" y="2154566"/>
          <a:ext cx="1438665" cy="10248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3</a:t>
          </a:r>
          <a:endParaRPr lang="en-US" sz="5200" kern="1200" dirty="0"/>
        </a:p>
      </dsp:txBody>
      <dsp:txXfrm>
        <a:off x="269793" y="2204596"/>
        <a:ext cx="1338605" cy="924807"/>
      </dsp:txXfrm>
    </dsp:sp>
    <dsp:sp modelId="{D5BDE719-A58C-4C8A-9016-E438A05E8188}">
      <dsp:nvSpPr>
        <dsp:cNvPr id="0" name=""/>
        <dsp:cNvSpPr/>
      </dsp:nvSpPr>
      <dsp:spPr>
        <a:xfrm rot="5400000">
          <a:off x="4415357" y="567407"/>
          <a:ext cx="819894" cy="63514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Normalized Correlation (NC)</a:t>
          </a:r>
          <a:endParaRPr lang="en-US" sz="2900" kern="1200" dirty="0"/>
        </a:p>
      </dsp:txBody>
      <dsp:txXfrm rot="-5400000">
        <a:off x="1649601" y="3373187"/>
        <a:ext cx="6311383" cy="739846"/>
      </dsp:txXfrm>
    </dsp:sp>
    <dsp:sp modelId="{4AF85D34-8E20-4B8A-A93F-F5D504958285}">
      <dsp:nvSpPr>
        <dsp:cNvPr id="0" name=""/>
        <dsp:cNvSpPr/>
      </dsp:nvSpPr>
      <dsp:spPr>
        <a:xfrm>
          <a:off x="219763" y="3230677"/>
          <a:ext cx="1429837" cy="10248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4</a:t>
          </a:r>
          <a:endParaRPr lang="en-US" sz="5200" kern="1200" dirty="0"/>
        </a:p>
      </dsp:txBody>
      <dsp:txXfrm>
        <a:off x="269793" y="3280707"/>
        <a:ext cx="1329777" cy="924807"/>
      </dsp:txXfrm>
    </dsp:sp>
    <dsp:sp modelId="{E874ABC2-5840-4E5F-97EC-87C3D75037E9}">
      <dsp:nvSpPr>
        <dsp:cNvPr id="0" name=""/>
        <dsp:cNvSpPr/>
      </dsp:nvSpPr>
      <dsp:spPr>
        <a:xfrm rot="5400000">
          <a:off x="4415357" y="1643518"/>
          <a:ext cx="819894" cy="63514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Bit Error Rate (BER)</a:t>
          </a:r>
          <a:endParaRPr lang="en-US" sz="2900" kern="1200" dirty="0"/>
        </a:p>
      </dsp:txBody>
      <dsp:txXfrm rot="-5400000">
        <a:off x="1649601" y="4449298"/>
        <a:ext cx="6311383" cy="739846"/>
      </dsp:txXfrm>
    </dsp:sp>
    <dsp:sp modelId="{C2EDF318-20A3-41FD-A330-083D7CC63511}">
      <dsp:nvSpPr>
        <dsp:cNvPr id="0" name=""/>
        <dsp:cNvSpPr/>
      </dsp:nvSpPr>
      <dsp:spPr>
        <a:xfrm>
          <a:off x="219763" y="4306788"/>
          <a:ext cx="1429837" cy="10248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5</a:t>
          </a:r>
          <a:endParaRPr lang="en-US" sz="5200" kern="1200" dirty="0"/>
        </a:p>
      </dsp:txBody>
      <dsp:txXfrm>
        <a:off x="269793" y="4356818"/>
        <a:ext cx="1329777" cy="9248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D57AE-30E4-455B-BAFB-D415F5081FAC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911E5-38E4-452B-B1D1-3AD9BEA488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64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F54DF-33F6-4399-B2A0-94A72E7647F3}" type="datetimeFigureOut">
              <a:rPr lang="id-ID" smtClean="0"/>
              <a:t>02/03/2017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CEBA7-EB6C-4B77-9411-F44B953DB0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8086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1B34B-9BF2-4F33-B2B7-97E3B5F08BE1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1B34B-9BF2-4F33-B2B7-97E3B5F08BE1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362200"/>
          </a:xfrm>
        </p:spPr>
        <p:txBody>
          <a:bodyPr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886200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6477000"/>
            <a:ext cx="434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PCD </a:t>
            </a:r>
            <a:r>
              <a:rPr lang="en-US" sz="1600" b="1" dirty="0" err="1" smtClean="0">
                <a:solidFill>
                  <a:schemeClr val="bg1"/>
                </a:solidFill>
              </a:rPr>
              <a:t>Lanjut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6488668"/>
            <a:ext cx="434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err="1" smtClean="0">
                <a:solidFill>
                  <a:schemeClr val="bg1"/>
                </a:solidFill>
              </a:rPr>
              <a:t>Prajanto</a:t>
            </a:r>
            <a:r>
              <a:rPr lang="en-US" sz="1600" b="1" baseline="0" dirty="0" smtClean="0">
                <a:solidFill>
                  <a:schemeClr val="bg1"/>
                </a:solidFill>
              </a:rPr>
              <a:t> </a:t>
            </a:r>
            <a:r>
              <a:rPr lang="en-US" sz="1600" b="1" baseline="0" dirty="0" err="1" smtClean="0">
                <a:solidFill>
                  <a:schemeClr val="bg1"/>
                </a:solidFill>
              </a:rPr>
              <a:t>Wahyu</a:t>
            </a:r>
            <a:r>
              <a:rPr lang="en-US" sz="1600" b="1" baseline="0" dirty="0" smtClean="0">
                <a:solidFill>
                  <a:schemeClr val="bg1"/>
                </a:solidFill>
              </a:rPr>
              <a:t> </a:t>
            </a:r>
            <a:r>
              <a:rPr lang="en-US" sz="1600" b="1" baseline="0" dirty="0" err="1" smtClean="0">
                <a:solidFill>
                  <a:schemeClr val="bg1"/>
                </a:solidFill>
              </a:rPr>
              <a:t>Adi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wmf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2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4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3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5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9.bin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8.wmf"/></Relationships>
</file>

<file path=ppt/slides/_rels/slide4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1.bin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0.w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PCD </a:t>
            </a:r>
            <a:r>
              <a:rPr lang="en-US" sz="2800" dirty="0" err="1" smtClean="0"/>
              <a:t>Lanjut</a:t>
            </a:r>
            <a:r>
              <a:rPr lang="en-US" sz="2800" dirty="0" smtClean="0"/>
              <a:t> – </a:t>
            </a:r>
            <a:r>
              <a:rPr lang="id-ID" sz="2800" dirty="0" smtClean="0"/>
              <a:t>Pertemuan </a:t>
            </a:r>
            <a:r>
              <a:rPr lang="en-US" sz="2800" dirty="0" smtClean="0"/>
              <a:t>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err="1" smtClean="0"/>
              <a:t>Pengujian</a:t>
            </a:r>
            <a:r>
              <a:rPr lang="en-US" sz="6000" dirty="0" smtClean="0"/>
              <a:t> </a:t>
            </a:r>
            <a:r>
              <a:rPr lang="en-US" sz="6000" dirty="0" err="1" smtClean="0"/>
              <a:t>Kualitas</a:t>
            </a:r>
            <a:r>
              <a:rPr lang="en-US" sz="6000" dirty="0" smtClean="0"/>
              <a:t> Citra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8862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 r a j a n t o   W a h y u   A d </a:t>
            </a:r>
            <a:r>
              <a:rPr lang="en-US" sz="3600" b="1" dirty="0" err="1" smtClean="0"/>
              <a:t>i</a:t>
            </a:r>
            <a:endParaRPr lang="en-US" sz="3600" b="1" dirty="0" smtClean="0"/>
          </a:p>
          <a:p>
            <a:r>
              <a:rPr lang="en-US" sz="2800" dirty="0" smtClean="0"/>
              <a:t>prajanto@dsn.dinus.ac.id</a:t>
            </a:r>
          </a:p>
          <a:p>
            <a:r>
              <a:rPr lang="en-US" sz="2800" dirty="0" smtClean="0"/>
              <a:t>+6285 641 73 00 22</a:t>
            </a:r>
          </a:p>
          <a:p>
            <a:pPr algn="r"/>
            <a:endParaRPr lang="en-US" sz="2800" dirty="0"/>
          </a:p>
        </p:txBody>
      </p:sp>
      <p:pic>
        <p:nvPicPr>
          <p:cNvPr id="12292" name="Picture 4" descr="https://s-media-cache-ak0.pinimg.com/474x/d6/d7/66/d6d7662a655b34e8faf8a310102a6c7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ghtScreen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79512" y="3501008"/>
            <a:ext cx="2664296" cy="26642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67574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MSE </a:t>
            </a:r>
            <a:r>
              <a:rPr lang="en-US" dirty="0" err="1" smtClean="0"/>
              <a:t>dan</a:t>
            </a:r>
            <a:r>
              <a:rPr lang="en-US" dirty="0" smtClean="0"/>
              <a:t> PSNR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/>
              <a:t>Mean Squared Error (MSE)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Dimana: </a:t>
            </a:r>
          </a:p>
          <a:p>
            <a:pPr marL="628650" lvl="1"/>
            <a:r>
              <a:rPr lang="id-ID" dirty="0" smtClean="0"/>
              <a:t>M dan N adalah ukuran panjang dan lebar citra.</a:t>
            </a:r>
          </a:p>
          <a:p>
            <a:pPr marL="628650" lvl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  </a:t>
            </a:r>
            <a:r>
              <a:rPr lang="id-ID" dirty="0" smtClean="0"/>
              <a:t>= intensitas citra </a:t>
            </a:r>
            <a:r>
              <a:rPr lang="en-US" dirty="0" err="1"/>
              <a:t>a</a:t>
            </a:r>
            <a:r>
              <a:rPr lang="en-US" dirty="0" err="1" smtClean="0"/>
              <a:t>sli</a:t>
            </a:r>
            <a:r>
              <a:rPr lang="en-US" dirty="0" smtClean="0"/>
              <a:t> / </a:t>
            </a:r>
            <a:r>
              <a:rPr lang="en-US" dirty="0" err="1" smtClean="0"/>
              <a:t>acuan</a:t>
            </a:r>
            <a:r>
              <a:rPr lang="en-US" dirty="0" smtClean="0"/>
              <a:t> /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</a:p>
          <a:p>
            <a:pPr marL="628650" lvl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I’</a:t>
            </a:r>
            <a:r>
              <a:rPr lang="id-ID" dirty="0" smtClean="0"/>
              <a:t> = intensitas citra </a:t>
            </a:r>
            <a:r>
              <a:rPr lang="en-US" dirty="0" smtClean="0"/>
              <a:t>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diuji</a:t>
            </a:r>
            <a:r>
              <a:rPr lang="id-ID" dirty="0" smtClean="0"/>
              <a:t> </a:t>
            </a:r>
            <a:r>
              <a:rPr lang="en-US" dirty="0" smtClean="0"/>
              <a:t>/ </a:t>
            </a:r>
            <a:r>
              <a:rPr lang="en-US" dirty="0" err="1" smtClean="0"/>
              <a:t>diamati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2048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69703"/>
              </p:ext>
            </p:extLst>
          </p:nvPr>
        </p:nvGraphicFramePr>
        <p:xfrm>
          <a:off x="1371600" y="1682750"/>
          <a:ext cx="5649913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3" imgW="2234880" imgH="444240" progId="Equation.3">
                  <p:embed/>
                </p:oleObj>
              </mc:Choice>
              <mc:Fallback>
                <p:oleObj name="Equation" r:id="rId3" imgW="22348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682750"/>
                        <a:ext cx="5649913" cy="1116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278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MSE </a:t>
            </a:r>
            <a:r>
              <a:rPr lang="en-US" dirty="0" err="1"/>
              <a:t>dan</a:t>
            </a:r>
            <a:r>
              <a:rPr lang="en-US" dirty="0"/>
              <a:t> PSNR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Contoh:</a:t>
            </a:r>
          </a:p>
          <a:p>
            <a:pPr algn="just"/>
            <a:r>
              <a:rPr lang="es-ES" sz="2400" dirty="0" err="1"/>
              <a:t>Diketahui</a:t>
            </a:r>
            <a:r>
              <a:rPr lang="es-ES" sz="2400" dirty="0"/>
              <a:t> </a:t>
            </a:r>
            <a:r>
              <a:rPr lang="es-ES" sz="2400" dirty="0" err="1"/>
              <a:t>sebuah</a:t>
            </a:r>
            <a:r>
              <a:rPr lang="es-ES" sz="2400" dirty="0"/>
              <a:t> </a:t>
            </a:r>
            <a:r>
              <a:rPr lang="es-ES" sz="2400" dirty="0" err="1"/>
              <a:t>citra</a:t>
            </a:r>
            <a:r>
              <a:rPr lang="es-ES" sz="2400" dirty="0"/>
              <a:t> 3-bit </a:t>
            </a:r>
            <a:r>
              <a:rPr lang="es-ES" sz="2400" i="1" dirty="0"/>
              <a:t>A</a:t>
            </a:r>
            <a:r>
              <a:rPr lang="es-ES" sz="2400" dirty="0"/>
              <a:t>(</a:t>
            </a:r>
            <a:r>
              <a:rPr lang="es-ES" sz="2400" i="1" dirty="0" err="1"/>
              <a:t>x,y</a:t>
            </a:r>
            <a:r>
              <a:rPr lang="es-ES" sz="2400" dirty="0"/>
              <a:t>) yang </a:t>
            </a:r>
            <a:r>
              <a:rPr lang="es-ES" sz="2400" dirty="0" err="1"/>
              <a:t>berukuran</a:t>
            </a:r>
            <a:r>
              <a:rPr lang="es-ES" sz="2400" dirty="0"/>
              <a:t> 3</a:t>
            </a:r>
            <a:r>
              <a:rPr lang="es-ES" sz="2400" i="1" dirty="0"/>
              <a:t>x</a:t>
            </a:r>
            <a:r>
              <a:rPr lang="es-ES" sz="2400" dirty="0"/>
              <a:t>3. </a:t>
            </a:r>
            <a:r>
              <a:rPr lang="es-ES" sz="2400" dirty="0" err="1"/>
              <a:t>Setelah</a:t>
            </a:r>
            <a:r>
              <a:rPr lang="es-ES" sz="2400" dirty="0"/>
              <a:t> </a:t>
            </a:r>
            <a:r>
              <a:rPr lang="es-ES" sz="2400" dirty="0" err="1"/>
              <a:t>terkena</a:t>
            </a:r>
            <a:r>
              <a:rPr lang="es-ES" sz="2400" dirty="0"/>
              <a:t> </a:t>
            </a:r>
            <a:r>
              <a:rPr lang="es-ES" sz="2400" dirty="0" err="1"/>
              <a:t>noise</a:t>
            </a:r>
            <a:r>
              <a:rPr lang="es-ES" sz="2400" dirty="0"/>
              <a:t> </a:t>
            </a:r>
            <a:r>
              <a:rPr lang="es-ES" sz="2400" dirty="0" err="1"/>
              <a:t>Gaussian</a:t>
            </a:r>
            <a:r>
              <a:rPr lang="es-ES" sz="2400" dirty="0"/>
              <a:t>, </a:t>
            </a:r>
            <a:r>
              <a:rPr lang="es-ES" sz="2400" dirty="0" err="1"/>
              <a:t>citra</a:t>
            </a:r>
            <a:r>
              <a:rPr lang="es-ES" sz="2400" dirty="0"/>
              <a:t> </a:t>
            </a:r>
            <a:r>
              <a:rPr lang="es-ES" sz="2400" dirty="0" err="1"/>
              <a:t>berubah</a:t>
            </a:r>
            <a:r>
              <a:rPr lang="es-ES" sz="2400" dirty="0"/>
              <a:t> </a:t>
            </a:r>
            <a:r>
              <a:rPr lang="es-ES" sz="2400" dirty="0" err="1"/>
              <a:t>menjadi</a:t>
            </a:r>
            <a:r>
              <a:rPr lang="es-ES" sz="2400" dirty="0"/>
              <a:t> </a:t>
            </a:r>
            <a:r>
              <a:rPr lang="es-ES" sz="2400" dirty="0" err="1"/>
              <a:t>citra</a:t>
            </a:r>
            <a:r>
              <a:rPr lang="es-ES" sz="2400" dirty="0"/>
              <a:t> </a:t>
            </a:r>
            <a:r>
              <a:rPr lang="es-ES" sz="2400" i="1" dirty="0"/>
              <a:t>g</a:t>
            </a:r>
            <a:r>
              <a:rPr lang="es-ES" sz="2400" dirty="0"/>
              <a:t>(</a:t>
            </a:r>
            <a:r>
              <a:rPr lang="es-ES" sz="2400" i="1" dirty="0" err="1"/>
              <a:t>x,y</a:t>
            </a:r>
            <a:r>
              <a:rPr lang="es-ES" sz="2400" dirty="0"/>
              <a:t>), </a:t>
            </a:r>
            <a:r>
              <a:rPr lang="es-ES" sz="2400" dirty="0" err="1"/>
              <a:t>kemudian</a:t>
            </a:r>
            <a:r>
              <a:rPr lang="es-ES" sz="2400" dirty="0"/>
              <a:t> </a:t>
            </a:r>
            <a:r>
              <a:rPr lang="es-ES" sz="2400" dirty="0" err="1"/>
              <a:t>citra</a:t>
            </a:r>
            <a:r>
              <a:rPr lang="es-ES" sz="2400" dirty="0"/>
              <a:t>  </a:t>
            </a:r>
            <a:r>
              <a:rPr lang="es-ES" sz="2400" dirty="0" err="1"/>
              <a:t>ini</a:t>
            </a:r>
            <a:r>
              <a:rPr lang="es-ES" sz="2400" dirty="0"/>
              <a:t> </a:t>
            </a:r>
            <a:r>
              <a:rPr lang="es-ES" sz="2400" dirty="0" err="1"/>
              <a:t>difilter</a:t>
            </a:r>
            <a:r>
              <a:rPr lang="es-ES" sz="2400" dirty="0"/>
              <a:t> </a:t>
            </a:r>
            <a:r>
              <a:rPr lang="es-ES" sz="2400" dirty="0" err="1"/>
              <a:t>menggunakan</a:t>
            </a:r>
            <a:r>
              <a:rPr lang="es-ES" sz="2400" dirty="0"/>
              <a:t> </a:t>
            </a:r>
            <a:r>
              <a:rPr lang="es-ES" sz="2400" dirty="0" err="1"/>
              <a:t>filterB</a:t>
            </a:r>
            <a:r>
              <a:rPr lang="es-ES" sz="2400" dirty="0"/>
              <a:t> dan </a:t>
            </a:r>
            <a:r>
              <a:rPr lang="es-ES" sz="2400" dirty="0" err="1"/>
              <a:t>filterC</a:t>
            </a:r>
            <a:r>
              <a:rPr lang="es-ES" sz="2400" dirty="0"/>
              <a:t> </a:t>
            </a:r>
            <a:r>
              <a:rPr lang="es-ES" sz="2400" dirty="0" err="1"/>
              <a:t>menghasilkan</a:t>
            </a:r>
            <a:r>
              <a:rPr lang="es-ES" sz="2400" dirty="0"/>
              <a:t> </a:t>
            </a:r>
            <a:r>
              <a:rPr lang="es-ES" sz="2400" dirty="0" err="1"/>
              <a:t>citra</a:t>
            </a:r>
            <a:r>
              <a:rPr lang="es-ES" sz="2400" dirty="0"/>
              <a:t>  </a:t>
            </a:r>
            <a:r>
              <a:rPr lang="es-ES" sz="2400" i="1" dirty="0"/>
              <a:t>B</a:t>
            </a:r>
            <a:r>
              <a:rPr lang="es-ES" sz="2400" dirty="0"/>
              <a:t>(</a:t>
            </a:r>
            <a:r>
              <a:rPr lang="es-ES" sz="2400" i="1" dirty="0" err="1"/>
              <a:t>x,y</a:t>
            </a:r>
            <a:r>
              <a:rPr lang="es-ES" sz="2400" dirty="0"/>
              <a:t>) dan </a:t>
            </a:r>
            <a:r>
              <a:rPr lang="es-ES" sz="2400" i="1" dirty="0"/>
              <a:t>C</a:t>
            </a:r>
            <a:r>
              <a:rPr lang="es-ES" sz="2400" dirty="0"/>
              <a:t>(</a:t>
            </a:r>
            <a:r>
              <a:rPr lang="es-ES" sz="2400" i="1" dirty="0" err="1"/>
              <a:t>x,y</a:t>
            </a:r>
            <a:r>
              <a:rPr lang="es-ES" sz="2400" dirty="0"/>
              <a:t>). </a:t>
            </a:r>
            <a:endParaRPr lang="id-ID" sz="2400" dirty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Filter mana yang terbaik?</a:t>
            </a:r>
            <a:endParaRPr lang="id-ID" sz="2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899592" y="3771880"/>
          <a:ext cx="1152129" cy="1097280"/>
        </p:xfrm>
        <a:graphic>
          <a:graphicData uri="http://schemas.openxmlformats.org/drawingml/2006/table">
            <a:tbl>
              <a:tblPr/>
              <a:tblGrid>
                <a:gridCol w="384043"/>
                <a:gridCol w="384043"/>
                <a:gridCol w="384043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id-ID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71799" y="3771880"/>
          <a:ext cx="1152129" cy="1097280"/>
        </p:xfrm>
        <a:graphic>
          <a:graphicData uri="http://schemas.openxmlformats.org/drawingml/2006/table">
            <a:tbl>
              <a:tblPr/>
              <a:tblGrid>
                <a:gridCol w="384043"/>
                <a:gridCol w="384043"/>
                <a:gridCol w="384043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id-ID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id-ID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id-ID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644007" y="3771880"/>
          <a:ext cx="1152129" cy="1097280"/>
        </p:xfrm>
        <a:graphic>
          <a:graphicData uri="http://schemas.openxmlformats.org/drawingml/2006/table">
            <a:tbl>
              <a:tblPr/>
              <a:tblGrid>
                <a:gridCol w="384043"/>
                <a:gridCol w="384043"/>
                <a:gridCol w="384043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d-ID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516215" y="3771880"/>
          <a:ext cx="1152129" cy="1097280"/>
        </p:xfrm>
        <a:graphic>
          <a:graphicData uri="http://schemas.openxmlformats.org/drawingml/2006/table">
            <a:tbl>
              <a:tblPr/>
              <a:tblGrid>
                <a:gridCol w="384043"/>
                <a:gridCol w="384043"/>
                <a:gridCol w="384043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id-ID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43608" y="3284984"/>
            <a:ext cx="926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38015" y="3284984"/>
            <a:ext cx="893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97271" y="3284984"/>
            <a:ext cx="926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8224" y="3284984"/>
            <a:ext cx="944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22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MSE </a:t>
            </a:r>
            <a:r>
              <a:rPr lang="en-US" dirty="0" err="1"/>
              <a:t>dan</a:t>
            </a:r>
            <a:r>
              <a:rPr lang="en-US" dirty="0"/>
              <a:t> PSNR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MSE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id-ID" dirty="0" smtClean="0"/>
              <a:t>B: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MSE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id-ID" dirty="0" smtClean="0"/>
              <a:t>C: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nl-NL" sz="2400" i="1" dirty="0" smtClean="0"/>
              <a:t>Karena MSE citra B </a:t>
            </a:r>
            <a:r>
              <a:rPr lang="nl-NL" sz="2400" i="1" dirty="0" smtClean="0">
                <a:solidFill>
                  <a:srgbClr val="FF0000"/>
                </a:solidFill>
              </a:rPr>
              <a:t>lebih kecil</a:t>
            </a:r>
            <a:r>
              <a:rPr lang="nl-NL" sz="2400" i="1" dirty="0" smtClean="0"/>
              <a:t>, maka filter</a:t>
            </a:r>
            <a:r>
              <a:rPr lang="nl-NL" sz="2400" i="1" dirty="0" smtClean="0">
                <a:solidFill>
                  <a:srgbClr val="FF0000"/>
                </a:solidFill>
              </a:rPr>
              <a:t> B lebih baik</a:t>
            </a:r>
            <a:endParaRPr lang="id-ID" sz="2400" i="1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568324" y="1471613"/>
          <a:ext cx="8446651" cy="1021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" name="Equation" r:id="rId3" imgW="5511600" imgH="583920" progId="Equation.3">
                  <p:embed/>
                </p:oleObj>
              </mc:Choice>
              <mc:Fallback>
                <p:oleObj name="Equation" r:id="rId3" imgW="551160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4" y="1471613"/>
                        <a:ext cx="8446651" cy="10212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611560" y="3505820"/>
          <a:ext cx="8018462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" name="Equation" r:id="rId5" imgW="5549760" imgH="609480" progId="Equation.3">
                  <p:embed/>
                </p:oleObj>
              </mc:Choice>
              <mc:Fallback>
                <p:oleObj name="Equation" r:id="rId5" imgW="55497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505820"/>
                        <a:ext cx="8018462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910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MSE </a:t>
            </a:r>
            <a:r>
              <a:rPr lang="en-US" dirty="0" err="1" smtClean="0"/>
              <a:t>dan</a:t>
            </a:r>
            <a:r>
              <a:rPr lang="en-US" dirty="0" smtClean="0"/>
              <a:t> PSNR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 smtClean="0"/>
              <a:t>Peak Signal to Noise Ration </a:t>
            </a:r>
            <a:r>
              <a:rPr lang="en-US" dirty="0" smtClean="0"/>
              <a:t>(PSNR)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(</a:t>
            </a:r>
            <a:r>
              <a:rPr lang="en-US" dirty="0" err="1" smtClean="0"/>
              <a:t>citra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i="1" dirty="0" smtClean="0"/>
              <a:t>noise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ketepatan</a:t>
            </a:r>
            <a:r>
              <a:rPr lang="en-US" dirty="0" smtClean="0"/>
              <a:t> (</a:t>
            </a:r>
            <a:r>
              <a:rPr lang="en-US" i="1" dirty="0" smtClean="0"/>
              <a:t>fidelity</a:t>
            </a:r>
            <a:r>
              <a:rPr lang="en-US" dirty="0" smtClean="0"/>
              <a:t>)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endParaRPr lang="en-US" dirty="0" smtClean="0"/>
          </a:p>
          <a:p>
            <a:pPr algn="just"/>
            <a:r>
              <a:rPr lang="en-US" dirty="0" smtClean="0"/>
              <a:t>PSNR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logarithmic </a:t>
            </a:r>
            <a:r>
              <a:rPr lang="en-US" dirty="0" err="1" smtClean="0"/>
              <a:t>desdecible</a:t>
            </a:r>
            <a:r>
              <a:rPr lang="en-US" dirty="0" smtClean="0"/>
              <a:t> (dB)</a:t>
            </a:r>
          </a:p>
          <a:p>
            <a:pPr algn="just"/>
            <a:r>
              <a:rPr lang="en-US" dirty="0" smtClean="0"/>
              <a:t>PSNR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yang </a:t>
            </a:r>
            <a:r>
              <a:rPr lang="en-US" dirty="0" err="1" smtClean="0"/>
              <a:t>mengalami</a:t>
            </a:r>
            <a:r>
              <a:rPr lang="en-US" dirty="0" smtClean="0"/>
              <a:t> proses </a:t>
            </a:r>
            <a:r>
              <a:rPr lang="en-US" dirty="0" err="1" smtClean="0"/>
              <a:t>rekonstruksi</a:t>
            </a:r>
            <a:r>
              <a:rPr lang="en-US" dirty="0" smtClean="0"/>
              <a:t>.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kompresi</a:t>
            </a:r>
            <a:r>
              <a:rPr lang="en-US" dirty="0" smtClean="0"/>
              <a:t>, </a:t>
            </a:r>
            <a:r>
              <a:rPr lang="en-US" dirty="0" err="1" smtClean="0"/>
              <a:t>steganografi</a:t>
            </a:r>
            <a:r>
              <a:rPr lang="en-US" dirty="0" smtClean="0"/>
              <a:t>, watermarking,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restorasi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7730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MSE </a:t>
            </a:r>
            <a:r>
              <a:rPr lang="en-US" dirty="0" err="1" smtClean="0"/>
              <a:t>dan</a:t>
            </a:r>
            <a:r>
              <a:rPr lang="en-US" dirty="0" smtClean="0"/>
              <a:t> PSNR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PSNR paling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MSE:</a:t>
            </a:r>
          </a:p>
          <a:p>
            <a:endParaRPr lang="en-US" dirty="0"/>
          </a:p>
          <a:p>
            <a:pPr marL="363538" indent="0">
              <a:buNone/>
            </a:pPr>
            <a:endParaRPr lang="en-US" dirty="0" smtClean="0"/>
          </a:p>
          <a:p>
            <a:pPr marL="363538" indent="0">
              <a:buNone/>
            </a:pPr>
            <a:endParaRPr lang="en-US" dirty="0"/>
          </a:p>
          <a:p>
            <a:pPr marL="363538" indent="0">
              <a:buNone/>
            </a:pPr>
            <a:r>
              <a:rPr lang="en-US" dirty="0" smtClean="0"/>
              <a:t>PSNR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id-ID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499733"/>
              </p:ext>
            </p:extLst>
          </p:nvPr>
        </p:nvGraphicFramePr>
        <p:xfrm>
          <a:off x="1323975" y="1682750"/>
          <a:ext cx="5746750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4" name="Equation" r:id="rId3" imgW="2273040" imgH="444240" progId="Equation.3">
                  <p:embed/>
                </p:oleObj>
              </mc:Choice>
              <mc:Fallback>
                <p:oleObj name="Equation" r:id="rId3" imgW="227304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975" y="1682750"/>
                        <a:ext cx="5746750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224077"/>
              </p:ext>
            </p:extLst>
          </p:nvPr>
        </p:nvGraphicFramePr>
        <p:xfrm>
          <a:off x="975420" y="3645024"/>
          <a:ext cx="3884612" cy="235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" name="Equation" r:id="rId5" imgW="1536480" imgH="939600" progId="Equation.3">
                  <p:embed/>
                </p:oleObj>
              </mc:Choice>
              <mc:Fallback>
                <p:oleObj name="Equation" r:id="rId5" imgW="1536480" imgH="939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5420" y="3645024"/>
                        <a:ext cx="3884612" cy="235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464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MSE </a:t>
            </a:r>
            <a:r>
              <a:rPr lang="en-US" dirty="0" err="1"/>
              <a:t>dan</a:t>
            </a:r>
            <a:r>
              <a:rPr lang="en-US" dirty="0"/>
              <a:t> PSNR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Contoh:</a:t>
            </a:r>
          </a:p>
          <a:p>
            <a:pPr algn="just"/>
            <a:r>
              <a:rPr lang="es-ES" sz="2400" dirty="0" err="1" smtClean="0"/>
              <a:t>Diketahui</a:t>
            </a:r>
            <a:r>
              <a:rPr lang="es-ES" sz="2400" dirty="0" smtClean="0"/>
              <a:t> </a:t>
            </a:r>
            <a:r>
              <a:rPr lang="es-ES" sz="2400" dirty="0" err="1" smtClean="0"/>
              <a:t>sebuah</a:t>
            </a:r>
            <a:r>
              <a:rPr lang="es-ES" sz="2400" dirty="0" smtClean="0"/>
              <a:t> </a:t>
            </a:r>
            <a:r>
              <a:rPr lang="es-ES" sz="2400" dirty="0" err="1" smtClean="0"/>
              <a:t>citra</a:t>
            </a:r>
            <a:r>
              <a:rPr lang="es-ES" sz="2400" dirty="0" smtClean="0"/>
              <a:t> 3-bit </a:t>
            </a:r>
            <a:r>
              <a:rPr lang="es-ES" sz="2400" i="1" dirty="0" smtClean="0"/>
              <a:t>A</a:t>
            </a:r>
            <a:r>
              <a:rPr lang="es-ES" sz="2400" dirty="0" smtClean="0"/>
              <a:t>(</a:t>
            </a:r>
            <a:r>
              <a:rPr lang="es-ES" sz="2400" i="1" dirty="0" err="1" smtClean="0"/>
              <a:t>x,y</a:t>
            </a:r>
            <a:r>
              <a:rPr lang="es-ES" sz="2400" dirty="0" smtClean="0"/>
              <a:t>) yang </a:t>
            </a:r>
            <a:r>
              <a:rPr lang="es-ES" sz="2400" dirty="0" err="1" smtClean="0"/>
              <a:t>berukuran</a:t>
            </a:r>
            <a:r>
              <a:rPr lang="es-ES" sz="2400" dirty="0" smtClean="0"/>
              <a:t> 3</a:t>
            </a:r>
            <a:r>
              <a:rPr lang="es-ES" sz="2400" i="1" dirty="0" smtClean="0"/>
              <a:t>x</a:t>
            </a:r>
            <a:r>
              <a:rPr lang="es-ES" sz="2400" dirty="0" smtClean="0"/>
              <a:t>3. </a:t>
            </a:r>
            <a:r>
              <a:rPr lang="es-ES" sz="2400" dirty="0" err="1" smtClean="0"/>
              <a:t>Setelah</a:t>
            </a:r>
            <a:r>
              <a:rPr lang="es-ES" sz="2400" dirty="0" smtClean="0"/>
              <a:t> </a:t>
            </a:r>
            <a:r>
              <a:rPr lang="es-ES" sz="2400" dirty="0" err="1" smtClean="0"/>
              <a:t>terkena</a:t>
            </a:r>
            <a:r>
              <a:rPr lang="es-ES" sz="2400" dirty="0" smtClean="0"/>
              <a:t> </a:t>
            </a:r>
            <a:r>
              <a:rPr lang="es-ES" sz="2400" dirty="0" err="1" smtClean="0"/>
              <a:t>noise</a:t>
            </a:r>
            <a:r>
              <a:rPr lang="es-ES" sz="2400" dirty="0" smtClean="0"/>
              <a:t> </a:t>
            </a:r>
            <a:r>
              <a:rPr lang="es-ES" sz="2400" dirty="0" err="1" smtClean="0"/>
              <a:t>Gaussian</a:t>
            </a:r>
            <a:r>
              <a:rPr lang="es-ES" sz="2400" dirty="0" smtClean="0"/>
              <a:t>, </a:t>
            </a:r>
            <a:r>
              <a:rPr lang="es-ES" sz="2400" dirty="0" err="1" smtClean="0"/>
              <a:t>citra</a:t>
            </a:r>
            <a:r>
              <a:rPr lang="es-ES" sz="2400" dirty="0" smtClean="0"/>
              <a:t> </a:t>
            </a:r>
            <a:r>
              <a:rPr lang="es-ES" sz="2400" dirty="0" err="1" smtClean="0"/>
              <a:t>berubah</a:t>
            </a:r>
            <a:r>
              <a:rPr lang="es-ES" sz="2400" dirty="0" smtClean="0"/>
              <a:t> </a:t>
            </a:r>
            <a:r>
              <a:rPr lang="es-ES" sz="2400" dirty="0" err="1" smtClean="0"/>
              <a:t>menjadi</a:t>
            </a:r>
            <a:r>
              <a:rPr lang="es-ES" sz="2400" dirty="0" smtClean="0"/>
              <a:t> </a:t>
            </a:r>
            <a:r>
              <a:rPr lang="es-ES" sz="2400" dirty="0" err="1" smtClean="0"/>
              <a:t>citra</a:t>
            </a:r>
            <a:r>
              <a:rPr lang="es-ES" sz="2400" dirty="0" smtClean="0"/>
              <a:t> </a:t>
            </a:r>
            <a:r>
              <a:rPr lang="es-ES" sz="2400" i="1" dirty="0" smtClean="0"/>
              <a:t>g</a:t>
            </a:r>
            <a:r>
              <a:rPr lang="es-ES" sz="2400" dirty="0" smtClean="0"/>
              <a:t>(</a:t>
            </a:r>
            <a:r>
              <a:rPr lang="es-ES" sz="2400" i="1" dirty="0" err="1" smtClean="0"/>
              <a:t>x,y</a:t>
            </a:r>
            <a:r>
              <a:rPr lang="es-ES" sz="2400" dirty="0" smtClean="0"/>
              <a:t>), </a:t>
            </a:r>
            <a:r>
              <a:rPr lang="es-ES" sz="2400" dirty="0" err="1" smtClean="0"/>
              <a:t>kemudian</a:t>
            </a:r>
            <a:r>
              <a:rPr lang="es-ES" sz="2400" dirty="0" smtClean="0"/>
              <a:t> </a:t>
            </a:r>
            <a:r>
              <a:rPr lang="es-ES" sz="2400" dirty="0" err="1" smtClean="0"/>
              <a:t>citra</a:t>
            </a:r>
            <a:r>
              <a:rPr lang="es-ES" sz="2400" dirty="0" smtClean="0"/>
              <a:t>  </a:t>
            </a:r>
            <a:r>
              <a:rPr lang="es-ES" sz="2400" dirty="0" err="1" smtClean="0"/>
              <a:t>ini</a:t>
            </a:r>
            <a:r>
              <a:rPr lang="es-ES" sz="2400" dirty="0" smtClean="0"/>
              <a:t> </a:t>
            </a:r>
            <a:r>
              <a:rPr lang="es-ES" sz="2400" dirty="0" err="1" smtClean="0"/>
              <a:t>difilter</a:t>
            </a:r>
            <a:r>
              <a:rPr lang="es-ES" sz="2400" dirty="0" smtClean="0"/>
              <a:t> </a:t>
            </a:r>
            <a:r>
              <a:rPr lang="es-ES" sz="2400" dirty="0" err="1" smtClean="0"/>
              <a:t>menggunakan</a:t>
            </a:r>
            <a:r>
              <a:rPr lang="es-ES" sz="2400" dirty="0" smtClean="0"/>
              <a:t> </a:t>
            </a:r>
            <a:r>
              <a:rPr lang="es-ES" sz="2400" dirty="0" err="1" smtClean="0"/>
              <a:t>filterB</a:t>
            </a:r>
            <a:r>
              <a:rPr lang="es-ES" sz="2400" dirty="0" smtClean="0"/>
              <a:t> dan </a:t>
            </a:r>
            <a:r>
              <a:rPr lang="es-ES" sz="2400" dirty="0" err="1" smtClean="0"/>
              <a:t>filterC</a:t>
            </a:r>
            <a:r>
              <a:rPr lang="es-ES" sz="2400" dirty="0" smtClean="0"/>
              <a:t> </a:t>
            </a:r>
            <a:r>
              <a:rPr lang="es-ES" sz="2400" dirty="0" err="1" smtClean="0"/>
              <a:t>menghasilkan</a:t>
            </a:r>
            <a:r>
              <a:rPr lang="es-ES" sz="2400" dirty="0" smtClean="0"/>
              <a:t> </a:t>
            </a:r>
            <a:r>
              <a:rPr lang="es-ES" sz="2400" dirty="0" err="1" smtClean="0"/>
              <a:t>citra</a:t>
            </a:r>
            <a:r>
              <a:rPr lang="es-ES" sz="2400" dirty="0" smtClean="0"/>
              <a:t>  </a:t>
            </a:r>
            <a:r>
              <a:rPr lang="es-ES" sz="2400" i="1" dirty="0" smtClean="0"/>
              <a:t>B</a:t>
            </a:r>
            <a:r>
              <a:rPr lang="es-ES" sz="2400" dirty="0" smtClean="0"/>
              <a:t>(</a:t>
            </a:r>
            <a:r>
              <a:rPr lang="es-ES" sz="2400" i="1" dirty="0" err="1" smtClean="0"/>
              <a:t>x,y</a:t>
            </a:r>
            <a:r>
              <a:rPr lang="es-ES" sz="2400" dirty="0" smtClean="0"/>
              <a:t>) dan </a:t>
            </a:r>
            <a:r>
              <a:rPr lang="es-ES" sz="2400" i="1" dirty="0" smtClean="0"/>
              <a:t>C</a:t>
            </a:r>
            <a:r>
              <a:rPr lang="es-ES" sz="2400" dirty="0" smtClean="0"/>
              <a:t>(</a:t>
            </a:r>
            <a:r>
              <a:rPr lang="es-ES" sz="2400" i="1" dirty="0" err="1" smtClean="0"/>
              <a:t>x,y</a:t>
            </a:r>
            <a:r>
              <a:rPr lang="es-ES" sz="2400" dirty="0" smtClean="0"/>
              <a:t>). </a:t>
            </a:r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Filter mana yang terbaik?</a:t>
            </a:r>
            <a:endParaRPr lang="id-ID" sz="2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899592" y="3771880"/>
          <a:ext cx="1152129" cy="1097280"/>
        </p:xfrm>
        <a:graphic>
          <a:graphicData uri="http://schemas.openxmlformats.org/drawingml/2006/table">
            <a:tbl>
              <a:tblPr/>
              <a:tblGrid>
                <a:gridCol w="384043"/>
                <a:gridCol w="384043"/>
                <a:gridCol w="384043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id-ID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71799" y="3771880"/>
          <a:ext cx="1152129" cy="1097280"/>
        </p:xfrm>
        <a:graphic>
          <a:graphicData uri="http://schemas.openxmlformats.org/drawingml/2006/table">
            <a:tbl>
              <a:tblPr/>
              <a:tblGrid>
                <a:gridCol w="384043"/>
                <a:gridCol w="384043"/>
                <a:gridCol w="384043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id-ID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id-ID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id-ID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644007" y="3771880"/>
          <a:ext cx="1152129" cy="1097280"/>
        </p:xfrm>
        <a:graphic>
          <a:graphicData uri="http://schemas.openxmlformats.org/drawingml/2006/table">
            <a:tbl>
              <a:tblPr/>
              <a:tblGrid>
                <a:gridCol w="384043"/>
                <a:gridCol w="384043"/>
                <a:gridCol w="384043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d-ID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516215" y="3771880"/>
          <a:ext cx="1152129" cy="1097280"/>
        </p:xfrm>
        <a:graphic>
          <a:graphicData uri="http://schemas.openxmlformats.org/drawingml/2006/table">
            <a:tbl>
              <a:tblPr/>
              <a:tblGrid>
                <a:gridCol w="384043"/>
                <a:gridCol w="384043"/>
                <a:gridCol w="384043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id-ID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43608" y="3284984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38015" y="3284984"/>
            <a:ext cx="893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97271" y="3284984"/>
            <a:ext cx="926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8224" y="3284984"/>
            <a:ext cx="944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10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MSE </a:t>
            </a:r>
            <a:r>
              <a:rPr lang="en-US" dirty="0" err="1"/>
              <a:t>dan</a:t>
            </a:r>
            <a:r>
              <a:rPr lang="en-US" dirty="0"/>
              <a:t> PSNR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PSNR</a:t>
            </a:r>
            <a:r>
              <a:rPr lang="id-ID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id-ID" dirty="0" smtClean="0"/>
              <a:t>B: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PSNR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id-ID" dirty="0" smtClean="0"/>
              <a:t>C: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nl-NL" sz="2400" i="1" dirty="0" smtClean="0"/>
          </a:p>
          <a:p>
            <a:pPr>
              <a:buNone/>
            </a:pPr>
            <a:r>
              <a:rPr lang="nl-NL" sz="2400" i="1" dirty="0" smtClean="0"/>
              <a:t>Karena PSNR Citra B </a:t>
            </a:r>
            <a:r>
              <a:rPr lang="nl-NL" sz="2400" i="1" dirty="0" smtClean="0">
                <a:solidFill>
                  <a:srgbClr val="FF0000"/>
                </a:solidFill>
              </a:rPr>
              <a:t>lebih besar</a:t>
            </a:r>
            <a:r>
              <a:rPr lang="nl-NL" sz="2400" i="1" dirty="0" smtClean="0"/>
              <a:t>, maka filter </a:t>
            </a:r>
            <a:r>
              <a:rPr lang="nl-NL" sz="2400" i="1" dirty="0" smtClean="0">
                <a:solidFill>
                  <a:srgbClr val="FF0000"/>
                </a:solidFill>
              </a:rPr>
              <a:t>B lebih baik</a:t>
            </a:r>
            <a:endParaRPr lang="id-ID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316467"/>
              </p:ext>
            </p:extLst>
          </p:nvPr>
        </p:nvGraphicFramePr>
        <p:xfrm>
          <a:off x="527050" y="1412875"/>
          <a:ext cx="2513013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8" name="Equation" r:id="rId3" imgW="1307880" imgH="927000" progId="Equation.3">
                  <p:embed/>
                </p:oleObj>
              </mc:Choice>
              <mc:Fallback>
                <p:oleObj name="Equation" r:id="rId3" imgW="1307880" imgH="9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1412875"/>
                        <a:ext cx="2513013" cy="17287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056733"/>
              </p:ext>
            </p:extLst>
          </p:nvPr>
        </p:nvGraphicFramePr>
        <p:xfrm>
          <a:off x="539750" y="3765550"/>
          <a:ext cx="3095625" cy="180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" name="Equation" r:id="rId5" imgW="1396800" imgH="927000" progId="Equation.3">
                  <p:embed/>
                </p:oleObj>
              </mc:Choice>
              <mc:Fallback>
                <p:oleObj name="Equation" r:id="rId5" imgW="1396800" imgH="9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765550"/>
                        <a:ext cx="3095625" cy="18018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522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000" dirty="0" smtClean="0"/>
              <a:t>2. Mean, Variance, </a:t>
            </a:r>
            <a:r>
              <a:rPr lang="en-US" sz="5000" dirty="0" err="1" smtClean="0"/>
              <a:t>dan</a:t>
            </a:r>
            <a:r>
              <a:rPr lang="en-US" sz="5000" dirty="0" smtClean="0"/>
              <a:t> Covariance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8862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 r a j a n t o   W a h y u   A d </a:t>
            </a:r>
            <a:r>
              <a:rPr lang="en-US" sz="3600" b="1" dirty="0" err="1" smtClean="0"/>
              <a:t>i</a:t>
            </a:r>
            <a:endParaRPr lang="en-US" sz="3600" b="1" dirty="0" smtClean="0"/>
          </a:p>
          <a:p>
            <a:r>
              <a:rPr lang="en-US" sz="2800" dirty="0" smtClean="0"/>
              <a:t>prajanto@dsn.dinus.ac.id</a:t>
            </a:r>
          </a:p>
          <a:p>
            <a:r>
              <a:rPr lang="en-US" sz="2800" dirty="0" smtClean="0"/>
              <a:t>+6285 641 73 00 22</a:t>
            </a:r>
          </a:p>
          <a:p>
            <a:pPr algn="r"/>
            <a:endParaRPr lang="en-US" sz="2800" dirty="0"/>
          </a:p>
        </p:txBody>
      </p:sp>
      <p:pic>
        <p:nvPicPr>
          <p:cNvPr id="12292" name="Picture 4" descr="https://s-media-cache-ak0.pinimg.com/474x/d6/d7/66/d6d7662a655b34e8faf8a310102a6c7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ghtScreen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79512" y="3501008"/>
            <a:ext cx="2664296" cy="26642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3605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Analisis</a:t>
            </a:r>
            <a:r>
              <a:rPr lang="en-US" dirty="0" smtClean="0"/>
              <a:t> Citra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informasi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citra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: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,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(region analysis),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tekstur</a:t>
            </a:r>
            <a:r>
              <a:rPr lang="en-US" dirty="0" smtClean="0"/>
              <a:t>.</a:t>
            </a:r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5261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Citra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data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,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:</a:t>
            </a:r>
          </a:p>
          <a:p>
            <a:pPr lvl="1">
              <a:tabLst>
                <a:tab pos="2786063" algn="l"/>
              </a:tabLst>
            </a:pPr>
            <a:r>
              <a:rPr lang="en-US" dirty="0" smtClean="0"/>
              <a:t>Mean (</a:t>
            </a:r>
            <a:r>
              <a:rPr lang="en-US" dirty="0" err="1" smtClean="0"/>
              <a:t>nilai</a:t>
            </a:r>
            <a:r>
              <a:rPr lang="en-US" dirty="0" smtClean="0"/>
              <a:t> rata-rata) </a:t>
            </a:r>
            <a:r>
              <a:rPr lang="en-US" dirty="0" err="1" smtClean="0"/>
              <a:t>citra</a:t>
            </a:r>
            <a:endParaRPr lang="en-US" dirty="0" smtClean="0"/>
          </a:p>
          <a:p>
            <a:pPr lvl="1">
              <a:tabLst>
                <a:tab pos="2873375" algn="l"/>
              </a:tabLst>
            </a:pP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deviasi</a:t>
            </a:r>
            <a:r>
              <a:rPr lang="en-US" dirty="0" smtClean="0"/>
              <a:t> (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) </a:t>
            </a:r>
            <a:r>
              <a:rPr lang="en-US" dirty="0" err="1" smtClean="0"/>
              <a:t>citra</a:t>
            </a:r>
            <a:endParaRPr lang="en-US" dirty="0" smtClean="0"/>
          </a:p>
          <a:p>
            <a:pPr lvl="1">
              <a:tabLst>
                <a:tab pos="3584575" algn="l"/>
              </a:tabLst>
            </a:pPr>
            <a:r>
              <a:rPr lang="en-US" dirty="0" smtClean="0"/>
              <a:t>Covariance (</a:t>
            </a:r>
            <a:r>
              <a:rPr lang="en-US" dirty="0" err="1" smtClean="0"/>
              <a:t>kovarian</a:t>
            </a:r>
            <a:r>
              <a:rPr lang="en-US" dirty="0" smtClean="0"/>
              <a:t>) </a:t>
            </a:r>
            <a:r>
              <a:rPr lang="en-US" dirty="0" err="1" smtClean="0"/>
              <a:t>citra</a:t>
            </a:r>
            <a:endParaRPr lang="en-US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0333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Nilai</a:t>
            </a:r>
            <a:endParaRPr lang="en-US" dirty="0" smtClean="0"/>
          </a:p>
          <a:p>
            <a:pPr lvl="1"/>
            <a:r>
              <a:rPr lang="en-US" dirty="0" err="1" smtClean="0"/>
              <a:t>Tugas</a:t>
            </a:r>
            <a:r>
              <a:rPr lang="en-US" dirty="0" smtClean="0"/>
              <a:t>	: 50%</a:t>
            </a:r>
          </a:p>
          <a:p>
            <a:pPr lvl="1"/>
            <a:r>
              <a:rPr lang="en-US" dirty="0" smtClean="0"/>
              <a:t>UTS	: 2</a:t>
            </a:r>
            <a:r>
              <a:rPr lang="id-ID" dirty="0" smtClean="0"/>
              <a:t>0</a:t>
            </a:r>
            <a:r>
              <a:rPr lang="en-US" dirty="0" smtClean="0"/>
              <a:t>%</a:t>
            </a:r>
          </a:p>
          <a:p>
            <a:pPr lvl="1"/>
            <a:r>
              <a:rPr lang="en-US" dirty="0" smtClean="0"/>
              <a:t>UAS	: </a:t>
            </a:r>
            <a:r>
              <a:rPr lang="id-ID" dirty="0" smtClean="0"/>
              <a:t>30</a:t>
            </a:r>
            <a:r>
              <a:rPr lang="en-US" dirty="0" smtClean="0"/>
              <a:t>%</a:t>
            </a:r>
          </a:p>
          <a:p>
            <a:r>
              <a:rPr lang="en-US" sz="2800" dirty="0" err="1" smtClean="0"/>
              <a:t>Kehadiran</a:t>
            </a:r>
            <a:r>
              <a:rPr lang="en-US" sz="2800" dirty="0" smtClean="0"/>
              <a:t> minimal 75%</a:t>
            </a:r>
          </a:p>
          <a:p>
            <a:r>
              <a:rPr lang="en-US" sz="2800" dirty="0" err="1" smtClean="0"/>
              <a:t>Toleransi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err="1" smtClean="0">
                <a:solidFill>
                  <a:srgbClr val="FF0000"/>
                </a:solidFill>
              </a:rPr>
              <a:t>terlambat</a:t>
            </a:r>
            <a:r>
              <a:rPr lang="en-US" sz="2800" dirty="0" err="1" smtClean="0"/>
              <a:t>an</a:t>
            </a:r>
            <a:r>
              <a:rPr lang="en-US" sz="2800" dirty="0" smtClean="0"/>
              <a:t> </a:t>
            </a:r>
            <a:r>
              <a:rPr lang="en-US" sz="2800" dirty="0" err="1" smtClean="0"/>
              <a:t>hadir</a:t>
            </a:r>
            <a:r>
              <a:rPr lang="en-US" sz="2800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sz="2800" dirty="0" smtClean="0">
                <a:solidFill>
                  <a:srgbClr val="FF0000"/>
                </a:solidFill>
              </a:rPr>
              <a:t>0 </a:t>
            </a:r>
            <a:r>
              <a:rPr lang="en-US" sz="2800" dirty="0" err="1" smtClean="0">
                <a:solidFill>
                  <a:srgbClr val="FF0000"/>
                </a:solidFill>
              </a:rPr>
              <a:t>menit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err="1" smtClean="0"/>
              <a:t>Mhs</a:t>
            </a:r>
            <a:r>
              <a:rPr lang="en-US" sz="2800" dirty="0" smtClean="0"/>
              <a:t> </a:t>
            </a:r>
            <a:r>
              <a:rPr lang="en-US" sz="2800" dirty="0" err="1" smtClean="0"/>
              <a:t>wajib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</a:t>
            </a:r>
            <a:r>
              <a:rPr lang="en-US" sz="2800" dirty="0" err="1" smtClean="0"/>
              <a:t>perkembangan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perkuliahan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Wajib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</a:t>
            </a:r>
            <a:r>
              <a:rPr lang="en-US" sz="2800" dirty="0" err="1" smtClean="0"/>
              <a:t>Responsi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Presentasi</a:t>
            </a:r>
            <a:r>
              <a:rPr lang="en-US" sz="2800" dirty="0" smtClean="0"/>
              <a:t> </a:t>
            </a:r>
            <a:r>
              <a:rPr lang="en-US" sz="2800" dirty="0" err="1" smtClean="0"/>
              <a:t>Tugas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endParaRPr lang="en-US" sz="2800" dirty="0" smtClean="0"/>
          </a:p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ditemukan</a:t>
            </a:r>
            <a:r>
              <a:rPr lang="en-US" sz="2800" dirty="0" smtClean="0"/>
              <a:t> </a:t>
            </a:r>
            <a:r>
              <a:rPr lang="en-US" sz="2800" dirty="0" err="1" smtClean="0"/>
              <a:t>indikasi</a:t>
            </a:r>
            <a:r>
              <a:rPr lang="en-US" sz="2800" dirty="0" smtClean="0"/>
              <a:t> </a:t>
            </a:r>
            <a:r>
              <a:rPr lang="en-US" sz="2800" dirty="0" err="1" smtClean="0"/>
              <a:t>plagiarisme</a:t>
            </a:r>
            <a:r>
              <a:rPr lang="en-US" sz="2800" dirty="0" smtClean="0"/>
              <a:t>/</a:t>
            </a:r>
            <a:r>
              <a:rPr lang="en-US" sz="2800" dirty="0" err="1" smtClean="0"/>
              <a:t>penjiplakan</a:t>
            </a:r>
            <a:r>
              <a:rPr lang="en-US" sz="2800" dirty="0" smtClean="0"/>
              <a:t>,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tugas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ujian</a:t>
            </a:r>
            <a:r>
              <a:rPr lang="en-US" sz="2800" dirty="0" smtClean="0"/>
              <a:t>,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diberi</a:t>
            </a:r>
            <a:r>
              <a:rPr lang="en-US" sz="2800" dirty="0" smtClean="0"/>
              <a:t> </a:t>
            </a:r>
            <a:r>
              <a:rPr lang="en-US" sz="2800" dirty="0" err="1" smtClean="0"/>
              <a:t>sanksi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‘</a:t>
            </a:r>
            <a:r>
              <a:rPr lang="en-US" sz="2800" dirty="0" smtClean="0">
                <a:solidFill>
                  <a:srgbClr val="FF0000"/>
                </a:solidFill>
              </a:rPr>
              <a:t>E</a:t>
            </a:r>
            <a:r>
              <a:rPr lang="en-US" sz="2800" dirty="0" smtClean="0"/>
              <a:t>’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085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Citra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tabLst>
                <a:tab pos="3584575" algn="l"/>
              </a:tabLst>
            </a:pP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citra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</a:t>
            </a:r>
            <a:r>
              <a:rPr lang="en-US" dirty="0" err="1"/>
              <a:t>citra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lain:</a:t>
            </a:r>
          </a:p>
          <a:p>
            <a:pPr lvl="1" algn="just">
              <a:tabLst>
                <a:tab pos="3584575" algn="l"/>
              </a:tabLst>
            </a:pP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: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deviasi</a:t>
            </a:r>
            <a:r>
              <a:rPr lang="en-US" dirty="0" smtClean="0"/>
              <a:t>, kurtosis, </a:t>
            </a:r>
            <a:r>
              <a:rPr lang="en-US" dirty="0" err="1" smtClean="0"/>
              <a:t>dan</a:t>
            </a:r>
            <a:r>
              <a:rPr lang="en-US" dirty="0" smtClean="0"/>
              <a:t> skewness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endParaRPr lang="en-US" dirty="0" smtClean="0"/>
          </a:p>
          <a:p>
            <a:pPr lvl="1" algn="just">
              <a:tabLst>
                <a:tab pos="3584575" algn="l"/>
              </a:tabLst>
            </a:pPr>
            <a:r>
              <a:rPr lang="en-US" dirty="0" err="1"/>
              <a:t>Deteksi</a:t>
            </a:r>
            <a:r>
              <a:rPr lang="en-US" dirty="0"/>
              <a:t> </a:t>
            </a:r>
            <a:r>
              <a:rPr lang="en-US" i="1" dirty="0"/>
              <a:t>watermark</a:t>
            </a:r>
            <a:r>
              <a:rPr lang="en-US" dirty="0"/>
              <a:t> </a:t>
            </a:r>
            <a:r>
              <a:rPr lang="en-US" dirty="0" err="1"/>
              <a:t>citra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correlation coefficient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i="1" dirty="0"/>
              <a:t>threshold</a:t>
            </a:r>
            <a:r>
              <a:rPr lang="en-US" dirty="0"/>
              <a:t> (</a:t>
            </a:r>
            <a:r>
              <a:rPr lang="en-US" dirty="0" err="1"/>
              <a:t>ambang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 smtClean="0"/>
              <a:t>)</a:t>
            </a:r>
          </a:p>
          <a:p>
            <a:pPr lvl="1" algn="just">
              <a:tabLst>
                <a:tab pos="3584575" algn="l"/>
              </a:tabLst>
            </a:pPr>
            <a:r>
              <a:rPr lang="en-US" dirty="0" err="1" smtClean="0">
                <a:solidFill>
                  <a:srgbClr val="FF0000"/>
                </a:solidFill>
              </a:rPr>
              <a:t>Pengujian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kualitas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citra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Structural Similarity (</a:t>
            </a:r>
            <a:r>
              <a:rPr lang="en-US" dirty="0" smtClean="0">
                <a:solidFill>
                  <a:srgbClr val="FF0000"/>
                </a:solidFill>
              </a:rPr>
              <a:t>SSIM</a:t>
            </a:r>
            <a:r>
              <a:rPr lang="en-US" dirty="0" smtClean="0"/>
              <a:t>),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MSE </a:t>
            </a:r>
            <a:r>
              <a:rPr lang="en-US" dirty="0" err="1" smtClean="0"/>
              <a:t>dan</a:t>
            </a:r>
            <a:r>
              <a:rPr lang="en-US" dirty="0" smtClean="0"/>
              <a:t> PSNR</a:t>
            </a:r>
            <a:endParaRPr lang="en-US" dirty="0"/>
          </a:p>
          <a:p>
            <a:pPr lvl="1" algn="just">
              <a:tabLst>
                <a:tab pos="358457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47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Mean (</a:t>
            </a:r>
            <a:r>
              <a:rPr lang="en-US" dirty="0" err="1" smtClean="0"/>
              <a:t>Nilai</a:t>
            </a:r>
            <a:r>
              <a:rPr lang="en-US" dirty="0" smtClean="0"/>
              <a:t> Rata-rata) Citra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Nilai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rata-rata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seluruh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piksel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citra</a:t>
                </a:r>
                <a:r>
                  <a:rPr lang="en-US" dirty="0" smtClean="0"/>
                  <a:t> (</a:t>
                </a:r>
                <a:r>
                  <a:rPr lang="en-US" dirty="0" err="1" smtClean="0"/>
                  <a:t>elemen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matriks</a:t>
                </a:r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𝑀𝑁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𝑀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400" b="0" i="1" smtClean="0"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𝑁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𝑗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)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363538" indent="0">
                  <a:buNone/>
                </a:pPr>
                <a:r>
                  <a:rPr lang="en-US" dirty="0" err="1" smtClean="0"/>
                  <a:t>dimana</a:t>
                </a:r>
                <a:r>
                  <a:rPr lang="en-US" dirty="0" smtClean="0"/>
                  <a:t>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i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i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i,j</a:t>
                </a:r>
                <a:r>
                  <a:rPr lang="en-US" i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nilai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piksel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citra</a:t>
                </a:r>
                <a:r>
                  <a:rPr lang="en-US" dirty="0" smtClean="0"/>
                  <a:t> A </a:t>
                </a:r>
                <a:r>
                  <a:rPr lang="en-US" dirty="0" err="1" smtClean="0"/>
                  <a:t>pada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baris</a:t>
                </a:r>
                <a:r>
                  <a:rPr lang="en-US" dirty="0" smtClean="0"/>
                  <a:t> </a:t>
                </a:r>
                <a:r>
                  <a:rPr lang="en-US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kolom</a:t>
                </a:r>
                <a:r>
                  <a:rPr lang="en-US" dirty="0" smtClean="0"/>
                  <a:t>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j, M</a:t>
                </a:r>
                <a:r>
                  <a:rPr lang="en-US" dirty="0" smtClean="0"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+mj-lt"/>
                    <a:cs typeface="Times New Roman" panose="02020603050405020304" pitchFamily="18" charset="0"/>
                  </a:rPr>
                  <a:t>dan</a:t>
                </a:r>
                <a:r>
                  <a:rPr lang="en-US" dirty="0" smtClean="0"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dirty="0" smtClean="0"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+mj-lt"/>
                    <a:cs typeface="Times New Roman" panose="02020603050405020304" pitchFamily="18" charset="0"/>
                  </a:rPr>
                  <a:t>adalah</a:t>
                </a:r>
                <a:r>
                  <a:rPr lang="en-US" dirty="0" smtClean="0"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+mj-lt"/>
                    <a:cs typeface="Times New Roman" panose="02020603050405020304" pitchFamily="18" charset="0"/>
                  </a:rPr>
                  <a:t>ukuran</a:t>
                </a:r>
                <a:r>
                  <a:rPr lang="en-US" dirty="0" smtClean="0"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+mj-lt"/>
                    <a:cs typeface="Times New Roman" panose="02020603050405020304" pitchFamily="18" charset="0"/>
                  </a:rPr>
                  <a:t>baris</a:t>
                </a:r>
                <a:r>
                  <a:rPr lang="en-US" dirty="0" smtClean="0"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+mj-lt"/>
                    <a:cs typeface="Times New Roman" panose="02020603050405020304" pitchFamily="18" charset="0"/>
                  </a:rPr>
                  <a:t>dan</a:t>
                </a:r>
                <a:r>
                  <a:rPr lang="en-US" dirty="0" smtClean="0"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+mj-lt"/>
                    <a:cs typeface="Times New Roman" panose="02020603050405020304" pitchFamily="18" charset="0"/>
                  </a:rPr>
                  <a:t>kolom</a:t>
                </a:r>
                <a:r>
                  <a:rPr lang="en-US" dirty="0" smtClean="0">
                    <a:latin typeface="+mj-lt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+mj-lt"/>
                    <a:cs typeface="Times New Roman" panose="02020603050405020304" pitchFamily="18" charset="0"/>
                  </a:rPr>
                  <a:t>citra</a:t>
                </a:r>
                <a:endParaRPr lang="id-ID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029" r="-118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946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Mean (</a:t>
            </a:r>
            <a:r>
              <a:rPr lang="en-US" dirty="0" err="1" smtClean="0"/>
              <a:t>Nilai</a:t>
            </a:r>
            <a:r>
              <a:rPr lang="en-US" dirty="0" smtClean="0"/>
              <a:t> Rata-rata) Citra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363538" indent="0">
              <a:buNone/>
            </a:pPr>
            <a:r>
              <a:rPr lang="en-US" dirty="0" err="1" smtClean="0">
                <a:cs typeface="Times New Roman" panose="02020603050405020304" pitchFamily="18" charset="0"/>
              </a:rPr>
              <a:t>Diketahui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cs typeface="Times New Roman" panose="02020603050405020304" pitchFamily="18" charset="0"/>
              </a:rPr>
              <a:t>citra</a:t>
            </a:r>
            <a:r>
              <a:rPr lang="en-US" dirty="0" smtClean="0">
                <a:cs typeface="Times New Roman" panose="02020603050405020304" pitchFamily="18" charset="0"/>
              </a:rPr>
              <a:t> 3-bit </a:t>
            </a:r>
            <a:r>
              <a:rPr lang="en-US" dirty="0" err="1" smtClean="0">
                <a:cs typeface="Times New Roman" panose="02020603050405020304" pitchFamily="18" charset="0"/>
              </a:rPr>
              <a:t>sebagai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cs typeface="Times New Roman" panose="02020603050405020304" pitchFamily="18" charset="0"/>
              </a:rPr>
              <a:t>berikut</a:t>
            </a:r>
            <a:r>
              <a:rPr lang="en-US" dirty="0" smtClean="0">
                <a:cs typeface="Times New Roman" panose="02020603050405020304" pitchFamily="18" charset="0"/>
              </a:rPr>
              <a:t>:</a:t>
            </a:r>
          </a:p>
          <a:p>
            <a:pPr marL="363538" indent="0">
              <a:buNone/>
            </a:pPr>
            <a:endParaRPr lang="en-US" dirty="0" smtClean="0">
              <a:cs typeface="Times New Roman" panose="02020603050405020304" pitchFamily="18" charset="0"/>
            </a:endParaRPr>
          </a:p>
          <a:p>
            <a:pPr marL="363538" indent="0">
              <a:buNone/>
            </a:pPr>
            <a:endParaRPr lang="en-US" dirty="0" smtClean="0">
              <a:cs typeface="Times New Roman" panose="02020603050405020304" pitchFamily="18" charset="0"/>
            </a:endParaRPr>
          </a:p>
          <a:p>
            <a:pPr marL="363538" indent="0">
              <a:buNone/>
            </a:pPr>
            <a:r>
              <a:rPr lang="en-US" dirty="0" err="1" smtClean="0">
                <a:cs typeface="Times New Roman" panose="02020603050405020304" pitchFamily="18" charset="0"/>
              </a:rPr>
              <a:t>hitunglah</a:t>
            </a:r>
            <a:r>
              <a:rPr lang="en-US" dirty="0" smtClean="0">
                <a:cs typeface="Times New Roman" panose="02020603050405020304" pitchFamily="18" charset="0"/>
              </a:rPr>
              <a:t> Mean </a:t>
            </a:r>
            <a:r>
              <a:rPr lang="en-US" dirty="0" err="1" smtClean="0">
                <a:cs typeface="Times New Roman" panose="02020603050405020304" pitchFamily="18" charset="0"/>
              </a:rPr>
              <a:t>dari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cs typeface="Times New Roman" panose="02020603050405020304" pitchFamily="18" charset="0"/>
              </a:rPr>
              <a:t>citra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cs typeface="Times New Roman" panose="02020603050405020304" pitchFamily="18" charset="0"/>
              </a:rPr>
              <a:t>tersebut</a:t>
            </a:r>
            <a:r>
              <a:rPr lang="en-US" dirty="0" smtClean="0">
                <a:cs typeface="Times New Roman" panose="02020603050405020304" pitchFamily="18" charset="0"/>
              </a:rPr>
              <a:t>!</a:t>
            </a:r>
            <a:endParaRPr lang="id-ID" dirty="0"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965042"/>
              </p:ext>
            </p:extLst>
          </p:nvPr>
        </p:nvGraphicFramePr>
        <p:xfrm>
          <a:off x="2123729" y="2132857"/>
          <a:ext cx="1152128" cy="837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</a:tblGrid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Mean (</a:t>
            </a:r>
            <a:r>
              <a:rPr lang="en-US" dirty="0" err="1" smtClean="0"/>
              <a:t>Nilai</a:t>
            </a:r>
            <a:r>
              <a:rPr lang="en-US" dirty="0" smtClean="0"/>
              <a:t> Rata-rata) Citra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363538" indent="0">
              <a:buNone/>
            </a:pPr>
            <a:endParaRPr lang="id-ID" dirty="0"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870895"/>
              </p:ext>
            </p:extLst>
          </p:nvPr>
        </p:nvGraphicFramePr>
        <p:xfrm>
          <a:off x="899592" y="1514723"/>
          <a:ext cx="2470150" cy="234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" name="Equation" r:id="rId3" imgW="1041120" imgH="990360" progId="Equation.3">
                  <p:embed/>
                </p:oleObj>
              </mc:Choice>
              <mc:Fallback>
                <p:oleObj name="Equation" r:id="rId3" imgW="1041120" imgH="990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1514723"/>
                        <a:ext cx="2470150" cy="2346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113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Variance Citra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en-US" dirty="0" smtClean="0"/>
                  <a:t>Variance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kuadrat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simpangan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baku</a:t>
                </a:r>
                <a:r>
                  <a:rPr lang="en-US" dirty="0" smtClean="0"/>
                  <a:t> (standard </a:t>
                </a:r>
                <a:r>
                  <a:rPr lang="en-US" dirty="0" err="1" smtClean="0"/>
                  <a:t>deviasi</a:t>
                </a:r>
                <a:r>
                  <a:rPr lang="en-US" dirty="0" smtClean="0"/>
                  <a:t>) yang </a:t>
                </a:r>
                <a:r>
                  <a:rPr lang="en-US" dirty="0" err="1" smtClean="0"/>
                  <a:t>merupakan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ukuran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tingkat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variasi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atau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persebaran</a:t>
                </a:r>
                <a:r>
                  <a:rPr lang="en-US" dirty="0" smtClean="0"/>
                  <a:t> data</a:t>
                </a:r>
              </a:p>
              <a:p>
                <a:pPr algn="just"/>
                <a:r>
                  <a:rPr lang="en-US" dirty="0" err="1" smtClean="0"/>
                  <a:t>Pada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citra</a:t>
                </a:r>
                <a:r>
                  <a:rPr lang="en-US" dirty="0" smtClean="0"/>
                  <a:t>, variance </a:t>
                </a:r>
                <a:r>
                  <a:rPr lang="en-US" dirty="0" err="1" smtClean="0"/>
                  <a:t>digunakan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mengukur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tingkat</a:t>
                </a:r>
                <a:r>
                  <a:rPr lang="en-US" dirty="0" smtClean="0"/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variasi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nilai-nilai</a:t>
                </a:r>
                <a:r>
                  <a:rPr lang="en-US" dirty="0" smtClean="0"/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piksel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/>
                  <a:t>pada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sebuah</a:t>
                </a:r>
                <a:r>
                  <a:rPr lang="en-US" dirty="0" smtClean="0"/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citra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𝑀𝑁</m:t>
                              </m:r>
                            </m:e>
                          </m:d>
                          <m:r>
                            <a:rPr lang="en-US" sz="2400" i="1">
                              <a:latin typeface="Cambria Math"/>
                            </a:rPr>
                            <m:t>−1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sz="2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/>
                            </a:rPr>
                            <m:t>𝑖</m:t>
                          </m:r>
                          <m:r>
                            <a:rPr lang="en-US" sz="24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latin typeface="Cambria Math"/>
                            </a:rPr>
                            <m:t>𝑀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400" i="1"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𝑁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>
                                              <a:latin typeface="Cambria Math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lang="en-US" sz="2400" i="1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r>
                                            <a:rPr lang="en-US" sz="24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2400" i="1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400" i="1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  <m:r>
                                            <a:rPr lang="en-US" sz="2400" i="1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sub>
                                      </m:sSub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2400" i="1">
                                          <a:latin typeface="Cambria Math"/>
                                          <a:ea typeface="Cambria Math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</m:oMath>
                  </m:oMathPara>
                </a14:m>
                <a:endParaRPr lang="en-US" sz="2400" dirty="0" smtClean="0"/>
              </a:p>
              <a:p>
                <a:pPr marL="363538" indent="0" algn="just">
                  <a:lnSpc>
                    <a:spcPct val="150000"/>
                  </a:lnSpc>
                  <a:buNone/>
                </a:pPr>
                <a:r>
                  <a:rPr lang="en-US" dirty="0" err="1" smtClean="0"/>
                  <a:t>Dimana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𝜇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Mean </a:t>
                </a:r>
                <a:r>
                  <a:rPr lang="en-US" dirty="0" err="1" smtClean="0"/>
                  <a:t>citra</a:t>
                </a: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029" r="-148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618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Variance Citra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 marL="363538" indent="0">
              <a:buNone/>
            </a:pPr>
            <a:r>
              <a:rPr lang="en-US" dirty="0" err="1">
                <a:cs typeface="Times New Roman" panose="02020603050405020304" pitchFamily="18" charset="0"/>
              </a:rPr>
              <a:t>Diketahui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citra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3-bit </a:t>
            </a:r>
            <a:r>
              <a:rPr lang="en-US" dirty="0" err="1">
                <a:cs typeface="Times New Roman" panose="02020603050405020304" pitchFamily="18" charset="0"/>
              </a:rPr>
              <a:t>sebagai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berikut</a:t>
            </a:r>
            <a:r>
              <a:rPr lang="en-US" dirty="0">
                <a:cs typeface="Times New Roman" panose="02020603050405020304" pitchFamily="18" charset="0"/>
              </a:rPr>
              <a:t>:</a:t>
            </a:r>
          </a:p>
          <a:p>
            <a:pPr marL="363538" indent="0">
              <a:buNone/>
            </a:pPr>
            <a:endParaRPr lang="en-US" dirty="0" smtClean="0">
              <a:cs typeface="Times New Roman" panose="02020603050405020304" pitchFamily="18" charset="0"/>
            </a:endParaRPr>
          </a:p>
          <a:p>
            <a:pPr marL="363538" indent="0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pPr marL="363538" indent="0">
              <a:buNone/>
            </a:pPr>
            <a:r>
              <a:rPr lang="en-US" dirty="0" err="1">
                <a:cs typeface="Times New Roman" panose="02020603050405020304" pitchFamily="18" charset="0"/>
              </a:rPr>
              <a:t>hitunglah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Variance </a:t>
            </a:r>
            <a:r>
              <a:rPr lang="en-US" dirty="0" err="1" smtClean="0">
                <a:cs typeface="Times New Roman" panose="02020603050405020304" pitchFamily="18" charset="0"/>
              </a:rPr>
              <a:t>dari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citra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tersebut</a:t>
            </a:r>
            <a:r>
              <a:rPr lang="en-US" dirty="0">
                <a:cs typeface="Times New Roman" panose="02020603050405020304" pitchFamily="18" charset="0"/>
              </a:rPr>
              <a:t>!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277613"/>
              </p:ext>
            </p:extLst>
          </p:nvPr>
        </p:nvGraphicFramePr>
        <p:xfrm>
          <a:off x="2195736" y="2132856"/>
          <a:ext cx="1152128" cy="837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</a:tblGrid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84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Variance Citra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 marL="363538" indent="0">
              <a:buNone/>
            </a:pPr>
            <a:endParaRPr lang="id-ID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832367"/>
              </p:ext>
            </p:extLst>
          </p:nvPr>
        </p:nvGraphicFramePr>
        <p:xfrm>
          <a:off x="899592" y="1476375"/>
          <a:ext cx="5475288" cy="399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3" imgW="2628720" imgH="1917360" progId="Equation.3">
                  <p:embed/>
                </p:oleObj>
              </mc:Choice>
              <mc:Fallback>
                <p:oleObj name="Equation" r:id="rId3" imgW="2628720" imgH="1917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476375"/>
                        <a:ext cx="5475288" cy="399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983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Covariance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>
                  <a:spcAft>
                    <a:spcPts val="1200"/>
                  </a:spcAft>
                </a:pPr>
                <a:r>
                  <a:rPr lang="en-US" dirty="0" smtClean="0"/>
                  <a:t>Covariance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ukuran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variabilitas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gabungan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dua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buah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variabel</a:t>
                </a:r>
                <a:endParaRPr lang="en-US" dirty="0" smtClean="0"/>
              </a:p>
              <a:p>
                <a:pPr algn="just">
                  <a:spcAft>
                    <a:spcPts val="1200"/>
                  </a:spcAft>
                </a:pPr>
                <a:r>
                  <a:rPr lang="en-US" dirty="0" smtClean="0"/>
                  <a:t>Covariance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2 </a:t>
                </a:r>
                <a:r>
                  <a:rPr lang="en-US" dirty="0" err="1" smtClean="0"/>
                  <a:t>buah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citra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didefinisikan</a:t>
                </a:r>
                <a:r>
                  <a:rPr lang="en-US" dirty="0"/>
                  <a:t> </a:t>
                </a:r>
                <a:r>
                  <a:rPr lang="en-US" dirty="0" err="1" smtClean="0"/>
                  <a:t>sbb</a:t>
                </a:r>
                <a:r>
                  <a:rPr lang="en-US" dirty="0" smtClean="0"/>
                  <a:t>:</a:t>
                </a:r>
              </a:p>
              <a:p>
                <a:pPr marL="0" indent="0" algn="just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𝐴𝐵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𝑀𝑁</m:t>
                              </m:r>
                            </m:e>
                          </m:d>
                          <m:r>
                            <a:rPr lang="en-US" sz="2400" i="1">
                              <a:latin typeface="Cambria Math"/>
                            </a:rPr>
                            <m:t>−1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sz="2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/>
                            </a:rPr>
                            <m:t>𝑖</m:t>
                          </m:r>
                          <m:r>
                            <a:rPr lang="en-US" sz="24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latin typeface="Cambria Math"/>
                            </a:rPr>
                            <m:t>𝑀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400" i="1"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𝑁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𝑗</m:t>
                                      </m:r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)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 smtClean="0">
                                          <a:latin typeface="Cambria Math"/>
                                          <a:ea typeface="Cambria Math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𝐴</m:t>
                                      </m:r>
                                    </m:sub>
                                  </m:sSub>
                                </m:e>
                              </m:d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𝑗</m:t>
                                      </m:r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)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  <a:ea typeface="Cambria Math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/>
                                          <a:ea typeface="Cambria Math"/>
                                        </a:rPr>
                                        <m:t>𝐵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en-US" sz="2400" dirty="0"/>
              </a:p>
              <a:p>
                <a:pPr marL="363538" indent="0" algn="just">
                  <a:spcAft>
                    <a:spcPts val="600"/>
                  </a:spcAft>
                  <a:buNone/>
                </a:pPr>
                <a:r>
                  <a:rPr lang="en-US" dirty="0" err="1" smtClean="0"/>
                  <a:t>dimana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 err="1" smtClean="0"/>
                  <a:t>adalah</a:t>
                </a:r>
                <a:r>
                  <a:rPr lang="en-US" dirty="0" smtClean="0"/>
                  <a:t> Mean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citra</a:t>
                </a:r>
                <a:r>
                  <a:rPr lang="en-US" dirty="0" smtClean="0"/>
                  <a:t> A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B</a:t>
                </a:r>
              </a:p>
              <a:p>
                <a:pPr marL="0" indent="0" algn="just">
                  <a:buNone/>
                </a:pPr>
                <a:r>
                  <a:rPr lang="en-US" dirty="0" smtClean="0"/>
                  <a:t> </a:t>
                </a:r>
                <a:endParaRPr lang="en-US" dirty="0"/>
              </a:p>
              <a:p>
                <a:pPr marL="0" indent="0" algn="just">
                  <a:buNone/>
                </a:pPr>
                <a:endParaRPr lang="en-US" dirty="0" smtClean="0"/>
              </a:p>
              <a:p>
                <a:pPr algn="just"/>
                <a:endParaRPr lang="en-US" dirty="0"/>
              </a:p>
              <a:p>
                <a:pPr algn="just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029" r="-148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307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Covariance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363538" algn="just">
              <a:spcAft>
                <a:spcPts val="1200"/>
              </a:spcAft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363538" indent="0">
              <a:buNone/>
            </a:pPr>
            <a:r>
              <a:rPr lang="en-US" dirty="0" err="1">
                <a:cs typeface="Times New Roman" panose="02020603050405020304" pitchFamily="18" charset="0"/>
              </a:rPr>
              <a:t>Diketahui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cs typeface="Times New Roman" panose="02020603050405020304" pitchFamily="18" charset="0"/>
              </a:rPr>
              <a:t>dua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cs typeface="Times New Roman" panose="02020603050405020304" pitchFamily="18" charset="0"/>
              </a:rPr>
              <a:t>buah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cs typeface="Times New Roman" panose="02020603050405020304" pitchFamily="18" charset="0"/>
              </a:rPr>
              <a:t>citra</a:t>
            </a:r>
            <a:r>
              <a:rPr lang="en-US" dirty="0" smtClean="0">
                <a:cs typeface="Times New Roman" panose="02020603050405020304" pitchFamily="18" charset="0"/>
              </a:rPr>
              <a:t> 3-bit </a:t>
            </a:r>
            <a:r>
              <a:rPr lang="en-US" dirty="0" err="1" smtClean="0">
                <a:cs typeface="Times New Roman" panose="02020603050405020304" pitchFamily="18" charset="0"/>
              </a:rPr>
              <a:t>sebagai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berikut</a:t>
            </a:r>
            <a:r>
              <a:rPr lang="en-US" dirty="0">
                <a:cs typeface="Times New Roman" panose="02020603050405020304" pitchFamily="18" charset="0"/>
              </a:rPr>
              <a:t>:</a:t>
            </a:r>
          </a:p>
          <a:p>
            <a:pPr marL="363538" indent="0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pPr marL="363538" indent="0">
              <a:buNone/>
            </a:pPr>
            <a:endParaRPr lang="en-US" dirty="0" smtClean="0">
              <a:cs typeface="Times New Roman" panose="02020603050405020304" pitchFamily="18" charset="0"/>
            </a:endParaRPr>
          </a:p>
          <a:p>
            <a:pPr marL="363538" indent="0">
              <a:buNone/>
            </a:pPr>
            <a:r>
              <a:rPr lang="en-US" dirty="0" err="1" smtClean="0">
                <a:cs typeface="Times New Roman" panose="02020603050405020304" pitchFamily="18" charset="0"/>
              </a:rPr>
              <a:t>hitunglah</a:t>
            </a:r>
            <a:r>
              <a:rPr lang="en-US" dirty="0" smtClean="0">
                <a:cs typeface="Times New Roman" panose="02020603050405020304" pitchFamily="18" charset="0"/>
              </a:rPr>
              <a:t> Covariance </a:t>
            </a:r>
            <a:r>
              <a:rPr lang="en-US" dirty="0" err="1" smtClean="0">
                <a:cs typeface="Times New Roman" panose="02020603050405020304" pitchFamily="18" charset="0"/>
              </a:rPr>
              <a:t>dari</a:t>
            </a:r>
            <a:r>
              <a:rPr lang="en-US" dirty="0" smtClean="0">
                <a:cs typeface="Times New Roman" panose="02020603050405020304" pitchFamily="18" charset="0"/>
              </a:rPr>
              <a:t> 2 </a:t>
            </a:r>
            <a:r>
              <a:rPr lang="en-US" dirty="0" err="1" smtClean="0">
                <a:cs typeface="Times New Roman" panose="02020603050405020304" pitchFamily="18" charset="0"/>
              </a:rPr>
              <a:t>citra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tersebut</a:t>
            </a:r>
            <a:r>
              <a:rPr lang="en-US" dirty="0">
                <a:cs typeface="Times New Roman" panose="02020603050405020304" pitchFamily="18" charset="0"/>
              </a:rPr>
              <a:t>!</a:t>
            </a:r>
            <a:endParaRPr lang="id-ID" dirty="0">
              <a:cs typeface="Times New Roman" panose="02020603050405020304" pitchFamily="18" charset="0"/>
            </a:endParaRPr>
          </a:p>
          <a:p>
            <a:pPr marL="0" indent="0" algn="just">
              <a:spcAft>
                <a:spcPts val="1200"/>
              </a:spcAft>
              <a:buNone/>
            </a:pPr>
            <a:endParaRPr lang="en-US" dirty="0" smtClean="0"/>
          </a:p>
          <a:p>
            <a:pPr marL="363538" indent="-363538" algn="just">
              <a:spcAft>
                <a:spcPts val="1200"/>
              </a:spcAft>
            </a:pPr>
            <a:endParaRPr lang="en-US" dirty="0" smtClean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393272"/>
              </p:ext>
            </p:extLst>
          </p:nvPr>
        </p:nvGraphicFramePr>
        <p:xfrm>
          <a:off x="1475656" y="2276872"/>
          <a:ext cx="1152128" cy="837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</a:tblGrid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478031"/>
              </p:ext>
            </p:extLst>
          </p:nvPr>
        </p:nvGraphicFramePr>
        <p:xfrm>
          <a:off x="3912699" y="2276872"/>
          <a:ext cx="1152128" cy="837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</a:tblGrid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879366" y="2492896"/>
            <a:ext cx="564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</a:t>
            </a:r>
            <a:endParaRPr lang="id-ID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47864" y="2492896"/>
            <a:ext cx="56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id-ID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3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Covariance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363538" algn="just">
              <a:spcAft>
                <a:spcPts val="1200"/>
              </a:spcAft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363538" indent="0">
              <a:buNone/>
            </a:pPr>
            <a:r>
              <a:rPr lang="en-US" dirty="0" err="1" smtClean="0">
                <a:cs typeface="Times New Roman" panose="02020603050405020304" pitchFamily="18" charset="0"/>
              </a:rPr>
              <a:t>Menghitung</a:t>
            </a:r>
            <a:r>
              <a:rPr lang="en-US" dirty="0" smtClean="0">
                <a:cs typeface="Times New Roman" panose="02020603050405020304" pitchFamily="18" charset="0"/>
              </a:rPr>
              <a:t> Mean </a:t>
            </a:r>
            <a:r>
              <a:rPr lang="en-US" dirty="0" err="1" smtClean="0">
                <a:cs typeface="Times New Roman" panose="02020603050405020304" pitchFamily="18" charset="0"/>
              </a:rPr>
              <a:t>citra</a:t>
            </a:r>
            <a:r>
              <a:rPr lang="en-US" dirty="0" smtClean="0">
                <a:cs typeface="Times New Roman" panose="02020603050405020304" pitchFamily="18" charset="0"/>
              </a:rPr>
              <a:t> A </a:t>
            </a:r>
            <a:r>
              <a:rPr lang="en-US" dirty="0" err="1" smtClean="0">
                <a:cs typeface="Times New Roman" panose="02020603050405020304" pitchFamily="18" charset="0"/>
              </a:rPr>
              <a:t>dan</a:t>
            </a:r>
            <a:r>
              <a:rPr lang="en-US" dirty="0" smtClean="0">
                <a:cs typeface="Times New Roman" panose="02020603050405020304" pitchFamily="18" charset="0"/>
              </a:rPr>
              <a:t> B:</a:t>
            </a:r>
            <a:endParaRPr lang="en-US" dirty="0">
              <a:cs typeface="Times New Roman" panose="02020603050405020304" pitchFamily="18" charset="0"/>
            </a:endParaRPr>
          </a:p>
          <a:p>
            <a:pPr marL="363538" indent="0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pPr marL="363538" indent="0">
              <a:buNone/>
            </a:pPr>
            <a:endParaRPr lang="en-US" dirty="0" smtClean="0">
              <a:cs typeface="Times New Roman" panose="02020603050405020304" pitchFamily="18" charset="0"/>
            </a:endParaRPr>
          </a:p>
          <a:p>
            <a:pPr marL="0" indent="0" algn="just">
              <a:spcAft>
                <a:spcPts val="1200"/>
              </a:spcAft>
              <a:buNone/>
            </a:pPr>
            <a:endParaRPr lang="en-US" dirty="0" smtClean="0"/>
          </a:p>
          <a:p>
            <a:pPr marL="0" indent="0" algn="just">
              <a:spcAft>
                <a:spcPts val="1200"/>
              </a:spcAft>
              <a:buNone/>
            </a:pPr>
            <a:endParaRPr lang="en-US" dirty="0" smtClean="0"/>
          </a:p>
          <a:p>
            <a:pPr marL="0" indent="0" algn="just">
              <a:spcAft>
                <a:spcPts val="1200"/>
              </a:spcAft>
              <a:buNone/>
            </a:pPr>
            <a:endParaRPr lang="en-US" dirty="0" smtClean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203276"/>
              </p:ext>
            </p:extLst>
          </p:nvPr>
        </p:nvGraphicFramePr>
        <p:xfrm>
          <a:off x="966788" y="3500438"/>
          <a:ext cx="795337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0" name="Equation" r:id="rId3" imgW="444240" imgH="215640" progId="Equation.3">
                  <p:embed/>
                </p:oleObj>
              </mc:Choice>
              <mc:Fallback>
                <p:oleObj name="Equation" r:id="rId3" imgW="444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788" y="3500438"/>
                        <a:ext cx="795337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664489"/>
              </p:ext>
            </p:extLst>
          </p:nvPr>
        </p:nvGraphicFramePr>
        <p:xfrm>
          <a:off x="3795713" y="3389313"/>
          <a:ext cx="1952625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1" name="Equation" r:id="rId5" imgW="1091880" imgH="990360" progId="Equation.3">
                  <p:embed/>
                </p:oleObj>
              </mc:Choice>
              <mc:Fallback>
                <p:oleObj name="Equation" r:id="rId5" imgW="109188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5713" y="3389313"/>
                        <a:ext cx="1952625" cy="176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764556"/>
              </p:ext>
            </p:extLst>
          </p:nvPr>
        </p:nvGraphicFramePr>
        <p:xfrm>
          <a:off x="1475656" y="2276872"/>
          <a:ext cx="1152128" cy="837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</a:tblGrid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127858"/>
              </p:ext>
            </p:extLst>
          </p:nvPr>
        </p:nvGraphicFramePr>
        <p:xfrm>
          <a:off x="3912699" y="2276872"/>
          <a:ext cx="1152128" cy="837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</a:tblGrid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79366" y="2492896"/>
            <a:ext cx="564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</a:t>
            </a:r>
            <a:endParaRPr lang="id-ID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47864" y="2492896"/>
            <a:ext cx="56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id-ID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53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Etika</a:t>
            </a:r>
            <a:r>
              <a:rPr lang="en-US" sz="2800" dirty="0" smtClean="0"/>
              <a:t> </a:t>
            </a:r>
            <a:r>
              <a:rPr lang="en-US" sz="2800" dirty="0" err="1" smtClean="0"/>
              <a:t>Berkomunikasi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Jam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Dosen</a:t>
            </a:r>
            <a:r>
              <a:rPr lang="en-US" sz="2400" dirty="0" smtClean="0"/>
              <a:t>: </a:t>
            </a:r>
            <a:r>
              <a:rPr lang="en-US" sz="2400" dirty="0" err="1" smtClean="0">
                <a:solidFill>
                  <a:srgbClr val="FF0000"/>
                </a:solidFill>
              </a:rPr>
              <a:t>Senin</a:t>
            </a:r>
            <a:r>
              <a:rPr lang="en-US" sz="2400" dirty="0" smtClean="0">
                <a:solidFill>
                  <a:srgbClr val="FF0000"/>
                </a:solidFill>
              </a:rPr>
              <a:t> – </a:t>
            </a:r>
            <a:r>
              <a:rPr lang="en-US" sz="2400" dirty="0" err="1" smtClean="0">
                <a:solidFill>
                  <a:srgbClr val="FF0000"/>
                </a:solidFill>
              </a:rPr>
              <a:t>Jum’at</a:t>
            </a:r>
            <a:r>
              <a:rPr lang="en-US" sz="2400" dirty="0" smtClean="0">
                <a:solidFill>
                  <a:srgbClr val="FF0000"/>
                </a:solidFill>
              </a:rPr>
              <a:t> (07.00 – 16.00)</a:t>
            </a:r>
          </a:p>
          <a:p>
            <a:pPr lvl="1"/>
            <a:r>
              <a:rPr lang="en-US" sz="2400" dirty="0" err="1" smtClean="0"/>
              <a:t>Gunakan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SMS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Grup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/>
              <a:t>Whatsapp</a:t>
            </a:r>
            <a:endParaRPr lang="en-US" sz="2400" dirty="0" smtClean="0"/>
          </a:p>
          <a:p>
            <a:pPr lvl="1"/>
            <a:r>
              <a:rPr lang="en-US" sz="2400" dirty="0" err="1" smtClean="0"/>
              <a:t>Sertakan</a:t>
            </a:r>
            <a:r>
              <a:rPr lang="en-US" sz="2400" dirty="0" smtClean="0"/>
              <a:t> NIM, Nama,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endParaRPr lang="en-US" sz="2400" dirty="0" smtClean="0"/>
          </a:p>
          <a:p>
            <a:pPr lvl="1"/>
            <a:r>
              <a:rPr lang="en-US" sz="2400" dirty="0" err="1" smtClean="0"/>
              <a:t>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sopan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sz="24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-68943" y="3200400"/>
            <a:ext cx="9136743" cy="3429000"/>
            <a:chOff x="-68943" y="3200400"/>
            <a:chExt cx="9136743" cy="34290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0365" b="68466"/>
            <a:stretch/>
          </p:blipFill>
          <p:spPr>
            <a:xfrm>
              <a:off x="137885" y="3283828"/>
              <a:ext cx="2300515" cy="2162629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695" b="65256"/>
            <a:stretch/>
          </p:blipFill>
          <p:spPr>
            <a:xfrm>
              <a:off x="2590800" y="3283828"/>
              <a:ext cx="3175000" cy="2382743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8730" b="53827"/>
            <a:stretch/>
          </p:blipFill>
          <p:spPr>
            <a:xfrm>
              <a:off x="5932714" y="3283828"/>
              <a:ext cx="3135086" cy="3166514"/>
            </a:xfrm>
            <a:prstGeom prst="rect">
              <a:avLst/>
            </a:prstGeom>
          </p:spPr>
        </p:pic>
        <p:sp>
          <p:nvSpPr>
            <p:cNvPr id="7" name="Multiply 6"/>
            <p:cNvSpPr/>
            <p:nvPr/>
          </p:nvSpPr>
          <p:spPr>
            <a:xfrm>
              <a:off x="-68943" y="5266286"/>
              <a:ext cx="2590800" cy="1363114"/>
            </a:xfrm>
            <a:prstGeom prst="mathMultiply">
              <a:avLst>
                <a:gd name="adj1" fmla="val 7453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37885" y="3200400"/>
              <a:ext cx="2300515" cy="3249942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521857" y="3200400"/>
              <a:ext cx="6545943" cy="3249942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914900" y="4490860"/>
              <a:ext cx="533400" cy="96801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819400" y="4643260"/>
              <a:ext cx="1066800" cy="96801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629400" y="4643259"/>
              <a:ext cx="1066800" cy="96801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914900" y="4643260"/>
              <a:ext cx="533400" cy="96801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62800" y="4801020"/>
              <a:ext cx="533400" cy="96801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5181600" y="5366700"/>
              <a:ext cx="590498" cy="1083642"/>
              <a:chOff x="5179265" y="5379255"/>
              <a:chExt cx="590498" cy="1083642"/>
            </a:xfrm>
          </p:grpSpPr>
          <p:sp>
            <p:nvSpPr>
              <p:cNvPr id="15" name="Rectangle 14"/>
              <p:cNvSpPr/>
              <p:nvPr/>
            </p:nvSpPr>
            <p:spPr>
              <a:xfrm rot="18854907">
                <a:off x="5179542" y="5872675"/>
                <a:ext cx="1083642" cy="96801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6" name="Rectangle 15"/>
              <p:cNvSpPr/>
              <p:nvPr/>
            </p:nvSpPr>
            <p:spPr>
              <a:xfrm rot="2747956">
                <a:off x="4960966" y="6069624"/>
                <a:ext cx="533400" cy="96801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4345736" y="3733800"/>
              <a:ext cx="533400" cy="9680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696200" y="3733799"/>
              <a:ext cx="533400" cy="9680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828800" y="3733800"/>
              <a:ext cx="533400" cy="9680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251860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Covariance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363538" algn="just">
              <a:spcAft>
                <a:spcPts val="1200"/>
              </a:spcAft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363538" indent="0">
              <a:buNone/>
            </a:pPr>
            <a:r>
              <a:rPr lang="en-US" dirty="0" err="1" smtClean="0">
                <a:cs typeface="Times New Roman" panose="02020603050405020304" pitchFamily="18" charset="0"/>
              </a:rPr>
              <a:t>Menghitung</a:t>
            </a:r>
            <a:r>
              <a:rPr lang="en-US" dirty="0" smtClean="0">
                <a:cs typeface="Times New Roman" panose="02020603050405020304" pitchFamily="18" charset="0"/>
              </a:rPr>
              <a:t> Covariance </a:t>
            </a:r>
            <a:r>
              <a:rPr lang="en-US" dirty="0" err="1" smtClean="0">
                <a:cs typeface="Times New Roman" panose="02020603050405020304" pitchFamily="18" charset="0"/>
              </a:rPr>
              <a:t>citra</a:t>
            </a:r>
            <a:r>
              <a:rPr lang="en-US" dirty="0" smtClean="0">
                <a:cs typeface="Times New Roman" panose="02020603050405020304" pitchFamily="18" charset="0"/>
              </a:rPr>
              <a:t> A </a:t>
            </a:r>
            <a:r>
              <a:rPr lang="en-US" dirty="0" err="1" smtClean="0">
                <a:cs typeface="Times New Roman" panose="02020603050405020304" pitchFamily="18" charset="0"/>
              </a:rPr>
              <a:t>dan</a:t>
            </a:r>
            <a:r>
              <a:rPr lang="en-US" dirty="0" smtClean="0">
                <a:cs typeface="Times New Roman" panose="02020603050405020304" pitchFamily="18" charset="0"/>
              </a:rPr>
              <a:t> B:</a:t>
            </a:r>
            <a:endParaRPr lang="en-US" dirty="0">
              <a:cs typeface="Times New Roman" panose="02020603050405020304" pitchFamily="18" charset="0"/>
            </a:endParaRPr>
          </a:p>
          <a:p>
            <a:pPr marL="363538" indent="0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pPr marL="363538" indent="0">
              <a:buNone/>
            </a:pPr>
            <a:endParaRPr lang="en-US" dirty="0" smtClean="0">
              <a:cs typeface="Times New Roman" panose="02020603050405020304" pitchFamily="18" charset="0"/>
            </a:endParaRPr>
          </a:p>
          <a:p>
            <a:pPr marL="0" indent="0" algn="just">
              <a:spcAft>
                <a:spcPts val="1200"/>
              </a:spcAft>
              <a:buNone/>
            </a:pPr>
            <a:endParaRPr lang="en-US" dirty="0" smtClean="0"/>
          </a:p>
          <a:p>
            <a:pPr marL="0" indent="0" algn="just">
              <a:spcAft>
                <a:spcPts val="1200"/>
              </a:spcAft>
              <a:buNone/>
            </a:pPr>
            <a:endParaRPr lang="en-US" dirty="0" smtClean="0"/>
          </a:p>
          <a:p>
            <a:pPr marL="0" indent="0" algn="just">
              <a:spcAft>
                <a:spcPts val="1200"/>
              </a:spcAft>
              <a:buNone/>
            </a:pPr>
            <a:endParaRPr lang="en-US" dirty="0" smtClean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532648"/>
              </p:ext>
            </p:extLst>
          </p:nvPr>
        </p:nvGraphicFramePr>
        <p:xfrm>
          <a:off x="899592" y="3284984"/>
          <a:ext cx="4424363" cy="300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Equation" r:id="rId3" imgW="2476440" imgH="1676160" progId="Equation.3">
                  <p:embed/>
                </p:oleObj>
              </mc:Choice>
              <mc:Fallback>
                <p:oleObj name="Equation" r:id="rId3" imgW="2476440" imgH="1676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284984"/>
                        <a:ext cx="4424363" cy="300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245377"/>
              </p:ext>
            </p:extLst>
          </p:nvPr>
        </p:nvGraphicFramePr>
        <p:xfrm>
          <a:off x="1475656" y="2276872"/>
          <a:ext cx="1152128" cy="837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</a:tblGrid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42998"/>
              </p:ext>
            </p:extLst>
          </p:nvPr>
        </p:nvGraphicFramePr>
        <p:xfrm>
          <a:off x="3912699" y="2276872"/>
          <a:ext cx="1152128" cy="837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</a:tblGrid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879366" y="2492896"/>
            <a:ext cx="564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</a:t>
            </a:r>
            <a:endParaRPr lang="id-ID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47864" y="2492896"/>
            <a:ext cx="56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id-ID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59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000" dirty="0"/>
              <a:t>3</a:t>
            </a:r>
            <a:r>
              <a:rPr lang="en-US" sz="5000" dirty="0" smtClean="0"/>
              <a:t>. Structural Similarity (SSIM)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8862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 r a j a n t o   W a h y u   A d </a:t>
            </a:r>
            <a:r>
              <a:rPr lang="en-US" sz="3600" b="1" dirty="0" err="1" smtClean="0"/>
              <a:t>i</a:t>
            </a:r>
            <a:endParaRPr lang="en-US" sz="3600" b="1" dirty="0" smtClean="0"/>
          </a:p>
          <a:p>
            <a:r>
              <a:rPr lang="en-US" sz="2800" dirty="0" smtClean="0"/>
              <a:t>prajanto@dsn.dinus.ac.id</a:t>
            </a:r>
          </a:p>
          <a:p>
            <a:r>
              <a:rPr lang="en-US" sz="2800" dirty="0" smtClean="0"/>
              <a:t>+6285 641 73 00 22</a:t>
            </a:r>
          </a:p>
          <a:p>
            <a:pPr algn="r"/>
            <a:endParaRPr lang="en-US" sz="2800" dirty="0"/>
          </a:p>
        </p:txBody>
      </p:sp>
      <p:pic>
        <p:nvPicPr>
          <p:cNvPr id="12292" name="Picture 4" descr="https://s-media-cache-ak0.pinimg.com/474x/d6/d7/66/d6d7662a655b34e8faf8a310102a6c7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ghtScreen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79512" y="3501008"/>
            <a:ext cx="2664296" cy="26642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3862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Structural Similarity (SSIM)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SSIM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kemiripan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2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endParaRPr lang="en-US" dirty="0" smtClean="0"/>
          </a:p>
          <a:p>
            <a:pPr algn="just"/>
            <a:r>
              <a:rPr lang="en-US" dirty="0" smtClean="0"/>
              <a:t>SSIM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Zhou Wang, Al </a:t>
            </a:r>
            <a:r>
              <a:rPr lang="en-US" dirty="0" err="1" smtClean="0"/>
              <a:t>Bovik</a:t>
            </a:r>
            <a:r>
              <a:rPr lang="en-US" dirty="0" smtClean="0"/>
              <a:t>, Hamid Sheikh,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Eero</a:t>
            </a:r>
            <a:r>
              <a:rPr lang="en-US" dirty="0" smtClean="0"/>
              <a:t> </a:t>
            </a:r>
            <a:r>
              <a:rPr lang="en-US" dirty="0" err="1" smtClean="0"/>
              <a:t>Simoncelli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2004</a:t>
            </a:r>
          </a:p>
          <a:p>
            <a:pPr algn="just"/>
            <a:r>
              <a:rPr lang="en-US" dirty="0" smtClean="0"/>
              <a:t>SSIM </a:t>
            </a:r>
            <a:r>
              <a:rPr lang="en-US" dirty="0" err="1" smtClean="0"/>
              <a:t>dipublikasikan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id-ID" i="1" dirty="0"/>
              <a:t>IEEE Transactions on Image </a:t>
            </a:r>
            <a:r>
              <a:rPr lang="id-ID" i="1" dirty="0" smtClean="0"/>
              <a:t>Processing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April 2004 </a:t>
            </a:r>
            <a:r>
              <a:rPr lang="en-US" dirty="0" err="1" smtClean="0"/>
              <a:t>dalam</a:t>
            </a:r>
            <a:r>
              <a:rPr lang="en-US" dirty="0" smtClean="0"/>
              <a:t> paper yang </a:t>
            </a:r>
            <a:r>
              <a:rPr lang="en-US" dirty="0" err="1" smtClean="0"/>
              <a:t>berjudul</a:t>
            </a:r>
            <a:r>
              <a:rPr lang="en-US" dirty="0" smtClean="0"/>
              <a:t> “</a:t>
            </a:r>
            <a:r>
              <a:rPr lang="en-US" i="1" dirty="0"/>
              <a:t>Image quality assessment: From error visibility to structural </a:t>
            </a:r>
            <a:r>
              <a:rPr lang="en-US" i="1" dirty="0" smtClean="0"/>
              <a:t>similarity</a:t>
            </a:r>
            <a:r>
              <a:rPr lang="en-US" dirty="0" smtClean="0"/>
              <a:t>”</a:t>
            </a:r>
          </a:p>
          <a:p>
            <a:pPr algn="just"/>
            <a:r>
              <a:rPr lang="en-US" dirty="0"/>
              <a:t>SSIM </a:t>
            </a:r>
            <a:r>
              <a:rPr lang="en-US" dirty="0" err="1"/>
              <a:t>didesain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menggantikan</a:t>
            </a:r>
            <a:r>
              <a:rPr lang="en-US" dirty="0"/>
              <a:t> MSE </a:t>
            </a:r>
            <a:r>
              <a:rPr lang="en-US" dirty="0" err="1"/>
              <a:t>dan</a:t>
            </a:r>
            <a:r>
              <a:rPr lang="en-US" dirty="0"/>
              <a:t> PSNR </a:t>
            </a:r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2799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Structural Similarity (SSIM)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32796"/>
            <a:ext cx="8229600" cy="139180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SSIM </a:t>
            </a:r>
            <a:r>
              <a:rPr lang="en-US" sz="2400" dirty="0" err="1" smtClean="0"/>
              <a:t>mengkombinasikan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i="1" dirty="0" smtClean="0"/>
              <a:t>Luminance</a:t>
            </a:r>
            <a:r>
              <a:rPr lang="en-US" sz="2400" dirty="0" smtClean="0"/>
              <a:t> (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 smtClean="0"/>
              <a:t>), </a:t>
            </a:r>
            <a:r>
              <a:rPr lang="en-US" sz="2400" i="1" dirty="0" smtClean="0"/>
              <a:t>contrast</a:t>
            </a:r>
            <a:r>
              <a:rPr lang="en-US" sz="2400" dirty="0" smtClean="0"/>
              <a:t> (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structure</a:t>
            </a:r>
            <a:r>
              <a:rPr lang="en-US" sz="2400" dirty="0" smtClean="0"/>
              <a:t> (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/>
              <a:t>)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mengukur</a:t>
            </a:r>
            <a:r>
              <a:rPr lang="en-US" sz="2400" dirty="0" smtClean="0"/>
              <a:t> </a:t>
            </a:r>
            <a:r>
              <a:rPr lang="en-US" sz="2400" dirty="0" err="1" smtClean="0"/>
              <a:t>kemiripan</a:t>
            </a:r>
            <a:r>
              <a:rPr lang="en-US" sz="2400" dirty="0" smtClean="0"/>
              <a:t> 2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citra</a:t>
            </a:r>
            <a:endParaRPr lang="id-ID" sz="24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9144000" cy="3952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16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Structural Similarity (SSIM)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SSIM </a:t>
            </a:r>
            <a:r>
              <a:rPr lang="en-US" dirty="0" err="1" smtClean="0"/>
              <a:t>citra</a:t>
            </a:r>
            <a:r>
              <a:rPr lang="en-US" dirty="0" smtClean="0"/>
              <a:t> A </a:t>
            </a:r>
            <a:r>
              <a:rPr lang="en-US" dirty="0" err="1" smtClean="0"/>
              <a:t>terhadap</a:t>
            </a:r>
            <a:r>
              <a:rPr lang="en-US" dirty="0" smtClean="0"/>
              <a:t> B: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363538" indent="0"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Catatan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</a:p>
          <a:p>
            <a:pPr marL="706438">
              <a:buFont typeface="Wingdings" panose="05000000000000000000" pitchFamily="2" charset="2"/>
              <a:buChar char="§"/>
            </a:pP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diatas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SSIM</a:t>
            </a:r>
          </a:p>
          <a:p>
            <a:pPr marL="706438">
              <a:buFont typeface="Wingdings" panose="05000000000000000000" pitchFamily="2" charset="2"/>
              <a:buChar char="§"/>
            </a:pP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l-GR" sz="2400" dirty="0" smtClean="0"/>
              <a:t>α</a:t>
            </a:r>
            <a:r>
              <a:rPr lang="en-US" sz="2400" dirty="0" smtClean="0"/>
              <a:t>, </a:t>
            </a:r>
            <a:r>
              <a:rPr lang="el-GR" sz="2400" dirty="0" smtClean="0"/>
              <a:t>β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l-GR" sz="2400" dirty="0" smtClean="0"/>
              <a:t>γ</a:t>
            </a:r>
            <a:r>
              <a:rPr lang="en-US" sz="2400" dirty="0" smtClean="0"/>
              <a:t> (</a:t>
            </a:r>
            <a:r>
              <a:rPr lang="en-US" sz="2400" dirty="0" err="1" smtClean="0"/>
              <a:t>bobot</a:t>
            </a:r>
            <a:r>
              <a:rPr lang="en-US" sz="2400" dirty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/>
              <a:t> ,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sz="2400" dirty="0"/>
              <a:t> ,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/>
              <a:t>)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1</a:t>
            </a:r>
          </a:p>
          <a:p>
            <a:pPr marL="706438">
              <a:buFont typeface="Wingdings" panose="05000000000000000000" pitchFamily="2" charset="2"/>
              <a:buChar char="§"/>
            </a:pPr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 smtClean="0"/>
              <a:t> (</a:t>
            </a:r>
            <a:r>
              <a:rPr lang="en-US" sz="2400" dirty="0" err="1" smtClean="0"/>
              <a:t>koefisien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/>
              <a:t>)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 smtClean="0"/>
              <a:t>setengah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 smtClean="0"/>
              <a:t>2 </a:t>
            </a:r>
            <a:r>
              <a:rPr lang="en-US" sz="2400" dirty="0"/>
              <a:t>(</a:t>
            </a:r>
            <a:r>
              <a:rPr lang="en-US" sz="2400" dirty="0" err="1"/>
              <a:t>koefisien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/>
              <a:t>)</a:t>
            </a:r>
          </a:p>
          <a:p>
            <a:pPr marL="363538" indent="0" algn="just">
              <a:buNone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umumnya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bobot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pembobotan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gaussian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standard </a:t>
            </a:r>
            <a:r>
              <a:rPr lang="en-US" sz="2400" dirty="0" err="1" smtClean="0"/>
              <a:t>deviasi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1,5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kernel </a:t>
            </a:r>
            <a:r>
              <a:rPr lang="en-US" sz="2400" dirty="0" smtClean="0">
                <a:solidFill>
                  <a:srgbClr val="FF0000"/>
                </a:solidFill>
              </a:rPr>
              <a:t>11x11</a:t>
            </a:r>
            <a:endParaRPr lang="en-US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180363"/>
              </p:ext>
            </p:extLst>
          </p:nvPr>
        </p:nvGraphicFramePr>
        <p:xfrm>
          <a:off x="1475656" y="1484784"/>
          <a:ext cx="5616624" cy="954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7" name="Equation" r:id="rId3" imgW="2539800" imgH="431640" progId="Equation.3">
                  <p:embed/>
                </p:oleObj>
              </mc:Choice>
              <mc:Fallback>
                <p:oleObj name="Equation" r:id="rId3" imgW="25398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5656" y="1484784"/>
                        <a:ext cx="5616624" cy="9548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042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Structural Similarity (SSIM)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SSIM </a:t>
                </a:r>
                <a:r>
                  <a:rPr lang="en-US" dirty="0" err="1"/>
                  <a:t>citra</a:t>
                </a:r>
                <a:r>
                  <a:rPr lang="en-US" dirty="0"/>
                  <a:t> A </a:t>
                </a:r>
                <a:r>
                  <a:rPr lang="en-US" dirty="0" err="1"/>
                  <a:t>terhadap</a:t>
                </a:r>
                <a:r>
                  <a:rPr lang="en-US" dirty="0"/>
                  <a:t> B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endParaRPr lang="en-US" sz="2400" dirty="0" smtClean="0"/>
              </a:p>
              <a:p>
                <a:pPr marL="363538" indent="0">
                  <a:buNone/>
                </a:pPr>
                <a:r>
                  <a:rPr lang="en-US" sz="2400" dirty="0" err="1" smtClean="0"/>
                  <a:t>Dimana</a:t>
                </a:r>
                <a:r>
                  <a:rPr lang="en-US" sz="2400" dirty="0" smtClean="0"/>
                  <a:t>:</a:t>
                </a:r>
              </a:p>
              <a:p>
                <a:pPr marL="363538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err="1" smtClean="0"/>
                  <a:t>adalah</a:t>
                </a:r>
                <a:r>
                  <a:rPr lang="en-US" sz="2400" dirty="0" smtClean="0"/>
                  <a:t> mean </a:t>
                </a:r>
                <a:r>
                  <a:rPr lang="en-US" sz="2400" dirty="0" err="1" smtClean="0"/>
                  <a:t>dari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citra</a:t>
                </a:r>
                <a:r>
                  <a:rPr lang="en-US" sz="2400" dirty="0" smtClean="0"/>
                  <a:t> A </a:t>
                </a:r>
                <a:r>
                  <a:rPr lang="en-US" sz="2400" dirty="0" err="1" smtClean="0"/>
                  <a:t>dan</a:t>
                </a:r>
                <a:r>
                  <a:rPr lang="en-US" sz="2400" dirty="0" smtClean="0"/>
                  <a:t> B</a:t>
                </a:r>
              </a:p>
              <a:p>
                <a:pPr marL="363538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𝐴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err="1" smtClean="0"/>
                  <a:t>adalah</a:t>
                </a:r>
                <a:r>
                  <a:rPr lang="en-US" sz="2400" dirty="0" smtClean="0"/>
                  <a:t> covariance </a:t>
                </a:r>
                <a:r>
                  <a:rPr lang="en-US" sz="2400" dirty="0" err="1" smtClean="0"/>
                  <a:t>citra</a:t>
                </a:r>
                <a:r>
                  <a:rPr lang="en-US" sz="2400" dirty="0" smtClean="0"/>
                  <a:t> A </a:t>
                </a:r>
                <a:r>
                  <a:rPr lang="en-US" sz="2400" dirty="0" err="1" smtClean="0"/>
                  <a:t>terhadap</a:t>
                </a:r>
                <a:r>
                  <a:rPr lang="en-US" sz="2400" dirty="0" smtClean="0"/>
                  <a:t> B</a:t>
                </a:r>
              </a:p>
              <a:p>
                <a:pPr marL="363538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id-ID" sz="2400" i="1">
                            <a:latin typeface="Cambria Math"/>
                          </a:rPr>
                        </m:ctrlPr>
                      </m:sSubSupPr>
                      <m:e>
                        <m:r>
                          <a:rPr lang="id-ID" sz="240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𝐴</m:t>
                        </m:r>
                      </m:sub>
                      <m:sup>
                        <m:r>
                          <a:rPr lang="id-ID" sz="2400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err="1" smtClean="0"/>
                  <a:t>adalah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varian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dari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citra</a:t>
                </a:r>
                <a:r>
                  <a:rPr lang="en-US" sz="2400" dirty="0" smtClean="0"/>
                  <a:t> A</a:t>
                </a:r>
              </a:p>
              <a:p>
                <a:pPr marL="363538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id-ID" sz="2400" i="1">
                            <a:latin typeface="Cambria Math"/>
                          </a:rPr>
                        </m:ctrlPr>
                      </m:sSubSupPr>
                      <m:e>
                        <m:r>
                          <a:rPr lang="id-ID" sz="240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𝐵</m:t>
                        </m:r>
                      </m:sub>
                      <m:sup>
                        <m:r>
                          <a:rPr lang="id-ID" sz="2400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varian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citra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B</a:t>
                </a:r>
              </a:p>
              <a:p>
                <a:pPr marL="363538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𝐿</m:t>
                        </m:r>
                        <m:r>
                          <a:rPr lang="en-US" sz="24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/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𝐿</m:t>
                        </m:r>
                        <m:r>
                          <a:rPr lang="en-US" sz="24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marL="363538" indent="0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𝐿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err="1" smtClean="0"/>
                  <a:t>adalah</a:t>
                </a:r>
                <a:r>
                  <a:rPr lang="en-US" sz="2400" dirty="0" smtClean="0"/>
                  <a:t>  </a:t>
                </a:r>
                <a:r>
                  <a:rPr lang="en-US" sz="2400" i="1" dirty="0" smtClean="0"/>
                  <a:t>dynamic range </a:t>
                </a:r>
                <a:r>
                  <a:rPr lang="en-US" sz="2400" dirty="0" err="1" smtClean="0"/>
                  <a:t>citra</a:t>
                </a:r>
                <a:r>
                  <a:rPr lang="en-US" sz="2400" dirty="0" smtClean="0"/>
                  <a:t> (2</a:t>
                </a:r>
                <a:r>
                  <a:rPr lang="en-US" sz="2400" baseline="30000" dirty="0" smtClean="0"/>
                  <a:t>bit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– 1)</a:t>
                </a:r>
              </a:p>
              <a:p>
                <a:pPr marL="363538" indent="0">
                  <a:buNone/>
                </a:pPr>
                <a:r>
                  <a:rPr lang="en-US" sz="2400" dirty="0"/>
                  <a:t>d</a:t>
                </a:r>
                <a:r>
                  <a:rPr lang="en-US" sz="2400" dirty="0" err="1"/>
                  <a:t>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nilai</a:t>
                </a:r>
                <a:r>
                  <a:rPr lang="en-US" sz="2400" dirty="0"/>
                  <a:t> default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=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0.01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=</a:t>
                </a:r>
                <a:r>
                  <a:rPr lang="en-US" sz="2400" dirty="0" smtClean="0"/>
                  <a:t> 0.03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59" t="-102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722572"/>
              </p:ext>
            </p:extLst>
          </p:nvPr>
        </p:nvGraphicFramePr>
        <p:xfrm>
          <a:off x="1475656" y="1484784"/>
          <a:ext cx="5616624" cy="954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" name="Equation" r:id="rId4" imgW="2539800" imgH="431640" progId="Equation.3">
                  <p:embed/>
                </p:oleObj>
              </mc:Choice>
              <mc:Fallback>
                <p:oleObj name="Equation" r:id="rId4" imgW="25398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75656" y="1484784"/>
                        <a:ext cx="5616624" cy="9548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890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Structural Similarity (SSIM)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363538" algn="just">
              <a:spcAft>
                <a:spcPts val="1200"/>
              </a:spcAft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363538" indent="0">
              <a:buNone/>
            </a:pPr>
            <a:r>
              <a:rPr lang="en-US" dirty="0" err="1">
                <a:cs typeface="Times New Roman" panose="02020603050405020304" pitchFamily="18" charset="0"/>
              </a:rPr>
              <a:t>Diketahui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cs typeface="Times New Roman" panose="02020603050405020304" pitchFamily="18" charset="0"/>
              </a:rPr>
              <a:t>dua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cs typeface="Times New Roman" panose="02020603050405020304" pitchFamily="18" charset="0"/>
              </a:rPr>
              <a:t>buah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cs typeface="Times New Roman" panose="02020603050405020304" pitchFamily="18" charset="0"/>
              </a:rPr>
              <a:t>citra</a:t>
            </a:r>
            <a:r>
              <a:rPr lang="en-US" dirty="0" smtClean="0">
                <a:cs typeface="Times New Roman" panose="02020603050405020304" pitchFamily="18" charset="0"/>
              </a:rPr>
              <a:t> 3-bit </a:t>
            </a:r>
            <a:r>
              <a:rPr lang="en-US" dirty="0" err="1" smtClean="0">
                <a:cs typeface="Times New Roman" panose="02020603050405020304" pitchFamily="18" charset="0"/>
              </a:rPr>
              <a:t>sebagai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berikut</a:t>
            </a:r>
            <a:r>
              <a:rPr lang="en-US" dirty="0">
                <a:cs typeface="Times New Roman" panose="02020603050405020304" pitchFamily="18" charset="0"/>
              </a:rPr>
              <a:t>:</a:t>
            </a:r>
          </a:p>
          <a:p>
            <a:pPr marL="363538" indent="0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pPr marL="363538" indent="0">
              <a:buNone/>
            </a:pPr>
            <a:endParaRPr lang="en-US" dirty="0" smtClean="0">
              <a:cs typeface="Times New Roman" panose="02020603050405020304" pitchFamily="18" charset="0"/>
            </a:endParaRPr>
          </a:p>
          <a:p>
            <a:pPr marL="363538" indent="0">
              <a:buNone/>
            </a:pPr>
            <a:r>
              <a:rPr lang="en-US" dirty="0" err="1" smtClean="0">
                <a:cs typeface="Times New Roman" panose="02020603050405020304" pitchFamily="18" charset="0"/>
              </a:rPr>
              <a:t>hitunglah</a:t>
            </a:r>
            <a:r>
              <a:rPr lang="en-US" dirty="0" smtClean="0">
                <a:cs typeface="Times New Roman" panose="02020603050405020304" pitchFamily="18" charset="0"/>
              </a:rPr>
              <a:t> SSIM </a:t>
            </a:r>
            <a:r>
              <a:rPr lang="en-US" dirty="0" err="1" smtClean="0">
                <a:cs typeface="Times New Roman" panose="02020603050405020304" pitchFamily="18" charset="0"/>
              </a:rPr>
              <a:t>dari</a:t>
            </a:r>
            <a:r>
              <a:rPr lang="en-US" dirty="0" smtClean="0">
                <a:cs typeface="Times New Roman" panose="02020603050405020304" pitchFamily="18" charset="0"/>
              </a:rPr>
              <a:t> 2 </a:t>
            </a:r>
            <a:r>
              <a:rPr lang="en-US" dirty="0" err="1" smtClean="0">
                <a:cs typeface="Times New Roman" panose="02020603050405020304" pitchFamily="18" charset="0"/>
              </a:rPr>
              <a:t>citra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tersebut</a:t>
            </a:r>
            <a:r>
              <a:rPr lang="en-US" dirty="0">
                <a:cs typeface="Times New Roman" panose="02020603050405020304" pitchFamily="18" charset="0"/>
              </a:rPr>
              <a:t>!</a:t>
            </a:r>
            <a:endParaRPr lang="id-ID" dirty="0">
              <a:cs typeface="Times New Roman" panose="02020603050405020304" pitchFamily="18" charset="0"/>
            </a:endParaRPr>
          </a:p>
          <a:p>
            <a:pPr marL="0" indent="0" algn="just">
              <a:spcAft>
                <a:spcPts val="1200"/>
              </a:spcAft>
              <a:buNone/>
            </a:pPr>
            <a:endParaRPr lang="en-US" dirty="0" smtClean="0"/>
          </a:p>
          <a:p>
            <a:pPr marL="363538" indent="-363538" algn="just">
              <a:spcAft>
                <a:spcPts val="1200"/>
              </a:spcAft>
            </a:pPr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146001"/>
              </p:ext>
            </p:extLst>
          </p:nvPr>
        </p:nvGraphicFramePr>
        <p:xfrm>
          <a:off x="1475656" y="2276872"/>
          <a:ext cx="1152128" cy="837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</a:tblGrid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8257"/>
              </p:ext>
            </p:extLst>
          </p:nvPr>
        </p:nvGraphicFramePr>
        <p:xfrm>
          <a:off x="3912699" y="2276872"/>
          <a:ext cx="1152128" cy="837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</a:tblGrid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79366" y="2492896"/>
            <a:ext cx="564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</a:t>
            </a:r>
            <a:endParaRPr lang="id-ID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47864" y="2492896"/>
            <a:ext cx="56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id-ID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20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Structural Similarity (SSIM)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363538" algn="just">
              <a:spcAft>
                <a:spcPts val="1200"/>
              </a:spcAft>
            </a:pPr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 marL="363538" indent="0">
              <a:buNone/>
            </a:pPr>
            <a:r>
              <a:rPr lang="en-US" dirty="0" err="1">
                <a:cs typeface="Times New Roman" panose="02020603050405020304" pitchFamily="18" charset="0"/>
              </a:rPr>
              <a:t>Menghitung</a:t>
            </a:r>
            <a:r>
              <a:rPr lang="en-US" dirty="0">
                <a:cs typeface="Times New Roman" panose="02020603050405020304" pitchFamily="18" charset="0"/>
              </a:rPr>
              <a:t> V</a:t>
            </a:r>
            <a:r>
              <a:rPr lang="en-US" dirty="0" smtClean="0">
                <a:cs typeface="Times New Roman" panose="02020603050405020304" pitchFamily="18" charset="0"/>
              </a:rPr>
              <a:t>ariance </a:t>
            </a:r>
            <a:r>
              <a:rPr lang="en-US" dirty="0" err="1" smtClean="0">
                <a:cs typeface="Times New Roman" panose="02020603050405020304" pitchFamily="18" charset="0"/>
              </a:rPr>
              <a:t>citra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A </a:t>
            </a:r>
            <a:r>
              <a:rPr lang="en-US" dirty="0" err="1">
                <a:cs typeface="Times New Roman" panose="02020603050405020304" pitchFamily="18" charset="0"/>
              </a:rPr>
              <a:t>dan</a:t>
            </a:r>
            <a:r>
              <a:rPr lang="en-US" dirty="0">
                <a:cs typeface="Times New Roman" panose="02020603050405020304" pitchFamily="18" charset="0"/>
              </a:rPr>
              <a:t> B:</a:t>
            </a:r>
          </a:p>
          <a:p>
            <a:pPr marL="363538" indent="0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pPr marL="363538" indent="0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pPr marL="0" indent="0" algn="just">
              <a:spcAft>
                <a:spcPts val="1200"/>
              </a:spcAft>
              <a:buNone/>
            </a:pPr>
            <a:endParaRPr lang="en-US" dirty="0"/>
          </a:p>
          <a:p>
            <a:pPr marL="0" indent="0" algn="just">
              <a:spcAft>
                <a:spcPts val="1200"/>
              </a:spcAft>
              <a:buNone/>
            </a:pPr>
            <a:endParaRPr lang="en-US" dirty="0"/>
          </a:p>
          <a:p>
            <a:pPr marL="0" indent="0" algn="just">
              <a:spcAft>
                <a:spcPts val="1200"/>
              </a:spcAft>
              <a:buNone/>
            </a:pP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483339"/>
              </p:ext>
            </p:extLst>
          </p:nvPr>
        </p:nvGraphicFramePr>
        <p:xfrm>
          <a:off x="960731" y="3592513"/>
          <a:ext cx="1307013" cy="413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4" name="Equation" r:id="rId3" imgW="723600" imgH="228600" progId="Equation.3">
                  <p:embed/>
                </p:oleObj>
              </mc:Choice>
              <mc:Fallback>
                <p:oleObj name="Equation" r:id="rId3" imgW="7236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731" y="3592513"/>
                        <a:ext cx="1307013" cy="4133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214067"/>
              </p:ext>
            </p:extLst>
          </p:nvPr>
        </p:nvGraphicFramePr>
        <p:xfrm>
          <a:off x="3442064" y="3429000"/>
          <a:ext cx="4658328" cy="2664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5" name="Equation" r:id="rId5" imgW="2577960" imgH="1473120" progId="Equation.3">
                  <p:embed/>
                </p:oleObj>
              </mc:Choice>
              <mc:Fallback>
                <p:oleObj name="Equation" r:id="rId5" imgW="2577960" imgH="14731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2064" y="3429000"/>
                        <a:ext cx="4658328" cy="26642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146001"/>
              </p:ext>
            </p:extLst>
          </p:nvPr>
        </p:nvGraphicFramePr>
        <p:xfrm>
          <a:off x="1475656" y="2276872"/>
          <a:ext cx="1152128" cy="837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</a:tblGrid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8257"/>
              </p:ext>
            </p:extLst>
          </p:nvPr>
        </p:nvGraphicFramePr>
        <p:xfrm>
          <a:off x="3912699" y="2276872"/>
          <a:ext cx="1152128" cy="837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</a:tblGrid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79366" y="2492896"/>
            <a:ext cx="564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</a:t>
            </a:r>
            <a:endParaRPr lang="id-ID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47864" y="2492896"/>
            <a:ext cx="56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id-ID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77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Structural Similarity (SSIM)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363538" algn="just">
              <a:spcAft>
                <a:spcPts val="1200"/>
              </a:spcAft>
            </a:pPr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 marL="363538" indent="0">
              <a:buNone/>
            </a:pPr>
            <a:r>
              <a:rPr lang="en-US" dirty="0" err="1">
                <a:cs typeface="Times New Roman" panose="02020603050405020304" pitchFamily="18" charset="0"/>
              </a:rPr>
              <a:t>Menghitung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c1 </a:t>
            </a:r>
            <a:r>
              <a:rPr lang="en-US" dirty="0" err="1" smtClean="0">
                <a:cs typeface="Times New Roman" panose="02020603050405020304" pitchFamily="18" charset="0"/>
              </a:rPr>
              <a:t>dan</a:t>
            </a:r>
            <a:r>
              <a:rPr lang="en-US" dirty="0" smtClean="0">
                <a:cs typeface="Times New Roman" panose="02020603050405020304" pitchFamily="18" charset="0"/>
              </a:rPr>
              <a:t> c2 </a:t>
            </a:r>
            <a:r>
              <a:rPr lang="en-US" dirty="0" err="1" smtClean="0">
                <a:cs typeface="Times New Roman" panose="02020603050405020304" pitchFamily="18" charset="0"/>
              </a:rPr>
              <a:t>dari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cs typeface="Times New Roman" panose="02020603050405020304" pitchFamily="18" charset="0"/>
              </a:rPr>
              <a:t>citra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3-bit</a:t>
            </a:r>
            <a:r>
              <a:rPr lang="en-US" dirty="0" smtClean="0">
                <a:cs typeface="Times New Roman" panose="02020603050405020304" pitchFamily="18" charset="0"/>
              </a:rPr>
              <a:t>:</a:t>
            </a:r>
            <a:endParaRPr lang="en-US" dirty="0">
              <a:cs typeface="Times New Roman" panose="02020603050405020304" pitchFamily="18" charset="0"/>
            </a:endParaRPr>
          </a:p>
          <a:p>
            <a:pPr marL="363538" indent="0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pPr marL="363538" indent="0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pPr marL="0" indent="0" algn="just">
              <a:spcAft>
                <a:spcPts val="1200"/>
              </a:spcAft>
              <a:buNone/>
            </a:pPr>
            <a:endParaRPr lang="en-US" dirty="0"/>
          </a:p>
          <a:p>
            <a:pPr marL="0" indent="0" algn="just">
              <a:spcAft>
                <a:spcPts val="1200"/>
              </a:spcAft>
              <a:buNone/>
            </a:pPr>
            <a:endParaRPr lang="en-US" dirty="0"/>
          </a:p>
          <a:p>
            <a:pPr marL="0" indent="0" algn="just">
              <a:spcAft>
                <a:spcPts val="1200"/>
              </a:spcAft>
              <a:buNone/>
            </a:pP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109657"/>
              </p:ext>
            </p:extLst>
          </p:nvPr>
        </p:nvGraphicFramePr>
        <p:xfrm>
          <a:off x="2400300" y="3429000"/>
          <a:ext cx="1831975" cy="222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0" name="Equation" r:id="rId3" imgW="952200" imgH="1155600" progId="Equation.3">
                  <p:embed/>
                </p:oleObj>
              </mc:Choice>
              <mc:Fallback>
                <p:oleObj name="Equation" r:id="rId3" imgW="952200" imgH="11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3429000"/>
                        <a:ext cx="1831975" cy="222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714355"/>
              </p:ext>
            </p:extLst>
          </p:nvPr>
        </p:nvGraphicFramePr>
        <p:xfrm>
          <a:off x="1475656" y="2276872"/>
          <a:ext cx="1152128" cy="837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</a:tblGrid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450738"/>
              </p:ext>
            </p:extLst>
          </p:nvPr>
        </p:nvGraphicFramePr>
        <p:xfrm>
          <a:off x="3912699" y="2276872"/>
          <a:ext cx="1152128" cy="837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</a:tblGrid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879366" y="2492896"/>
            <a:ext cx="564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</a:t>
            </a:r>
            <a:endParaRPr lang="id-ID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47864" y="2492896"/>
            <a:ext cx="56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id-ID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85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Structural Similarity (SSIM)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363538" algn="just">
              <a:spcAft>
                <a:spcPts val="1200"/>
              </a:spcAft>
            </a:pPr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 marL="363538" indent="0">
              <a:buNone/>
            </a:pPr>
            <a:r>
              <a:rPr lang="en-US" dirty="0" err="1">
                <a:cs typeface="Times New Roman" panose="02020603050405020304" pitchFamily="18" charset="0"/>
              </a:rPr>
              <a:t>Menghitung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SSIM </a:t>
            </a:r>
            <a:r>
              <a:rPr lang="en-US" dirty="0" err="1" smtClean="0">
                <a:cs typeface="Times New Roman" panose="02020603050405020304" pitchFamily="18" charset="0"/>
              </a:rPr>
              <a:t>citra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A </a:t>
            </a:r>
            <a:r>
              <a:rPr lang="en-US" dirty="0" err="1">
                <a:cs typeface="Times New Roman" panose="02020603050405020304" pitchFamily="18" charset="0"/>
              </a:rPr>
              <a:t>dan</a:t>
            </a:r>
            <a:r>
              <a:rPr lang="en-US" dirty="0">
                <a:cs typeface="Times New Roman" panose="02020603050405020304" pitchFamily="18" charset="0"/>
              </a:rPr>
              <a:t> B:</a:t>
            </a:r>
          </a:p>
          <a:p>
            <a:pPr marL="363538" indent="0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pPr marL="363538" indent="0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pPr marL="0" indent="0" algn="just">
              <a:spcAft>
                <a:spcPts val="1200"/>
              </a:spcAft>
              <a:buNone/>
            </a:pPr>
            <a:endParaRPr lang="en-US" dirty="0"/>
          </a:p>
          <a:p>
            <a:pPr marL="0" indent="0" algn="just">
              <a:spcAft>
                <a:spcPts val="1200"/>
              </a:spcAft>
              <a:buNone/>
            </a:pPr>
            <a:endParaRPr lang="en-US" dirty="0"/>
          </a:p>
          <a:p>
            <a:pPr marL="0" indent="0" algn="just">
              <a:spcAft>
                <a:spcPts val="1200"/>
              </a:spcAft>
              <a:buNone/>
            </a:pP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619236"/>
              </p:ext>
            </p:extLst>
          </p:nvPr>
        </p:nvGraphicFramePr>
        <p:xfrm>
          <a:off x="971600" y="3343498"/>
          <a:ext cx="6472758" cy="2821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2" name="Equation" r:id="rId3" imgW="3454200" imgH="1498320" progId="Equation.3">
                  <p:embed/>
                </p:oleObj>
              </mc:Choice>
              <mc:Fallback>
                <p:oleObj name="Equation" r:id="rId3" imgW="3454200" imgH="1498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343498"/>
                        <a:ext cx="6472758" cy="28218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714355"/>
              </p:ext>
            </p:extLst>
          </p:nvPr>
        </p:nvGraphicFramePr>
        <p:xfrm>
          <a:off x="1475656" y="2276872"/>
          <a:ext cx="1152128" cy="837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</a:tblGrid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450738"/>
              </p:ext>
            </p:extLst>
          </p:nvPr>
        </p:nvGraphicFramePr>
        <p:xfrm>
          <a:off x="3912699" y="2276872"/>
          <a:ext cx="1152128" cy="837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</a:tblGrid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79366" y="2492896"/>
            <a:ext cx="564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</a:t>
            </a:r>
            <a:endParaRPr lang="id-ID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47864" y="2492896"/>
            <a:ext cx="56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id-ID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12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Rencana</a:t>
            </a:r>
            <a:r>
              <a:rPr lang="en-US" sz="3600" dirty="0" smtClean="0"/>
              <a:t> </a:t>
            </a:r>
            <a:r>
              <a:rPr lang="en-US" sz="3600" dirty="0" err="1" smtClean="0"/>
              <a:t>Kegiatan</a:t>
            </a:r>
            <a:r>
              <a:rPr lang="en-US" sz="3600" dirty="0" smtClean="0"/>
              <a:t> </a:t>
            </a:r>
            <a:r>
              <a:rPr lang="en-US" sz="3600" dirty="0" err="1" smtClean="0"/>
              <a:t>Perkuliahan</a:t>
            </a:r>
            <a:r>
              <a:rPr lang="en-US" sz="3600" dirty="0" smtClean="0"/>
              <a:t> Semester</a:t>
            </a:r>
            <a:endParaRPr lang="en-US" sz="3600" dirty="0"/>
          </a:p>
        </p:txBody>
      </p:sp>
      <p:graphicFrame>
        <p:nvGraphicFramePr>
          <p:cNvPr id="5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4544729"/>
              </p:ext>
            </p:extLst>
          </p:nvPr>
        </p:nvGraphicFramePr>
        <p:xfrm>
          <a:off x="323528" y="1108208"/>
          <a:ext cx="3962400" cy="5057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3429000"/>
              </a:tblGrid>
              <a:tr h="51173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#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Pokok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Bahasan</a:t>
                      </a:r>
                      <a:endParaRPr lang="en-US" sz="2400" dirty="0"/>
                    </a:p>
                  </a:txBody>
                  <a:tcPr/>
                </a:tc>
              </a:tr>
              <a:tr h="477615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b="1" dirty="0" err="1" smtClean="0">
                          <a:solidFill>
                            <a:srgbClr val="FF0000"/>
                          </a:solidFill>
                        </a:rPr>
                        <a:t>Pengujian</a:t>
                      </a:r>
                      <a:r>
                        <a:rPr lang="en-US" sz="2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200" b="1" dirty="0" err="1" smtClean="0">
                          <a:solidFill>
                            <a:srgbClr val="FF0000"/>
                          </a:solidFill>
                        </a:rPr>
                        <a:t>Kualitas</a:t>
                      </a:r>
                      <a:r>
                        <a:rPr lang="en-US" sz="2200" b="1" baseline="0" dirty="0" smtClean="0">
                          <a:solidFill>
                            <a:srgbClr val="FF0000"/>
                          </a:solidFill>
                        </a:rPr>
                        <a:t> Citra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5288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Gray-Level Co-occurrence Matrix (GLCM)</a:t>
                      </a:r>
                      <a:endParaRPr lang="en-US" sz="2200" dirty="0"/>
                    </a:p>
                  </a:txBody>
                  <a:tcPr/>
                </a:tc>
              </a:tr>
              <a:tr h="82679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Principal Component</a:t>
                      </a:r>
                      <a:r>
                        <a:rPr lang="en-US" sz="2200" baseline="0" dirty="0" smtClean="0"/>
                        <a:t> Analysis (</a:t>
                      </a:r>
                      <a:r>
                        <a:rPr lang="en-US" sz="2200" dirty="0" smtClean="0"/>
                        <a:t>PCA</a:t>
                      </a:r>
                      <a:r>
                        <a:rPr lang="en-US" sz="2200" dirty="0" smtClean="0"/>
                        <a:t>)</a:t>
                      </a:r>
                      <a:endParaRPr lang="en-US" sz="2200" dirty="0"/>
                    </a:p>
                  </a:txBody>
                  <a:tcPr/>
                </a:tc>
              </a:tr>
              <a:tr h="47761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Fuzzy C-Mean (FCM)</a:t>
                      </a:r>
                      <a:endParaRPr lang="en-US" sz="2200" dirty="0"/>
                    </a:p>
                  </a:txBody>
                  <a:tcPr/>
                </a:tc>
              </a:tr>
              <a:tr h="47761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5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K-</a:t>
                      </a:r>
                      <a:r>
                        <a:rPr lang="en-US" sz="2200" baseline="0" dirty="0" smtClean="0"/>
                        <a:t>Nearest Neighbor (KNN)</a:t>
                      </a:r>
                      <a:endParaRPr lang="en-US" sz="2200" dirty="0"/>
                    </a:p>
                  </a:txBody>
                  <a:tcPr/>
                </a:tc>
              </a:tr>
              <a:tr h="47761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err="1" smtClean="0"/>
                        <a:t>Jaringan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Syaraf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Tiruan</a:t>
                      </a:r>
                      <a:r>
                        <a:rPr lang="en-US" sz="2200" dirty="0" smtClean="0"/>
                        <a:t> (JST)</a:t>
                      </a:r>
                    </a:p>
                  </a:txBody>
                  <a:tcPr/>
                </a:tc>
              </a:tr>
              <a:tr h="47761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7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*</a:t>
                      </a:r>
                      <a:r>
                        <a:rPr lang="en-US" sz="2200" dirty="0" err="1" smtClean="0"/>
                        <a:t>Responsi</a:t>
                      </a:r>
                      <a:r>
                        <a:rPr lang="en-US" sz="2200" dirty="0" smtClean="0"/>
                        <a:t>*</a:t>
                      </a:r>
                      <a:endParaRPr lang="en-US" sz="2200" dirty="0"/>
                    </a:p>
                  </a:txBody>
                  <a:tcPr/>
                </a:tc>
              </a:tr>
              <a:tr h="47761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b="1" dirty="0" err="1" smtClean="0"/>
                        <a:t>Ujian</a:t>
                      </a:r>
                      <a:r>
                        <a:rPr lang="en-US" sz="2200" b="1" baseline="0" dirty="0" smtClean="0"/>
                        <a:t> Tengah Semester</a:t>
                      </a:r>
                      <a:endParaRPr lang="en-US" sz="2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8369345"/>
              </p:ext>
            </p:extLst>
          </p:nvPr>
        </p:nvGraphicFramePr>
        <p:xfrm>
          <a:off x="4590728" y="1098336"/>
          <a:ext cx="4267200" cy="5066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05"/>
                <a:gridCol w="3668295"/>
              </a:tblGrid>
              <a:tr h="49353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#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Pokok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Bahasan</a:t>
                      </a:r>
                      <a:endParaRPr lang="en-US" sz="2400" dirty="0"/>
                    </a:p>
                  </a:txBody>
                  <a:tcPr/>
                </a:tc>
              </a:tr>
              <a:tr h="118448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8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Modulus</a:t>
                      </a:r>
                      <a:r>
                        <a:rPr lang="en-US" sz="2200" baseline="0" dirty="0" smtClean="0"/>
                        <a:t> Function (MF) </a:t>
                      </a:r>
                      <a:r>
                        <a:rPr lang="en-US" sz="2200" baseline="0" dirty="0" err="1" smtClean="0"/>
                        <a:t>pada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smtClean="0"/>
                        <a:t>domain Integer </a:t>
                      </a:r>
                      <a:r>
                        <a:rPr lang="en-US" sz="2200" baseline="0" dirty="0" smtClean="0"/>
                        <a:t>Wavelet Transform (IWT)</a:t>
                      </a:r>
                      <a:endParaRPr lang="id-ID" sz="2200" dirty="0" smtClean="0"/>
                    </a:p>
                  </a:txBody>
                  <a:tcPr/>
                </a:tc>
              </a:tr>
              <a:tr h="822559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9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Chinese </a:t>
                      </a:r>
                      <a:r>
                        <a:rPr lang="en-US" sz="2200" dirty="0" smtClean="0"/>
                        <a:t>Remainder Theorem</a:t>
                      </a:r>
                      <a:r>
                        <a:rPr lang="en-US" sz="2200" baseline="0" dirty="0" smtClean="0"/>
                        <a:t> (CRT) </a:t>
                      </a:r>
                      <a:r>
                        <a:rPr lang="en-US" sz="2200" baseline="0" dirty="0" err="1" smtClean="0"/>
                        <a:t>pada</a:t>
                      </a:r>
                      <a:r>
                        <a:rPr lang="en-US" sz="2200" baseline="0" dirty="0" smtClean="0"/>
                        <a:t> domain IWT</a:t>
                      </a:r>
                      <a:endParaRPr lang="en-US" sz="2200" dirty="0"/>
                    </a:p>
                  </a:txBody>
                  <a:tcPr/>
                </a:tc>
              </a:tr>
              <a:tr h="822559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10</a:t>
                      </a:r>
                    </a:p>
                    <a:p>
                      <a:pPr algn="ctr"/>
                      <a:r>
                        <a:rPr lang="en-US" sz="2200" dirty="0" smtClean="0"/>
                        <a:t>11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Kompresi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Lossy</a:t>
                      </a:r>
                      <a:endParaRPr lang="en-US" sz="2200" dirty="0"/>
                    </a:p>
                  </a:txBody>
                  <a:tcPr anchor="ctr"/>
                </a:tc>
              </a:tr>
              <a:tr h="822559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12</a:t>
                      </a:r>
                    </a:p>
                    <a:p>
                      <a:pPr algn="ctr"/>
                      <a:r>
                        <a:rPr lang="en-US" sz="2200" dirty="0" smtClean="0"/>
                        <a:t>13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Kompresi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Loseless</a:t>
                      </a:r>
                      <a:endParaRPr lang="en-US" sz="2200" dirty="0"/>
                    </a:p>
                  </a:txBody>
                  <a:tcPr anchor="ctr"/>
                </a:tc>
              </a:tr>
              <a:tr h="46063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14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</a:rPr>
                        <a:t>Presentasi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tx1"/>
                          </a:solidFill>
                        </a:rPr>
                        <a:t>Tugas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tx1"/>
                          </a:solidFill>
                        </a:rPr>
                        <a:t>Besar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0634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b="1" dirty="0" err="1" smtClean="0"/>
                        <a:t>Ujian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Akhir</a:t>
                      </a:r>
                      <a:r>
                        <a:rPr lang="en-US" sz="2200" b="1" baseline="0" dirty="0" smtClean="0"/>
                        <a:t> Semester</a:t>
                      </a:r>
                      <a:endParaRPr lang="en-US" sz="2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571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Structural Similarity (SSIM)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Nilai</a:t>
            </a:r>
            <a:r>
              <a:rPr lang="en-US" dirty="0" smtClean="0"/>
              <a:t> SSIM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-1 </a:t>
            </a:r>
            <a:r>
              <a:rPr lang="en-US" dirty="0" err="1" smtClean="0"/>
              <a:t>hingga</a:t>
            </a:r>
            <a:r>
              <a:rPr lang="en-US" dirty="0" smtClean="0"/>
              <a:t> 1</a:t>
            </a:r>
          </a:p>
          <a:p>
            <a:pPr algn="just"/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SSIM,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kemiripan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endParaRPr lang="en-US" dirty="0" smtClean="0"/>
          </a:p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kualitas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rekonstruksi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/</a:t>
            </a:r>
            <a:r>
              <a:rPr lang="en-US" dirty="0" err="1" smtClean="0"/>
              <a:t>acuan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SSIM</a:t>
            </a:r>
            <a:r>
              <a:rPr lang="en-US" dirty="0" smtClean="0"/>
              <a:t> yang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tinggi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mendekati</a:t>
            </a:r>
            <a:r>
              <a:rPr lang="en-US" dirty="0" smtClean="0"/>
              <a:t> 1) </a:t>
            </a:r>
            <a:r>
              <a:rPr lang="en-US" dirty="0" err="1" smtClean="0"/>
              <a:t>menandakan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yang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baik</a:t>
            </a:r>
            <a:endParaRPr lang="id-ID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96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000" dirty="0"/>
              <a:t>4</a:t>
            </a:r>
            <a:r>
              <a:rPr lang="en-US" sz="5000" dirty="0" smtClean="0"/>
              <a:t>. Normalized Correlation (NC)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8862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 r a j a n t o   W a h y u   A d </a:t>
            </a:r>
            <a:r>
              <a:rPr lang="en-US" sz="3600" b="1" dirty="0" err="1" smtClean="0"/>
              <a:t>i</a:t>
            </a:r>
            <a:endParaRPr lang="en-US" sz="3600" b="1" dirty="0" smtClean="0"/>
          </a:p>
          <a:p>
            <a:r>
              <a:rPr lang="en-US" sz="2800" dirty="0" smtClean="0"/>
              <a:t>prajanto@dsn.dinus.ac.id</a:t>
            </a:r>
          </a:p>
          <a:p>
            <a:r>
              <a:rPr lang="en-US" sz="2800" dirty="0" smtClean="0"/>
              <a:t>+6285 641 73 00 22</a:t>
            </a:r>
          </a:p>
          <a:p>
            <a:pPr algn="r"/>
            <a:endParaRPr lang="en-US" sz="2800" dirty="0"/>
          </a:p>
        </p:txBody>
      </p:sp>
      <p:pic>
        <p:nvPicPr>
          <p:cNvPr id="12292" name="Picture 4" descr="https://s-media-cache-ak0.pinimg.com/474x/d6/d7/66/d6d7662a655b34e8faf8a310102a6c7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ghtScreen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79512" y="3501008"/>
            <a:ext cx="2664296" cy="26642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73051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Normalized Correlation (NC)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en-US" dirty="0" smtClean="0"/>
                  <a:t>NC </a:t>
                </a:r>
                <a:r>
                  <a:rPr lang="en-US" dirty="0" err="1" smtClean="0"/>
                  <a:t>digunakan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mengukur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hubungan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antara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dua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citra</a:t>
                </a:r>
                <a:r>
                  <a:rPr lang="en-US" dirty="0" smtClean="0"/>
                  <a:t> (</a:t>
                </a:r>
                <a:r>
                  <a:rPr lang="en-US" dirty="0" err="1" smtClean="0"/>
                  <a:t>umumnya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citra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biner</a:t>
                </a:r>
                <a:r>
                  <a:rPr lang="en-US" dirty="0" smtClean="0"/>
                  <a:t>) yang </a:t>
                </a:r>
                <a:r>
                  <a:rPr lang="en-US" dirty="0" err="1" smtClean="0"/>
                  <a:t>banyak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digunakan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dalam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bidang</a:t>
                </a:r>
                <a:r>
                  <a:rPr lang="en-US" dirty="0" smtClean="0"/>
                  <a:t> watermarking </a:t>
                </a:r>
                <a:r>
                  <a:rPr lang="en-US" dirty="0" err="1" smtClean="0"/>
                  <a:t>citra</a:t>
                </a:r>
                <a:endParaRPr lang="en-US" dirty="0" smtClean="0"/>
              </a:p>
              <a:p>
                <a:pPr algn="just"/>
                <a:endParaRPr lang="en-US" dirty="0"/>
              </a:p>
              <a:p>
                <a:pPr algn="just"/>
                <a:endParaRPr lang="en-US" dirty="0" smtClean="0"/>
              </a:p>
              <a:p>
                <a:pPr algn="just"/>
                <a:endParaRPr lang="en-US" dirty="0"/>
              </a:p>
              <a:p>
                <a:pPr algn="just"/>
                <a:endParaRPr lang="en-US" dirty="0" smtClean="0"/>
              </a:p>
              <a:p>
                <a:pPr marL="363538" indent="0" algn="just">
                  <a:buNone/>
                </a:pPr>
                <a:r>
                  <a:rPr lang="en-US" dirty="0" err="1" smtClean="0"/>
                  <a:t>Dimana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nilai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piksel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</a:t>
                </a:r>
                <a:r>
                  <a:rPr lang="en-US" dirty="0" smtClean="0"/>
                  <a:t>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citra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acuan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citra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uji</a:t>
                </a:r>
                <a:r>
                  <a:rPr lang="en-US" dirty="0" smtClean="0"/>
                  <a:t>.</a:t>
                </a: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59" t="-1029" r="-148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9308147"/>
              </p:ext>
            </p:extLst>
          </p:nvPr>
        </p:nvGraphicFramePr>
        <p:xfrm>
          <a:off x="2830513" y="2455863"/>
          <a:ext cx="3249612" cy="165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name="Equation" r:id="rId4" imgW="1752480" imgH="888840" progId="Equation.3">
                  <p:embed/>
                </p:oleObj>
              </mc:Choice>
              <mc:Fallback>
                <p:oleObj name="Equation" r:id="rId4" imgW="1752480" imgH="8888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0513" y="2455863"/>
                        <a:ext cx="3249612" cy="1658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298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Normalized Correlation (NC)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363538" algn="just">
              <a:spcAft>
                <a:spcPts val="1200"/>
              </a:spcAft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363538" indent="0">
              <a:buNone/>
            </a:pPr>
            <a:r>
              <a:rPr lang="en-US" dirty="0" err="1">
                <a:cs typeface="Times New Roman" panose="02020603050405020304" pitchFamily="18" charset="0"/>
              </a:rPr>
              <a:t>Diketahui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cs typeface="Times New Roman" panose="02020603050405020304" pitchFamily="18" charset="0"/>
              </a:rPr>
              <a:t>dua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cs typeface="Times New Roman" panose="02020603050405020304" pitchFamily="18" charset="0"/>
              </a:rPr>
              <a:t>buah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cs typeface="Times New Roman" panose="02020603050405020304" pitchFamily="18" charset="0"/>
              </a:rPr>
              <a:t>citra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cs typeface="Times New Roman" panose="02020603050405020304" pitchFamily="18" charset="0"/>
              </a:rPr>
              <a:t>biner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cs typeface="Times New Roman" panose="02020603050405020304" pitchFamily="18" charset="0"/>
              </a:rPr>
              <a:t>sebagai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berikut</a:t>
            </a:r>
            <a:r>
              <a:rPr lang="en-US" dirty="0">
                <a:cs typeface="Times New Roman" panose="02020603050405020304" pitchFamily="18" charset="0"/>
              </a:rPr>
              <a:t>:</a:t>
            </a:r>
          </a:p>
          <a:p>
            <a:pPr marL="363538" indent="0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pPr marL="363538" indent="0">
              <a:buNone/>
            </a:pPr>
            <a:endParaRPr lang="en-US" dirty="0" smtClean="0">
              <a:cs typeface="Times New Roman" panose="02020603050405020304" pitchFamily="18" charset="0"/>
            </a:endParaRPr>
          </a:p>
          <a:p>
            <a:pPr marL="363538" indent="0">
              <a:buNone/>
            </a:pPr>
            <a:r>
              <a:rPr lang="en-US" dirty="0" err="1" smtClean="0">
                <a:cs typeface="Times New Roman" panose="02020603050405020304" pitchFamily="18" charset="0"/>
              </a:rPr>
              <a:t>hitunglah</a:t>
            </a:r>
            <a:r>
              <a:rPr lang="en-US" dirty="0" smtClean="0">
                <a:cs typeface="Times New Roman" panose="02020603050405020304" pitchFamily="18" charset="0"/>
              </a:rPr>
              <a:t> NC </a:t>
            </a:r>
            <a:r>
              <a:rPr lang="en-US" dirty="0" err="1" smtClean="0">
                <a:cs typeface="Times New Roman" panose="02020603050405020304" pitchFamily="18" charset="0"/>
              </a:rPr>
              <a:t>dari</a:t>
            </a:r>
            <a:r>
              <a:rPr lang="en-US" dirty="0" smtClean="0">
                <a:cs typeface="Times New Roman" panose="02020603050405020304" pitchFamily="18" charset="0"/>
              </a:rPr>
              <a:t> 2 </a:t>
            </a:r>
            <a:r>
              <a:rPr lang="en-US" dirty="0" err="1" smtClean="0">
                <a:cs typeface="Times New Roman" panose="02020603050405020304" pitchFamily="18" charset="0"/>
              </a:rPr>
              <a:t>citra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tersebut</a:t>
            </a:r>
            <a:r>
              <a:rPr lang="en-US" dirty="0">
                <a:cs typeface="Times New Roman" panose="02020603050405020304" pitchFamily="18" charset="0"/>
              </a:rPr>
              <a:t>!</a:t>
            </a:r>
            <a:endParaRPr lang="id-ID" dirty="0">
              <a:cs typeface="Times New Roman" panose="02020603050405020304" pitchFamily="18" charset="0"/>
            </a:endParaRPr>
          </a:p>
          <a:p>
            <a:pPr marL="0" indent="0" algn="just">
              <a:spcAft>
                <a:spcPts val="1200"/>
              </a:spcAft>
              <a:buNone/>
            </a:pPr>
            <a:endParaRPr lang="en-US" dirty="0" smtClean="0"/>
          </a:p>
          <a:p>
            <a:pPr marL="363538" indent="-363538" algn="just">
              <a:spcAft>
                <a:spcPts val="1200"/>
              </a:spcAft>
            </a:pPr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52221"/>
              </p:ext>
            </p:extLst>
          </p:nvPr>
        </p:nvGraphicFramePr>
        <p:xfrm>
          <a:off x="1475656" y="2276872"/>
          <a:ext cx="1152128" cy="837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</a:tblGrid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252597"/>
              </p:ext>
            </p:extLst>
          </p:nvPr>
        </p:nvGraphicFramePr>
        <p:xfrm>
          <a:off x="3912699" y="2276872"/>
          <a:ext cx="1152128" cy="837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</a:tblGrid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79366" y="2492896"/>
            <a:ext cx="564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</a:t>
            </a:r>
            <a:endParaRPr lang="id-ID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47864" y="2492896"/>
            <a:ext cx="56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id-ID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15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Normalized Correlation (NC)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363538" algn="just">
              <a:spcAft>
                <a:spcPts val="1200"/>
              </a:spcAft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363538" indent="0">
              <a:buNone/>
            </a:pPr>
            <a:r>
              <a:rPr lang="en-US" dirty="0" err="1">
                <a:cs typeface="Times New Roman" panose="02020603050405020304" pitchFamily="18" charset="0"/>
              </a:rPr>
              <a:t>Diketahui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cs typeface="Times New Roman" panose="02020603050405020304" pitchFamily="18" charset="0"/>
              </a:rPr>
              <a:t>dua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cs typeface="Times New Roman" panose="02020603050405020304" pitchFamily="18" charset="0"/>
              </a:rPr>
              <a:t>buah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cs typeface="Times New Roman" panose="02020603050405020304" pitchFamily="18" charset="0"/>
              </a:rPr>
              <a:t>citra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cs typeface="Times New Roman" panose="02020603050405020304" pitchFamily="18" charset="0"/>
              </a:rPr>
              <a:t>biner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cs typeface="Times New Roman" panose="02020603050405020304" pitchFamily="18" charset="0"/>
              </a:rPr>
              <a:t>sebagai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berikut</a:t>
            </a:r>
            <a:r>
              <a:rPr lang="en-US" dirty="0">
                <a:cs typeface="Times New Roman" panose="02020603050405020304" pitchFamily="18" charset="0"/>
              </a:rPr>
              <a:t>:</a:t>
            </a:r>
          </a:p>
          <a:p>
            <a:pPr marL="363538" indent="0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pPr marL="363538" indent="0">
              <a:buNone/>
            </a:pPr>
            <a:endParaRPr lang="en-US" dirty="0" smtClean="0">
              <a:cs typeface="Times New Roman" panose="02020603050405020304" pitchFamily="18" charset="0"/>
            </a:endParaRPr>
          </a:p>
          <a:p>
            <a:pPr marL="0" indent="0" algn="just">
              <a:spcAft>
                <a:spcPts val="1200"/>
              </a:spcAft>
              <a:buNone/>
            </a:pPr>
            <a:endParaRPr lang="en-US" dirty="0" smtClean="0"/>
          </a:p>
          <a:p>
            <a:pPr marL="363538" indent="-363538" algn="just">
              <a:spcAft>
                <a:spcPts val="1200"/>
              </a:spcAft>
            </a:pPr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90430"/>
              </p:ext>
            </p:extLst>
          </p:nvPr>
        </p:nvGraphicFramePr>
        <p:xfrm>
          <a:off x="1475656" y="2276872"/>
          <a:ext cx="1152128" cy="837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</a:tblGrid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196960"/>
              </p:ext>
            </p:extLst>
          </p:nvPr>
        </p:nvGraphicFramePr>
        <p:xfrm>
          <a:off x="3912699" y="2276872"/>
          <a:ext cx="1152128" cy="837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</a:tblGrid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79366" y="2492896"/>
            <a:ext cx="564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</a:t>
            </a:r>
            <a:endParaRPr lang="id-ID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47864" y="2492896"/>
            <a:ext cx="56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id-ID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962842"/>
              </p:ext>
            </p:extLst>
          </p:nvPr>
        </p:nvGraphicFramePr>
        <p:xfrm>
          <a:off x="879366" y="3356992"/>
          <a:ext cx="5784112" cy="289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name="Equation" r:id="rId3" imgW="3009600" imgH="1498320" progId="Equation.3">
                  <p:embed/>
                </p:oleObj>
              </mc:Choice>
              <mc:Fallback>
                <p:oleObj name="Equation" r:id="rId3" imgW="3009600" imgH="149832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366" y="3356992"/>
                        <a:ext cx="5784112" cy="289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855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000" dirty="0"/>
              <a:t>5</a:t>
            </a:r>
            <a:r>
              <a:rPr lang="en-US" sz="5000" dirty="0" smtClean="0"/>
              <a:t>. Bit Error Rate (BER)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8862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 r a j a n t o   W a h y u   A d </a:t>
            </a:r>
            <a:r>
              <a:rPr lang="en-US" sz="3600" b="1" dirty="0" err="1" smtClean="0"/>
              <a:t>i</a:t>
            </a:r>
            <a:endParaRPr lang="en-US" sz="3600" b="1" dirty="0" smtClean="0"/>
          </a:p>
          <a:p>
            <a:r>
              <a:rPr lang="en-US" sz="2800" dirty="0" smtClean="0"/>
              <a:t>prajanto@dsn.dinus.ac.id</a:t>
            </a:r>
          </a:p>
          <a:p>
            <a:r>
              <a:rPr lang="en-US" sz="2800" dirty="0" smtClean="0"/>
              <a:t>+6285 641 73 00 22</a:t>
            </a:r>
          </a:p>
          <a:p>
            <a:pPr algn="r"/>
            <a:endParaRPr lang="en-US" sz="2800" dirty="0"/>
          </a:p>
        </p:txBody>
      </p:sp>
      <p:pic>
        <p:nvPicPr>
          <p:cNvPr id="12292" name="Picture 4" descr="https://s-media-cache-ak0.pinimg.com/474x/d6/d7/66/d6d7662a655b34e8faf8a310102a6c7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ghtScreen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79512" y="3501008"/>
            <a:ext cx="2664296" cy="26642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940840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Bit Error Rate (BER)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en-US" dirty="0" smtClean="0"/>
                  <a:t>BER </a:t>
                </a:r>
                <a:r>
                  <a:rPr lang="en-US" dirty="0" err="1" smtClean="0"/>
                  <a:t>digunakan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mengitung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jumlah</a:t>
                </a:r>
                <a:r>
                  <a:rPr lang="en-US" dirty="0" smtClean="0"/>
                  <a:t> bit yang </a:t>
                </a:r>
                <a:r>
                  <a:rPr lang="en-US" dirty="0" err="1" smtClean="0"/>
                  <a:t>tidak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sesuai</a:t>
                </a:r>
                <a:r>
                  <a:rPr lang="en-US" dirty="0" smtClean="0"/>
                  <a:t> (</a:t>
                </a:r>
                <a:r>
                  <a:rPr lang="en-US" i="1" dirty="0" smtClean="0"/>
                  <a:t>error</a:t>
                </a:r>
                <a:r>
                  <a:rPr lang="en-US" dirty="0" smtClean="0"/>
                  <a:t>) </a:t>
                </a:r>
                <a:r>
                  <a:rPr lang="en-US" dirty="0" err="1" smtClean="0"/>
                  <a:t>antara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dua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citra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biner</a:t>
                </a:r>
                <a:r>
                  <a:rPr lang="en-US" dirty="0" smtClean="0"/>
                  <a:t> yang </a:t>
                </a:r>
                <a:r>
                  <a:rPr lang="en-US" dirty="0" err="1" smtClean="0"/>
                  <a:t>banyak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digunakan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dalam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bidang</a:t>
                </a:r>
                <a:r>
                  <a:rPr lang="en-US" dirty="0" smtClean="0"/>
                  <a:t> watermarking </a:t>
                </a:r>
                <a:r>
                  <a:rPr lang="en-US" dirty="0" err="1" smtClean="0"/>
                  <a:t>citra</a:t>
                </a:r>
                <a:endParaRPr lang="en-US" dirty="0" smtClean="0"/>
              </a:p>
              <a:p>
                <a:pPr algn="just"/>
                <a:endParaRPr lang="en-US" dirty="0"/>
              </a:p>
              <a:p>
                <a:pPr algn="just"/>
                <a:endParaRPr lang="en-US" dirty="0"/>
              </a:p>
              <a:p>
                <a:pPr algn="just"/>
                <a:endParaRPr lang="en-US" dirty="0" smtClean="0"/>
              </a:p>
              <a:p>
                <a:pPr marL="363538" indent="0" algn="just">
                  <a:buNone/>
                </a:pPr>
                <a:r>
                  <a:rPr lang="en-US" dirty="0"/>
                  <a:t>Dimana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smtClean="0"/>
                  <a:t>bit </a:t>
                </a:r>
                <a:r>
                  <a:rPr lang="en-US" dirty="0" err="1" smtClean="0"/>
                  <a:t>ke</a:t>
                </a:r>
                <a:r>
                  <a:rPr lang="en-US" dirty="0" smtClean="0"/>
                  <a:t>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citra</a:t>
                </a:r>
                <a:r>
                  <a:rPr lang="en-US" dirty="0"/>
                  <a:t> </a:t>
                </a:r>
                <a:r>
                  <a:rPr lang="en-US" dirty="0" err="1"/>
                  <a:t>acuan</a:t>
                </a:r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err="1"/>
                  <a:t>citra</a:t>
                </a:r>
                <a:r>
                  <a:rPr lang="en-US" dirty="0"/>
                  <a:t> </a:t>
                </a:r>
                <a:r>
                  <a:rPr lang="en-US" dirty="0" err="1"/>
                  <a:t>uji</a:t>
                </a:r>
                <a:r>
                  <a:rPr lang="en-US" dirty="0"/>
                  <a:t>.</a:t>
                </a: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59" t="-1029" r="-148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261969"/>
              </p:ext>
            </p:extLst>
          </p:nvPr>
        </p:nvGraphicFramePr>
        <p:xfrm>
          <a:off x="2919335" y="2564904"/>
          <a:ext cx="3092825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Equation" r:id="rId4" imgW="1549080" imgH="609480" progId="Equation.3">
                  <p:embed/>
                </p:oleObj>
              </mc:Choice>
              <mc:Fallback>
                <p:oleObj name="Equation" r:id="rId4" imgW="15490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9335" y="2564904"/>
                        <a:ext cx="3092825" cy="12241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717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Bit Error Rate (BER)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363538" algn="just">
              <a:spcAft>
                <a:spcPts val="1200"/>
              </a:spcAft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363538" indent="0">
              <a:buNone/>
            </a:pPr>
            <a:r>
              <a:rPr lang="en-US" dirty="0" err="1">
                <a:cs typeface="Times New Roman" panose="02020603050405020304" pitchFamily="18" charset="0"/>
              </a:rPr>
              <a:t>Diketahui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cs typeface="Times New Roman" panose="02020603050405020304" pitchFamily="18" charset="0"/>
              </a:rPr>
              <a:t>dua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cs typeface="Times New Roman" panose="02020603050405020304" pitchFamily="18" charset="0"/>
              </a:rPr>
              <a:t>buah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cs typeface="Times New Roman" panose="02020603050405020304" pitchFamily="18" charset="0"/>
              </a:rPr>
              <a:t>citra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cs typeface="Times New Roman" panose="02020603050405020304" pitchFamily="18" charset="0"/>
              </a:rPr>
              <a:t>biner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cs typeface="Times New Roman" panose="02020603050405020304" pitchFamily="18" charset="0"/>
              </a:rPr>
              <a:t>sebagai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berikut</a:t>
            </a:r>
            <a:r>
              <a:rPr lang="en-US" dirty="0">
                <a:cs typeface="Times New Roman" panose="02020603050405020304" pitchFamily="18" charset="0"/>
              </a:rPr>
              <a:t>:</a:t>
            </a:r>
          </a:p>
          <a:p>
            <a:pPr marL="363538" indent="0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pPr marL="363538" indent="0">
              <a:buNone/>
            </a:pPr>
            <a:endParaRPr lang="en-US" dirty="0" smtClean="0">
              <a:cs typeface="Times New Roman" panose="02020603050405020304" pitchFamily="18" charset="0"/>
            </a:endParaRPr>
          </a:p>
          <a:p>
            <a:pPr marL="363538" indent="0">
              <a:buNone/>
            </a:pPr>
            <a:r>
              <a:rPr lang="en-US" dirty="0" err="1" smtClean="0">
                <a:cs typeface="Times New Roman" panose="02020603050405020304" pitchFamily="18" charset="0"/>
              </a:rPr>
              <a:t>hitunglah</a:t>
            </a:r>
            <a:r>
              <a:rPr lang="en-US" dirty="0" smtClean="0">
                <a:cs typeface="Times New Roman" panose="02020603050405020304" pitchFamily="18" charset="0"/>
              </a:rPr>
              <a:t> BER </a:t>
            </a:r>
            <a:r>
              <a:rPr lang="en-US" dirty="0" err="1" smtClean="0">
                <a:cs typeface="Times New Roman" panose="02020603050405020304" pitchFamily="18" charset="0"/>
              </a:rPr>
              <a:t>dari</a:t>
            </a:r>
            <a:r>
              <a:rPr lang="en-US" dirty="0" smtClean="0">
                <a:cs typeface="Times New Roman" panose="02020603050405020304" pitchFamily="18" charset="0"/>
              </a:rPr>
              <a:t> 2 </a:t>
            </a:r>
            <a:r>
              <a:rPr lang="en-US" dirty="0" err="1" smtClean="0">
                <a:cs typeface="Times New Roman" panose="02020603050405020304" pitchFamily="18" charset="0"/>
              </a:rPr>
              <a:t>citra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tersebut</a:t>
            </a:r>
            <a:r>
              <a:rPr lang="en-US" dirty="0">
                <a:cs typeface="Times New Roman" panose="02020603050405020304" pitchFamily="18" charset="0"/>
              </a:rPr>
              <a:t>!</a:t>
            </a:r>
            <a:endParaRPr lang="id-ID" dirty="0">
              <a:cs typeface="Times New Roman" panose="02020603050405020304" pitchFamily="18" charset="0"/>
            </a:endParaRPr>
          </a:p>
          <a:p>
            <a:pPr marL="0" indent="0" algn="just">
              <a:spcAft>
                <a:spcPts val="1200"/>
              </a:spcAft>
              <a:buNone/>
            </a:pPr>
            <a:endParaRPr lang="en-US" dirty="0" smtClean="0"/>
          </a:p>
          <a:p>
            <a:pPr marL="363538" indent="-363538" algn="just">
              <a:spcAft>
                <a:spcPts val="1200"/>
              </a:spcAft>
            </a:pPr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542965"/>
              </p:ext>
            </p:extLst>
          </p:nvPr>
        </p:nvGraphicFramePr>
        <p:xfrm>
          <a:off x="1475656" y="2276872"/>
          <a:ext cx="1152128" cy="837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</a:tblGrid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374399"/>
              </p:ext>
            </p:extLst>
          </p:nvPr>
        </p:nvGraphicFramePr>
        <p:xfrm>
          <a:off x="3912699" y="2276872"/>
          <a:ext cx="1152128" cy="837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</a:tblGrid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79366" y="2492896"/>
            <a:ext cx="564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</a:t>
            </a:r>
            <a:endParaRPr lang="id-ID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47864" y="2492896"/>
            <a:ext cx="56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id-ID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39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Bit Error Rate (BER)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363538" algn="just">
              <a:spcAft>
                <a:spcPts val="1200"/>
              </a:spcAft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363538" indent="0">
              <a:buNone/>
            </a:pPr>
            <a:r>
              <a:rPr lang="en-US" dirty="0" err="1">
                <a:cs typeface="Times New Roman" panose="02020603050405020304" pitchFamily="18" charset="0"/>
              </a:rPr>
              <a:t>Diketahui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cs typeface="Times New Roman" panose="02020603050405020304" pitchFamily="18" charset="0"/>
              </a:rPr>
              <a:t>dua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cs typeface="Times New Roman" panose="02020603050405020304" pitchFamily="18" charset="0"/>
              </a:rPr>
              <a:t>buah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cs typeface="Times New Roman" panose="02020603050405020304" pitchFamily="18" charset="0"/>
              </a:rPr>
              <a:t>citra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cs typeface="Times New Roman" panose="02020603050405020304" pitchFamily="18" charset="0"/>
              </a:rPr>
              <a:t>biner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cs typeface="Times New Roman" panose="02020603050405020304" pitchFamily="18" charset="0"/>
              </a:rPr>
              <a:t>sebagai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berikut</a:t>
            </a:r>
            <a:r>
              <a:rPr lang="en-US" dirty="0">
                <a:cs typeface="Times New Roman" panose="02020603050405020304" pitchFamily="18" charset="0"/>
              </a:rPr>
              <a:t>:</a:t>
            </a:r>
          </a:p>
          <a:p>
            <a:pPr marL="363538" indent="0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pPr marL="363538" indent="0">
              <a:buNone/>
            </a:pPr>
            <a:endParaRPr lang="en-US" dirty="0" smtClean="0">
              <a:cs typeface="Times New Roman" panose="02020603050405020304" pitchFamily="18" charset="0"/>
            </a:endParaRPr>
          </a:p>
          <a:p>
            <a:pPr marL="0" indent="0" algn="just">
              <a:spcAft>
                <a:spcPts val="1200"/>
              </a:spcAft>
              <a:buNone/>
            </a:pPr>
            <a:endParaRPr lang="en-US" dirty="0" smtClean="0"/>
          </a:p>
          <a:p>
            <a:pPr marL="363538" indent="-363538" algn="just">
              <a:spcAft>
                <a:spcPts val="1200"/>
              </a:spcAft>
            </a:pPr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708196"/>
              </p:ext>
            </p:extLst>
          </p:nvPr>
        </p:nvGraphicFramePr>
        <p:xfrm>
          <a:off x="1475656" y="2276872"/>
          <a:ext cx="1152128" cy="837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</a:tblGrid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001851"/>
              </p:ext>
            </p:extLst>
          </p:nvPr>
        </p:nvGraphicFramePr>
        <p:xfrm>
          <a:off x="3912699" y="2276872"/>
          <a:ext cx="1152128" cy="837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</a:tblGrid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79366" y="2492896"/>
            <a:ext cx="564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</a:t>
            </a:r>
            <a:endParaRPr lang="id-ID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47864" y="2492896"/>
            <a:ext cx="56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id-ID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6571647"/>
              </p:ext>
            </p:extLst>
          </p:nvPr>
        </p:nvGraphicFramePr>
        <p:xfrm>
          <a:off x="873125" y="3430588"/>
          <a:ext cx="5345113" cy="274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Equation" r:id="rId3" imgW="2781000" imgH="1422360" progId="Equation.3">
                  <p:embed/>
                </p:oleObj>
              </mc:Choice>
              <mc:Fallback>
                <p:oleObj name="Equation" r:id="rId3" imgW="2781000" imgH="14223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25" y="3430588"/>
                        <a:ext cx="5345113" cy="2747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748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Sekian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9600" b="1" dirty="0" smtClean="0"/>
          </a:p>
          <a:p>
            <a:pPr algn="ctr">
              <a:buNone/>
            </a:pPr>
            <a:r>
              <a:rPr lang="en-US" sz="9600" b="1" dirty="0" smtClean="0">
                <a:solidFill>
                  <a:srgbClr val="0070C0"/>
                </a:solidFill>
              </a:rPr>
              <a:t>TERIMAKASIH</a:t>
            </a:r>
            <a:endParaRPr lang="en-US" sz="9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116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id-ID" dirty="0" smtClean="0"/>
              <a:t>PCD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PCD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yang </a:t>
            </a:r>
            <a:r>
              <a:rPr lang="en-US" dirty="0" err="1" smtClean="0"/>
              <a:t>kajian</a:t>
            </a:r>
            <a:r>
              <a:rPr lang="en-US" dirty="0" smtClean="0"/>
              <a:t> yang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pesat</a:t>
            </a:r>
            <a:endParaRPr lang="en-US" dirty="0" smtClean="0"/>
          </a:p>
          <a:p>
            <a:pPr algn="just"/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PCD</a:t>
            </a:r>
          </a:p>
          <a:p>
            <a:pPr algn="just"/>
            <a:r>
              <a:rPr lang="en-US" dirty="0" err="1"/>
              <a:t>Perlunya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PCD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pPr marL="0" indent="0" algn="just">
              <a:buNone/>
            </a:pP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16579" r="13688"/>
          <a:stretch>
            <a:fillRect/>
          </a:stretch>
        </p:blipFill>
        <p:spPr bwMode="auto">
          <a:xfrm>
            <a:off x="5715000" y="3505200"/>
            <a:ext cx="274320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839306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id-ID" dirty="0" smtClean="0"/>
              <a:t>PCD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PCD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id-ID" dirty="0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id-ID" dirty="0" smtClean="0"/>
              <a:t>kualitas citra</a:t>
            </a:r>
            <a:endParaRPr lang="en-US" dirty="0" smtClean="0"/>
          </a:p>
          <a:p>
            <a:pPr lvl="1"/>
            <a:r>
              <a:rPr lang="en-US" dirty="0" err="1" smtClean="0"/>
              <a:t>Ekstraksi</a:t>
            </a:r>
            <a:r>
              <a:rPr lang="en-US" dirty="0" smtClean="0"/>
              <a:t> </a:t>
            </a:r>
            <a:r>
              <a:rPr lang="en-US" dirty="0" err="1"/>
              <a:t>f</a:t>
            </a:r>
            <a:r>
              <a:rPr lang="en-US" dirty="0" err="1" smtClean="0"/>
              <a:t>itur</a:t>
            </a:r>
            <a:r>
              <a:rPr lang="en-US" dirty="0" smtClean="0"/>
              <a:t> Citra</a:t>
            </a:r>
          </a:p>
          <a:p>
            <a:pPr lvl="1"/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Klasifikasi</a:t>
            </a:r>
            <a:r>
              <a:rPr lang="en-US" dirty="0" smtClean="0"/>
              <a:t> Citra</a:t>
            </a:r>
          </a:p>
          <a:p>
            <a:pPr lvl="1"/>
            <a:r>
              <a:rPr lang="en-US" dirty="0" smtClean="0"/>
              <a:t>Watermarking Citra</a:t>
            </a:r>
          </a:p>
          <a:p>
            <a:pPr lvl="1"/>
            <a:r>
              <a:rPr lang="en-US" dirty="0" err="1" smtClean="0"/>
              <a:t>Kompresi</a:t>
            </a:r>
            <a:r>
              <a:rPr lang="en-US" dirty="0" smtClean="0"/>
              <a:t> </a:t>
            </a:r>
            <a:r>
              <a:rPr lang="id-ID" dirty="0" smtClean="0"/>
              <a:t>citra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200400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385337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Kemampuan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Dikuasai</a:t>
            </a:r>
            <a:r>
              <a:rPr lang="en-US" sz="3200" dirty="0" smtClean="0"/>
              <a:t> </a:t>
            </a:r>
            <a:r>
              <a:rPr lang="en-US" sz="3200" dirty="0" err="1" smtClean="0"/>
              <a:t>Sebelumnya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Citra Digital</a:t>
            </a:r>
          </a:p>
          <a:p>
            <a:r>
              <a:rPr lang="en-US" dirty="0" err="1" smtClean="0"/>
              <a:t>Aritmatika</a:t>
            </a:r>
            <a:r>
              <a:rPr lang="en-US" dirty="0" smtClean="0"/>
              <a:t> Modulo</a:t>
            </a:r>
          </a:p>
          <a:p>
            <a:r>
              <a:rPr lang="en-US" dirty="0" smtClean="0"/>
              <a:t>MATLAB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9913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Content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232544"/>
              </p:ext>
            </p:extLst>
          </p:nvPr>
        </p:nvGraphicFramePr>
        <p:xfrm>
          <a:off x="457200" y="990600"/>
          <a:ext cx="8229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19399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1. MSE </a:t>
            </a:r>
            <a:r>
              <a:rPr lang="en-US" sz="5400" dirty="0" err="1" smtClean="0"/>
              <a:t>dan</a:t>
            </a:r>
            <a:r>
              <a:rPr lang="en-US" sz="5400" dirty="0" smtClean="0"/>
              <a:t> PSNR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8862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 r a j a n t o   W a h y u   A d </a:t>
            </a:r>
            <a:r>
              <a:rPr lang="en-US" sz="3600" b="1" dirty="0" err="1" smtClean="0"/>
              <a:t>i</a:t>
            </a:r>
            <a:endParaRPr lang="en-US" sz="3600" b="1" dirty="0" smtClean="0"/>
          </a:p>
          <a:p>
            <a:r>
              <a:rPr lang="en-US" sz="2800" dirty="0" smtClean="0"/>
              <a:t>prajanto@dsn.dinus.ac.id</a:t>
            </a:r>
          </a:p>
          <a:p>
            <a:r>
              <a:rPr lang="en-US" sz="2800" dirty="0" smtClean="0"/>
              <a:t>+6285 641 73 00 22</a:t>
            </a:r>
          </a:p>
          <a:p>
            <a:pPr algn="r"/>
            <a:endParaRPr lang="en-US" sz="2800" dirty="0"/>
          </a:p>
        </p:txBody>
      </p:sp>
      <p:pic>
        <p:nvPicPr>
          <p:cNvPr id="12292" name="Picture 4" descr="https://s-media-cache-ak0.pinimg.com/474x/d6/d7/66/d6d7662a655b34e8faf8a310102a6c7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ghtScreen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79512" y="3501008"/>
            <a:ext cx="2664296" cy="26642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4738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A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PWA-Template</Template>
  <TotalTime>675</TotalTime>
  <Words>1909</Words>
  <Application>Microsoft Office PowerPoint</Application>
  <PresentationFormat>On-screen Show (4:3)</PresentationFormat>
  <Paragraphs>516</Paragraphs>
  <Slides>49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PWA-Template</vt:lpstr>
      <vt:lpstr>Equation</vt:lpstr>
      <vt:lpstr>PCD Lanjut – Pertemuan 1 Pengujian Kualitas Citra</vt:lpstr>
      <vt:lpstr>Kontrak Kuliah</vt:lpstr>
      <vt:lpstr>Kontrak Kuliah</vt:lpstr>
      <vt:lpstr>Rencana Kegiatan Perkuliahan Semester</vt:lpstr>
      <vt:lpstr>Mengapa Belajar PCD Lanjut?</vt:lpstr>
      <vt:lpstr>Mengapa Belajar PCD Lanjut?</vt:lpstr>
      <vt:lpstr>Kemampuan yang Harus Dikuasai Sebelumnya</vt:lpstr>
      <vt:lpstr>Content</vt:lpstr>
      <vt:lpstr> 1. MSE dan PSNR</vt:lpstr>
      <vt:lpstr>MSE dan PSNR</vt:lpstr>
      <vt:lpstr>MSE dan PSNR</vt:lpstr>
      <vt:lpstr>MSE dan PSNR</vt:lpstr>
      <vt:lpstr>MSE dan PSNR</vt:lpstr>
      <vt:lpstr>MSE dan PSNR</vt:lpstr>
      <vt:lpstr>MSE dan PSNR</vt:lpstr>
      <vt:lpstr>MSE dan PSNR</vt:lpstr>
      <vt:lpstr> 2. Mean, Variance, dan Covariance</vt:lpstr>
      <vt:lpstr>Analisis Citra</vt:lpstr>
      <vt:lpstr>Analisis Statistik Citra</vt:lpstr>
      <vt:lpstr>Analisis Statistik Citra</vt:lpstr>
      <vt:lpstr>Mean (Nilai Rata-rata) Citra</vt:lpstr>
      <vt:lpstr>Mean (Nilai Rata-rata) Citra</vt:lpstr>
      <vt:lpstr>Mean (Nilai Rata-rata) Citra</vt:lpstr>
      <vt:lpstr>Variance Citra</vt:lpstr>
      <vt:lpstr>Variance Citra</vt:lpstr>
      <vt:lpstr>Variance Citra</vt:lpstr>
      <vt:lpstr>Covariance</vt:lpstr>
      <vt:lpstr>Covariance</vt:lpstr>
      <vt:lpstr>Covariance</vt:lpstr>
      <vt:lpstr>Covariance</vt:lpstr>
      <vt:lpstr> 3. Structural Similarity (SSIM)</vt:lpstr>
      <vt:lpstr>Structural Similarity (SSIM)</vt:lpstr>
      <vt:lpstr>Structural Similarity (SSIM)</vt:lpstr>
      <vt:lpstr>Structural Similarity (SSIM)</vt:lpstr>
      <vt:lpstr>Structural Similarity (SSIM)</vt:lpstr>
      <vt:lpstr>Structural Similarity (SSIM)</vt:lpstr>
      <vt:lpstr>Structural Similarity (SSIM)</vt:lpstr>
      <vt:lpstr>Structural Similarity (SSIM)</vt:lpstr>
      <vt:lpstr>Structural Similarity (SSIM)</vt:lpstr>
      <vt:lpstr>Structural Similarity (SSIM)</vt:lpstr>
      <vt:lpstr> 4. Normalized Correlation (NC)</vt:lpstr>
      <vt:lpstr>Normalized Correlation (NC)</vt:lpstr>
      <vt:lpstr>Normalized Correlation (NC)</vt:lpstr>
      <vt:lpstr>Normalized Correlation (NC)</vt:lpstr>
      <vt:lpstr> 5. Bit Error Rate (BER)</vt:lpstr>
      <vt:lpstr>Bit Error Rate (BER)</vt:lpstr>
      <vt:lpstr>Bit Error Rate (BER)</vt:lpstr>
      <vt:lpstr>Bit Error Rate (BER)</vt:lpstr>
      <vt:lpstr>Sekian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PCD Lanjut – Pertemuan 1 Pengukuran Kualitas Citra</dc:title>
  <dc:creator>Prajanto</dc:creator>
  <cp:lastModifiedBy>Prajanto</cp:lastModifiedBy>
  <cp:revision>85</cp:revision>
  <dcterms:created xsi:type="dcterms:W3CDTF">2017-02-27T02:40:34Z</dcterms:created>
  <dcterms:modified xsi:type="dcterms:W3CDTF">2017-03-02T07:19:58Z</dcterms:modified>
</cp:coreProperties>
</file>