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79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61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1BCA209-0D37-465A-B786-B1846DC585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88822-1D7E-40B3-AA87-8EF7C0061D4C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D2FA52-E2EE-47BD-B3FF-1A364E705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18723-C0AA-4218-9667-9C015BA7A0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82C89-944E-4D37-AB7D-8268AF3E8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5DDE12-2E34-4D31-8E86-3186AC28B7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E709BB-F087-451E-8AA0-1B026878C5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7B1C13-D917-46FF-97A1-F1AE00AA65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8AEE16-372B-428A-8194-4BC10A5EA1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16286-BC79-4F74-A52F-6262E44FE5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A0F4D1-6085-4EED-9A1B-A2069BC293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AF6B95-72FB-4720-A7D5-AC81C798D7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8857C4-5B10-4BEA-B1CC-83F8AD9118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15BBFB-6E25-4A42-9CF0-D1E3702678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DE9D836-5240-4A75-A58D-925DE7CE88C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PENDEKATAN DALAM STUDI KEPEMIMPINAN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/>
              <a:t>IKA RUHANA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Rangkuman pendekatan perilaku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Teori ini berhasil mengidentifikasikan hubungan yang konsisten antara pola perilaku kepemimpinan dan kinerja kelompok, tetapi tidak mampu menjelaskan faktor-faktor situasi yang memperngaruhi keberhasilan atau kegagalan kepemimpinan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600"/>
              <a:t>Pendekatan situasional pada kepemimpinan</a:t>
            </a:r>
            <a:endParaRPr lang="fr-FR" sz="200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524000"/>
            <a:ext cx="83820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   Pendekatan situasi didasarkan pada asumsi bahwa semua contoh kepemimpinan yang berhasil agak berbeda dan membutuhkan kombinasi yang unik dari pemimpin, pengikut, situasi kepemimpinan. Interaksi ini mengunakan rumus 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	     </a:t>
            </a:r>
            <a:r>
              <a:rPr lang="en-US" sz="2800" b="1"/>
              <a:t>SL = f (L.F.S)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Keterangan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SL 	= kepemimpinan yang berhasil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F  		= Fungsi dari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L,S,F	= Pemimpin,Pengikut, Situasi.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PENDEKATAN  SITUASIONAL – A. Fiedler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Teori Situasional/Kontijensi [ROBS &amp; GIBS]</a:t>
            </a:r>
          </a:p>
          <a:p>
            <a:r>
              <a:rPr lang="en-US"/>
              <a:t>A. Model Fiedler</a:t>
            </a:r>
          </a:p>
          <a:p>
            <a:pPr>
              <a:buFont typeface="Wingdings" pitchFamily="2" charset="2"/>
              <a:buNone/>
            </a:pPr>
            <a:r>
              <a:rPr lang="en-US"/>
              <a:t>    Mengemukakan bahwa kinerja kelompok yang </a:t>
            </a:r>
          </a:p>
          <a:p>
            <a:pPr>
              <a:buFont typeface="Wingdings" pitchFamily="2" charset="2"/>
              <a:buNone/>
            </a:pPr>
            <a:r>
              <a:rPr lang="en-US"/>
              <a:t>    efektif bergantung pada penyesuaian yang tepat</a:t>
            </a:r>
          </a:p>
          <a:p>
            <a:pPr>
              <a:buFont typeface="Wingdings" pitchFamily="2" charset="2"/>
              <a:buNone/>
            </a:pPr>
            <a:r>
              <a:rPr lang="en-US"/>
              <a:t>    antara gaya pemimpin dalam berinteraksi dengan bawahan dan pada tingkat mana situasi memberikan kendali dan pengaruh kepada pemimpin tersebut.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Untuk itu Fidler melakukan penilaian untuk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1. Mengidentifikasi Gaya Kepemimpinan melalui kuesioner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Least Preferred Co –Worker (LPC) yaitu suatu instrumen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untuk mengukur apakah seseorang berorientasi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 Tugas (LPC positif Æ semakin berpikir positif terhadap rekan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  kerja)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 Hubungan (LPC negatif Æ semakin berpikir negatif terhadap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  rekan kerja)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2. Mendefisikan Situasi dinilai berdasarkan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• Hubungan pemimpin anggota : Tingkat Keyakinan,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kepercayaan dan hormat bawahan terhadap pemimpin mereka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• Struktur Tugas : Tingkat prosedur penugasan pekerjaan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(struktur atau tidak terstruktur)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• Kekuasaan Jabatan : pengaruh yang muncul dari jabatan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struktural formal.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Setelah dihitung LPC dan didefisinikan situasi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akhirnya disesuaikan keduanya.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76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B. Teori Situasional Hershey dan Blanchard (SLT)</a:t>
            </a:r>
            <a:br>
              <a:rPr lang="en-US" sz="4000"/>
            </a:br>
            <a:endParaRPr lang="en-US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Adalah teori kontijensi yang memusatkan perhatian pada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Pengikut, Mengatakan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 Jika pengikut tidak mampu &amp; tidak ingin melakukan tugas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pemimpin perlu memberikan alasan yg khusus dan jelas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 Jika pengikut tidak mampu &amp; ingin pemimpin perlu memaparkan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orientasi tugas tugas yg tinggi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 Jika pengikut mampu &amp; tidak ingin, pemimpin perlu mendukung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dan partisipatif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 Jika pengikut mampu &amp; ingin, pemimpin tidak perlu berbuat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banyak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C. Leader Member Exchange (LMX) Theory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Para pemimpin menciptakan kelompok - dalam dan kelompok – luar.</a:t>
            </a:r>
          </a:p>
          <a:p>
            <a:r>
              <a:rPr lang="en-US"/>
              <a:t> bawahan dengan status kelompok – dalam akan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berkinerja, memiliki tingkat pengunduran diri lebih rendah, dan tingkat kepuasan kerja lebih tinggi.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D. Path – Goal Theory</a:t>
            </a:r>
            <a:br>
              <a:rPr lang="en-US" sz="4000"/>
            </a:b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 Teori yg menyatakan bahwa tugas pemimpin adalah mendampingi pengikut dalam meraih sasaran mereka dan memberikan pengarahan dan atau dukungan yg perlu untuk menjamin sasaran mereka selaras dengan keseluruhan sasaran kelompok/organisasi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Pendekatan Untuk Mempelajari Kepemimpinan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</a:rPr>
              <a:t>Pendekatan Ciri.</a:t>
            </a:r>
            <a:r>
              <a:rPr lang="en-US" sz="2400"/>
              <a:t> Pendekatan ini menekankan pada atribut / sifat yang ada pada pemimpin.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</a:rPr>
              <a:t>Pendekatan berdasarkan Perilaku</a:t>
            </a:r>
            <a:r>
              <a:rPr lang="en-US" sz="2400"/>
              <a:t>. Menekankan pada penelitian tentang sifat dari pekerjaan manajerial, dan membandingkan perilaku pemimpin yang efektif dan tidak efektif.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</a:rPr>
              <a:t>Pendekatan Kekuasaan-pengaruh</a:t>
            </a:r>
            <a:r>
              <a:rPr lang="en-US" sz="2400"/>
              <a:t>. Dengan mempelajari proses mempengaruhi antara pemimpin dan pengikutnya. Jumlah dan jenis kekuasaan dan cara kekuasaan tersebut digunakan.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>
                <a:solidFill>
                  <a:schemeClr val="hlink"/>
                </a:solidFill>
              </a:rPr>
              <a:t>Pendekatan Situasional</a:t>
            </a:r>
            <a:r>
              <a:rPr lang="en-US" sz="2400"/>
              <a:t>. Menekankan pada faktor kontekstual seperti sifat pekerjaan, sifat lingkungan dan karakter pengikutnya.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E. Model Normatif Vroom – Yetton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 Teori yang memberikan serangkaian aturan untuk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menentukan bentuk dan banyaknya pengambilan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keputusan partisipatif dalam situasi yang berbeda – beda. [ROBS]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 Model yang menjelaskan bagaimana seorang pemimpin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harus memimpin dalam berbagai situasi. Model ini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menunjukkan bahwa tidak ada corak kepemimpinan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tunggal yg dapat diterapkan pada semua situasi. [GIBS]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277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379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800"/>
              <a:t>Kekuasaan dalam Kepemimpinan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Kekuasaan merupakan kapasitas untuk mempengaruhi secara unilateral sikap dan prilaku orang ke arah yang diinginkan </a:t>
            </a:r>
            <a:r>
              <a:rPr lang="en-US" sz="2000" b="1"/>
              <a:t>(Gary Yukl, 1996:183). Kartini Kartono (1994:140) </a:t>
            </a:r>
            <a:r>
              <a:rPr lang="en-US" sz="2000"/>
              <a:t>mengungkapkan bahwa sumber kekuasaan pemimpin dapat berasal dari: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kemampuannya untuk mempengaruhi orang lain.</a:t>
            </a:r>
          </a:p>
          <a:p>
            <a:r>
              <a:rPr lang="en-US" sz="2000"/>
              <a:t>Sifat dan sikapnya yang lebih unggul sehingga memiliki kewibawaan terhadap pengikutnya.</a:t>
            </a:r>
          </a:p>
          <a:p>
            <a:r>
              <a:rPr lang="en-US" sz="2000"/>
              <a:t>Memiliki informasi, pengetahuan, dan pengalaman yang luas.</a:t>
            </a:r>
          </a:p>
          <a:p>
            <a:r>
              <a:rPr lang="en-US" sz="2000"/>
              <a:t>Memiliki human relation yang baik, kepandaian bergaul dan berkomunikasi.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89012"/>
          </a:xfrm>
        </p:spPr>
        <p:txBody>
          <a:bodyPr/>
          <a:lstStyle/>
          <a:p>
            <a:r>
              <a:rPr lang="fr-FR" sz="3800"/>
              <a:t>Teori Kekuasaan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Ada dua teori yang menjelaskan bagaimana kekuasaan diperoleh di pertahankan atau hilang dalam organisasi, yaitu: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SzPct val="100000"/>
            </a:pPr>
            <a:r>
              <a:rPr lang="en-US" sz="2000"/>
              <a:t>Social exchange Theory.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menjelaskan bagaimana kekuasaan diperoleh dan hilang selagi proses mempengaruhi yang timbal balik terjadi selama beberapa waktu antara pemimpin dan pengikut.</a:t>
            </a:r>
          </a:p>
          <a:p>
            <a:pPr>
              <a:buSzPct val="115000"/>
            </a:pPr>
            <a:r>
              <a:rPr lang="en-US" sz="2000"/>
              <a:t>Strategic Contingencies Theory.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menjelaskan bahwa kekuasaan dari suatu sub unit organisasi tergantung pada faktor keahlian dalam menguasai masalah penting, sentralisasi unit kerja dalam arus kerja dan tingkat keahlian dari sub unit tersebut.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5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400"/>
              <a:t>Pendekatan sifat- sifat kepemimpinan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00200"/>
            <a:ext cx="80010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	Pendekatan kepemimpinan melalui sifat ( bakat)  berdasarkan teori kesifatan. Bahwa pemimpin yang baik itu dilahirkan bukan diciptakan. Namun anggapan itu gugur maka Keith Davis merumuskan 4 sifat umum yang dapat mempengaruhi keberhasilan  kepemimpinan organisasi yaitu: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90000"/>
              </a:lnSpc>
            </a:pPr>
            <a:r>
              <a:rPr lang="en-US" sz="2000"/>
              <a:t>Kecerdasan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/>
              <a:t>Kedewasaan dan keleluasaan hubungan sosial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/>
              <a:t>Motivasi diri dan dukungan berprestasi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/>
              <a:t>Sikap – sikap hubungan kemenusiaan .</a:t>
            </a:r>
            <a:endParaRPr lang="en-US" sz="3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PENDEKATAN SIFAT / CIRI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Adalah teori yang mengkaji ciri – ciri dan karakteristik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pribadi yang membedakan pemimpin dan bukan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pemimpin.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Karakteristik tersebut adalah sbb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Ambisi dan semangat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Hasrat untuk memimpin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Kejujuran dan integritas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Kepercayaan diri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Kecerdasan dan pengetahuan yang relevan dengan pekerjaan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 Luwes dalam menyesuaikan perilaku mereka ke dalam situasi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yang berlainan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PENDEKATAN PERILAKU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 Adalah pendekatan yang mengemukakan bahwa</a:t>
            </a:r>
          </a:p>
          <a:p>
            <a:pPr>
              <a:buFont typeface="Wingdings" pitchFamily="2" charset="2"/>
              <a:buNone/>
            </a:pPr>
            <a:r>
              <a:rPr lang="en-US"/>
              <a:t>perilaku khusus membedakan pemimpin dari</a:t>
            </a:r>
          </a:p>
          <a:p>
            <a:pPr>
              <a:buFont typeface="Wingdings" pitchFamily="2" charset="2"/>
              <a:buNone/>
            </a:pPr>
            <a:r>
              <a:rPr lang="en-US"/>
              <a:t>bukan pemimpin.</a:t>
            </a:r>
          </a:p>
          <a:p>
            <a:pPr>
              <a:buFont typeface="Wingdings" pitchFamily="2" charset="2"/>
              <a:buNone/>
            </a:pPr>
            <a:r>
              <a:rPr lang="en-US"/>
              <a:t> Teori ciri akan menjadi dasar dari memilih orang</a:t>
            </a:r>
          </a:p>
          <a:p>
            <a:pPr>
              <a:buFont typeface="Wingdings" pitchFamily="2" charset="2"/>
              <a:buNone/>
            </a:pPr>
            <a:r>
              <a:rPr lang="en-US"/>
              <a:t>yang tepat, sedangkan teori perilaku dapat</a:t>
            </a:r>
          </a:p>
          <a:p>
            <a:pPr>
              <a:buFont typeface="Wingdings" pitchFamily="2" charset="2"/>
              <a:buNone/>
            </a:pPr>
            <a:r>
              <a:rPr lang="en-US"/>
              <a:t>melatih orang yang tepat.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 perilaku - OHIO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Penelitian Universitas Negeri Ohio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 Struktur Pemrakarsa : Tingkat dimana pemimpin    berkemungkinan mendefinisikan dan menstruktur perannya dan peran para anak buahnya dalam mengupayakan pencapaian sasaran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 Pertimbangan : Tingkat di mana pemimpin berkemungkinan memiliki hubungan pekerjaan yang dicirikan dengan rasa saling percaya, penghormatan terhadap gagasan bawahan dan menghargai perasaan mereka.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 Perilaku - Michigan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Penelitian Universitas Michigan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 Pemimpin Berorientasi Karyawan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Menekankan pada hubungan antarmanusia; memberikan perhatian pribadi terhadap kebutuhan karyawan dan menerima perbedaan individual diantara para anggota.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 Pemimpin Berorientasi Produksi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pemimpin yang menekankan pada aspek-aspek teknis atau tugas atas pekerjaan tertantu.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Kisi –kisi manajerial &amp; Skandinavia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Matriks 9 x 9 yang menjabarkan 81 gaya kepemimpinan yang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berbeda, didasarkan pada kepedulian akan orang dan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kepedulian akan produksi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 Penelitian Skandinavia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berpendapat bahwa dunia yang berubah membutuhkan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dimensi baru yaitu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Pemimpin yang Berorientasi Pengembangan : pemimpin yang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menghargai eksperimentasi, mencari ide ide baru, serta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menciptakan dan mengimplementasikan perubahan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/>
              <a:t>            MANAGERIAL GRID </a:t>
            </a:r>
            <a:br>
              <a:rPr lang="en-US" sz="3200"/>
            </a:br>
            <a:r>
              <a:rPr lang="en-US" sz="3200"/>
              <a:t>           </a:t>
            </a:r>
            <a:r>
              <a:rPr lang="en-US" sz="2800"/>
              <a:t>(Blake and Mouton, 1969)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idx="1"/>
          </p:nvPr>
        </p:nvGraphicFramePr>
        <p:xfrm>
          <a:off x="1905000" y="1828800"/>
          <a:ext cx="6781800" cy="4038600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1C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1524000" y="60198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Rendah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8077200" y="60198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Tinggi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352800" y="60960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PERHATIAN PADA TUGAS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838200" y="1676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Tinggi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81000" y="2590800"/>
            <a:ext cx="1143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PERHATIAN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PADA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PERHUBUNGAN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ORANG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457200" y="1371600"/>
            <a:ext cx="8382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1600200" y="4572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2667000" y="6096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83</TotalTime>
  <Words>868</Words>
  <Application>Microsoft PowerPoint</Application>
  <PresentationFormat>On-screen Show (4:3)</PresentationFormat>
  <Paragraphs>157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Garamond</vt:lpstr>
      <vt:lpstr>Times New Roman</vt:lpstr>
      <vt:lpstr>Wingdings</vt:lpstr>
      <vt:lpstr>Stream</vt:lpstr>
      <vt:lpstr>PENDEKATAN DALAM STUDI KEPEMIMPINAN</vt:lpstr>
      <vt:lpstr>Pendekatan Untuk Mempelajari Kepemimpinan</vt:lpstr>
      <vt:lpstr>Pendekatan sifat- sifat kepemimpinan</vt:lpstr>
      <vt:lpstr>PENDEKATAN SIFAT / CIRI</vt:lpstr>
      <vt:lpstr>PENDEKATAN PERILAKU</vt:lpstr>
      <vt:lpstr>Teori perilaku - OHIO</vt:lpstr>
      <vt:lpstr>Teori Perilaku - Michigan</vt:lpstr>
      <vt:lpstr>Kisi –kisi manajerial &amp; Skandinavia</vt:lpstr>
      <vt:lpstr>            MANAGERIAL GRID             (Blake and Mouton, 1969)</vt:lpstr>
      <vt:lpstr>Rangkuman pendekatan perilaku</vt:lpstr>
      <vt:lpstr>Pendekatan situasional pada kepemimpinan</vt:lpstr>
      <vt:lpstr>PENDEKATAN  SITUASIONAL – A. Fiedler</vt:lpstr>
      <vt:lpstr>Slide 13</vt:lpstr>
      <vt:lpstr>Slide 14</vt:lpstr>
      <vt:lpstr>Slide 15</vt:lpstr>
      <vt:lpstr>B. Teori Situasional Hershey dan Blanchard (SLT) </vt:lpstr>
      <vt:lpstr>C. Leader Member Exchange (LMX) Theory</vt:lpstr>
      <vt:lpstr>D. Path – Goal Theory </vt:lpstr>
      <vt:lpstr>Slide 19</vt:lpstr>
      <vt:lpstr>E. Model Normatif Vroom – Yetton</vt:lpstr>
      <vt:lpstr>Slide 21</vt:lpstr>
      <vt:lpstr>Slide 22</vt:lpstr>
      <vt:lpstr>Kekuasaan dalam Kepemimpinan </vt:lpstr>
      <vt:lpstr>Teori Kekuasaan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cp:lastPrinted>1601-01-01T00:00:00Z</cp:lastPrinted>
  <dcterms:created xsi:type="dcterms:W3CDTF">1601-01-01T00:00:00Z</dcterms:created>
  <dcterms:modified xsi:type="dcterms:W3CDTF">2015-09-16T09:45:56Z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