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6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84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6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DF9D-C091-4A0A-AE07-D28F6ED1F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5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5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5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697-5709-4FCB-B8DD-F43FEBDD128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5E3E73-FA15-4FEC-8E1E-6E004CB28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PENERAPAN FUNGSI LINIER DAN NON LINIER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PENGAMPU MATEMATIKA EKONOMI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6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4,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12 </a:t>
            </a:r>
            <a:r>
              <a:rPr lang="en-US" dirty="0"/>
              <a:t>unit.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5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14 unit.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/>
              <a:t>sebesar</a:t>
            </a:r>
            <a:r>
              <a:rPr lang="en-US" dirty="0"/>
              <a:t> 4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10 unit,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5,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9 unit.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/>
              <a:t>D.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/>
              <a:t>E.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i="1" dirty="0"/>
              <a:t>P </a:t>
            </a:r>
            <a:r>
              <a:rPr lang="en-US" dirty="0"/>
              <a:t>= 2 + </a:t>
            </a:r>
            <a:r>
              <a:rPr lang="en-US" i="1" dirty="0"/>
              <a:t>Q</a:t>
            </a:r>
            <a:r>
              <a:rPr lang="en-US" dirty="0"/>
              <a:t>. Equilibrium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/>
              <a:t>4.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10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/>
              <a:t>sebanyak</a:t>
            </a:r>
            <a:r>
              <a:rPr lang="en-US" dirty="0"/>
              <a:t> 4 unit.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permintaannya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/>
              <a:t>grafiknya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723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1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BEP</a:t>
            </a:r>
            <a:r>
              <a:rPr lang="en-US" dirty="0"/>
              <a:t>: </a:t>
            </a:r>
            <a:r>
              <a:rPr lang="en-US" dirty="0" err="1"/>
              <a:t>Titik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(TC)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</a:t>
            </a:r>
          </a:p>
          <a:p>
            <a:r>
              <a:rPr lang="en-US" dirty="0" err="1"/>
              <a:t>pendapatan</a:t>
            </a:r>
            <a:r>
              <a:rPr lang="en-US" dirty="0"/>
              <a:t> (TR</a:t>
            </a:r>
            <a:r>
              <a:rPr lang="en-US" dirty="0" smtClean="0"/>
              <a:t>).</a:t>
            </a:r>
          </a:p>
          <a:p>
            <a:r>
              <a:rPr lang="en-US" i="1" dirty="0"/>
              <a:t>FC</a:t>
            </a:r>
            <a:r>
              <a:rPr lang="en-US" dirty="0"/>
              <a:t>: Fixed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VC: </a:t>
            </a:r>
            <a:r>
              <a:rPr lang="en-US" dirty="0" err="1" smtClean="0"/>
              <a:t>Variabel</a:t>
            </a:r>
            <a:r>
              <a:rPr lang="en-US" dirty="0" smtClean="0"/>
              <a:t> Cost</a:t>
            </a:r>
            <a:endParaRPr lang="en-US" dirty="0"/>
          </a:p>
          <a:p>
            <a:r>
              <a:rPr lang="en-US" i="1" dirty="0"/>
              <a:t>TC</a:t>
            </a:r>
            <a:r>
              <a:rPr lang="en-US" dirty="0"/>
              <a:t>: Total Cost</a:t>
            </a:r>
          </a:p>
          <a:p>
            <a:r>
              <a:rPr lang="en-US" i="1" dirty="0"/>
              <a:t>TC = FC </a:t>
            </a:r>
            <a:r>
              <a:rPr lang="en-US" dirty="0"/>
              <a:t>+ </a:t>
            </a:r>
            <a:r>
              <a:rPr lang="en-US" i="1" dirty="0"/>
              <a:t>VC</a:t>
            </a:r>
          </a:p>
          <a:p>
            <a:r>
              <a:rPr lang="en-US" i="1" dirty="0"/>
              <a:t>TR</a:t>
            </a:r>
            <a:r>
              <a:rPr lang="en-US" dirty="0"/>
              <a:t>: Total Revenue</a:t>
            </a:r>
          </a:p>
          <a:p>
            <a:r>
              <a:rPr lang="en-US" dirty="0" smtClean="0"/>
              <a:t>π: </a:t>
            </a:r>
            <a:r>
              <a:rPr lang="en-US" dirty="0" err="1"/>
              <a:t>Laba</a:t>
            </a:r>
            <a:endParaRPr lang="en-US" dirty="0"/>
          </a:p>
          <a:p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i="1" dirty="0"/>
              <a:t>TR – 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1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Keberadaan </a:t>
            </a:r>
            <a:r>
              <a:rPr lang="nl-NL" dirty="0"/>
              <a:t>pajak dan subsidi akan </a:t>
            </a:r>
            <a:r>
              <a:rPr lang="nl-NL" dirty="0" smtClean="0"/>
              <a:t>mengubah </a:t>
            </a:r>
            <a:r>
              <a:rPr lang="en-US" dirty="0" smtClean="0"/>
              <a:t>(</a:t>
            </a:r>
            <a:r>
              <a:rPr lang="en-US" dirty="0" err="1" smtClean="0"/>
              <a:t>menggeser</a:t>
            </a:r>
            <a:r>
              <a:rPr lang="en-US" dirty="0"/>
              <a:t>)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sv-SE" dirty="0" smtClean="0"/>
              <a:t>keseimbangan </a:t>
            </a:r>
            <a:r>
              <a:rPr lang="sv-SE" dirty="0"/>
              <a:t>pasar juga akan berubah.</a:t>
            </a:r>
          </a:p>
          <a:p>
            <a:pPr marL="0" indent="0">
              <a:buNone/>
            </a:pPr>
            <a:r>
              <a:rPr lang="fi-FI" dirty="0" smtClean="0"/>
              <a:t>Pajak </a:t>
            </a:r>
            <a:r>
              <a:rPr lang="fi-FI" i="1" dirty="0"/>
              <a:t>t </a:t>
            </a:r>
            <a:r>
              <a:rPr lang="fi-FI" dirty="0"/>
              <a:t>akan menaikkan harga </a:t>
            </a:r>
            <a:r>
              <a:rPr lang="fi-FI" dirty="0" smtClean="0"/>
              <a:t>penawaran, </a:t>
            </a:r>
            <a:r>
              <a:rPr lang="sv-SE" dirty="0" smtClean="0"/>
              <a:t>sehingga </a:t>
            </a:r>
            <a:r>
              <a:rPr lang="sv-SE" dirty="0"/>
              <a:t>kurva penawaran akan bergeser ke atas.</a:t>
            </a:r>
          </a:p>
          <a:p>
            <a:pPr marL="0" indent="0">
              <a:buNone/>
            </a:pP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i="1" dirty="0"/>
              <a:t>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/>
              <a:t>permintaan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37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Pajak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 </a:t>
            </a:r>
            <a:r>
              <a:rPr lang="en-US" dirty="0" err="1" smtClean="0"/>
              <a:t>penawaran</a:t>
            </a:r>
            <a:r>
              <a:rPr lang="en-US" dirty="0" smtClean="0"/>
              <a:t>  P = a + </a:t>
            </a:r>
            <a:r>
              <a:rPr lang="en-US" dirty="0" err="1" smtClean="0"/>
              <a:t>bQ</a:t>
            </a:r>
            <a:endParaRPr lang="en-US" dirty="0" smtClean="0"/>
          </a:p>
          <a:p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P= a + </a:t>
            </a:r>
            <a:r>
              <a:rPr lang="en-US" dirty="0" err="1" smtClean="0"/>
              <a:t>bQ</a:t>
            </a:r>
            <a:r>
              <a:rPr lang="en-US" dirty="0" smtClean="0"/>
              <a:t> +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Diketahui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= P= 1/4 Q + 4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: P= -1/4 Q + 25</a:t>
            </a:r>
          </a:p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per unit = 6</a:t>
            </a:r>
          </a:p>
          <a:p>
            <a:pPr marL="0" indent="0">
              <a:buNone/>
            </a:pPr>
            <a:r>
              <a:rPr lang="en-US" dirty="0" err="1" smtClean="0"/>
              <a:t>Ditanya</a:t>
            </a:r>
            <a:r>
              <a:rPr lang="en-US" dirty="0" smtClean="0"/>
              <a:t> :</a:t>
            </a:r>
          </a:p>
          <a:p>
            <a:pPr marL="457200" indent="-457200">
              <a:buAutoNum type="alphaLcPeriod"/>
            </a:pPr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Q Equilibrium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Q Equilibrium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besarnya</a:t>
            </a:r>
            <a:r>
              <a:rPr lang="en-US" dirty="0" smtClean="0"/>
              <a:t> total </a:t>
            </a:r>
            <a:r>
              <a:rPr lang="en-US" dirty="0" err="1" smtClean="0"/>
              <a:t>pajak</a:t>
            </a:r>
            <a:r>
              <a:rPr lang="en-US" dirty="0" smtClean="0"/>
              <a:t> ,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ditanggung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29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Penyelesaian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185289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	¼ Q   + 4 	=  - ¼ Q  +  25</a:t>
            </a:r>
          </a:p>
          <a:p>
            <a:pPr>
              <a:buNone/>
            </a:pPr>
            <a:r>
              <a:rPr lang="en-US" dirty="0" smtClean="0"/>
              <a:t>		¼ Q + ¼ Q	= 25 - 4</a:t>
            </a:r>
          </a:p>
          <a:p>
            <a:pPr>
              <a:buNone/>
            </a:pPr>
            <a:r>
              <a:rPr lang="en-US" dirty="0" smtClean="0"/>
              <a:t>		½ Q		= 21</a:t>
            </a:r>
          </a:p>
          <a:p>
            <a:pPr>
              <a:buNone/>
            </a:pPr>
            <a:r>
              <a:rPr lang="en-US" dirty="0" smtClean="0"/>
              <a:t>			Q	= 42</a:t>
            </a:r>
          </a:p>
          <a:p>
            <a:pPr>
              <a:buNone/>
            </a:pPr>
            <a:r>
              <a:rPr lang="en-US" dirty="0" smtClean="0"/>
              <a:t>			P 	= ¼ (42) + 4 = 14 1/2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9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214"/>
            <a:ext cx="10515600" cy="5880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 = 1/4Q + 4 + t</a:t>
            </a:r>
          </a:p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per unit = 6</a:t>
            </a:r>
          </a:p>
          <a:p>
            <a:pPr>
              <a:buNone/>
            </a:pPr>
            <a:r>
              <a:rPr lang="en-US" dirty="0" smtClean="0"/>
              <a:t>P’ = ¼ Q + 4 + 6	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= ¼ Q + 10</a:t>
            </a:r>
          </a:p>
          <a:p>
            <a:pPr>
              <a:buNone/>
            </a:pPr>
            <a:r>
              <a:rPr lang="en-US" dirty="0" smtClean="0"/>
              <a:t>EQ’ :  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S’ 		= D</a:t>
            </a:r>
          </a:p>
          <a:p>
            <a:pPr>
              <a:buNone/>
            </a:pPr>
            <a:r>
              <a:rPr lang="en-US" dirty="0" smtClean="0"/>
              <a:t>	¼ Q +10	= -1/4 Q +25</a:t>
            </a:r>
          </a:p>
          <a:p>
            <a:pPr>
              <a:buNone/>
            </a:pPr>
            <a:r>
              <a:rPr lang="en-US" dirty="0" smtClean="0"/>
              <a:t>	¼ Q + ¼ Q 	= -10 +25</a:t>
            </a:r>
          </a:p>
          <a:p>
            <a:pPr>
              <a:buNone/>
            </a:pPr>
            <a:r>
              <a:rPr lang="en-US" dirty="0" smtClean="0"/>
              <a:t>	½ Q	 	= 15</a:t>
            </a:r>
          </a:p>
          <a:p>
            <a:pPr>
              <a:buNone/>
            </a:pPr>
            <a:r>
              <a:rPr lang="en-US" dirty="0" smtClean="0"/>
              <a:t>	Q’ 		= 30</a:t>
            </a:r>
          </a:p>
          <a:p>
            <a:pPr>
              <a:buNone/>
            </a:pPr>
            <a:r>
              <a:rPr lang="en-US" dirty="0" smtClean="0"/>
              <a:t>	P’        	= ¼ (30) + 10 = 17 1/2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8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pajak</a:t>
            </a:r>
            <a:r>
              <a:rPr lang="en-US" dirty="0" smtClean="0"/>
              <a:t> = </a:t>
            </a:r>
            <a:r>
              <a:rPr lang="en-US" dirty="0" err="1" smtClean="0"/>
              <a:t>Pajak</a:t>
            </a:r>
            <a:r>
              <a:rPr lang="en-US" dirty="0" smtClean="0"/>
              <a:t> / unit x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= </a:t>
            </a:r>
            <a:r>
              <a:rPr lang="en-US" dirty="0" err="1" smtClean="0"/>
              <a:t>Pajak</a:t>
            </a:r>
            <a:r>
              <a:rPr lang="en-US" dirty="0" smtClean="0"/>
              <a:t> /unit  x Q’ </a:t>
            </a:r>
            <a:r>
              <a:rPr lang="en-US" dirty="0" err="1" smtClean="0"/>
              <a:t>eq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= </a:t>
            </a:r>
            <a:r>
              <a:rPr lang="en-US" dirty="0" err="1" smtClean="0"/>
              <a:t>Rp</a:t>
            </a:r>
            <a:r>
              <a:rPr lang="en-US" dirty="0" smtClean="0"/>
              <a:t>. 6 x Q’</a:t>
            </a:r>
          </a:p>
          <a:p>
            <a:pPr>
              <a:buNone/>
            </a:pPr>
            <a:r>
              <a:rPr lang="en-US" dirty="0" smtClean="0"/>
              <a:t>			=6 x30</a:t>
            </a:r>
          </a:p>
          <a:p>
            <a:pPr>
              <a:buNone/>
            </a:pPr>
            <a:r>
              <a:rPr lang="en-US" dirty="0" smtClean="0"/>
              <a:t>			=180</a:t>
            </a:r>
          </a:p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=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-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= 17,5 – 14,5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= 3</a:t>
            </a:r>
          </a:p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= </a:t>
            </a:r>
            <a:r>
              <a:rPr lang="en-US" dirty="0" err="1" smtClean="0"/>
              <a:t>Pajak</a:t>
            </a:r>
            <a:r>
              <a:rPr lang="en-US" dirty="0" smtClean="0"/>
              <a:t> per unit –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   = 6-3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r>
              <a:rPr lang="en-US" dirty="0" err="1" smtClean="0"/>
              <a:t>Subsidi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Diketahui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 :	P= ¼ Q + 10</a:t>
            </a:r>
          </a:p>
          <a:p>
            <a:pPr>
              <a:buNone/>
            </a:pPr>
            <a:r>
              <a:rPr lang="en-US" dirty="0" smtClean="0"/>
              <a:t>D:	P = - ¼ Q + 25</a:t>
            </a:r>
          </a:p>
          <a:p>
            <a:pPr>
              <a:buNone/>
            </a:pP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6,-</a:t>
            </a:r>
          </a:p>
          <a:p>
            <a:pPr>
              <a:buNone/>
            </a:pPr>
            <a:r>
              <a:rPr lang="en-US" dirty="0" err="1" smtClean="0"/>
              <a:t>Ditanya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Q </a:t>
            </a:r>
            <a:r>
              <a:rPr lang="en-US" dirty="0" err="1" smtClean="0"/>
              <a:t>saat</a:t>
            </a:r>
            <a:r>
              <a:rPr lang="en-US" dirty="0" smtClean="0"/>
              <a:t> market </a:t>
            </a:r>
            <a:r>
              <a:rPr lang="en-US" dirty="0" err="1" smtClean="0"/>
              <a:t>ekuilibrium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endParaRPr lang="en-US" dirty="0" smtClean="0"/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Q </a:t>
            </a:r>
            <a:r>
              <a:rPr lang="en-US" dirty="0" err="1" smtClean="0"/>
              <a:t>saat</a:t>
            </a:r>
            <a:r>
              <a:rPr lang="en-US" dirty="0" smtClean="0"/>
              <a:t> market </a:t>
            </a:r>
            <a:r>
              <a:rPr lang="en-US" dirty="0" err="1" smtClean="0"/>
              <a:t>ekulibrium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err="1" smtClean="0"/>
              <a:t>subsidi</a:t>
            </a:r>
            <a:r>
              <a:rPr lang="en-US" dirty="0" smtClean="0"/>
              <a:t>, </a:t>
            </a: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n-US" dirty="0" err="1" smtClean="0"/>
              <a:t>Penyelesaian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4"/>
            <a:ext cx="10515600" cy="506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Ekuilibrium</a:t>
            </a:r>
            <a:r>
              <a:rPr lang="en-US" dirty="0" smtClean="0"/>
              <a:t> :   S = D</a:t>
            </a:r>
          </a:p>
          <a:p>
            <a:pPr>
              <a:buNone/>
            </a:pPr>
            <a:r>
              <a:rPr lang="en-US" dirty="0" smtClean="0"/>
              <a:t>¼ Q + 10 = - ¼ Q +25</a:t>
            </a:r>
          </a:p>
          <a:p>
            <a:pPr>
              <a:buNone/>
            </a:pPr>
            <a:r>
              <a:rPr lang="en-US" dirty="0" smtClean="0"/>
              <a:t>¼ Q + ¼ Q = 25 – 10</a:t>
            </a:r>
          </a:p>
          <a:p>
            <a:pPr>
              <a:buNone/>
            </a:pPr>
            <a:r>
              <a:rPr lang="en-US" dirty="0" smtClean="0"/>
              <a:t>½ Q = 15</a:t>
            </a:r>
          </a:p>
          <a:p>
            <a:pPr>
              <a:buNone/>
            </a:pPr>
            <a:r>
              <a:rPr lang="en-US" dirty="0" smtClean="0"/>
              <a:t>Q = 30</a:t>
            </a:r>
          </a:p>
          <a:p>
            <a:pPr>
              <a:buNone/>
            </a:pPr>
            <a:r>
              <a:rPr lang="en-US" dirty="0" smtClean="0"/>
              <a:t>P = ¼ (30) + 10</a:t>
            </a:r>
          </a:p>
          <a:p>
            <a:pPr>
              <a:buNone/>
            </a:pPr>
            <a:r>
              <a:rPr lang="en-US" dirty="0" smtClean="0"/>
              <a:t> 	= 17,5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4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BENTUK UMUM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permintaan	     P = harga</a:t>
            </a:r>
          </a:p>
          <a:p>
            <a:pPr eaLnBrk="1" hangingPunct="1">
              <a:buFontTx/>
              <a:buNone/>
            </a:pPr>
            <a:r>
              <a:rPr lang="en-US" smtClean="0"/>
              <a:t>	P = a – bQ			     a=konstanta</a:t>
            </a:r>
          </a:p>
          <a:p>
            <a:pPr eaLnBrk="1" hangingPunct="1">
              <a:buFontTx/>
              <a:buNone/>
            </a:pPr>
            <a:r>
              <a:rPr lang="en-US" smtClean="0"/>
              <a:t>Fungsi penawaran		     b = slope</a:t>
            </a:r>
          </a:p>
          <a:p>
            <a:pPr eaLnBrk="1" hangingPunct="1">
              <a:buFontTx/>
              <a:buNone/>
            </a:pPr>
            <a:r>
              <a:rPr lang="en-US" smtClean="0"/>
              <a:t>	P = a + bQ			  Q = kuantita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819400" y="1524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8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 ‘ = P = ¼ Q + 10 –</a:t>
            </a:r>
            <a:r>
              <a:rPr lang="en-US" dirty="0" err="1" smtClean="0"/>
              <a:t>Subsidi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= ¼ Q + 10 – 6</a:t>
            </a:r>
          </a:p>
          <a:p>
            <a:pPr>
              <a:buNone/>
            </a:pPr>
            <a:r>
              <a:rPr lang="en-US" dirty="0" smtClean="0"/>
              <a:t>		= ¼ Q + 4</a:t>
            </a:r>
          </a:p>
          <a:p>
            <a:pPr>
              <a:buNone/>
            </a:pPr>
            <a:r>
              <a:rPr lang="en-US" dirty="0" err="1" smtClean="0"/>
              <a:t>Eq</a:t>
            </a:r>
            <a:r>
              <a:rPr lang="en-US" dirty="0" smtClean="0"/>
              <a:t> = 	¼ Q + 4	 = - ¼ Q + 25</a:t>
            </a:r>
          </a:p>
          <a:p>
            <a:pPr>
              <a:buNone/>
            </a:pPr>
            <a:r>
              <a:rPr lang="en-US" dirty="0" smtClean="0"/>
              <a:t>		¼ Q + ¼ Q	= 25 – 4</a:t>
            </a:r>
          </a:p>
          <a:p>
            <a:pPr>
              <a:buNone/>
            </a:pPr>
            <a:r>
              <a:rPr lang="en-US" dirty="0" smtClean="0"/>
              <a:t>		½ Q		= 21</a:t>
            </a:r>
          </a:p>
          <a:p>
            <a:pPr>
              <a:buNone/>
            </a:pPr>
            <a:r>
              <a:rPr lang="en-US" dirty="0" smtClean="0"/>
              <a:t>		Q		= 42</a:t>
            </a:r>
          </a:p>
          <a:p>
            <a:pPr>
              <a:buNone/>
            </a:pPr>
            <a:r>
              <a:rPr lang="en-US" dirty="0" smtClean="0"/>
              <a:t>S’ : P = ¼ (42) + 4 = 14,5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8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421828"/>
            <a:ext cx="10515600" cy="5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Subsidi</a:t>
            </a:r>
            <a:r>
              <a:rPr lang="en-US" dirty="0" smtClean="0"/>
              <a:t> = </a:t>
            </a:r>
            <a:r>
              <a:rPr lang="en-US" dirty="0" err="1" smtClean="0"/>
              <a:t>Subsidi</a:t>
            </a:r>
            <a:r>
              <a:rPr lang="en-US" dirty="0" smtClean="0"/>
              <a:t> / unit x  Q’ </a:t>
            </a:r>
            <a:r>
              <a:rPr lang="en-US" dirty="0" err="1" smtClean="0"/>
              <a:t>eq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= 6 x 42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= 252</a:t>
            </a:r>
          </a:p>
          <a:p>
            <a:pPr>
              <a:buNone/>
            </a:pP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= P </a:t>
            </a:r>
            <a:r>
              <a:rPr lang="en-US" dirty="0" err="1" smtClean="0"/>
              <a:t>eq</a:t>
            </a:r>
            <a:r>
              <a:rPr lang="en-US" dirty="0" smtClean="0"/>
              <a:t> – P ’</a:t>
            </a:r>
            <a:r>
              <a:rPr lang="en-US" dirty="0" err="1" smtClean="0"/>
              <a:t>eq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        = 17,5 – 14,5 	</a:t>
            </a:r>
          </a:p>
          <a:p>
            <a:pPr>
              <a:buNone/>
            </a:pPr>
            <a:r>
              <a:rPr lang="en-US" dirty="0" smtClean="0"/>
              <a:t>		                      = 3</a:t>
            </a:r>
          </a:p>
          <a:p>
            <a:pPr>
              <a:buNone/>
            </a:pP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= Total </a:t>
            </a:r>
            <a:r>
              <a:rPr lang="en-US" dirty="0" err="1" smtClean="0"/>
              <a:t>Subsidi</a:t>
            </a:r>
            <a:r>
              <a:rPr lang="en-US" dirty="0" smtClean="0"/>
              <a:t> – </a:t>
            </a: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       = 6-3</a:t>
            </a:r>
          </a:p>
          <a:p>
            <a:pPr>
              <a:buNone/>
            </a:pPr>
            <a:r>
              <a:rPr lang="en-US" dirty="0" smtClean="0"/>
              <a:t>			        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FUNGSI KONSUMSI   ( C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800" dirty="0"/>
              <a:t> </a:t>
            </a:r>
            <a:r>
              <a:rPr lang="en-US" sz="5500" dirty="0"/>
              <a:t>C = f (Y)		C = </a:t>
            </a:r>
            <a:r>
              <a:rPr lang="en-US" sz="5500" dirty="0" err="1"/>
              <a:t>konsumsi</a:t>
            </a:r>
            <a:r>
              <a:rPr lang="en-US" sz="5500" dirty="0"/>
              <a:t>		</a:t>
            </a:r>
          </a:p>
          <a:p>
            <a:pPr>
              <a:buNone/>
            </a:pPr>
            <a:r>
              <a:rPr lang="en-US" sz="5500" dirty="0"/>
              <a:t>			a = </a:t>
            </a:r>
            <a:r>
              <a:rPr lang="en-US" sz="5500" dirty="0" err="1"/>
              <a:t>konsumsi</a:t>
            </a:r>
            <a:r>
              <a:rPr lang="en-US" sz="5500" dirty="0"/>
              <a:t> </a:t>
            </a:r>
            <a:r>
              <a:rPr lang="en-US" sz="5500" dirty="0" err="1"/>
              <a:t>saat</a:t>
            </a:r>
            <a:r>
              <a:rPr lang="en-US" sz="5500" dirty="0"/>
              <a:t> </a:t>
            </a:r>
            <a:r>
              <a:rPr lang="en-US" sz="5500" dirty="0" err="1"/>
              <a:t>pendapatan</a:t>
            </a:r>
            <a:r>
              <a:rPr lang="en-US" sz="5500" dirty="0"/>
              <a:t> </a:t>
            </a:r>
            <a:r>
              <a:rPr lang="en-US" sz="5500" dirty="0" err="1"/>
              <a:t>nol</a:t>
            </a:r>
            <a:r>
              <a:rPr lang="en-US" sz="5500" dirty="0"/>
              <a:t>  ( a &gt; 0 )</a:t>
            </a:r>
          </a:p>
          <a:p>
            <a:pPr>
              <a:buNone/>
            </a:pPr>
            <a:r>
              <a:rPr lang="en-US" sz="5500" dirty="0">
                <a:latin typeface="Aharoni" pitchFamily="2" charset="-79"/>
                <a:cs typeface="Aharoni" pitchFamily="2" charset="-79"/>
              </a:rPr>
              <a:t>C = a + </a:t>
            </a:r>
            <a:r>
              <a:rPr lang="en-US" sz="5500" dirty="0" err="1">
                <a:latin typeface="Aharoni" pitchFamily="2" charset="-79"/>
                <a:cs typeface="Aharoni" pitchFamily="2" charset="-79"/>
              </a:rPr>
              <a:t>bY</a:t>
            </a:r>
            <a:r>
              <a:rPr lang="en-US" sz="5500" dirty="0">
                <a:latin typeface="Aharoni" pitchFamily="2" charset="-79"/>
                <a:cs typeface="Aharoni" pitchFamily="2" charset="-79"/>
              </a:rPr>
              <a:t>	</a:t>
            </a:r>
            <a:r>
              <a:rPr lang="en-US" sz="5500" dirty="0"/>
              <a:t>	b = MPC= marginal </a:t>
            </a:r>
            <a:r>
              <a:rPr lang="en-US" sz="5500" dirty="0" err="1"/>
              <a:t>propersity</a:t>
            </a:r>
            <a:r>
              <a:rPr lang="en-US" sz="5500" dirty="0"/>
              <a:t> to Consume	 (b &gt; 0)</a:t>
            </a:r>
          </a:p>
          <a:p>
            <a:pPr>
              <a:buNone/>
            </a:pPr>
            <a:r>
              <a:rPr lang="en-US" sz="5500" dirty="0"/>
              <a:t>			Y = </a:t>
            </a:r>
            <a:r>
              <a:rPr lang="en-US" sz="5500" dirty="0" err="1"/>
              <a:t>pendapatan</a:t>
            </a:r>
            <a:endParaRPr lang="en-US" sz="5500" dirty="0"/>
          </a:p>
          <a:p>
            <a:pPr>
              <a:buNone/>
            </a:pPr>
            <a:endParaRPr lang="en-US" sz="5500" dirty="0"/>
          </a:p>
          <a:p>
            <a:pPr>
              <a:buNone/>
            </a:pPr>
            <a:r>
              <a:rPr lang="en-US" sz="8600" dirty="0"/>
              <a:t>FUNGSI PENDAPATAN </a:t>
            </a:r>
            <a:r>
              <a:rPr lang="en-US" sz="8600" dirty="0" err="1"/>
              <a:t>dan</a:t>
            </a:r>
            <a:r>
              <a:rPr lang="en-US" sz="8600" dirty="0"/>
              <a:t> TABUNGAN</a:t>
            </a:r>
          </a:p>
          <a:p>
            <a:pPr>
              <a:buNone/>
            </a:pPr>
            <a:endParaRPr lang="en-US" sz="5500" dirty="0"/>
          </a:p>
          <a:p>
            <a:pPr>
              <a:buNone/>
            </a:pPr>
            <a:r>
              <a:rPr lang="en-US" sz="5500" b="1" dirty="0">
                <a:latin typeface="Aharoni" pitchFamily="2" charset="-79"/>
                <a:cs typeface="Aharoni" pitchFamily="2" charset="-79"/>
              </a:rPr>
              <a:t>Y= C + S</a:t>
            </a:r>
            <a:r>
              <a:rPr lang="en-US" sz="5500" dirty="0"/>
              <a:t>				</a:t>
            </a:r>
          </a:p>
          <a:p>
            <a:pPr>
              <a:buNone/>
            </a:pPr>
            <a:r>
              <a:rPr lang="en-US" sz="5500" dirty="0"/>
              <a:t>S = Y – C    </a:t>
            </a:r>
            <a:r>
              <a:rPr lang="en-US" sz="5500" dirty="0" err="1"/>
              <a:t>dimana</a:t>
            </a:r>
            <a:r>
              <a:rPr lang="en-US" sz="5500" dirty="0"/>
              <a:t>  C =  a + </a:t>
            </a:r>
            <a:r>
              <a:rPr lang="en-US" sz="5500" dirty="0" err="1"/>
              <a:t>bY</a:t>
            </a:r>
            <a:endParaRPr lang="en-US" sz="5500" dirty="0"/>
          </a:p>
          <a:p>
            <a:pPr>
              <a:buNone/>
            </a:pPr>
            <a:r>
              <a:rPr lang="en-US" sz="5500" dirty="0"/>
              <a:t>S = Y – (a + </a:t>
            </a:r>
            <a:r>
              <a:rPr lang="en-US" sz="5500" dirty="0" err="1"/>
              <a:t>bY</a:t>
            </a:r>
            <a:r>
              <a:rPr lang="en-US" sz="5500" dirty="0"/>
              <a:t>)				 S = </a:t>
            </a:r>
            <a:r>
              <a:rPr lang="en-US" sz="5500" dirty="0" err="1"/>
              <a:t>tabungan</a:t>
            </a:r>
            <a:endParaRPr lang="en-US" sz="5500" dirty="0"/>
          </a:p>
          <a:p>
            <a:pPr>
              <a:buNone/>
            </a:pPr>
            <a:r>
              <a:rPr lang="en-US" sz="5500" dirty="0"/>
              <a:t>	= Y – a – </a:t>
            </a:r>
            <a:r>
              <a:rPr lang="en-US" sz="5500" dirty="0" err="1"/>
              <a:t>bY</a:t>
            </a:r>
            <a:endParaRPr lang="en-US" sz="5500" dirty="0"/>
          </a:p>
          <a:p>
            <a:pPr>
              <a:buNone/>
            </a:pPr>
            <a:r>
              <a:rPr lang="en-US" sz="5500" dirty="0"/>
              <a:t>S 	= - a + Y – </a:t>
            </a:r>
            <a:r>
              <a:rPr lang="en-US" sz="5500" dirty="0" err="1"/>
              <a:t>bY</a:t>
            </a:r>
            <a:r>
              <a:rPr lang="en-US" sz="5500" dirty="0"/>
              <a:t> </a:t>
            </a:r>
          </a:p>
          <a:p>
            <a:pPr>
              <a:buNone/>
            </a:pPr>
            <a:endParaRPr lang="en-US" sz="5500" b="1" dirty="0"/>
          </a:p>
          <a:p>
            <a:pPr>
              <a:buNone/>
            </a:pPr>
            <a:r>
              <a:rPr lang="en-US" sz="8000" b="1" dirty="0">
                <a:latin typeface="Aharoni" pitchFamily="2" charset="-79"/>
                <a:cs typeface="Aharoni" pitchFamily="2" charset="-79"/>
              </a:rPr>
              <a:t>S	= -a  + (1-b) Y</a:t>
            </a:r>
            <a:r>
              <a:rPr lang="en-US" sz="5500" dirty="0"/>
              <a:t>			(1 – b) = marginal </a:t>
            </a:r>
            <a:r>
              <a:rPr lang="en-US" sz="5500" dirty="0" err="1"/>
              <a:t>propersity</a:t>
            </a:r>
            <a:r>
              <a:rPr lang="en-US" sz="5500" dirty="0"/>
              <a:t> to save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54101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GRAFIK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lvl="1">
              <a:buNone/>
            </a:pPr>
            <a:r>
              <a:rPr lang="en-US" sz="1600" dirty="0"/>
              <a:t>	</a:t>
            </a:r>
            <a:r>
              <a:rPr lang="en-US" sz="2000" dirty="0"/>
              <a:t>c, s, y			</a:t>
            </a:r>
            <a:r>
              <a:rPr lang="en-US" sz="2000" dirty="0" err="1"/>
              <a:t>Y</a:t>
            </a:r>
            <a:r>
              <a:rPr lang="en-US" sz="2000" dirty="0"/>
              <a:t> = C	</a:t>
            </a:r>
            <a:endParaRPr lang="en-US" sz="1600" dirty="0"/>
          </a:p>
          <a:p>
            <a:pPr>
              <a:buNone/>
            </a:pPr>
            <a:r>
              <a:rPr lang="en-US" dirty="0"/>
              <a:t>						</a:t>
            </a:r>
            <a:r>
              <a:rPr lang="en-US" sz="2000" dirty="0"/>
              <a:t>C= a + </a:t>
            </a:r>
            <a:r>
              <a:rPr lang="en-US" sz="2000" dirty="0" err="1"/>
              <a:t>bY</a:t>
            </a:r>
            <a:endParaRPr lang="en-US" sz="2000" dirty="0"/>
          </a:p>
          <a:p>
            <a:pPr>
              <a:buNone/>
            </a:pPr>
            <a:r>
              <a:rPr lang="en-US" dirty="0"/>
              <a:t>				 </a:t>
            </a:r>
            <a:r>
              <a:rPr lang="en-US" sz="2400" dirty="0" err="1"/>
              <a:t>Eq</a:t>
            </a:r>
            <a:endParaRPr lang="en-US" dirty="0"/>
          </a:p>
          <a:p>
            <a:pPr>
              <a:buNone/>
            </a:pPr>
            <a:r>
              <a:rPr lang="en-US" sz="2000" dirty="0"/>
              <a:t>	    </a:t>
            </a:r>
          </a:p>
          <a:p>
            <a:pPr>
              <a:buNone/>
            </a:pPr>
            <a:r>
              <a:rPr lang="en-US" sz="2000" dirty="0"/>
              <a:t>          a				      S = -a +(1-b) Y	</a:t>
            </a:r>
          </a:p>
          <a:p>
            <a:pPr>
              <a:buNone/>
            </a:pPr>
            <a:r>
              <a:rPr lang="en-US" sz="2000" dirty="0"/>
              <a:t>					</a:t>
            </a:r>
          </a:p>
          <a:p>
            <a:pPr>
              <a:buNone/>
            </a:pPr>
            <a:r>
              <a:rPr lang="en-US" sz="2000" dirty="0"/>
              <a:t>				Y </a:t>
            </a:r>
            <a:r>
              <a:rPr lang="en-US" sz="2000" dirty="0" err="1"/>
              <a:t>Eq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   -a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181100" y="32385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3581400"/>
            <a:ext cx="510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1800" y="1447800"/>
            <a:ext cx="396240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71800" y="2590800"/>
            <a:ext cx="373380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91000" y="28956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41320" y="914400"/>
            <a:ext cx="373380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0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Soal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30.000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20.000</a:t>
            </a:r>
          </a:p>
          <a:p>
            <a:pPr>
              <a:buNone/>
            </a:pPr>
            <a:r>
              <a:rPr lang="en-US" dirty="0" err="1"/>
              <a:t>Ditanya</a:t>
            </a:r>
            <a:r>
              <a:rPr lang="en-US" dirty="0"/>
              <a:t> :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( C) dam </a:t>
            </a:r>
            <a:r>
              <a:rPr lang="en-US" dirty="0" err="1"/>
              <a:t>tabungan</a:t>
            </a:r>
            <a:r>
              <a:rPr lang="en-US" dirty="0"/>
              <a:t> (S)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equilibrium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Grafik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0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Penyelesaian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>
            <a:normAutofit fontScale="85000" lnSpcReduction="20000"/>
          </a:bodyPr>
          <a:lstStyle/>
          <a:p>
            <a:pPr marL="594360" indent="-457200">
              <a:buAutoNum type="alphaLcPeriod"/>
            </a:pPr>
            <a:r>
              <a:rPr lang="en-US" sz="2400" b="1" dirty="0" err="1"/>
              <a:t>Fungsi</a:t>
            </a:r>
            <a:r>
              <a:rPr lang="en-US" sz="2400" b="1" dirty="0"/>
              <a:t> </a:t>
            </a:r>
            <a:r>
              <a:rPr lang="en-US" sz="2400" b="1" dirty="0" err="1"/>
              <a:t>konsumsi</a:t>
            </a:r>
            <a:r>
              <a:rPr lang="en-US" sz="2400" b="1" dirty="0"/>
              <a:t>  - C</a:t>
            </a:r>
          </a:p>
          <a:p>
            <a:pPr marL="594360" indent="-457200">
              <a:buNone/>
            </a:pPr>
            <a:endParaRPr lang="en-US" sz="2400" b="1" dirty="0"/>
          </a:p>
          <a:p>
            <a:pPr>
              <a:buNone/>
            </a:pPr>
            <a:r>
              <a:rPr lang="en-US" sz="2000" dirty="0"/>
              <a:t>C = a + </a:t>
            </a:r>
            <a:r>
              <a:rPr lang="en-US" sz="2000" dirty="0" err="1"/>
              <a:t>bY</a:t>
            </a:r>
            <a:endParaRPr lang="en-US" sz="2000" dirty="0"/>
          </a:p>
          <a:p>
            <a:pPr>
              <a:buNone/>
            </a:pPr>
            <a:r>
              <a:rPr lang="en-US" sz="2000" dirty="0" err="1"/>
              <a:t>Bila</a:t>
            </a:r>
            <a:r>
              <a:rPr lang="en-US" sz="2000" dirty="0"/>
              <a:t> Y = 30.000        </a:t>
            </a:r>
            <a:r>
              <a:rPr lang="en-US" sz="2000" dirty="0" err="1"/>
              <a:t>maka</a:t>
            </a:r>
            <a:r>
              <a:rPr lang="en-US" sz="2000" dirty="0"/>
              <a:t>        	C = 30.000	…………………	1)</a:t>
            </a:r>
          </a:p>
          <a:p>
            <a:pPr>
              <a:buNone/>
            </a:pPr>
            <a:r>
              <a:rPr lang="en-US" sz="2000" dirty="0"/>
              <a:t>	   Y = 0		       	C = 20.000 (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tabungan</a:t>
            </a:r>
            <a:r>
              <a:rPr lang="en-US" sz="2000" dirty="0"/>
              <a:t>)….  	2)</a:t>
            </a:r>
          </a:p>
          <a:p>
            <a:pPr marL="457200" indent="-457200">
              <a:buAutoNum type="arabicParenR"/>
            </a:pPr>
            <a:r>
              <a:rPr lang="en-US" sz="2000" dirty="0"/>
              <a:t>30.000	=	a + b (30.000)</a:t>
            </a:r>
          </a:p>
          <a:p>
            <a:pPr marL="457200" indent="-457200">
              <a:buAutoNum type="arabicParenR"/>
            </a:pPr>
            <a:r>
              <a:rPr lang="en-US" sz="2000" dirty="0"/>
              <a:t>20.000	=	a + b (0)</a:t>
            </a:r>
          </a:p>
          <a:p>
            <a:pPr marL="457200" indent="-457200">
              <a:buNone/>
            </a:pPr>
            <a:r>
              <a:rPr lang="en-US" sz="2000" dirty="0"/>
              <a:t>		a	=	20.000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/>
              <a:t>30.000	=	20.000 + 30.000 b</a:t>
            </a:r>
          </a:p>
          <a:p>
            <a:pPr marL="457200" indent="-457200">
              <a:buNone/>
            </a:pPr>
            <a:r>
              <a:rPr lang="en-US" sz="2000" dirty="0"/>
              <a:t>	30.000-20.000 =	30.000 b</a:t>
            </a:r>
          </a:p>
          <a:p>
            <a:pPr marL="457200" indent="-457200">
              <a:buNone/>
            </a:pPr>
            <a:r>
              <a:rPr lang="en-US" sz="2000" dirty="0"/>
              <a:t>	b		=	10.000 / 30.000</a:t>
            </a:r>
          </a:p>
          <a:p>
            <a:pPr marL="457200" indent="-457200">
              <a:buNone/>
            </a:pPr>
            <a:r>
              <a:rPr lang="en-US" sz="2000" dirty="0"/>
              <a:t>	b		=	1/3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None/>
            </a:pPr>
            <a:r>
              <a:rPr lang="en-US" sz="2000" dirty="0"/>
              <a:t>	C	=	20.000 + 1/3 Y </a:t>
            </a:r>
          </a:p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79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b,  </a:t>
            </a:r>
            <a:r>
              <a:rPr lang="en-US" sz="2000" dirty="0" err="1"/>
              <a:t>Fungsi</a:t>
            </a:r>
            <a:r>
              <a:rPr lang="en-US" sz="2000" dirty="0"/>
              <a:t> Tabungan -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S 	= 	 -a  +  ( 1- b) Y</a:t>
            </a:r>
          </a:p>
          <a:p>
            <a:pPr>
              <a:buNone/>
            </a:pPr>
            <a:r>
              <a:rPr lang="en-US" sz="2000" dirty="0"/>
              <a:t>S	=	-20.000 + (1 –  1/3  ) Y</a:t>
            </a:r>
          </a:p>
          <a:p>
            <a:pPr>
              <a:buNone/>
            </a:pPr>
            <a:r>
              <a:rPr lang="en-US" sz="2000" dirty="0"/>
              <a:t>	=	-20.000 + 2/3 Y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400" b="1" dirty="0"/>
              <a:t>c. Equilibrium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000" dirty="0"/>
              <a:t>20.000 + 1/3 Y 	= Y</a:t>
            </a:r>
          </a:p>
          <a:p>
            <a:pPr>
              <a:buNone/>
            </a:pPr>
            <a:r>
              <a:rPr lang="en-US" sz="2000" dirty="0"/>
              <a:t>20.000		= 2/3 Y</a:t>
            </a:r>
          </a:p>
          <a:p>
            <a:pPr>
              <a:buNone/>
            </a:pPr>
            <a:r>
              <a:rPr lang="en-US" sz="2000" dirty="0"/>
              <a:t>	y		=	60.000 / 2</a:t>
            </a:r>
          </a:p>
          <a:p>
            <a:pPr>
              <a:buNone/>
            </a:pPr>
            <a:r>
              <a:rPr lang="en-US" sz="2000" dirty="0"/>
              <a:t>	Y		=	30.000</a:t>
            </a:r>
          </a:p>
        </p:txBody>
      </p:sp>
    </p:spTree>
    <p:extLst>
      <p:ext uri="{BB962C8B-B14F-4D97-AF65-F5344CB8AC3E}">
        <p14:creationId xmlns:p14="http://schemas.microsoft.com/office/powerpoint/2010/main" val="342753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dirty="0" smtClean="0"/>
              <a:t>Secara umum fungsi produksi dapat ditulis :</a:t>
            </a:r>
          </a:p>
          <a:p>
            <a:pPr>
              <a:buNone/>
              <a:defRPr/>
            </a:pPr>
            <a:r>
              <a:rPr lang="id-ID" dirty="0" smtClean="0"/>
              <a:t>		Q  =  f(L, K, T, W)</a:t>
            </a:r>
          </a:p>
          <a:p>
            <a:pPr>
              <a:buNone/>
              <a:defRPr/>
            </a:pPr>
            <a:r>
              <a:rPr lang="id-ID" dirty="0" smtClean="0"/>
              <a:t>	dimana :	Q  = 	jumlah barang dan jasa </a:t>
            </a:r>
            <a:r>
              <a:rPr lang="id-ID" i="1" dirty="0" smtClean="0"/>
              <a:t>(output)</a:t>
            </a:r>
            <a:endParaRPr lang="id-ID" dirty="0" smtClean="0"/>
          </a:p>
          <a:p>
            <a:pPr>
              <a:buNone/>
              <a:defRPr/>
            </a:pPr>
            <a:r>
              <a:rPr lang="id-ID" dirty="0" smtClean="0"/>
              <a:t>			L   =	tenaga kerja</a:t>
            </a:r>
          </a:p>
          <a:p>
            <a:pPr>
              <a:buNone/>
              <a:defRPr/>
            </a:pPr>
            <a:r>
              <a:rPr lang="id-ID" dirty="0" smtClean="0"/>
              <a:t>			K   =	modal</a:t>
            </a:r>
          </a:p>
          <a:p>
            <a:pPr>
              <a:buNone/>
              <a:defRPr/>
            </a:pPr>
            <a:r>
              <a:rPr lang="id-ID" dirty="0" smtClean="0"/>
              <a:t>			T   =	tanah</a:t>
            </a:r>
          </a:p>
          <a:p>
            <a:pPr>
              <a:buNone/>
              <a:defRPr/>
            </a:pPr>
            <a:r>
              <a:rPr lang="id-ID" dirty="0" smtClean="0"/>
              <a:t>			W  =	wirausaha/</a:t>
            </a:r>
            <a:r>
              <a:rPr lang="id-ID" i="1" dirty="0" smtClean="0"/>
              <a:t>skill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Persamaan di atas menunjukkan fungsi produksi dengan 4 input atau 4 variabel bebas.</a:t>
            </a:r>
          </a:p>
        </p:txBody>
      </p:sp>
    </p:spTree>
    <p:extLst>
      <p:ext uri="{BB962C8B-B14F-4D97-AF65-F5344CB8AC3E}">
        <p14:creationId xmlns:p14="http://schemas.microsoft.com/office/powerpoint/2010/main" val="2459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981200" y="549275"/>
            <a:ext cx="8229600" cy="5576888"/>
          </a:xfrm>
        </p:spPr>
        <p:txBody>
          <a:bodyPr/>
          <a:lstStyle/>
          <a:p>
            <a:pPr eaLnBrk="1" hangingPunct="1"/>
            <a:r>
              <a:rPr lang="en-US" dirty="0" smtClean="0"/>
              <a:t>F</a:t>
            </a:r>
            <a:r>
              <a:rPr lang="id-ID" dirty="0" smtClean="0"/>
              <a:t>ungsi produksi dengan satu input variabel, yaitu tenaga kerja.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dirty="0" smtClean="0"/>
              <a:t>		Q  =  f(L)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dirty="0" smtClean="0"/>
              <a:t>	dimana :	Q  = 	jumlah barang dan jasa </a:t>
            </a:r>
            <a:r>
              <a:rPr lang="id-ID" i="1" dirty="0" smtClean="0"/>
              <a:t>(output)</a:t>
            </a:r>
            <a:endParaRPr lang="id-ID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dirty="0" smtClean="0"/>
              <a:t>			L   =	tenaga kerja</a:t>
            </a:r>
          </a:p>
          <a:p>
            <a:pPr eaLnBrk="1" hangingPunct="1"/>
            <a:r>
              <a:rPr lang="id-ID" dirty="0" smtClean="0"/>
              <a:t>Dari fungsi produksi tersebut dapat diketahui produk marjinal dari tenaga kerja </a:t>
            </a:r>
            <a:r>
              <a:rPr lang="id-ID" i="1" dirty="0" smtClean="0"/>
              <a:t>(marginal product of labor/MP</a:t>
            </a:r>
            <a:r>
              <a:rPr lang="id-ID" i="1" baseline="-25000" dirty="0" smtClean="0"/>
              <a:t>L</a:t>
            </a:r>
            <a:r>
              <a:rPr lang="id-ID" i="1" dirty="0" smtClean="0"/>
              <a:t>)</a:t>
            </a:r>
            <a:r>
              <a:rPr lang="id-ID" dirty="0" smtClean="0"/>
              <a:t> dan produk rata-rata dari tenaga kerja </a:t>
            </a:r>
            <a:r>
              <a:rPr lang="id-ID" i="1" dirty="0" smtClean="0"/>
              <a:t>(average product of labor).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7900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981200" y="549275"/>
            <a:ext cx="8229600" cy="5576888"/>
          </a:xfrm>
        </p:spPr>
        <p:txBody>
          <a:bodyPr/>
          <a:lstStyle/>
          <a:p>
            <a:pPr eaLnBrk="1" hangingPunct="1"/>
            <a:r>
              <a:rPr lang="id-ID" b="1" smtClean="0"/>
              <a:t>Produk marjinal dari tenaga kerja</a:t>
            </a:r>
            <a:r>
              <a:rPr lang="id-ID" smtClean="0"/>
              <a:t> adalah tambahan produk total sebagai akibat adanya tambahan satu unit tenaga kerja.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d-ID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id-ID" smtClean="0"/>
          </a:p>
          <a:p>
            <a:pPr eaLnBrk="1" hangingPunct="1"/>
            <a:r>
              <a:rPr lang="id-ID" b="1" smtClean="0"/>
              <a:t>Produk rata-rata dari tenaga kerja</a:t>
            </a:r>
            <a:r>
              <a:rPr lang="id-ID" smtClean="0"/>
              <a:t> adalah produk total dibagi dengan jumlah tenaga kerja yang digunakan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b="1" smtClean="0"/>
              <a:t>	</a:t>
            </a:r>
          </a:p>
          <a:p>
            <a:pPr eaLnBrk="1" hangingPunct="1"/>
            <a:endParaRPr lang="id-ID" b="1" smtClean="0"/>
          </a:p>
        </p:txBody>
      </p:sp>
      <p:pic>
        <p:nvPicPr>
          <p:cNvPr id="6147" name="Picture 3" descr="G:\Pak Tris Titip Laptop S2\Kuliah S1\Ekonomi Mikro\Gambar Teori Produksi\Rumus 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7044"/>
            <a:ext cx="7848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G:\Pak Tris Titip Laptop S2\Kuliah S1\Ekonomi Mikro\Gambar Teori Produksi\Rumus 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74452"/>
            <a:ext cx="38163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895350"/>
          </a:xfrm>
        </p:spPr>
        <p:txBody>
          <a:bodyPr/>
          <a:lstStyle/>
          <a:p>
            <a:pPr eaLnBrk="1" hangingPunct="1"/>
            <a:r>
              <a:rPr lang="en-US" sz="4000"/>
              <a:t>Rumus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 demand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 – P1	=	Q – Q1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P2 – P1		Q2 – Q1</a:t>
            </a:r>
          </a:p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 Supply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 – P1	=	Q – Q1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P2 – P1		Q2 – Q1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2103552" y="1823431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653307" y="1823431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2209800" y="2957846"/>
            <a:ext cx="1295400" cy="17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069724" y="2957846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d-ID" sz="3600" b="1"/>
              <a:t>HUBUNGAN TP, AP dan MP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id-ID" smtClean="0"/>
              <a:t>Hubungan antara TP dengan MP</a:t>
            </a:r>
          </a:p>
          <a:p>
            <a:pPr eaLnBrk="1" hangingPunct="1"/>
            <a:r>
              <a:rPr lang="id-ID" smtClean="0"/>
              <a:t>Hubungan antara TP dengan AP</a:t>
            </a:r>
          </a:p>
          <a:p>
            <a:pPr eaLnBrk="1" hangingPunct="1"/>
            <a:r>
              <a:rPr lang="id-ID" smtClean="0"/>
              <a:t>Hubungan antara MP dengan AP</a:t>
            </a:r>
          </a:p>
        </p:txBody>
      </p:sp>
    </p:spTree>
    <p:extLst>
      <p:ext uri="{BB962C8B-B14F-4D97-AF65-F5344CB8AC3E}">
        <p14:creationId xmlns:p14="http://schemas.microsoft.com/office/powerpoint/2010/main" val="12269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Pak Tris Titip Laptop S2\Kuliah S1\Ekonomi Mikro\Gambar Teori Produksi\Tabel Hub AP, MP dan 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Pak Tris Titip Laptop S2\Kuliah S1\Ekonomi Mikro\Gambar Teori Produksi\Kurva TP, AP dan 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-1588"/>
            <a:ext cx="70564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8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788988"/>
          </a:xfrm>
        </p:spPr>
        <p:txBody>
          <a:bodyPr/>
          <a:lstStyle/>
          <a:p>
            <a:pPr eaLnBrk="1" hangingPunct="1"/>
            <a:r>
              <a:rPr lang="en-US" sz="4000"/>
              <a:t>contoh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endParaRPr lang="en-US" dirty="0" smtClean="0"/>
          </a:p>
          <a:p>
            <a:pPr marL="609600" indent="-609600">
              <a:buNone/>
            </a:pPr>
            <a:r>
              <a:rPr lang="en-US" dirty="0" smtClean="0"/>
              <a:t>P = 8- Q</a:t>
            </a:r>
          </a:p>
          <a:p>
            <a:pPr marL="609600" indent="-60960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</a:p>
          <a:p>
            <a:pPr marL="609600" indent="-609600">
              <a:buNone/>
            </a:pPr>
            <a:r>
              <a:rPr lang="en-US" dirty="0" smtClean="0"/>
              <a:t>P = 2 + ½ Q</a:t>
            </a:r>
          </a:p>
          <a:p>
            <a:pPr marL="609600" indent="-609600">
              <a:buNone/>
            </a:pPr>
            <a:r>
              <a:rPr lang="en-US" dirty="0" err="1" smtClean="0"/>
              <a:t>Ditanya</a:t>
            </a:r>
            <a:r>
              <a:rPr lang="en-US" dirty="0" smtClean="0"/>
              <a:t> :	</a:t>
            </a:r>
          </a:p>
          <a:p>
            <a:pPr marL="0" indent="0">
              <a:buNone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Kuantita</a:t>
            </a:r>
            <a:r>
              <a:rPr lang="en-US" dirty="0" smtClean="0"/>
              <a:t> </a:t>
            </a:r>
            <a:r>
              <a:rPr lang="en-US" dirty="0" err="1" smtClean="0"/>
              <a:t>padan</a:t>
            </a:r>
            <a:r>
              <a:rPr lang="en-US" dirty="0" smtClean="0"/>
              <a:t> Market </a:t>
            </a:r>
            <a:r>
              <a:rPr lang="en-US" dirty="0" smtClean="0"/>
              <a:t>Equilibrium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1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1"/>
            <a:ext cx="6870700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Jawab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 eaLnBrk="1" hangingPunct="1"/>
            <a:r>
              <a:rPr lang="en-US" sz="2000"/>
              <a:t>Market Ekuilibrium=</a:t>
            </a:r>
          </a:p>
          <a:p>
            <a:pPr eaLnBrk="1" hangingPunct="1">
              <a:buFontTx/>
              <a:buNone/>
            </a:pPr>
            <a:r>
              <a:rPr lang="en-US" sz="2000"/>
              <a:t>	Fungsi Permintaan = Fungsi Penawaran</a:t>
            </a:r>
          </a:p>
          <a:p>
            <a:pPr eaLnBrk="1" hangingPunct="1">
              <a:buFontTx/>
              <a:buNone/>
            </a:pPr>
            <a:r>
              <a:rPr lang="en-US" sz="2000"/>
              <a:t>	8-Q 		= 	2 + ½ Q</a:t>
            </a:r>
          </a:p>
          <a:p>
            <a:pPr eaLnBrk="1" hangingPunct="1">
              <a:buFontTx/>
              <a:buNone/>
            </a:pPr>
            <a:r>
              <a:rPr lang="en-US" sz="2000"/>
              <a:t>	8-2 		= 	½ Q +Q</a:t>
            </a:r>
          </a:p>
          <a:p>
            <a:pPr eaLnBrk="1" hangingPunct="1">
              <a:buFontTx/>
              <a:buNone/>
            </a:pPr>
            <a:r>
              <a:rPr lang="en-US" sz="2000"/>
              <a:t>	6 		= 	1 ½ Q</a:t>
            </a:r>
          </a:p>
          <a:p>
            <a:pPr eaLnBrk="1" hangingPunct="1">
              <a:buFontTx/>
              <a:buNone/>
            </a:pPr>
            <a:r>
              <a:rPr lang="en-US" sz="2000"/>
              <a:t>	Q 		= 	2/3 (6)</a:t>
            </a:r>
          </a:p>
          <a:p>
            <a:pPr eaLnBrk="1" hangingPunct="1">
              <a:buFontTx/>
              <a:buNone/>
            </a:pPr>
            <a:r>
              <a:rPr lang="en-US" sz="2000"/>
              <a:t>			=	4</a:t>
            </a:r>
          </a:p>
          <a:p>
            <a:pPr eaLnBrk="1" hangingPunct="1">
              <a:buFontTx/>
              <a:buNone/>
            </a:pPr>
            <a:r>
              <a:rPr lang="en-US" sz="2000"/>
              <a:t>		P 	= 8 – Q</a:t>
            </a:r>
          </a:p>
          <a:p>
            <a:pPr eaLnBrk="1" hangingPunct="1">
              <a:buFontTx/>
              <a:buNone/>
            </a:pPr>
            <a:r>
              <a:rPr lang="en-US" sz="2000"/>
              <a:t>			= 8 – 4</a:t>
            </a:r>
          </a:p>
          <a:p>
            <a:pPr eaLnBrk="1" hangingPunct="1">
              <a:buFontTx/>
              <a:buNone/>
            </a:pPr>
            <a:r>
              <a:rPr lang="en-US" sz="2000"/>
              <a:t>			=4</a:t>
            </a:r>
          </a:p>
          <a:p>
            <a:pPr eaLnBrk="1" hangingPunct="1">
              <a:buFontTx/>
              <a:buNone/>
            </a:pPr>
            <a:r>
              <a:rPr lang="en-US" sz="2000"/>
              <a:t>Market Equilibrium ( Q,P) = (4,4)</a:t>
            </a:r>
          </a:p>
        </p:txBody>
      </p:sp>
    </p:spTree>
    <p:extLst>
      <p:ext uri="{BB962C8B-B14F-4D97-AF65-F5344CB8AC3E}">
        <p14:creationId xmlns:p14="http://schemas.microsoft.com/office/powerpoint/2010/main" val="6115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soal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US" sz="2400"/>
              <a:t>Perusahaan Sasa didapat data-data</a:t>
            </a:r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r>
              <a:rPr lang="en-US" sz="2400"/>
              <a:t> </a:t>
            </a:r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r>
              <a:rPr lang="en-US" sz="2400"/>
              <a:t>Ditanya:</a:t>
            </a:r>
          </a:p>
          <a:p>
            <a:pPr marL="609600" indent="-609600">
              <a:buFontTx/>
              <a:buAutoNum type="alphaLcPeriod"/>
            </a:pPr>
            <a:r>
              <a:rPr lang="en-US" sz="2400"/>
              <a:t>Fungsi permintaan dan penawaran</a:t>
            </a:r>
          </a:p>
          <a:p>
            <a:pPr marL="609600" indent="-609600">
              <a:buFontTx/>
              <a:buAutoNum type="alphaLcPeriod"/>
            </a:pPr>
            <a:r>
              <a:rPr lang="en-US" sz="2400"/>
              <a:t>Harga (price) dan kuantita pada market ekuilibrium</a:t>
            </a:r>
          </a:p>
          <a:p>
            <a:pPr marL="609600" indent="-609600">
              <a:buFontTx/>
              <a:buAutoNum type="alphaLcPeriod"/>
            </a:pPr>
            <a:r>
              <a:rPr lang="en-US" sz="2400"/>
              <a:t>Gambar grafik		</a:t>
            </a:r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endParaRPr lang="en-US" sz="2000"/>
          </a:p>
          <a:p>
            <a:pPr marL="609600" indent="-609600">
              <a:buNone/>
            </a:pPr>
            <a:endParaRPr lang="en-US" sz="2000"/>
          </a:p>
          <a:p>
            <a:pPr marL="609600" indent="-609600"/>
            <a:endParaRPr lang="en-US" sz="2000"/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</p:txBody>
      </p:sp>
      <p:graphicFrame>
        <p:nvGraphicFramePr>
          <p:cNvPr id="8216" name="Group 24"/>
          <p:cNvGraphicFramePr>
            <a:graphicFrameLocks noGrp="1"/>
          </p:cNvGraphicFramePr>
          <p:nvPr>
            <p:ph sz="half" idx="2"/>
          </p:nvPr>
        </p:nvGraphicFramePr>
        <p:xfrm>
          <a:off x="2281238" y="2384425"/>
          <a:ext cx="7624762" cy="1792288"/>
        </p:xfrm>
        <a:graphic>
          <a:graphicData uri="http://schemas.openxmlformats.org/drawingml/2006/table">
            <a:tbl>
              <a:tblPr/>
              <a:tblGrid>
                <a:gridCol w="2541587"/>
                <a:gridCol w="2541588"/>
                <a:gridCol w="2541587"/>
              </a:tblGrid>
              <a:tr h="457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Harga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Permintaan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Penawaran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003300"/>
          </a:xfrm>
        </p:spPr>
        <p:txBody>
          <a:bodyPr/>
          <a:lstStyle/>
          <a:p>
            <a:pPr eaLnBrk="1" hangingPunct="1"/>
            <a:r>
              <a:rPr lang="en-US" sz="2400"/>
              <a:t>Jawab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P – P1	=	Q – Q1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P2 – P1		Q2 – Q1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P-15	=	</a:t>
            </a:r>
            <a:r>
              <a:rPr lang="en-US" dirty="0" smtClean="0"/>
              <a:t>	20 </a:t>
            </a:r>
            <a:r>
              <a:rPr lang="en-US" dirty="0" smtClean="0"/>
              <a:t>– 15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Q – 50	=	40 - 50	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209800" y="1976907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758485" y="194471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981200" y="274642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81400" y="2698124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/>
          <a:lstStyle/>
          <a:p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Keseimbangan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: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(</a:t>
            </a:r>
            <a:r>
              <a:rPr lang="en-US" dirty="0" err="1" smtClean="0"/>
              <a:t>potong</a:t>
            </a:r>
            <a:r>
              <a:rPr lang="en-US" dirty="0" smtClean="0"/>
              <a:t>)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i="1" dirty="0"/>
              <a:t>(S)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i="1" dirty="0"/>
              <a:t>(D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b="1" i="1" dirty="0" err="1" smtClean="0"/>
              <a:t>Qd</a:t>
            </a:r>
            <a:r>
              <a:rPr lang="en-US" b="1" i="1" dirty="0" smtClean="0"/>
              <a:t> = Q s</a:t>
            </a:r>
            <a:endParaRPr lang="en-US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44710" y="2820473"/>
            <a:ext cx="25758" cy="270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96227" y="3580327"/>
            <a:ext cx="1700010" cy="1300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0468" y="3580327"/>
            <a:ext cx="2262388" cy="169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0468" y="5525037"/>
            <a:ext cx="2363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01532" y="3799268"/>
            <a:ext cx="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3676" y="4846543"/>
            <a:ext cx="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dirty="0" err="1"/>
              <a:t>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2676" y="3271165"/>
            <a:ext cx="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2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LATIHAN SOAL 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𝑃 = 2 + 𝑄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𝑃 </a:t>
            </a:r>
            <a:r>
              <a:rPr lang="en-US" dirty="0"/>
              <a:t>= 4 − 𝑄</a:t>
            </a:r>
          </a:p>
          <a:p>
            <a:pPr marL="0" indent="0">
              <a:buNone/>
            </a:pPr>
            <a:r>
              <a:rPr lang="en-US" dirty="0"/>
              <a:t>2. 2𝑄 = −8 + 𝑃</a:t>
            </a:r>
          </a:p>
          <a:p>
            <a:pPr marL="0" indent="0">
              <a:buNone/>
            </a:pPr>
            <a:r>
              <a:rPr lang="en-US" dirty="0" smtClean="0"/>
              <a:t>       𝑄 </a:t>
            </a:r>
            <a:r>
              <a:rPr lang="en-US" dirty="0"/>
              <a:t>= 2 − </a:t>
            </a:r>
            <a:r>
              <a:rPr lang="en-US" dirty="0" smtClean="0"/>
              <a:t>𝑃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𝑃 = 4 + 3𝑄</a:t>
            </a:r>
          </a:p>
          <a:p>
            <a:pPr marL="0" indent="0">
              <a:buNone/>
            </a:pPr>
            <a:r>
              <a:rPr lang="en-US" dirty="0" smtClean="0"/>
              <a:t>    𝑃 </a:t>
            </a:r>
            <a:r>
              <a:rPr lang="en-US" dirty="0"/>
              <a:t>= −6 − 2𝑄</a:t>
            </a:r>
          </a:p>
          <a:p>
            <a:pPr marL="0" indent="0">
              <a:buNone/>
            </a:pPr>
            <a:r>
              <a:rPr lang="en-US" dirty="0"/>
              <a:t>4. 2𝑃 = −4 + 𝑄</a:t>
            </a:r>
          </a:p>
          <a:p>
            <a:pPr marL="0" indent="0">
              <a:buNone/>
            </a:pPr>
            <a:r>
              <a:rPr lang="en-US" dirty="0" smtClean="0"/>
              <a:t>       𝑃 </a:t>
            </a:r>
            <a:r>
              <a:rPr lang="en-US" dirty="0"/>
              <a:t>= 10 − 𝑄</a:t>
            </a:r>
          </a:p>
          <a:p>
            <a:pPr marL="0" indent="0">
              <a:buNone/>
            </a:pPr>
            <a:r>
              <a:rPr lang="en-US" dirty="0"/>
              <a:t>5. 2𝑄 = −3𝑃</a:t>
            </a:r>
          </a:p>
          <a:p>
            <a:pPr marL="0" indent="0">
              <a:buNone/>
            </a:pPr>
            <a:r>
              <a:rPr lang="en-US" dirty="0" smtClean="0"/>
              <a:t>    3</a:t>
            </a:r>
            <a:r>
              <a:rPr lang="en-US" dirty="0"/>
              <a:t>𝑄 = 10 − 2𝑃</a:t>
            </a:r>
          </a:p>
          <a:p>
            <a:pPr marL="0" indent="0">
              <a:buNone/>
            </a:pPr>
            <a:r>
              <a:rPr lang="en-US" dirty="0"/>
              <a:t>6. 4𝑃 = −10 − 3𝑄</a:t>
            </a:r>
          </a:p>
          <a:p>
            <a:pPr marL="0" indent="0">
              <a:buNone/>
            </a:pPr>
            <a:r>
              <a:rPr lang="en-US" dirty="0" smtClean="0"/>
              <a:t>    3</a:t>
            </a:r>
            <a:r>
              <a:rPr lang="en-US" dirty="0"/>
              <a:t>𝑃 = 5 + 4𝑄</a:t>
            </a:r>
          </a:p>
        </p:txBody>
      </p:sp>
    </p:spTree>
    <p:extLst>
      <p:ext uri="{BB962C8B-B14F-4D97-AF65-F5344CB8AC3E}">
        <p14:creationId xmlns:p14="http://schemas.microsoft.com/office/powerpoint/2010/main" val="20631491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703</Words>
  <Application>Microsoft Office PowerPoint</Application>
  <PresentationFormat>Widescreen</PresentationFormat>
  <Paragraphs>273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Arial</vt:lpstr>
      <vt:lpstr>Comic Sans MS</vt:lpstr>
      <vt:lpstr>Trebuchet MS</vt:lpstr>
      <vt:lpstr>Wingdings 3</vt:lpstr>
      <vt:lpstr>Facet</vt:lpstr>
      <vt:lpstr>Equation</vt:lpstr>
      <vt:lpstr>PENERAPAN FUNGSI LINIER DAN NON LINIER</vt:lpstr>
      <vt:lpstr>BENTUK UMUM</vt:lpstr>
      <vt:lpstr>Rumus</vt:lpstr>
      <vt:lpstr>contoh</vt:lpstr>
      <vt:lpstr>Jawab</vt:lpstr>
      <vt:lpstr>Contoh soal</vt:lpstr>
      <vt:lpstr>Jawab</vt:lpstr>
      <vt:lpstr>PowerPoint Presentation</vt:lpstr>
      <vt:lpstr>PowerPoint Presentation</vt:lpstr>
      <vt:lpstr>PowerPoint Presentation</vt:lpstr>
      <vt:lpstr>BREAK EVEN POINT</vt:lpstr>
      <vt:lpstr>Pajak dan Subsidi</vt:lpstr>
      <vt:lpstr>Pajak</vt:lpstr>
      <vt:lpstr>Contoh Soal</vt:lpstr>
      <vt:lpstr>Penyelesaian</vt:lpstr>
      <vt:lpstr>PowerPoint Presentation</vt:lpstr>
      <vt:lpstr>PowerPoint Presentation</vt:lpstr>
      <vt:lpstr>Subsidi</vt:lpstr>
      <vt:lpstr>Penyelesaian</vt:lpstr>
      <vt:lpstr>PowerPoint Presentation</vt:lpstr>
      <vt:lpstr>PowerPoint Presentation</vt:lpstr>
      <vt:lpstr>FUNGSI KONSUMSI   ( C )</vt:lpstr>
      <vt:lpstr>GRAFIK</vt:lpstr>
      <vt:lpstr>Contoh Soal</vt:lpstr>
      <vt:lpstr>Penyelesaian</vt:lpstr>
      <vt:lpstr>b,  Fungsi Tabungan - S</vt:lpstr>
      <vt:lpstr>PowerPoint Presentation</vt:lpstr>
      <vt:lpstr>PowerPoint Presentation</vt:lpstr>
      <vt:lpstr>PowerPoint Presentation</vt:lpstr>
      <vt:lpstr>HUBUNGAN TP, AP dan MP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FUNGSI LINIER DAN NON LINIER</dc:title>
  <dc:creator>hp</dc:creator>
  <cp:lastModifiedBy>hp</cp:lastModifiedBy>
  <cp:revision>10</cp:revision>
  <dcterms:created xsi:type="dcterms:W3CDTF">2020-09-17T14:52:03Z</dcterms:created>
  <dcterms:modified xsi:type="dcterms:W3CDTF">2020-09-19T16:09:44Z</dcterms:modified>
</cp:coreProperties>
</file>