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0" r:id="rId3"/>
    <p:sldId id="261" r:id="rId4"/>
    <p:sldId id="257" r:id="rId5"/>
    <p:sldId id="263" r:id="rId6"/>
    <p:sldId id="262" r:id="rId7"/>
    <p:sldId id="264" r:id="rId8"/>
    <p:sldId id="259" r:id="rId9"/>
    <p:sldId id="265"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1356"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9F3650-4A6D-4824-8FC2-644E5BC60F63}" type="datetimeFigureOut">
              <a:rPr lang="id-ID" smtClean="0"/>
              <a:t>02/01/2020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445251-814A-440E-B6EA-CE1F3B1F9BF7}" type="slidenum">
              <a:rPr lang="id-ID" smtClean="0"/>
              <a:t>‹#›</a:t>
            </a:fld>
            <a:endParaRPr lang="id-ID"/>
          </a:p>
        </p:txBody>
      </p:sp>
    </p:spTree>
    <p:extLst>
      <p:ext uri="{BB962C8B-B14F-4D97-AF65-F5344CB8AC3E}">
        <p14:creationId xmlns:p14="http://schemas.microsoft.com/office/powerpoint/2010/main" val="4122752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9F3650-4A6D-4824-8FC2-644E5BC60F63}" type="datetimeFigureOut">
              <a:rPr lang="id-ID" smtClean="0"/>
              <a:t>02/01/2020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8445251-814A-440E-B6EA-CE1F3B1F9BF7}" type="slidenum">
              <a:rPr lang="id-ID" smtClean="0"/>
              <a:t>‹#›</a:t>
            </a:fld>
            <a:endParaRPr lang="id-ID"/>
          </a:p>
        </p:txBody>
      </p:sp>
    </p:spTree>
    <p:extLst>
      <p:ext uri="{BB962C8B-B14F-4D97-AF65-F5344CB8AC3E}">
        <p14:creationId xmlns:p14="http://schemas.microsoft.com/office/powerpoint/2010/main" val="3611109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E9F3650-4A6D-4824-8FC2-644E5BC60F63}" type="datetimeFigureOut">
              <a:rPr lang="id-ID" smtClean="0"/>
              <a:t>02/01/2020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445251-814A-440E-B6EA-CE1F3B1F9BF7}" type="slidenum">
              <a:rPr lang="id-ID" smtClean="0"/>
              <a:t>‹#›</a:t>
            </a:fld>
            <a:endParaRPr lang="id-ID"/>
          </a:p>
        </p:txBody>
      </p:sp>
    </p:spTree>
    <p:extLst>
      <p:ext uri="{BB962C8B-B14F-4D97-AF65-F5344CB8AC3E}">
        <p14:creationId xmlns:p14="http://schemas.microsoft.com/office/powerpoint/2010/main" val="1967651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E9F3650-4A6D-4824-8FC2-644E5BC60F63}" type="datetimeFigureOut">
              <a:rPr lang="id-ID" smtClean="0"/>
              <a:t>02/01/2020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445251-814A-440E-B6EA-CE1F3B1F9BF7}" type="slidenum">
              <a:rPr lang="id-ID" smtClean="0"/>
              <a:t>‹#›</a:t>
            </a:fld>
            <a:endParaRPr lang="id-ID"/>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297870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9F3650-4A6D-4824-8FC2-644E5BC60F63}" type="datetimeFigureOut">
              <a:rPr lang="id-ID" smtClean="0"/>
              <a:t>02/01/2020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445251-814A-440E-B6EA-CE1F3B1F9BF7}" type="slidenum">
              <a:rPr lang="id-ID" smtClean="0"/>
              <a:t>‹#›</a:t>
            </a:fld>
            <a:endParaRPr lang="id-ID"/>
          </a:p>
        </p:txBody>
      </p:sp>
    </p:spTree>
    <p:extLst>
      <p:ext uri="{BB962C8B-B14F-4D97-AF65-F5344CB8AC3E}">
        <p14:creationId xmlns:p14="http://schemas.microsoft.com/office/powerpoint/2010/main" val="1789813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E9F3650-4A6D-4824-8FC2-644E5BC60F63}" type="datetimeFigureOut">
              <a:rPr lang="id-ID" smtClean="0"/>
              <a:t>02/01/2020</a:t>
            </a:fld>
            <a:endParaRPr lang="id-ID"/>
          </a:p>
        </p:txBody>
      </p:sp>
      <p:sp>
        <p:nvSpPr>
          <p:cNvPr id="4"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445251-814A-440E-B6EA-CE1F3B1F9BF7}" type="slidenum">
              <a:rPr lang="id-ID" smtClean="0"/>
              <a:t>‹#›</a:t>
            </a:fld>
            <a:endParaRPr lang="id-ID"/>
          </a:p>
        </p:txBody>
      </p:sp>
    </p:spTree>
    <p:extLst>
      <p:ext uri="{BB962C8B-B14F-4D97-AF65-F5344CB8AC3E}">
        <p14:creationId xmlns:p14="http://schemas.microsoft.com/office/powerpoint/2010/main" val="3479039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E9F3650-4A6D-4824-8FC2-644E5BC60F63}" type="datetimeFigureOut">
              <a:rPr lang="id-ID" smtClean="0"/>
              <a:t>02/01/2020</a:t>
            </a:fld>
            <a:endParaRPr lang="id-ID"/>
          </a:p>
        </p:txBody>
      </p:sp>
      <p:sp>
        <p:nvSpPr>
          <p:cNvPr id="4"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445251-814A-440E-B6EA-CE1F3B1F9BF7}" type="slidenum">
              <a:rPr lang="id-ID" smtClean="0"/>
              <a:t>‹#›</a:t>
            </a:fld>
            <a:endParaRPr lang="id-ID"/>
          </a:p>
        </p:txBody>
      </p:sp>
    </p:spTree>
    <p:extLst>
      <p:ext uri="{BB962C8B-B14F-4D97-AF65-F5344CB8AC3E}">
        <p14:creationId xmlns:p14="http://schemas.microsoft.com/office/powerpoint/2010/main" val="16971778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9F3650-4A6D-4824-8FC2-644E5BC60F63}" type="datetimeFigureOut">
              <a:rPr lang="id-ID" smtClean="0"/>
              <a:t>02/01/2020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445251-814A-440E-B6EA-CE1F3B1F9BF7}" type="slidenum">
              <a:rPr lang="id-ID" smtClean="0"/>
              <a:t>‹#›</a:t>
            </a:fld>
            <a:endParaRPr lang="id-ID"/>
          </a:p>
        </p:txBody>
      </p:sp>
    </p:spTree>
    <p:extLst>
      <p:ext uri="{BB962C8B-B14F-4D97-AF65-F5344CB8AC3E}">
        <p14:creationId xmlns:p14="http://schemas.microsoft.com/office/powerpoint/2010/main" val="3369200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9F3650-4A6D-4824-8FC2-644E5BC60F63}" type="datetimeFigureOut">
              <a:rPr lang="id-ID" smtClean="0"/>
              <a:t>02/01/2020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445251-814A-440E-B6EA-CE1F3B1F9BF7}" type="slidenum">
              <a:rPr lang="id-ID" smtClean="0"/>
              <a:t>‹#›</a:t>
            </a:fld>
            <a:endParaRPr lang="id-ID"/>
          </a:p>
        </p:txBody>
      </p:sp>
    </p:spTree>
    <p:extLst>
      <p:ext uri="{BB962C8B-B14F-4D97-AF65-F5344CB8AC3E}">
        <p14:creationId xmlns:p14="http://schemas.microsoft.com/office/powerpoint/2010/main" val="20189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FE9F3650-4A6D-4824-8FC2-644E5BC60F63}" type="datetimeFigureOut">
              <a:rPr lang="id-ID" smtClean="0"/>
              <a:t>02/01/2020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445251-814A-440E-B6EA-CE1F3B1F9BF7}" type="slidenum">
              <a:rPr lang="id-ID" smtClean="0"/>
              <a:t>‹#›</a:t>
            </a:fld>
            <a:endParaRPr lang="id-ID"/>
          </a:p>
        </p:txBody>
      </p:sp>
    </p:spTree>
    <p:extLst>
      <p:ext uri="{BB962C8B-B14F-4D97-AF65-F5344CB8AC3E}">
        <p14:creationId xmlns:p14="http://schemas.microsoft.com/office/powerpoint/2010/main" val="1505354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9F3650-4A6D-4824-8FC2-644E5BC60F63}" type="datetimeFigureOut">
              <a:rPr lang="id-ID" smtClean="0"/>
              <a:t>02/01/2020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445251-814A-440E-B6EA-CE1F3B1F9BF7}" type="slidenum">
              <a:rPr lang="id-ID" smtClean="0"/>
              <a:t>‹#›</a:t>
            </a:fld>
            <a:endParaRPr lang="id-ID"/>
          </a:p>
        </p:txBody>
      </p:sp>
    </p:spTree>
    <p:extLst>
      <p:ext uri="{BB962C8B-B14F-4D97-AF65-F5344CB8AC3E}">
        <p14:creationId xmlns:p14="http://schemas.microsoft.com/office/powerpoint/2010/main" val="2796374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9F3650-4A6D-4824-8FC2-644E5BC60F63}" type="datetimeFigureOut">
              <a:rPr lang="id-ID" smtClean="0"/>
              <a:t>02/01/2020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8445251-814A-440E-B6EA-CE1F3B1F9BF7}" type="slidenum">
              <a:rPr lang="id-ID" smtClean="0"/>
              <a:t>‹#›</a:t>
            </a:fld>
            <a:endParaRPr lang="id-ID"/>
          </a:p>
        </p:txBody>
      </p:sp>
    </p:spTree>
    <p:extLst>
      <p:ext uri="{BB962C8B-B14F-4D97-AF65-F5344CB8AC3E}">
        <p14:creationId xmlns:p14="http://schemas.microsoft.com/office/powerpoint/2010/main" val="3260642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9F3650-4A6D-4824-8FC2-644E5BC60F63}" type="datetimeFigureOut">
              <a:rPr lang="id-ID" smtClean="0"/>
              <a:t>02/01/2020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8445251-814A-440E-B6EA-CE1F3B1F9BF7}" type="slidenum">
              <a:rPr lang="id-ID" smtClean="0"/>
              <a:t>‹#›</a:t>
            </a:fld>
            <a:endParaRPr lang="id-ID"/>
          </a:p>
        </p:txBody>
      </p:sp>
    </p:spTree>
    <p:extLst>
      <p:ext uri="{BB962C8B-B14F-4D97-AF65-F5344CB8AC3E}">
        <p14:creationId xmlns:p14="http://schemas.microsoft.com/office/powerpoint/2010/main" val="277087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FE9F3650-4A6D-4824-8FC2-644E5BC60F63}" type="datetimeFigureOut">
              <a:rPr lang="id-ID" smtClean="0"/>
              <a:t>02/01/2020</a:t>
            </a:fld>
            <a:endParaRPr lang="id-ID"/>
          </a:p>
        </p:txBody>
      </p:sp>
      <p:sp>
        <p:nvSpPr>
          <p:cNvPr id="5" name="Footer Placeholder 3"/>
          <p:cNvSpPr>
            <a:spLocks noGrp="1"/>
          </p:cNvSpPr>
          <p:nvPr>
            <p:ph type="ftr" sz="quarter" idx="11"/>
          </p:nvPr>
        </p:nvSpPr>
        <p:spPr/>
        <p:txBody>
          <a:bodyPr/>
          <a:lstStyle/>
          <a:p>
            <a:endParaRPr lang="id-ID"/>
          </a:p>
        </p:txBody>
      </p:sp>
      <p:sp>
        <p:nvSpPr>
          <p:cNvPr id="6" name="Slide Number Placeholder 4"/>
          <p:cNvSpPr>
            <a:spLocks noGrp="1"/>
          </p:cNvSpPr>
          <p:nvPr>
            <p:ph type="sldNum" sz="quarter" idx="12"/>
          </p:nvPr>
        </p:nvSpPr>
        <p:spPr/>
        <p:txBody>
          <a:bodyPr/>
          <a:lstStyle/>
          <a:p>
            <a:fld id="{68445251-814A-440E-B6EA-CE1F3B1F9BF7}" type="slidenum">
              <a:rPr lang="id-ID" smtClean="0"/>
              <a:t>‹#›</a:t>
            </a:fld>
            <a:endParaRPr lang="id-ID"/>
          </a:p>
        </p:txBody>
      </p:sp>
    </p:spTree>
    <p:extLst>
      <p:ext uri="{BB962C8B-B14F-4D97-AF65-F5344CB8AC3E}">
        <p14:creationId xmlns:p14="http://schemas.microsoft.com/office/powerpoint/2010/main" val="353175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E9F3650-4A6D-4824-8FC2-644E5BC60F63}" type="datetimeFigureOut">
              <a:rPr lang="id-ID" smtClean="0"/>
              <a:t>02/01/2020</a:t>
            </a:fld>
            <a:endParaRPr lang="id-ID"/>
          </a:p>
        </p:txBody>
      </p:sp>
      <p:sp>
        <p:nvSpPr>
          <p:cNvPr id="5" name="Footer Placeholder 2"/>
          <p:cNvSpPr>
            <a:spLocks noGrp="1"/>
          </p:cNvSpPr>
          <p:nvPr>
            <p:ph type="ftr" sz="quarter" idx="11"/>
          </p:nvPr>
        </p:nvSpPr>
        <p:spPr/>
        <p:txBody>
          <a:bodyPr/>
          <a:lstStyle/>
          <a:p>
            <a:endParaRPr lang="id-ID"/>
          </a:p>
        </p:txBody>
      </p:sp>
      <p:sp>
        <p:nvSpPr>
          <p:cNvPr id="6" name="Slide Number Placeholder 3"/>
          <p:cNvSpPr>
            <a:spLocks noGrp="1"/>
          </p:cNvSpPr>
          <p:nvPr>
            <p:ph type="sldNum" sz="quarter" idx="12"/>
          </p:nvPr>
        </p:nvSpPr>
        <p:spPr/>
        <p:txBody>
          <a:bodyPr/>
          <a:lstStyle/>
          <a:p>
            <a:fld id="{68445251-814A-440E-B6EA-CE1F3B1F9BF7}" type="slidenum">
              <a:rPr lang="id-ID" smtClean="0"/>
              <a:t>‹#›</a:t>
            </a:fld>
            <a:endParaRPr lang="id-ID"/>
          </a:p>
        </p:txBody>
      </p:sp>
    </p:spTree>
    <p:extLst>
      <p:ext uri="{BB962C8B-B14F-4D97-AF65-F5344CB8AC3E}">
        <p14:creationId xmlns:p14="http://schemas.microsoft.com/office/powerpoint/2010/main" val="1226406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FE9F3650-4A6D-4824-8FC2-644E5BC60F63}" type="datetimeFigureOut">
              <a:rPr lang="id-ID" smtClean="0"/>
              <a:t>02/01/2020</a:t>
            </a:fld>
            <a:endParaRPr lang="id-ID"/>
          </a:p>
        </p:txBody>
      </p:sp>
      <p:sp>
        <p:nvSpPr>
          <p:cNvPr id="5" name="Footer Placeholder 5"/>
          <p:cNvSpPr>
            <a:spLocks noGrp="1"/>
          </p:cNvSpPr>
          <p:nvPr>
            <p:ph type="ftr" sz="quarter" idx="11"/>
          </p:nvPr>
        </p:nvSpPr>
        <p:spPr/>
        <p:txBody>
          <a:bodyPr/>
          <a:lstStyle/>
          <a:p>
            <a:endParaRPr lang="id-ID"/>
          </a:p>
        </p:txBody>
      </p:sp>
      <p:sp>
        <p:nvSpPr>
          <p:cNvPr id="6" name="Slide Number Placeholder 6"/>
          <p:cNvSpPr>
            <a:spLocks noGrp="1"/>
          </p:cNvSpPr>
          <p:nvPr>
            <p:ph type="sldNum" sz="quarter" idx="12"/>
          </p:nvPr>
        </p:nvSpPr>
        <p:spPr/>
        <p:txBody>
          <a:bodyPr/>
          <a:lstStyle/>
          <a:p>
            <a:fld id="{68445251-814A-440E-B6EA-CE1F3B1F9BF7}" type="slidenum">
              <a:rPr lang="id-ID" smtClean="0"/>
              <a:t>‹#›</a:t>
            </a:fld>
            <a:endParaRPr lang="id-ID"/>
          </a:p>
        </p:txBody>
      </p:sp>
    </p:spTree>
    <p:extLst>
      <p:ext uri="{BB962C8B-B14F-4D97-AF65-F5344CB8AC3E}">
        <p14:creationId xmlns:p14="http://schemas.microsoft.com/office/powerpoint/2010/main" val="2209441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9F3650-4A6D-4824-8FC2-644E5BC60F63}" type="datetimeFigureOut">
              <a:rPr lang="id-ID" smtClean="0"/>
              <a:t>02/01/2020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8445251-814A-440E-B6EA-CE1F3B1F9BF7}" type="slidenum">
              <a:rPr lang="id-ID" smtClean="0"/>
              <a:t>‹#›</a:t>
            </a:fld>
            <a:endParaRPr lang="id-ID"/>
          </a:p>
        </p:txBody>
      </p:sp>
    </p:spTree>
    <p:extLst>
      <p:ext uri="{BB962C8B-B14F-4D97-AF65-F5344CB8AC3E}">
        <p14:creationId xmlns:p14="http://schemas.microsoft.com/office/powerpoint/2010/main" val="1797448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E9F3650-4A6D-4824-8FC2-644E5BC60F63}" type="datetimeFigureOut">
              <a:rPr lang="id-ID" smtClean="0"/>
              <a:t>02/01/2020</a:t>
            </a:fld>
            <a:endParaRPr lang="id-ID"/>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id-ID"/>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68445251-814A-440E-B6EA-CE1F3B1F9BF7}" type="slidenum">
              <a:rPr lang="id-ID" smtClean="0"/>
              <a:t>‹#›</a:t>
            </a:fld>
            <a:endParaRPr lang="id-ID"/>
          </a:p>
        </p:txBody>
      </p:sp>
    </p:spTree>
    <p:extLst>
      <p:ext uri="{BB962C8B-B14F-4D97-AF65-F5344CB8AC3E}">
        <p14:creationId xmlns:p14="http://schemas.microsoft.com/office/powerpoint/2010/main" val="72033077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772E7-D837-4D59-A902-0A23DA330838}"/>
              </a:ext>
            </a:extLst>
          </p:cNvPr>
          <p:cNvSpPr>
            <a:spLocks noGrp="1"/>
          </p:cNvSpPr>
          <p:nvPr>
            <p:ph type="ctrTitle"/>
          </p:nvPr>
        </p:nvSpPr>
        <p:spPr/>
        <p:txBody>
          <a:bodyPr/>
          <a:lstStyle/>
          <a:p>
            <a:r>
              <a:rPr lang="id-ID" b="1" dirty="0"/>
              <a:t>PENGUKURAN KESEHATAN (TM-13)</a:t>
            </a:r>
          </a:p>
        </p:txBody>
      </p:sp>
      <p:sp>
        <p:nvSpPr>
          <p:cNvPr id="3" name="Subtitle 2">
            <a:extLst>
              <a:ext uri="{FF2B5EF4-FFF2-40B4-BE49-F238E27FC236}">
                <a16:creationId xmlns:a16="http://schemas.microsoft.com/office/drawing/2014/main" id="{202ED3BB-0BF2-49D1-9C13-B3B3A1F924BB}"/>
              </a:ext>
            </a:extLst>
          </p:cNvPr>
          <p:cNvSpPr>
            <a:spLocks noGrp="1"/>
          </p:cNvSpPr>
          <p:nvPr>
            <p:ph type="subTitle" idx="1"/>
          </p:nvPr>
        </p:nvSpPr>
        <p:spPr/>
        <p:txBody>
          <a:bodyPr>
            <a:normAutofit fontScale="25000" lnSpcReduction="20000"/>
          </a:bodyPr>
          <a:lstStyle/>
          <a:p>
            <a:endParaRPr lang="id-ID" sz="2000" b="1" dirty="0"/>
          </a:p>
          <a:p>
            <a:r>
              <a:rPr lang="id-ID" sz="2000" b="1" dirty="0"/>
              <a:t>Fitria Dewi Puspita Anggraini</a:t>
            </a:r>
          </a:p>
          <a:p>
            <a:r>
              <a:rPr lang="id-ID" sz="2000" b="1" dirty="0"/>
              <a:t>Fakultas Kesehatan</a:t>
            </a:r>
          </a:p>
          <a:p>
            <a:r>
              <a:rPr lang="id-ID" sz="2000" b="1" dirty="0"/>
              <a:t>Universitas Dian Nuswantoro</a:t>
            </a:r>
          </a:p>
          <a:p>
            <a:r>
              <a:rPr lang="id-ID" sz="2000" b="1" dirty="0"/>
              <a:t>2019</a:t>
            </a:r>
          </a:p>
        </p:txBody>
      </p:sp>
    </p:spTree>
    <p:extLst>
      <p:ext uri="{BB962C8B-B14F-4D97-AF65-F5344CB8AC3E}">
        <p14:creationId xmlns:p14="http://schemas.microsoft.com/office/powerpoint/2010/main" val="2499587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26DB6-2299-4277-8DF7-5FD7A880C489}"/>
              </a:ext>
            </a:extLst>
          </p:cNvPr>
          <p:cNvSpPr>
            <a:spLocks noGrp="1"/>
          </p:cNvSpPr>
          <p:nvPr>
            <p:ph type="title"/>
          </p:nvPr>
        </p:nvSpPr>
        <p:spPr>
          <a:xfrm>
            <a:off x="443147" y="263236"/>
            <a:ext cx="7055380" cy="1400530"/>
          </a:xfrm>
        </p:spPr>
        <p:txBody>
          <a:bodyPr/>
          <a:lstStyle/>
          <a:p>
            <a:pPr algn="ctr"/>
            <a:r>
              <a:rPr lang="id-ID" sz="3200" dirty="0"/>
              <a:t>Cakupan Desa/Kelurahan Mengalami KLB yang Dilakukan Penyelidikan Epidemiologi &lt;24 jam</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DC0F851-DD90-46A7-AF70-25879CCB0099}"/>
                  </a:ext>
                </a:extLst>
              </p:cNvPr>
              <p:cNvSpPr>
                <a:spLocks noGrp="1"/>
              </p:cNvSpPr>
              <p:nvPr>
                <p:ph idx="1"/>
              </p:nvPr>
            </p:nvSpPr>
            <p:spPr>
              <a:xfrm>
                <a:off x="332509" y="2757055"/>
                <a:ext cx="8465127" cy="3491351"/>
              </a:xfrm>
            </p:spPr>
            <p:txBody>
              <a:bodyPr/>
              <a:lstStyle/>
              <a:p>
                <a:pPr algn="just"/>
                <a:r>
                  <a:rPr lang="id-ID" dirty="0"/>
                  <a:t>Adalah Desa/Kelurahan mengalami Kejadian Luar Biasa (KLB) yang ditangani &lt;24 jam oleh Kabupaten/Kota terhadap KLB pada periode/kurun waktu tertentu.</a:t>
                </a:r>
              </a:p>
              <a:p>
                <a:pPr marL="0" indent="0" algn="just">
                  <a:buNone/>
                </a:pPr>
                <a:endParaRPr lang="id-ID" dirty="0"/>
              </a:p>
              <a:p>
                <a:pPr marL="0" indent="0" algn="just">
                  <a:buNone/>
                </a:pPr>
                <a:r>
                  <a:rPr lang="id-ID" sz="1600" dirty="0"/>
                  <a:t>Cakupan KLB Desa/kelurahan</a:t>
                </a:r>
              </a:p>
              <a:p>
                <a:pPr marL="0" indent="0" algn="just">
                  <a:buNone/>
                </a:pPr>
                <a:r>
                  <a:rPr lang="id-ID" sz="1600" dirty="0"/>
                  <a:t>Yang ditangani &lt;24 jam = </a:t>
                </a:r>
                <a14:m>
                  <m:oMath xmlns:m="http://schemas.openxmlformats.org/officeDocument/2006/math">
                    <m:f>
                      <m:fPr>
                        <m:ctrlPr>
                          <a:rPr lang="id-ID" sz="1600" i="1" smtClean="0">
                            <a:latin typeface="Cambria Math" panose="02040503050406030204" pitchFamily="18" charset="0"/>
                          </a:rPr>
                        </m:ctrlPr>
                      </m:fPr>
                      <m:num>
                        <m:eqArr>
                          <m:eqArrPr>
                            <m:ctrlPr>
                              <a:rPr lang="id-ID" sz="1600" b="0" i="1" smtClean="0">
                                <a:latin typeface="Cambria Math" panose="02040503050406030204" pitchFamily="18" charset="0"/>
                              </a:rPr>
                            </m:ctrlPr>
                          </m:eqArrPr>
                          <m:e>
                            <m:r>
                              <a:rPr lang="id-ID" sz="1600" b="0" i="1" smtClean="0">
                                <a:latin typeface="Cambria Math" panose="02040503050406030204" pitchFamily="18" charset="0"/>
                              </a:rPr>
                              <m:t>𝑗𝑢𝑚𝑙𝑎h</m:t>
                            </m:r>
                            <m:r>
                              <a:rPr lang="id-ID" sz="1600" b="0" i="1" smtClean="0">
                                <a:latin typeface="Cambria Math" panose="02040503050406030204" pitchFamily="18" charset="0"/>
                              </a:rPr>
                              <m:t> </m:t>
                            </m:r>
                            <m:r>
                              <a:rPr lang="id-ID" sz="1600" b="0" i="1" smtClean="0">
                                <a:latin typeface="Cambria Math" panose="02040503050406030204" pitchFamily="18" charset="0"/>
                              </a:rPr>
                              <m:t>𝐾𝐿𝐵</m:t>
                            </m:r>
                            <m:r>
                              <a:rPr lang="id-ID" sz="1600" b="0" i="1" smtClean="0">
                                <a:latin typeface="Cambria Math" panose="02040503050406030204" pitchFamily="18" charset="0"/>
                              </a:rPr>
                              <m:t> </m:t>
                            </m:r>
                            <m:r>
                              <a:rPr lang="id-ID" sz="1600" b="0" i="1" smtClean="0">
                                <a:latin typeface="Cambria Math" panose="02040503050406030204" pitchFamily="18" charset="0"/>
                              </a:rPr>
                              <m:t>𝑑𝑖</m:t>
                            </m:r>
                            <m:r>
                              <a:rPr lang="id-ID" sz="1600" b="0" i="1" smtClean="0">
                                <a:latin typeface="Cambria Math" panose="02040503050406030204" pitchFamily="18" charset="0"/>
                              </a:rPr>
                              <m:t> </m:t>
                            </m:r>
                            <m:r>
                              <a:rPr lang="id-ID" sz="1600" b="0" i="1" smtClean="0">
                                <a:latin typeface="Cambria Math" panose="02040503050406030204" pitchFamily="18" charset="0"/>
                              </a:rPr>
                              <m:t>𝑑𝑒𝑠𝑎</m:t>
                            </m:r>
                            <m:r>
                              <a:rPr lang="id-ID" sz="1600" b="0" i="1" smtClean="0">
                                <a:latin typeface="Cambria Math" panose="02040503050406030204" pitchFamily="18" charset="0"/>
                              </a:rPr>
                              <m:t> </m:t>
                            </m:r>
                            <m:r>
                              <a:rPr lang="id-ID" sz="1600" b="0" i="1" smtClean="0">
                                <a:latin typeface="Cambria Math" panose="02040503050406030204" pitchFamily="18" charset="0"/>
                              </a:rPr>
                              <m:t>𝑎𝑡𝑎𝑢</m:t>
                            </m:r>
                            <m:r>
                              <a:rPr lang="id-ID" sz="1600" b="0" i="1" smtClean="0">
                                <a:latin typeface="Cambria Math" panose="02040503050406030204" pitchFamily="18" charset="0"/>
                              </a:rPr>
                              <m:t> </m:t>
                            </m:r>
                            <m:r>
                              <a:rPr lang="id-ID" sz="1600" b="0" i="1" smtClean="0">
                                <a:latin typeface="Cambria Math" panose="02040503050406030204" pitchFamily="18" charset="0"/>
                              </a:rPr>
                              <m:t>𝑘𝑒𝑙𝑢𝑟𝑎h𝑎𝑛</m:t>
                            </m:r>
                            <m:r>
                              <a:rPr lang="id-ID" sz="1600" b="0" i="1" smtClean="0">
                                <a:latin typeface="Cambria Math" panose="02040503050406030204" pitchFamily="18" charset="0"/>
                              </a:rPr>
                              <m:t> </m:t>
                            </m:r>
                            <m:r>
                              <a:rPr lang="id-ID" sz="1600" b="0" i="1" smtClean="0">
                                <a:latin typeface="Cambria Math" panose="02040503050406030204" pitchFamily="18" charset="0"/>
                              </a:rPr>
                              <m:t>𝑦𝑔</m:t>
                            </m:r>
                            <m:r>
                              <a:rPr lang="id-ID" sz="1600" b="0" i="1" smtClean="0">
                                <a:latin typeface="Cambria Math" panose="02040503050406030204" pitchFamily="18" charset="0"/>
                              </a:rPr>
                              <m:t> </m:t>
                            </m:r>
                            <m:r>
                              <a:rPr lang="id-ID" sz="1600" b="0" i="1" smtClean="0">
                                <a:latin typeface="Cambria Math" panose="02040503050406030204" pitchFamily="18" charset="0"/>
                              </a:rPr>
                              <m:t>𝑑𝑖𝑡𝑎𝑛𝑔𝑎𝑛𝑖</m:t>
                            </m:r>
                          </m:e>
                          <m:e>
                            <m:r>
                              <a:rPr lang="id-ID" sz="1600" b="0" i="1" smtClean="0">
                                <a:latin typeface="Cambria Math" panose="02040503050406030204" pitchFamily="18" charset="0"/>
                              </a:rPr>
                              <m:t>&lt;24 </m:t>
                            </m:r>
                            <m:r>
                              <a:rPr lang="id-ID" sz="1600" b="0" i="1" smtClean="0">
                                <a:latin typeface="Cambria Math" panose="02040503050406030204" pitchFamily="18" charset="0"/>
                              </a:rPr>
                              <m:t>𝑗𝑎𝑚</m:t>
                            </m:r>
                            <m:r>
                              <a:rPr lang="id-ID" sz="1600" b="0" i="1" smtClean="0">
                                <a:latin typeface="Cambria Math" panose="02040503050406030204" pitchFamily="18" charset="0"/>
                              </a:rPr>
                              <m:t> </m:t>
                            </m:r>
                            <m:r>
                              <a:rPr lang="id-ID" sz="1600" b="0" i="1" smtClean="0">
                                <a:latin typeface="Cambria Math" panose="02040503050406030204" pitchFamily="18" charset="0"/>
                              </a:rPr>
                              <m:t>𝑑𝑎𝑙𝑎𝑚</m:t>
                            </m:r>
                            <m:r>
                              <a:rPr lang="id-ID" sz="1600" b="0" i="1" smtClean="0">
                                <a:latin typeface="Cambria Math" panose="02040503050406030204" pitchFamily="18" charset="0"/>
                              </a:rPr>
                              <m:t> </m:t>
                            </m:r>
                            <m:r>
                              <a:rPr lang="id-ID" sz="1600" b="0" i="1" smtClean="0">
                                <a:latin typeface="Cambria Math" panose="02040503050406030204" pitchFamily="18" charset="0"/>
                              </a:rPr>
                              <m:t>𝑝𝑒𝑟𝑖𝑜𝑑𝑒</m:t>
                            </m:r>
                            <m:r>
                              <a:rPr lang="id-ID" sz="1600" b="0" i="1" smtClean="0">
                                <a:latin typeface="Cambria Math" panose="02040503050406030204" pitchFamily="18" charset="0"/>
                              </a:rPr>
                              <m:t> </m:t>
                            </m:r>
                            <m:r>
                              <a:rPr lang="id-ID" sz="1600" b="0" i="1" smtClean="0">
                                <a:latin typeface="Cambria Math" panose="02040503050406030204" pitchFamily="18" charset="0"/>
                              </a:rPr>
                              <m:t>𝑡𝑒𝑟𝑡𝑒𝑛𝑡𝑢</m:t>
                            </m:r>
                          </m:e>
                        </m:eqArr>
                      </m:num>
                      <m:den>
                        <m:eqArr>
                          <m:eqArrPr>
                            <m:ctrlPr>
                              <a:rPr lang="id-ID" sz="1600" b="0" i="1" smtClean="0">
                                <a:latin typeface="Cambria Math" panose="02040503050406030204" pitchFamily="18" charset="0"/>
                              </a:rPr>
                            </m:ctrlPr>
                          </m:eqArrPr>
                          <m:e>
                            <m:r>
                              <a:rPr lang="id-ID" sz="1600" b="0" i="1" smtClean="0">
                                <a:latin typeface="Cambria Math" panose="02040503050406030204" pitchFamily="18" charset="0"/>
                              </a:rPr>
                              <m:t>𝑗𝑢𝑚𝑙𝑎h</m:t>
                            </m:r>
                            <m:r>
                              <a:rPr lang="id-ID" sz="1600" b="0" i="1" smtClean="0">
                                <a:latin typeface="Cambria Math" panose="02040503050406030204" pitchFamily="18" charset="0"/>
                              </a:rPr>
                              <m:t> </m:t>
                            </m:r>
                            <m:r>
                              <a:rPr lang="id-ID" sz="1600" b="0" i="1" smtClean="0">
                                <a:latin typeface="Cambria Math" panose="02040503050406030204" pitchFamily="18" charset="0"/>
                              </a:rPr>
                              <m:t>𝐾𝐿𝐵</m:t>
                            </m:r>
                            <m:r>
                              <a:rPr lang="id-ID" sz="1600" b="0" i="1" smtClean="0">
                                <a:latin typeface="Cambria Math" panose="02040503050406030204" pitchFamily="18" charset="0"/>
                              </a:rPr>
                              <m:t> </m:t>
                            </m:r>
                            <m:r>
                              <a:rPr lang="id-ID" sz="1600" b="0" i="1" smtClean="0">
                                <a:latin typeface="Cambria Math" panose="02040503050406030204" pitchFamily="18" charset="0"/>
                              </a:rPr>
                              <m:t>𝑑𝑖</m:t>
                            </m:r>
                            <m:r>
                              <a:rPr lang="id-ID" sz="1600" b="0" i="1" smtClean="0">
                                <a:latin typeface="Cambria Math" panose="02040503050406030204" pitchFamily="18" charset="0"/>
                              </a:rPr>
                              <m:t> </m:t>
                            </m:r>
                            <m:r>
                              <a:rPr lang="id-ID" sz="1600" b="0" i="1" smtClean="0">
                                <a:latin typeface="Cambria Math" panose="02040503050406030204" pitchFamily="18" charset="0"/>
                              </a:rPr>
                              <m:t>𝑑𝑒𝑠𝑎</m:t>
                            </m:r>
                            <m:r>
                              <a:rPr lang="id-ID" sz="1600" b="0" i="1" smtClean="0">
                                <a:latin typeface="Cambria Math" panose="02040503050406030204" pitchFamily="18" charset="0"/>
                              </a:rPr>
                              <m:t> </m:t>
                            </m:r>
                            <m:r>
                              <a:rPr lang="id-ID" sz="1600" b="0" i="1" smtClean="0">
                                <a:latin typeface="Cambria Math" panose="02040503050406030204" pitchFamily="18" charset="0"/>
                              </a:rPr>
                              <m:t>𝑎𝑡𝑎𝑢</m:t>
                            </m:r>
                            <m:r>
                              <a:rPr lang="id-ID" sz="1600" b="0" i="1" smtClean="0">
                                <a:latin typeface="Cambria Math" panose="02040503050406030204" pitchFamily="18" charset="0"/>
                              </a:rPr>
                              <m:t> </m:t>
                            </m:r>
                            <m:r>
                              <a:rPr lang="id-ID" sz="1600" b="0" i="1" smtClean="0">
                                <a:latin typeface="Cambria Math" panose="02040503050406030204" pitchFamily="18" charset="0"/>
                              </a:rPr>
                              <m:t>𝑘𝑒𝑙𝑢𝑟𝑎h𝑎𝑛</m:t>
                            </m:r>
                            <m:r>
                              <a:rPr lang="id-ID" sz="1600" b="0" i="1" smtClean="0">
                                <a:latin typeface="Cambria Math" panose="02040503050406030204" pitchFamily="18" charset="0"/>
                              </a:rPr>
                              <m:t> </m:t>
                            </m:r>
                            <m:r>
                              <a:rPr lang="id-ID" sz="1600" b="0" i="1" smtClean="0">
                                <a:latin typeface="Cambria Math" panose="02040503050406030204" pitchFamily="18" charset="0"/>
                              </a:rPr>
                              <m:t>𝑦𝑎𝑛𝑔</m:t>
                            </m:r>
                            <m:r>
                              <a:rPr lang="id-ID" sz="1600" b="0" i="1" smtClean="0">
                                <a:latin typeface="Cambria Math" panose="02040503050406030204" pitchFamily="18" charset="0"/>
                              </a:rPr>
                              <m:t> </m:t>
                            </m:r>
                            <m:r>
                              <a:rPr lang="id-ID" sz="1600" b="0" i="1" smtClean="0">
                                <a:latin typeface="Cambria Math" panose="02040503050406030204" pitchFamily="18" charset="0"/>
                              </a:rPr>
                              <m:t>𝑡𝑒𝑟𝑗𝑎𝑑𝑖</m:t>
                            </m:r>
                          </m:e>
                          <m:e>
                            <m:r>
                              <a:rPr lang="id-ID" sz="1600" b="0" i="1" smtClean="0">
                                <a:latin typeface="Cambria Math" panose="02040503050406030204" pitchFamily="18" charset="0"/>
                              </a:rPr>
                              <m:t>𝑝𝑎𝑑𝑎</m:t>
                            </m:r>
                            <m:r>
                              <a:rPr lang="id-ID" sz="1600" b="0" i="1" smtClean="0">
                                <a:latin typeface="Cambria Math" panose="02040503050406030204" pitchFamily="18" charset="0"/>
                              </a:rPr>
                              <m:t> </m:t>
                            </m:r>
                            <m:r>
                              <a:rPr lang="id-ID" sz="1600" b="0" i="1" smtClean="0">
                                <a:latin typeface="Cambria Math" panose="02040503050406030204" pitchFamily="18" charset="0"/>
                              </a:rPr>
                              <m:t>𝑝𝑒𝑟𝑖𝑜𝑑𝑒</m:t>
                            </m:r>
                            <m:r>
                              <a:rPr lang="id-ID" sz="1600" b="0" i="1" smtClean="0">
                                <a:latin typeface="Cambria Math" panose="02040503050406030204" pitchFamily="18" charset="0"/>
                              </a:rPr>
                              <m:t> </m:t>
                            </m:r>
                            <m:r>
                              <a:rPr lang="id-ID" sz="1600" b="0" i="1" smtClean="0">
                                <a:latin typeface="Cambria Math" panose="02040503050406030204" pitchFamily="18" charset="0"/>
                              </a:rPr>
                              <m:t>𝑦𝑎𝑛𝑔</m:t>
                            </m:r>
                            <m:r>
                              <a:rPr lang="id-ID" sz="1600" b="0" i="1" smtClean="0">
                                <a:latin typeface="Cambria Math" panose="02040503050406030204" pitchFamily="18" charset="0"/>
                              </a:rPr>
                              <m:t> </m:t>
                            </m:r>
                            <m:r>
                              <a:rPr lang="id-ID" sz="1600" b="0" i="1" smtClean="0">
                                <a:latin typeface="Cambria Math" panose="02040503050406030204" pitchFamily="18" charset="0"/>
                              </a:rPr>
                              <m:t>𝑠𝑎𝑚𝑎</m:t>
                            </m:r>
                          </m:e>
                        </m:eqArr>
                      </m:den>
                    </m:f>
                    <m:r>
                      <a:rPr lang="id-ID" sz="1600" i="1">
                        <a:latin typeface="Cambria Math" panose="02040503050406030204" pitchFamily="18" charset="0"/>
                      </a:rPr>
                      <m:t> </m:t>
                    </m:r>
                    <m:r>
                      <a:rPr lang="id-ID" sz="1600" i="1">
                        <a:latin typeface="Cambria Math" panose="02040503050406030204" pitchFamily="18" charset="0"/>
                      </a:rPr>
                      <m:t>𝑥</m:t>
                    </m:r>
                    <m:r>
                      <a:rPr lang="id-ID" sz="1600" i="1">
                        <a:latin typeface="Cambria Math" panose="02040503050406030204" pitchFamily="18" charset="0"/>
                      </a:rPr>
                      <m:t> 100%</m:t>
                    </m:r>
                  </m:oMath>
                </a14:m>
                <a:endParaRPr lang="id-ID" sz="1600" dirty="0"/>
              </a:p>
              <a:p>
                <a:pPr marL="0" indent="0" algn="just">
                  <a:buNone/>
                </a:pPr>
                <a:endParaRPr lang="id-ID" dirty="0"/>
              </a:p>
            </p:txBody>
          </p:sp>
        </mc:Choice>
        <mc:Fallback>
          <p:sp>
            <p:nvSpPr>
              <p:cNvPr id="3" name="Content Placeholder 2">
                <a:extLst>
                  <a:ext uri="{FF2B5EF4-FFF2-40B4-BE49-F238E27FC236}">
                    <a16:creationId xmlns:a16="http://schemas.microsoft.com/office/drawing/2014/main" id="{9DC0F851-DD90-46A7-AF70-25879CCB0099}"/>
                  </a:ext>
                </a:extLst>
              </p:cNvPr>
              <p:cNvSpPr>
                <a:spLocks noGrp="1" noRot="1" noChangeAspect="1" noMove="1" noResize="1" noEditPoints="1" noAdjustHandles="1" noChangeArrowheads="1" noChangeShapeType="1" noTextEdit="1"/>
              </p:cNvSpPr>
              <p:nvPr>
                <p:ph idx="1"/>
              </p:nvPr>
            </p:nvSpPr>
            <p:spPr>
              <a:xfrm>
                <a:off x="332509" y="2757055"/>
                <a:ext cx="8465127" cy="3491351"/>
              </a:xfrm>
              <a:blipFill>
                <a:blip r:embed="rId2"/>
                <a:stretch>
                  <a:fillRect l="-432" t="-873" r="-793"/>
                </a:stretch>
              </a:blipFill>
            </p:spPr>
            <p:txBody>
              <a:bodyPr/>
              <a:lstStyle/>
              <a:p>
                <a:r>
                  <a:rPr lang="id-ID">
                    <a:noFill/>
                  </a:rPr>
                  <a:t> </a:t>
                </a:r>
              </a:p>
            </p:txBody>
          </p:sp>
        </mc:Fallback>
      </mc:AlternateContent>
    </p:spTree>
    <p:extLst>
      <p:ext uri="{BB962C8B-B14F-4D97-AF65-F5344CB8AC3E}">
        <p14:creationId xmlns:p14="http://schemas.microsoft.com/office/powerpoint/2010/main" val="2049612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EE6DE-C0FC-4D3A-856E-5D6B2AFD0AED}"/>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E925D8F0-80EB-40B7-A06F-511F93800F8E}"/>
              </a:ext>
            </a:extLst>
          </p:cNvPr>
          <p:cNvSpPr>
            <a:spLocks noGrp="1"/>
          </p:cNvSpPr>
          <p:nvPr>
            <p:ph idx="1"/>
          </p:nvPr>
        </p:nvSpPr>
        <p:spPr/>
        <p:txBody>
          <a:bodyPr/>
          <a:lstStyle/>
          <a:p>
            <a:endParaRPr lang="id-ID"/>
          </a:p>
        </p:txBody>
      </p:sp>
      <p:pic>
        <p:nvPicPr>
          <p:cNvPr id="1026" name="Picture 2" descr="Hasil gambar untuk practice">
            <a:extLst>
              <a:ext uri="{FF2B5EF4-FFF2-40B4-BE49-F238E27FC236}">
                <a16:creationId xmlns:a16="http://schemas.microsoft.com/office/drawing/2014/main" id="{61BADA28-32A8-4F22-9BE7-4A301CBAE7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274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11ED1-A25E-4B45-98B8-56C8805FDE7E}"/>
              </a:ext>
            </a:extLst>
          </p:cNvPr>
          <p:cNvSpPr>
            <a:spLocks noGrp="1"/>
          </p:cNvSpPr>
          <p:nvPr>
            <p:ph type="title"/>
          </p:nvPr>
        </p:nvSpPr>
        <p:spPr/>
        <p:txBody>
          <a:bodyPr/>
          <a:lstStyle/>
          <a:p>
            <a:pPr algn="ctr"/>
            <a:r>
              <a:rPr lang="id-ID" sz="3200" dirty="0"/>
              <a:t>Cakupan Pelayanan Kesehatan Dasar Pasien Masyarakat Miskin</a:t>
            </a:r>
          </a:p>
        </p:txBody>
      </p:sp>
      <p:sp>
        <p:nvSpPr>
          <p:cNvPr id="3" name="Content Placeholder 2">
            <a:extLst>
              <a:ext uri="{FF2B5EF4-FFF2-40B4-BE49-F238E27FC236}">
                <a16:creationId xmlns:a16="http://schemas.microsoft.com/office/drawing/2014/main" id="{CA367A94-281C-40E5-AB84-B2E3407FADC3}"/>
              </a:ext>
            </a:extLst>
          </p:cNvPr>
          <p:cNvSpPr>
            <a:spLocks noGrp="1"/>
          </p:cNvSpPr>
          <p:nvPr>
            <p:ph idx="1"/>
          </p:nvPr>
        </p:nvSpPr>
        <p:spPr>
          <a:xfrm>
            <a:off x="827699" y="2052925"/>
            <a:ext cx="8039209" cy="4195481"/>
          </a:xfrm>
        </p:spPr>
        <p:txBody>
          <a:bodyPr/>
          <a:lstStyle/>
          <a:p>
            <a:pPr algn="just"/>
            <a:r>
              <a:rPr lang="id-ID" dirty="0"/>
              <a:t>Rawat Jalan Tingkat Pertama adalah pelayanan kesehatan perorangan yang meliputi observasi diagnosa pengobatan rehabilitasi medik tanpa tinggal di ruang rawat inap di sarana kesehatan strata pertama.</a:t>
            </a:r>
          </a:p>
          <a:p>
            <a:pPr algn="just"/>
            <a:r>
              <a:rPr lang="id-ID" dirty="0"/>
              <a:t>Rawat Inap Tingkat Pertama adalah pelayanan kesehatan perorangan yang meliputi observasi diagnosa pengobatan rehabilitasi medik tinggal di ruang rawat inap di sarana kesehatan strata pertama.</a:t>
            </a:r>
          </a:p>
          <a:p>
            <a:pPr algn="just"/>
            <a:r>
              <a:rPr lang="id-ID" dirty="0"/>
              <a:t>Cakupan rawat jalan adalah jumlah kunjungan kasus (baru dan lama) rawat jalan di sarana kesehatan strata pertama. </a:t>
            </a:r>
          </a:p>
        </p:txBody>
      </p:sp>
    </p:spTree>
    <p:extLst>
      <p:ext uri="{BB962C8B-B14F-4D97-AF65-F5344CB8AC3E}">
        <p14:creationId xmlns:p14="http://schemas.microsoft.com/office/powerpoint/2010/main" val="406155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11ED1-A25E-4B45-98B8-56C8805FDE7E}"/>
              </a:ext>
            </a:extLst>
          </p:cNvPr>
          <p:cNvSpPr>
            <a:spLocks noGrp="1"/>
          </p:cNvSpPr>
          <p:nvPr>
            <p:ph type="title"/>
          </p:nvPr>
        </p:nvSpPr>
        <p:spPr/>
        <p:txBody>
          <a:bodyPr/>
          <a:lstStyle/>
          <a:p>
            <a:pPr algn="ctr"/>
            <a:r>
              <a:rPr lang="id-ID" sz="3200" dirty="0"/>
              <a:t>Cakupan Pelayanan Kesehatan Dasar Pasien Masyarakat Miskin</a:t>
            </a:r>
          </a:p>
        </p:txBody>
      </p:sp>
      <p:sp>
        <p:nvSpPr>
          <p:cNvPr id="3" name="Content Placeholder 2">
            <a:extLst>
              <a:ext uri="{FF2B5EF4-FFF2-40B4-BE49-F238E27FC236}">
                <a16:creationId xmlns:a16="http://schemas.microsoft.com/office/drawing/2014/main" id="{CA367A94-281C-40E5-AB84-B2E3407FADC3}"/>
              </a:ext>
            </a:extLst>
          </p:cNvPr>
          <p:cNvSpPr>
            <a:spLocks noGrp="1"/>
          </p:cNvSpPr>
          <p:nvPr>
            <p:ph idx="1"/>
          </p:nvPr>
        </p:nvSpPr>
        <p:spPr>
          <a:xfrm>
            <a:off x="827699" y="2052925"/>
            <a:ext cx="8039209" cy="4195481"/>
          </a:xfrm>
        </p:spPr>
        <p:txBody>
          <a:bodyPr/>
          <a:lstStyle/>
          <a:p>
            <a:pPr algn="just"/>
            <a:r>
              <a:rPr lang="id-ID" dirty="0"/>
              <a:t>Kunjungan pasien baru adalah seseorang yang baru berkunjung ke sarana kesehatan dengan kasus penyakit baru.</a:t>
            </a:r>
          </a:p>
          <a:p>
            <a:pPr algn="just"/>
            <a:r>
              <a:rPr lang="id-ID" dirty="0"/>
              <a:t>Sarana kesehatan strata pertama adalah tempat pelayanan kesehatan, antara lain puskesmas, balai pengobatan pemerintah dan swasta, praktek bersama dan perorangan.</a:t>
            </a:r>
          </a:p>
          <a:p>
            <a:pPr algn="just"/>
            <a:r>
              <a:rPr lang="id-ID" dirty="0"/>
              <a:t>Masyarakat miskin adalah masyarakat sasaran program pengentasan kemiskinan yang memenuhi kriteria tertentu menggunakan 14 (empat belas) variabel kemiskinan dalam satuan Rumah Tinggi Miskin (RTM).</a:t>
            </a:r>
          </a:p>
          <a:p>
            <a:pPr algn="just"/>
            <a:endParaRPr lang="id-ID" dirty="0"/>
          </a:p>
        </p:txBody>
      </p:sp>
    </p:spTree>
    <p:extLst>
      <p:ext uri="{BB962C8B-B14F-4D97-AF65-F5344CB8AC3E}">
        <p14:creationId xmlns:p14="http://schemas.microsoft.com/office/powerpoint/2010/main" val="787068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8BAFD-4B4F-4BC2-B796-AE4B9B97DA73}"/>
              </a:ext>
            </a:extLst>
          </p:cNvPr>
          <p:cNvSpPr>
            <a:spLocks noGrp="1"/>
          </p:cNvSpPr>
          <p:nvPr>
            <p:ph type="title"/>
          </p:nvPr>
        </p:nvSpPr>
        <p:spPr/>
        <p:txBody>
          <a:bodyPr/>
          <a:lstStyle/>
          <a:p>
            <a:pPr algn="ctr"/>
            <a:r>
              <a:rPr lang="id-ID" sz="3200" dirty="0"/>
              <a:t>Cakupan Pelayanan Kesehatan Dasar Pasien Masyarakat Miskin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913B5EE-5E64-439B-8CB4-78BD11E462CA}"/>
                  </a:ext>
                </a:extLst>
              </p:cNvPr>
              <p:cNvSpPr>
                <a:spLocks noGrp="1"/>
              </p:cNvSpPr>
              <p:nvPr>
                <p:ph idx="1"/>
              </p:nvPr>
            </p:nvSpPr>
            <p:spPr>
              <a:xfrm>
                <a:off x="138545" y="2052925"/>
                <a:ext cx="8756073" cy="4195481"/>
              </a:xfrm>
            </p:spPr>
            <p:txBody>
              <a:bodyPr/>
              <a:lstStyle/>
              <a:p>
                <a:pPr algn="just"/>
                <a:r>
                  <a:rPr lang="id-ID" dirty="0"/>
                  <a:t>Adalah jumlah kunjungan pasien masyarakat miskin di sarana kesehatan strata pertama di satu wilayah kerja tertentu pada kurun waktu tertentu.</a:t>
                </a:r>
              </a:p>
              <a:p>
                <a:pPr marL="0" indent="0" algn="just">
                  <a:buNone/>
                </a:pPr>
                <a:endParaRPr lang="id-ID" dirty="0"/>
              </a:p>
              <a:p>
                <a:pPr marL="0" indent="0" algn="just">
                  <a:buNone/>
                </a:pPr>
                <a:r>
                  <a:rPr lang="id-ID" dirty="0"/>
                  <a:t>Cakupan pelayanan </a:t>
                </a:r>
              </a:p>
              <a:p>
                <a:pPr marL="0" indent="0" algn="just">
                  <a:buNone/>
                </a:pPr>
                <a:r>
                  <a:rPr lang="id-ID" dirty="0"/>
                  <a:t>kesehatan dasar miskin = </a:t>
                </a:r>
                <a14:m>
                  <m:oMath xmlns:m="http://schemas.openxmlformats.org/officeDocument/2006/math">
                    <m:f>
                      <m:fPr>
                        <m:ctrlPr>
                          <a:rPr lang="id-ID" i="1" smtClean="0">
                            <a:latin typeface="Cambria Math" panose="02040503050406030204" pitchFamily="18" charset="0"/>
                          </a:rPr>
                        </m:ctrlPr>
                      </m:fPr>
                      <m:num>
                        <m:eqArr>
                          <m:eqArrPr>
                            <m:ctrlPr>
                              <a:rPr lang="id-ID" b="0" i="1" smtClean="0">
                                <a:latin typeface="Cambria Math" panose="02040503050406030204" pitchFamily="18" charset="0"/>
                              </a:rPr>
                            </m:ctrlPr>
                          </m:eqArrPr>
                          <m:e>
                            <m:r>
                              <a:rPr lang="id-ID" b="0" i="1" smtClean="0">
                                <a:latin typeface="Cambria Math" panose="02040503050406030204" pitchFamily="18" charset="0"/>
                              </a:rPr>
                              <m:t>𝑗𝑢𝑚𝑙𝑎h</m:t>
                            </m:r>
                            <m:r>
                              <a:rPr lang="id-ID" b="0" i="1" smtClean="0">
                                <a:latin typeface="Cambria Math" panose="02040503050406030204" pitchFamily="18" charset="0"/>
                              </a:rPr>
                              <m:t> </m:t>
                            </m:r>
                            <m:r>
                              <a:rPr lang="id-ID" b="0" i="1" smtClean="0">
                                <a:latin typeface="Cambria Math" panose="02040503050406030204" pitchFamily="18" charset="0"/>
                              </a:rPr>
                              <m:t>𝑘𝑢𝑛𝑗𝑢𝑛𝑔𝑎𝑛</m:t>
                            </m:r>
                            <m:r>
                              <a:rPr lang="id-ID" b="0" i="1" smtClean="0">
                                <a:latin typeface="Cambria Math" panose="02040503050406030204" pitchFamily="18" charset="0"/>
                              </a:rPr>
                              <m:t> </m:t>
                            </m:r>
                            <m:r>
                              <a:rPr lang="id-ID" b="0" i="1" smtClean="0">
                                <a:latin typeface="Cambria Math" panose="02040503050406030204" pitchFamily="18" charset="0"/>
                              </a:rPr>
                              <m:t>𝑝𝑎𝑠𝑖𝑒𝑛</m:t>
                            </m:r>
                            <m:r>
                              <a:rPr lang="id-ID" b="0" i="1" smtClean="0">
                                <a:latin typeface="Cambria Math" panose="02040503050406030204" pitchFamily="18" charset="0"/>
                              </a:rPr>
                              <m:t> </m:t>
                            </m:r>
                            <m:r>
                              <a:rPr lang="id-ID" b="0" i="1" smtClean="0">
                                <a:latin typeface="Cambria Math" panose="02040503050406030204" pitchFamily="18" charset="0"/>
                              </a:rPr>
                              <m:t>𝑚𝑎𝑠𝑦</m:t>
                            </m:r>
                            <m:r>
                              <a:rPr lang="id-ID" b="0" i="1" smtClean="0">
                                <a:latin typeface="Cambria Math" panose="02040503050406030204" pitchFamily="18" charset="0"/>
                              </a:rPr>
                              <m:t>.</m:t>
                            </m:r>
                          </m:e>
                          <m:e>
                            <m:r>
                              <a:rPr lang="id-ID" b="0" i="1" smtClean="0">
                                <a:latin typeface="Cambria Math" panose="02040503050406030204" pitchFamily="18" charset="0"/>
                              </a:rPr>
                              <m:t>𝑚𝑖𝑠𝑘𝑖𝑛</m:t>
                            </m:r>
                            <m:r>
                              <a:rPr lang="id-ID" b="0" i="1" smtClean="0">
                                <a:latin typeface="Cambria Math" panose="02040503050406030204" pitchFamily="18" charset="0"/>
                              </a:rPr>
                              <m:t> </m:t>
                            </m:r>
                            <m:r>
                              <a:rPr lang="id-ID" b="0" i="1" smtClean="0">
                                <a:latin typeface="Cambria Math" panose="02040503050406030204" pitchFamily="18" charset="0"/>
                              </a:rPr>
                              <m:t>𝑑𝑖</m:t>
                            </m:r>
                            <m:r>
                              <a:rPr lang="id-ID" b="0" i="1" smtClean="0">
                                <a:latin typeface="Cambria Math" panose="02040503050406030204" pitchFamily="18" charset="0"/>
                              </a:rPr>
                              <m:t> </m:t>
                            </m:r>
                            <m:r>
                              <a:rPr lang="id-ID" b="0" i="1" smtClean="0">
                                <a:latin typeface="Cambria Math" panose="02040503050406030204" pitchFamily="18" charset="0"/>
                              </a:rPr>
                              <m:t>𝑠𝑎𝑟𝑎𝑛𝑎</m:t>
                            </m:r>
                            <m:r>
                              <a:rPr lang="id-ID" b="0" i="1" smtClean="0">
                                <a:latin typeface="Cambria Math" panose="02040503050406030204" pitchFamily="18" charset="0"/>
                              </a:rPr>
                              <m:t> </m:t>
                            </m:r>
                            <m:r>
                              <a:rPr lang="id-ID" b="0" i="1" smtClean="0">
                                <a:latin typeface="Cambria Math" panose="02040503050406030204" pitchFamily="18" charset="0"/>
                              </a:rPr>
                              <m:t>𝑘𝑒𝑠𝑒h𝑎𝑡𝑎𝑛</m:t>
                            </m:r>
                            <m:r>
                              <a:rPr lang="id-ID" b="0" i="1" smtClean="0">
                                <a:latin typeface="Cambria Math" panose="02040503050406030204" pitchFamily="18" charset="0"/>
                              </a:rPr>
                              <m:t> </m:t>
                            </m:r>
                          </m:e>
                          <m:e>
                            <m:r>
                              <a:rPr lang="id-ID" b="0" i="1" smtClean="0">
                                <a:latin typeface="Cambria Math" panose="02040503050406030204" pitchFamily="18" charset="0"/>
                              </a:rPr>
                              <m:t>𝑠𝑡𝑟𝑎𝑡𝑎</m:t>
                            </m:r>
                            <m:r>
                              <a:rPr lang="id-ID" b="0" i="1" smtClean="0">
                                <a:latin typeface="Cambria Math" panose="02040503050406030204" pitchFamily="18" charset="0"/>
                              </a:rPr>
                              <m:t> 1</m:t>
                            </m:r>
                          </m:e>
                        </m:eqArr>
                      </m:num>
                      <m:den>
                        <m:eqArr>
                          <m:eqArrPr>
                            <m:ctrlPr>
                              <a:rPr lang="id-ID" b="0" i="1" smtClean="0">
                                <a:latin typeface="Cambria Math" panose="02040503050406030204" pitchFamily="18" charset="0"/>
                              </a:rPr>
                            </m:ctrlPr>
                          </m:eqArrPr>
                          <m:e>
                            <m:r>
                              <a:rPr lang="id-ID" b="0" i="1" smtClean="0">
                                <a:latin typeface="Cambria Math" panose="02040503050406030204" pitchFamily="18" charset="0"/>
                              </a:rPr>
                              <m:t>𝑗𝑢𝑚𝑙𝑎h</m:t>
                            </m:r>
                            <m:r>
                              <a:rPr lang="id-ID" b="0" i="1" smtClean="0">
                                <a:latin typeface="Cambria Math" panose="02040503050406030204" pitchFamily="18" charset="0"/>
                              </a:rPr>
                              <m:t> </m:t>
                            </m:r>
                            <m:r>
                              <a:rPr lang="id-ID" b="0" i="1" smtClean="0">
                                <a:latin typeface="Cambria Math" panose="02040503050406030204" pitchFamily="18" charset="0"/>
                              </a:rPr>
                              <m:t>𝑠𝑒𝑙𝑢𝑟𝑢h</m:t>
                            </m:r>
                            <m:r>
                              <a:rPr lang="id-ID" b="0" i="1" smtClean="0">
                                <a:latin typeface="Cambria Math" panose="02040503050406030204" pitchFamily="18" charset="0"/>
                              </a:rPr>
                              <m:t> </m:t>
                            </m:r>
                            <m:r>
                              <a:rPr lang="id-ID" b="0" i="1" smtClean="0">
                                <a:latin typeface="Cambria Math" panose="02040503050406030204" pitchFamily="18" charset="0"/>
                              </a:rPr>
                              <m:t>𝑚𝑎𝑠𝑦𝑎𝑟𝑎𝑘𝑎𝑡</m:t>
                            </m:r>
                            <m:r>
                              <a:rPr lang="id-ID" b="0" i="1" smtClean="0">
                                <a:latin typeface="Cambria Math" panose="02040503050406030204" pitchFamily="18" charset="0"/>
                              </a:rPr>
                              <m:t> </m:t>
                            </m:r>
                          </m:e>
                          <m:e>
                            <m:r>
                              <a:rPr lang="id-ID" b="0" i="1" smtClean="0">
                                <a:latin typeface="Cambria Math" panose="02040503050406030204" pitchFamily="18" charset="0"/>
                              </a:rPr>
                              <m:t>𝑚𝑖𝑠𝑘𝑖𝑛</m:t>
                            </m:r>
                            <m:r>
                              <a:rPr lang="id-ID" b="0" i="1" smtClean="0">
                                <a:latin typeface="Cambria Math" panose="02040503050406030204" pitchFamily="18" charset="0"/>
                              </a:rPr>
                              <m:t> </m:t>
                            </m:r>
                            <m:r>
                              <a:rPr lang="id-ID" b="0" i="1" smtClean="0">
                                <a:latin typeface="Cambria Math" panose="02040503050406030204" pitchFamily="18" charset="0"/>
                              </a:rPr>
                              <m:t>𝑑𝑖</m:t>
                            </m:r>
                            <m:r>
                              <a:rPr lang="id-ID" b="0" i="1" smtClean="0">
                                <a:latin typeface="Cambria Math" panose="02040503050406030204" pitchFamily="18" charset="0"/>
                              </a:rPr>
                              <m:t> </m:t>
                            </m:r>
                            <m:r>
                              <a:rPr lang="id-ID" b="0" i="1" smtClean="0">
                                <a:latin typeface="Cambria Math" panose="02040503050406030204" pitchFamily="18" charset="0"/>
                              </a:rPr>
                              <m:t>𝑘𝑎𝑏𝑢𝑝𝑎𝑡𝑒𝑛</m:t>
                            </m:r>
                            <m:r>
                              <a:rPr lang="id-ID" b="0" i="1" smtClean="0">
                                <a:latin typeface="Cambria Math" panose="02040503050406030204" pitchFamily="18" charset="0"/>
                              </a:rPr>
                              <m:t>/</m:t>
                            </m:r>
                            <m:r>
                              <a:rPr lang="id-ID" b="0" i="1" smtClean="0">
                                <a:latin typeface="Cambria Math" panose="02040503050406030204" pitchFamily="18" charset="0"/>
                              </a:rPr>
                              <m:t>𝑘𝑜𝑡𝑎</m:t>
                            </m:r>
                          </m:e>
                        </m:eqArr>
                      </m:den>
                    </m:f>
                    <m:r>
                      <a:rPr lang="id-ID" b="0" i="1" smtClean="0">
                        <a:latin typeface="Cambria Math" panose="02040503050406030204" pitchFamily="18" charset="0"/>
                      </a:rPr>
                      <m:t> </m:t>
                    </m:r>
                    <m:r>
                      <a:rPr lang="id-ID" b="0" i="1" smtClean="0">
                        <a:latin typeface="Cambria Math" panose="02040503050406030204" pitchFamily="18" charset="0"/>
                      </a:rPr>
                      <m:t>𝑥</m:t>
                    </m:r>
                    <m:r>
                      <a:rPr lang="id-ID" b="0" i="1" smtClean="0">
                        <a:latin typeface="Cambria Math" panose="02040503050406030204" pitchFamily="18" charset="0"/>
                      </a:rPr>
                      <m:t> 100%</m:t>
                    </m:r>
                  </m:oMath>
                </a14:m>
                <a:endParaRPr lang="id-ID" dirty="0"/>
              </a:p>
              <a:p>
                <a:pPr marL="0" indent="0" algn="just">
                  <a:buNone/>
                </a:pPr>
                <a:endParaRPr lang="id-ID" dirty="0"/>
              </a:p>
            </p:txBody>
          </p:sp>
        </mc:Choice>
        <mc:Fallback xmlns="">
          <p:sp>
            <p:nvSpPr>
              <p:cNvPr id="3" name="Content Placeholder 2">
                <a:extLst>
                  <a:ext uri="{FF2B5EF4-FFF2-40B4-BE49-F238E27FC236}">
                    <a16:creationId xmlns:a16="http://schemas.microsoft.com/office/drawing/2014/main" id="{F913B5EE-5E64-439B-8CB4-78BD11E462CA}"/>
                  </a:ext>
                </a:extLst>
              </p:cNvPr>
              <p:cNvSpPr>
                <a:spLocks noGrp="1" noRot="1" noChangeAspect="1" noMove="1" noResize="1" noEditPoints="1" noAdjustHandles="1" noChangeArrowheads="1" noChangeShapeType="1" noTextEdit="1"/>
              </p:cNvSpPr>
              <p:nvPr>
                <p:ph idx="1"/>
              </p:nvPr>
            </p:nvSpPr>
            <p:spPr>
              <a:xfrm>
                <a:off x="138545" y="2052925"/>
                <a:ext cx="8756073" cy="4195481"/>
              </a:xfrm>
              <a:blipFill>
                <a:blip r:embed="rId2"/>
                <a:stretch>
                  <a:fillRect l="-766" t="-872" r="-696"/>
                </a:stretch>
              </a:blipFill>
            </p:spPr>
            <p:txBody>
              <a:bodyPr/>
              <a:lstStyle/>
              <a:p>
                <a:r>
                  <a:rPr lang="id-ID">
                    <a:noFill/>
                  </a:rPr>
                  <a:t> </a:t>
                </a:r>
              </a:p>
            </p:txBody>
          </p:sp>
        </mc:Fallback>
      </mc:AlternateContent>
    </p:spTree>
    <p:extLst>
      <p:ext uri="{BB962C8B-B14F-4D97-AF65-F5344CB8AC3E}">
        <p14:creationId xmlns:p14="http://schemas.microsoft.com/office/powerpoint/2010/main" val="2286478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11ED1-A25E-4B45-98B8-56C8805FDE7E}"/>
              </a:ext>
            </a:extLst>
          </p:cNvPr>
          <p:cNvSpPr>
            <a:spLocks noGrp="1"/>
          </p:cNvSpPr>
          <p:nvPr>
            <p:ph type="title"/>
          </p:nvPr>
        </p:nvSpPr>
        <p:spPr/>
        <p:txBody>
          <a:bodyPr/>
          <a:lstStyle/>
          <a:p>
            <a:pPr algn="ctr"/>
            <a:r>
              <a:rPr lang="id-ID" sz="3200" dirty="0"/>
              <a:t>Cakupan Pelayanan Kesehatan Rujukan Pasien Masyarakat Miskin</a:t>
            </a:r>
          </a:p>
        </p:txBody>
      </p:sp>
      <p:sp>
        <p:nvSpPr>
          <p:cNvPr id="3" name="Content Placeholder 2">
            <a:extLst>
              <a:ext uri="{FF2B5EF4-FFF2-40B4-BE49-F238E27FC236}">
                <a16:creationId xmlns:a16="http://schemas.microsoft.com/office/drawing/2014/main" id="{CA367A94-281C-40E5-AB84-B2E3407FADC3}"/>
              </a:ext>
            </a:extLst>
          </p:cNvPr>
          <p:cNvSpPr>
            <a:spLocks noGrp="1"/>
          </p:cNvSpPr>
          <p:nvPr>
            <p:ph idx="1"/>
          </p:nvPr>
        </p:nvSpPr>
        <p:spPr>
          <a:xfrm>
            <a:off x="827699" y="2052925"/>
            <a:ext cx="8039209" cy="4195481"/>
          </a:xfrm>
        </p:spPr>
        <p:txBody>
          <a:bodyPr/>
          <a:lstStyle/>
          <a:p>
            <a:pPr algn="just"/>
            <a:r>
              <a:rPr lang="id-ID" dirty="0"/>
              <a:t>Rawat Inap Tingkat Lanjut adalah pelayanan kesehatan perorangan yang meliputi observasi, diagnosa, pengobatan, keperawatan, rehabilitasi medik dengan menginap di ruang rawat inap pada sarana kesehatan strata dua dan strata tiga pemerintah dan swasta, yang oleh karena penyakitnya penderita harus menginap.</a:t>
            </a:r>
          </a:p>
          <a:p>
            <a:pPr algn="just"/>
            <a:r>
              <a:rPr lang="id-ID" dirty="0"/>
              <a:t>Rawat Jalan Tingkat Lanjut adalah pelayanan kesehatan perorangan yang meliputi observasi diagnosa pengobatan rehabilitasi medik tanpa tinggal di ruang rawat inap di sarana kesehatan strata dua dan strata tiga Pemerintah dan Swasta.</a:t>
            </a:r>
          </a:p>
          <a:p>
            <a:pPr algn="just"/>
            <a:endParaRPr lang="id-ID" dirty="0"/>
          </a:p>
        </p:txBody>
      </p:sp>
    </p:spTree>
    <p:extLst>
      <p:ext uri="{BB962C8B-B14F-4D97-AF65-F5344CB8AC3E}">
        <p14:creationId xmlns:p14="http://schemas.microsoft.com/office/powerpoint/2010/main" val="455318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26DB6-2299-4277-8DF7-5FD7A880C489}"/>
              </a:ext>
            </a:extLst>
          </p:cNvPr>
          <p:cNvSpPr>
            <a:spLocks noGrp="1"/>
          </p:cNvSpPr>
          <p:nvPr>
            <p:ph type="title"/>
          </p:nvPr>
        </p:nvSpPr>
        <p:spPr/>
        <p:txBody>
          <a:bodyPr/>
          <a:lstStyle/>
          <a:p>
            <a:pPr algn="ctr"/>
            <a:r>
              <a:rPr lang="id-ID" sz="3200" dirty="0"/>
              <a:t>Cakupan Pelayanan Kesehatan Rujukan Pasien Masyarakat Miskin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DC0F851-DD90-46A7-AF70-25879CCB0099}"/>
                  </a:ext>
                </a:extLst>
              </p:cNvPr>
              <p:cNvSpPr>
                <a:spLocks noGrp="1"/>
              </p:cNvSpPr>
              <p:nvPr>
                <p:ph idx="1"/>
              </p:nvPr>
            </p:nvSpPr>
            <p:spPr>
              <a:xfrm>
                <a:off x="1" y="2052925"/>
                <a:ext cx="8991600" cy="4195481"/>
              </a:xfrm>
            </p:spPr>
            <p:txBody>
              <a:bodyPr/>
              <a:lstStyle/>
              <a:p>
                <a:pPr algn="just"/>
                <a:r>
                  <a:rPr lang="id-ID" dirty="0"/>
                  <a:t>Adalah jumlah kunjungan pasien masyarakat miskin di sarana kesehatan strata dua dan strata tiga pada kurun waktu tertentu (lama &amp; baru).</a:t>
                </a:r>
              </a:p>
              <a:p>
                <a:pPr marL="0" indent="0" algn="just">
                  <a:buNone/>
                </a:pPr>
                <a:endParaRPr lang="id-ID" dirty="0"/>
              </a:p>
              <a:p>
                <a:pPr marL="0" indent="0" algn="just">
                  <a:buNone/>
                </a:pPr>
                <a:r>
                  <a:rPr lang="id-ID" dirty="0"/>
                  <a:t>Cakupan rujukan masy.miskin= </a:t>
                </a:r>
                <a14:m>
                  <m:oMath xmlns:m="http://schemas.openxmlformats.org/officeDocument/2006/math">
                    <m:f>
                      <m:fPr>
                        <m:ctrlPr>
                          <a:rPr lang="id-ID" i="1">
                            <a:latin typeface="Cambria Math" panose="02040503050406030204" pitchFamily="18" charset="0"/>
                          </a:rPr>
                        </m:ctrlPr>
                      </m:fPr>
                      <m:num>
                        <m:eqArr>
                          <m:eqArrPr>
                            <m:ctrlPr>
                              <a:rPr lang="id-ID" b="0" i="1" smtClean="0">
                                <a:latin typeface="Cambria Math" panose="02040503050406030204" pitchFamily="18" charset="0"/>
                              </a:rPr>
                            </m:ctrlPr>
                          </m:eqArrPr>
                          <m:e>
                            <m:r>
                              <a:rPr lang="id-ID" b="0" i="1" smtClean="0">
                                <a:latin typeface="Cambria Math" panose="02040503050406030204" pitchFamily="18" charset="0"/>
                              </a:rPr>
                              <m:t>𝑗𝑢𝑚𝑙𝑎h</m:t>
                            </m:r>
                            <m:r>
                              <a:rPr lang="id-ID" b="0" i="1" smtClean="0">
                                <a:latin typeface="Cambria Math" panose="02040503050406030204" pitchFamily="18" charset="0"/>
                              </a:rPr>
                              <m:t> </m:t>
                            </m:r>
                            <m:r>
                              <a:rPr lang="id-ID" b="0" i="1" smtClean="0">
                                <a:latin typeface="Cambria Math" panose="02040503050406030204" pitchFamily="18" charset="0"/>
                              </a:rPr>
                              <m:t>𝑝𝑎𝑠𝑖𝑒𝑛</m:t>
                            </m:r>
                            <m:r>
                              <a:rPr lang="id-ID" b="0" i="1" smtClean="0">
                                <a:latin typeface="Cambria Math" panose="02040503050406030204" pitchFamily="18" charset="0"/>
                              </a:rPr>
                              <m:t> </m:t>
                            </m:r>
                            <m:r>
                              <a:rPr lang="id-ID" b="0" i="1" smtClean="0">
                                <a:latin typeface="Cambria Math" panose="02040503050406030204" pitchFamily="18" charset="0"/>
                              </a:rPr>
                              <m:t>𝑚𝑎𝑠𝑦𝑎𝑟𝑎𝑘𝑎𝑡</m:t>
                            </m:r>
                            <m:r>
                              <a:rPr lang="id-ID" b="0" i="1" smtClean="0">
                                <a:latin typeface="Cambria Math" panose="02040503050406030204" pitchFamily="18" charset="0"/>
                              </a:rPr>
                              <m:t> </m:t>
                            </m:r>
                            <m:r>
                              <a:rPr lang="id-ID" b="0" i="1" smtClean="0">
                                <a:latin typeface="Cambria Math" panose="02040503050406030204" pitchFamily="18" charset="0"/>
                              </a:rPr>
                              <m:t>𝑚𝑖𝑠𝑘𝑖𝑛</m:t>
                            </m:r>
                          </m:e>
                          <m:e>
                            <m:r>
                              <a:rPr lang="id-ID" b="0" i="1" smtClean="0">
                                <a:latin typeface="Cambria Math" panose="02040503050406030204" pitchFamily="18" charset="0"/>
                              </a:rPr>
                              <m:t>𝑑𝑖𝑠𝑎𝑟𝑎𝑛𝑎</m:t>
                            </m:r>
                            <m:r>
                              <a:rPr lang="id-ID" b="0" i="1" smtClean="0">
                                <a:latin typeface="Cambria Math" panose="02040503050406030204" pitchFamily="18" charset="0"/>
                              </a:rPr>
                              <m:t> </m:t>
                            </m:r>
                            <m:r>
                              <a:rPr lang="id-ID" b="0" i="1" smtClean="0">
                                <a:latin typeface="Cambria Math" panose="02040503050406030204" pitchFamily="18" charset="0"/>
                              </a:rPr>
                              <m:t>𝑘𝑒𝑠𝑒h𝑎𝑡𝑎𝑛</m:t>
                            </m:r>
                            <m:r>
                              <a:rPr lang="id-ID" b="0" i="1" smtClean="0">
                                <a:latin typeface="Cambria Math" panose="02040503050406030204" pitchFamily="18" charset="0"/>
                              </a:rPr>
                              <m:t> </m:t>
                            </m:r>
                            <m:r>
                              <a:rPr lang="id-ID" b="0" i="1" smtClean="0">
                                <a:latin typeface="Cambria Math" panose="02040503050406030204" pitchFamily="18" charset="0"/>
                              </a:rPr>
                              <m:t>𝑠𝑡𝑟𝑎𝑡𝑎</m:t>
                            </m:r>
                            <m:r>
                              <a:rPr lang="id-ID" b="0" i="1" smtClean="0">
                                <a:latin typeface="Cambria Math" panose="02040503050406030204" pitchFamily="18" charset="0"/>
                              </a:rPr>
                              <m:t> 2 </m:t>
                            </m:r>
                            <m:r>
                              <a:rPr lang="id-ID" b="0" i="1" smtClean="0">
                                <a:latin typeface="Cambria Math" panose="02040503050406030204" pitchFamily="18" charset="0"/>
                              </a:rPr>
                              <m:t>𝑑𝑎𝑛</m:t>
                            </m:r>
                            <m:r>
                              <a:rPr lang="id-ID" b="0" i="1" smtClean="0">
                                <a:latin typeface="Cambria Math" panose="02040503050406030204" pitchFamily="18" charset="0"/>
                              </a:rPr>
                              <m:t> </m:t>
                            </m:r>
                            <m:r>
                              <a:rPr lang="id-ID" b="0" i="1" smtClean="0">
                                <a:latin typeface="Cambria Math" panose="02040503050406030204" pitchFamily="18" charset="0"/>
                              </a:rPr>
                              <m:t>𝑠𝑡𝑟𝑎𝑡𝑎</m:t>
                            </m:r>
                            <m:r>
                              <a:rPr lang="id-ID" b="0" i="1" smtClean="0">
                                <a:latin typeface="Cambria Math" panose="02040503050406030204" pitchFamily="18" charset="0"/>
                              </a:rPr>
                              <m:t> 3</m:t>
                            </m:r>
                          </m:e>
                        </m:eqArr>
                      </m:num>
                      <m:den>
                        <m:r>
                          <a:rPr lang="id-ID" b="0" i="1" smtClean="0">
                            <a:latin typeface="Cambria Math" panose="02040503050406030204" pitchFamily="18" charset="0"/>
                          </a:rPr>
                          <m:t>𝑗𝑢𝑚𝑙𝑎h</m:t>
                        </m:r>
                        <m:r>
                          <a:rPr lang="id-ID" b="0" i="1" smtClean="0">
                            <a:latin typeface="Cambria Math" panose="02040503050406030204" pitchFamily="18" charset="0"/>
                          </a:rPr>
                          <m:t> </m:t>
                        </m:r>
                        <m:r>
                          <a:rPr lang="id-ID" b="0" i="1" smtClean="0">
                            <a:latin typeface="Cambria Math" panose="02040503050406030204" pitchFamily="18" charset="0"/>
                          </a:rPr>
                          <m:t>𝑚𝑎𝑠𝑦𝑎𝑟𝑎𝑘𝑎𝑡</m:t>
                        </m:r>
                        <m:r>
                          <a:rPr lang="id-ID" b="0" i="1" smtClean="0">
                            <a:latin typeface="Cambria Math" panose="02040503050406030204" pitchFamily="18" charset="0"/>
                          </a:rPr>
                          <m:t> </m:t>
                        </m:r>
                        <m:r>
                          <a:rPr lang="id-ID" b="0" i="1" smtClean="0">
                            <a:latin typeface="Cambria Math" panose="02040503050406030204" pitchFamily="18" charset="0"/>
                          </a:rPr>
                          <m:t>𝑚𝑖𝑠𝑘𝑖𝑛</m:t>
                        </m:r>
                      </m:den>
                    </m:f>
                    <m:r>
                      <a:rPr lang="id-ID" i="1">
                        <a:latin typeface="Cambria Math" panose="02040503050406030204" pitchFamily="18" charset="0"/>
                      </a:rPr>
                      <m:t> </m:t>
                    </m:r>
                    <m:r>
                      <a:rPr lang="id-ID" i="1">
                        <a:latin typeface="Cambria Math" panose="02040503050406030204" pitchFamily="18" charset="0"/>
                      </a:rPr>
                      <m:t>𝑥</m:t>
                    </m:r>
                    <m:r>
                      <a:rPr lang="id-ID" i="1">
                        <a:latin typeface="Cambria Math" panose="02040503050406030204" pitchFamily="18" charset="0"/>
                      </a:rPr>
                      <m:t> 100%</m:t>
                    </m:r>
                  </m:oMath>
                </a14:m>
                <a:endParaRPr lang="id-ID" dirty="0"/>
              </a:p>
              <a:p>
                <a:pPr marL="0" indent="0" algn="just">
                  <a:buNone/>
                </a:pPr>
                <a:endParaRPr lang="id-ID" dirty="0"/>
              </a:p>
            </p:txBody>
          </p:sp>
        </mc:Choice>
        <mc:Fallback>
          <p:sp>
            <p:nvSpPr>
              <p:cNvPr id="3" name="Content Placeholder 2">
                <a:extLst>
                  <a:ext uri="{FF2B5EF4-FFF2-40B4-BE49-F238E27FC236}">
                    <a16:creationId xmlns:a16="http://schemas.microsoft.com/office/drawing/2014/main" id="{9DC0F851-DD90-46A7-AF70-25879CCB0099}"/>
                  </a:ext>
                </a:extLst>
              </p:cNvPr>
              <p:cNvSpPr>
                <a:spLocks noGrp="1" noRot="1" noChangeAspect="1" noMove="1" noResize="1" noEditPoints="1" noAdjustHandles="1" noChangeArrowheads="1" noChangeShapeType="1" noTextEdit="1"/>
              </p:cNvSpPr>
              <p:nvPr>
                <p:ph idx="1"/>
              </p:nvPr>
            </p:nvSpPr>
            <p:spPr>
              <a:xfrm>
                <a:off x="1" y="2052925"/>
                <a:ext cx="8991600" cy="4195481"/>
              </a:xfrm>
              <a:blipFill>
                <a:blip r:embed="rId2"/>
                <a:stretch>
                  <a:fillRect l="-678" t="-872" r="-678"/>
                </a:stretch>
              </a:blipFill>
            </p:spPr>
            <p:txBody>
              <a:bodyPr/>
              <a:lstStyle/>
              <a:p>
                <a:r>
                  <a:rPr lang="id-ID">
                    <a:noFill/>
                  </a:rPr>
                  <a:t> </a:t>
                </a:r>
              </a:p>
            </p:txBody>
          </p:sp>
        </mc:Fallback>
      </mc:AlternateContent>
    </p:spTree>
    <p:extLst>
      <p:ext uri="{BB962C8B-B14F-4D97-AF65-F5344CB8AC3E}">
        <p14:creationId xmlns:p14="http://schemas.microsoft.com/office/powerpoint/2010/main" val="1156545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11ED1-A25E-4B45-98B8-56C8805FDE7E}"/>
              </a:ext>
            </a:extLst>
          </p:cNvPr>
          <p:cNvSpPr>
            <a:spLocks noGrp="1"/>
          </p:cNvSpPr>
          <p:nvPr>
            <p:ph type="title"/>
          </p:nvPr>
        </p:nvSpPr>
        <p:spPr/>
        <p:txBody>
          <a:bodyPr/>
          <a:lstStyle/>
          <a:p>
            <a:pPr algn="ctr"/>
            <a:r>
              <a:rPr lang="id-ID" sz="2800" dirty="0"/>
              <a:t>Cakupan Pelayanan Gawat Darurat Level 1 yang Harus Diberikan Sarana Kesehatan (RS) di Kabupaten/Kota</a:t>
            </a:r>
          </a:p>
        </p:txBody>
      </p:sp>
      <p:sp>
        <p:nvSpPr>
          <p:cNvPr id="3" name="Content Placeholder 2">
            <a:extLst>
              <a:ext uri="{FF2B5EF4-FFF2-40B4-BE49-F238E27FC236}">
                <a16:creationId xmlns:a16="http://schemas.microsoft.com/office/drawing/2014/main" id="{CA367A94-281C-40E5-AB84-B2E3407FADC3}"/>
              </a:ext>
            </a:extLst>
          </p:cNvPr>
          <p:cNvSpPr>
            <a:spLocks noGrp="1"/>
          </p:cNvSpPr>
          <p:nvPr>
            <p:ph idx="1"/>
          </p:nvPr>
        </p:nvSpPr>
        <p:spPr>
          <a:xfrm>
            <a:off x="384354" y="2039071"/>
            <a:ext cx="8039209" cy="4195481"/>
          </a:xfrm>
        </p:spPr>
        <p:txBody>
          <a:bodyPr/>
          <a:lstStyle/>
          <a:p>
            <a:pPr algn="just"/>
            <a:r>
              <a:rPr lang="id-ID" dirty="0"/>
              <a:t>Gawat Darurat Level 1 adalah tempat pelayanan gawat darurat yang memiliki Dokter Umum </a:t>
            </a:r>
            <a:r>
              <a:rPr lang="id-ID" i="1" dirty="0"/>
              <a:t>on site </a:t>
            </a:r>
            <a:r>
              <a:rPr lang="id-ID" dirty="0"/>
              <a:t>24 jam dengan kualifikasi GELS dan atau ATLS+ACLS, serta memiliki alat transportasi dan komunikasi.</a:t>
            </a:r>
          </a:p>
          <a:p>
            <a:pPr algn="just"/>
            <a:r>
              <a:rPr lang="id-ID" i="1" dirty="0"/>
              <a:t>On site </a:t>
            </a:r>
            <a:r>
              <a:rPr lang="id-ID" dirty="0"/>
              <a:t>adalah berada di tempat.</a:t>
            </a:r>
          </a:p>
          <a:p>
            <a:pPr algn="just"/>
            <a:r>
              <a:rPr lang="id-ID" dirty="0"/>
              <a:t>GELS adalah </a:t>
            </a:r>
            <a:r>
              <a:rPr lang="id-ID" i="1" dirty="0"/>
              <a:t>General Emergency Life Support.</a:t>
            </a:r>
          </a:p>
          <a:p>
            <a:pPr algn="just"/>
            <a:r>
              <a:rPr lang="id-ID" dirty="0"/>
              <a:t>ATLS adalah </a:t>
            </a:r>
            <a:r>
              <a:rPr lang="id-ID" i="1" dirty="0"/>
              <a:t>Advance Trauma Life Support.</a:t>
            </a:r>
            <a:endParaRPr lang="id-ID" dirty="0"/>
          </a:p>
          <a:p>
            <a:pPr algn="just"/>
            <a:r>
              <a:rPr lang="id-ID" dirty="0"/>
              <a:t>ACLS adalah </a:t>
            </a:r>
            <a:r>
              <a:rPr lang="id-ID" i="1" dirty="0"/>
              <a:t>Advance Cardiac Life Support.</a:t>
            </a:r>
            <a:endParaRPr lang="id-ID" dirty="0"/>
          </a:p>
          <a:p>
            <a:pPr algn="just"/>
            <a:endParaRPr lang="id-ID" i="1" dirty="0"/>
          </a:p>
          <a:p>
            <a:pPr algn="just"/>
            <a:endParaRPr lang="id-ID" dirty="0"/>
          </a:p>
        </p:txBody>
      </p:sp>
    </p:spTree>
    <p:extLst>
      <p:ext uri="{BB962C8B-B14F-4D97-AF65-F5344CB8AC3E}">
        <p14:creationId xmlns:p14="http://schemas.microsoft.com/office/powerpoint/2010/main" val="941940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26DB6-2299-4277-8DF7-5FD7A880C489}"/>
              </a:ext>
            </a:extLst>
          </p:cNvPr>
          <p:cNvSpPr>
            <a:spLocks noGrp="1"/>
          </p:cNvSpPr>
          <p:nvPr>
            <p:ph type="title"/>
          </p:nvPr>
        </p:nvSpPr>
        <p:spPr>
          <a:xfrm>
            <a:off x="443147" y="263236"/>
            <a:ext cx="7055380" cy="1400530"/>
          </a:xfrm>
        </p:spPr>
        <p:txBody>
          <a:bodyPr/>
          <a:lstStyle/>
          <a:p>
            <a:pPr algn="ctr"/>
            <a:r>
              <a:rPr lang="id-ID" sz="3200" dirty="0"/>
              <a:t>Cakupan Pelayanan Gawat Darurat Level 1 yang Harus diberikan Sarana Kesehatan (RS) di Kabupaten Kota</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DC0F851-DD90-46A7-AF70-25879CCB0099}"/>
                  </a:ext>
                </a:extLst>
              </p:cNvPr>
              <p:cNvSpPr>
                <a:spLocks noGrp="1"/>
              </p:cNvSpPr>
              <p:nvPr>
                <p:ph idx="1"/>
              </p:nvPr>
            </p:nvSpPr>
            <p:spPr>
              <a:xfrm>
                <a:off x="179911" y="2798619"/>
                <a:ext cx="8548454" cy="3491351"/>
              </a:xfrm>
            </p:spPr>
            <p:txBody>
              <a:bodyPr/>
              <a:lstStyle/>
              <a:p>
                <a:pPr algn="just"/>
                <a:r>
                  <a:rPr lang="id-ID" dirty="0"/>
                  <a:t>Adalah pelayanan gawat darurat level 1 yang harus diberikan sarana kesehatan (RS) di kabupaten / kota.</a:t>
                </a:r>
              </a:p>
              <a:p>
                <a:pPr marL="0" indent="0" algn="just">
                  <a:buNone/>
                </a:pPr>
                <a:endParaRPr lang="id-ID" dirty="0"/>
              </a:p>
              <a:p>
                <a:pPr marL="0" indent="0" algn="just">
                  <a:buNone/>
                </a:pPr>
                <a:r>
                  <a:rPr lang="id-ID" sz="1800" dirty="0"/>
                  <a:t>Cakupan rujukan masy.miskin= </a:t>
                </a:r>
                <a14:m>
                  <m:oMath xmlns:m="http://schemas.openxmlformats.org/officeDocument/2006/math">
                    <m:f>
                      <m:fPr>
                        <m:ctrlPr>
                          <a:rPr lang="id-ID" sz="1800" i="1">
                            <a:latin typeface="Cambria Math" panose="02040503050406030204" pitchFamily="18" charset="0"/>
                          </a:rPr>
                        </m:ctrlPr>
                      </m:fPr>
                      <m:num>
                        <m:eqArr>
                          <m:eqArrPr>
                            <m:ctrlPr>
                              <a:rPr lang="id-ID" sz="1800" b="0" i="1" smtClean="0">
                                <a:latin typeface="Cambria Math" panose="02040503050406030204" pitchFamily="18" charset="0"/>
                              </a:rPr>
                            </m:ctrlPr>
                          </m:eqArrPr>
                          <m:e>
                            <m:r>
                              <a:rPr lang="id-ID" sz="1800" b="0" i="1" smtClean="0">
                                <a:latin typeface="Cambria Math" panose="02040503050406030204" pitchFamily="18" charset="0"/>
                              </a:rPr>
                              <m:t>𝑗𝑢𝑚𝑙𝑎h</m:t>
                            </m:r>
                            <m:r>
                              <a:rPr lang="id-ID" sz="1800" b="0" i="1" smtClean="0">
                                <a:latin typeface="Cambria Math" panose="02040503050406030204" pitchFamily="18" charset="0"/>
                              </a:rPr>
                              <m:t> </m:t>
                            </m:r>
                            <m:r>
                              <a:rPr lang="id-ID" sz="1800" b="0" i="1" smtClean="0">
                                <a:latin typeface="Cambria Math" panose="02040503050406030204" pitchFamily="18" charset="0"/>
                              </a:rPr>
                              <m:t>𝑝𝑎𝑠𝑖𝑒𝑛</m:t>
                            </m:r>
                            <m:r>
                              <a:rPr lang="id-ID" sz="1800" b="0" i="1" smtClean="0">
                                <a:latin typeface="Cambria Math" panose="02040503050406030204" pitchFamily="18" charset="0"/>
                              </a:rPr>
                              <m:t> </m:t>
                            </m:r>
                            <m:r>
                              <a:rPr lang="id-ID" sz="1800" b="0" i="1" smtClean="0">
                                <a:latin typeface="Cambria Math" panose="02040503050406030204" pitchFamily="18" charset="0"/>
                              </a:rPr>
                              <m:t>𝑚𝑎𝑠𝑦𝑎𝑟𝑎𝑘𝑎𝑡</m:t>
                            </m:r>
                            <m:r>
                              <a:rPr lang="id-ID" sz="1800" b="0" i="1" smtClean="0">
                                <a:latin typeface="Cambria Math" panose="02040503050406030204" pitchFamily="18" charset="0"/>
                              </a:rPr>
                              <m:t> </m:t>
                            </m:r>
                            <m:r>
                              <a:rPr lang="id-ID" sz="1800" b="0" i="1" smtClean="0">
                                <a:latin typeface="Cambria Math" panose="02040503050406030204" pitchFamily="18" charset="0"/>
                              </a:rPr>
                              <m:t>𝑚𝑖𝑠𝑘𝑖𝑛</m:t>
                            </m:r>
                          </m:e>
                          <m:e>
                            <m:r>
                              <a:rPr lang="id-ID" sz="1800" b="0" i="1" smtClean="0">
                                <a:latin typeface="Cambria Math" panose="02040503050406030204" pitchFamily="18" charset="0"/>
                              </a:rPr>
                              <m:t>𝑑𝑖𝑠𝑎𝑟𝑎𝑛𝑎</m:t>
                            </m:r>
                            <m:r>
                              <a:rPr lang="id-ID" sz="1800" b="0" i="1" smtClean="0">
                                <a:latin typeface="Cambria Math" panose="02040503050406030204" pitchFamily="18" charset="0"/>
                              </a:rPr>
                              <m:t> </m:t>
                            </m:r>
                            <m:r>
                              <a:rPr lang="id-ID" sz="1800" b="0" i="1" smtClean="0">
                                <a:latin typeface="Cambria Math" panose="02040503050406030204" pitchFamily="18" charset="0"/>
                              </a:rPr>
                              <m:t>𝑘𝑒𝑠𝑒h𝑎𝑡𝑎𝑛</m:t>
                            </m:r>
                            <m:r>
                              <a:rPr lang="id-ID" sz="1800" b="0" i="1" smtClean="0">
                                <a:latin typeface="Cambria Math" panose="02040503050406030204" pitchFamily="18" charset="0"/>
                              </a:rPr>
                              <m:t> </m:t>
                            </m:r>
                            <m:r>
                              <a:rPr lang="id-ID" sz="1800" b="0" i="1" smtClean="0">
                                <a:latin typeface="Cambria Math" panose="02040503050406030204" pitchFamily="18" charset="0"/>
                              </a:rPr>
                              <m:t>𝑠𝑡𝑟𝑎𝑡𝑎</m:t>
                            </m:r>
                            <m:r>
                              <a:rPr lang="id-ID" sz="1800" b="0" i="1" smtClean="0">
                                <a:latin typeface="Cambria Math" panose="02040503050406030204" pitchFamily="18" charset="0"/>
                              </a:rPr>
                              <m:t> 2 </m:t>
                            </m:r>
                            <m:r>
                              <a:rPr lang="id-ID" sz="1800" b="0" i="1" smtClean="0">
                                <a:latin typeface="Cambria Math" panose="02040503050406030204" pitchFamily="18" charset="0"/>
                              </a:rPr>
                              <m:t>𝑑𝑎𝑛</m:t>
                            </m:r>
                            <m:r>
                              <a:rPr lang="id-ID" sz="1800" b="0" i="1" smtClean="0">
                                <a:latin typeface="Cambria Math" panose="02040503050406030204" pitchFamily="18" charset="0"/>
                              </a:rPr>
                              <m:t> </m:t>
                            </m:r>
                            <m:r>
                              <a:rPr lang="id-ID" sz="1800" b="0" i="1" smtClean="0">
                                <a:latin typeface="Cambria Math" panose="02040503050406030204" pitchFamily="18" charset="0"/>
                              </a:rPr>
                              <m:t>𝑠𝑡𝑟𝑎𝑡𝑎</m:t>
                            </m:r>
                            <m:r>
                              <a:rPr lang="id-ID" sz="1800" b="0" i="1" smtClean="0">
                                <a:latin typeface="Cambria Math" panose="02040503050406030204" pitchFamily="18" charset="0"/>
                              </a:rPr>
                              <m:t> 3</m:t>
                            </m:r>
                          </m:e>
                        </m:eqArr>
                      </m:num>
                      <m:den>
                        <m:r>
                          <a:rPr lang="id-ID" sz="1800" b="0" i="1" smtClean="0">
                            <a:latin typeface="Cambria Math" panose="02040503050406030204" pitchFamily="18" charset="0"/>
                          </a:rPr>
                          <m:t>𝑗𝑢𝑚𝑙𝑎h</m:t>
                        </m:r>
                        <m:r>
                          <a:rPr lang="id-ID" sz="1800" b="0" i="1" smtClean="0">
                            <a:latin typeface="Cambria Math" panose="02040503050406030204" pitchFamily="18" charset="0"/>
                          </a:rPr>
                          <m:t> </m:t>
                        </m:r>
                        <m:r>
                          <a:rPr lang="id-ID" sz="1800" b="0" i="1" smtClean="0">
                            <a:latin typeface="Cambria Math" panose="02040503050406030204" pitchFamily="18" charset="0"/>
                          </a:rPr>
                          <m:t>𝑚𝑎𝑠𝑦𝑎𝑟𝑎𝑘𝑎𝑡</m:t>
                        </m:r>
                        <m:r>
                          <a:rPr lang="id-ID" sz="1800" b="0" i="1" smtClean="0">
                            <a:latin typeface="Cambria Math" panose="02040503050406030204" pitchFamily="18" charset="0"/>
                          </a:rPr>
                          <m:t> </m:t>
                        </m:r>
                        <m:r>
                          <a:rPr lang="id-ID" sz="1800" b="0" i="1" smtClean="0">
                            <a:latin typeface="Cambria Math" panose="02040503050406030204" pitchFamily="18" charset="0"/>
                          </a:rPr>
                          <m:t>𝑚𝑖𝑠𝑘𝑖𝑛</m:t>
                        </m:r>
                      </m:den>
                    </m:f>
                    <m:r>
                      <a:rPr lang="id-ID" sz="1800" i="1">
                        <a:latin typeface="Cambria Math" panose="02040503050406030204" pitchFamily="18" charset="0"/>
                      </a:rPr>
                      <m:t> </m:t>
                    </m:r>
                    <m:r>
                      <a:rPr lang="id-ID" sz="1800" i="1">
                        <a:latin typeface="Cambria Math" panose="02040503050406030204" pitchFamily="18" charset="0"/>
                      </a:rPr>
                      <m:t>𝑥</m:t>
                    </m:r>
                    <m:r>
                      <a:rPr lang="id-ID" sz="1800" i="1">
                        <a:latin typeface="Cambria Math" panose="02040503050406030204" pitchFamily="18" charset="0"/>
                      </a:rPr>
                      <m:t> 100%</m:t>
                    </m:r>
                  </m:oMath>
                </a14:m>
                <a:endParaRPr lang="id-ID" sz="1800" dirty="0"/>
              </a:p>
              <a:p>
                <a:pPr marL="0" indent="0" algn="just">
                  <a:buNone/>
                </a:pPr>
                <a:endParaRPr lang="id-ID" dirty="0"/>
              </a:p>
            </p:txBody>
          </p:sp>
        </mc:Choice>
        <mc:Fallback>
          <p:sp>
            <p:nvSpPr>
              <p:cNvPr id="3" name="Content Placeholder 2">
                <a:extLst>
                  <a:ext uri="{FF2B5EF4-FFF2-40B4-BE49-F238E27FC236}">
                    <a16:creationId xmlns:a16="http://schemas.microsoft.com/office/drawing/2014/main" id="{9DC0F851-DD90-46A7-AF70-25879CCB0099}"/>
                  </a:ext>
                </a:extLst>
              </p:cNvPr>
              <p:cNvSpPr>
                <a:spLocks noGrp="1" noRot="1" noChangeAspect="1" noMove="1" noResize="1" noEditPoints="1" noAdjustHandles="1" noChangeArrowheads="1" noChangeShapeType="1" noTextEdit="1"/>
              </p:cNvSpPr>
              <p:nvPr>
                <p:ph idx="1"/>
              </p:nvPr>
            </p:nvSpPr>
            <p:spPr>
              <a:xfrm>
                <a:off x="179911" y="2798619"/>
                <a:ext cx="8548454" cy="3491351"/>
              </a:xfrm>
              <a:blipFill>
                <a:blip r:embed="rId2"/>
                <a:stretch>
                  <a:fillRect l="-642" t="-873" r="-713"/>
                </a:stretch>
              </a:blipFill>
            </p:spPr>
            <p:txBody>
              <a:bodyPr/>
              <a:lstStyle/>
              <a:p>
                <a:r>
                  <a:rPr lang="id-ID">
                    <a:noFill/>
                  </a:rPr>
                  <a:t> </a:t>
                </a:r>
              </a:p>
            </p:txBody>
          </p:sp>
        </mc:Fallback>
      </mc:AlternateContent>
    </p:spTree>
    <p:extLst>
      <p:ext uri="{BB962C8B-B14F-4D97-AF65-F5344CB8AC3E}">
        <p14:creationId xmlns:p14="http://schemas.microsoft.com/office/powerpoint/2010/main" val="1824790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11ED1-A25E-4B45-98B8-56C8805FDE7E}"/>
              </a:ext>
            </a:extLst>
          </p:cNvPr>
          <p:cNvSpPr>
            <a:spLocks noGrp="1"/>
          </p:cNvSpPr>
          <p:nvPr>
            <p:ph type="title"/>
          </p:nvPr>
        </p:nvSpPr>
        <p:spPr/>
        <p:txBody>
          <a:bodyPr/>
          <a:lstStyle/>
          <a:p>
            <a:pPr algn="ctr"/>
            <a:r>
              <a:rPr lang="id-ID" sz="2800" dirty="0"/>
              <a:t>Cakupan Desa/Kelurahan Mengalami KLB yang Dilakukan Penyelidikan Epidemiologi &lt;24 jam</a:t>
            </a:r>
          </a:p>
        </p:txBody>
      </p:sp>
      <p:sp>
        <p:nvSpPr>
          <p:cNvPr id="3" name="Content Placeholder 2">
            <a:extLst>
              <a:ext uri="{FF2B5EF4-FFF2-40B4-BE49-F238E27FC236}">
                <a16:creationId xmlns:a16="http://schemas.microsoft.com/office/drawing/2014/main" id="{CA367A94-281C-40E5-AB84-B2E3407FADC3}"/>
              </a:ext>
            </a:extLst>
          </p:cNvPr>
          <p:cNvSpPr>
            <a:spLocks noGrp="1"/>
          </p:cNvSpPr>
          <p:nvPr>
            <p:ph idx="1"/>
          </p:nvPr>
        </p:nvSpPr>
        <p:spPr>
          <a:xfrm>
            <a:off x="384354" y="2039071"/>
            <a:ext cx="8039209" cy="4195481"/>
          </a:xfrm>
        </p:spPr>
        <p:txBody>
          <a:bodyPr/>
          <a:lstStyle/>
          <a:p>
            <a:pPr algn="just"/>
            <a:r>
              <a:rPr lang="id-ID" dirty="0"/>
              <a:t>Desa/Kelurahan mengalami KLB apabila terjadi peningkatan kesakitan atau kematian penyakit potensial KLB, penyakit karantina atau keracunan makanan.</a:t>
            </a:r>
          </a:p>
          <a:p>
            <a:pPr algn="just"/>
            <a:r>
              <a:rPr lang="id-ID" dirty="0"/>
              <a:t>KLB adalah timbulnya atau meningkatnya kejadian kesakitan dan atau kematian yang bermakna secara epidemiologis pada suatu desa/kelurahan dalam waktu tertentu.</a:t>
            </a:r>
          </a:p>
          <a:p>
            <a:pPr algn="just"/>
            <a:r>
              <a:rPr lang="id-ID" dirty="0"/>
              <a:t>Penyelidikan KLB adalah rangkaian kegiatan berdasarkan cara-cara epidemiologi untuk memastikan adanya suatu KLB, gambaran penyebaran KLB serta sumber dan cara-cara penanggulangannya.</a:t>
            </a:r>
          </a:p>
          <a:p>
            <a:pPr algn="just"/>
            <a:endParaRPr lang="id-ID" dirty="0"/>
          </a:p>
        </p:txBody>
      </p:sp>
    </p:spTree>
    <p:extLst>
      <p:ext uri="{BB962C8B-B14F-4D97-AF65-F5344CB8AC3E}">
        <p14:creationId xmlns:p14="http://schemas.microsoft.com/office/powerpoint/2010/main" val="9512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301</TotalTime>
  <Words>596</Words>
  <Application>Microsoft Office PowerPoint</Application>
  <PresentationFormat>On-screen Show (4:3)</PresentationFormat>
  <Paragraphs>45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Cambria Math</vt:lpstr>
      <vt:lpstr>Century Gothic</vt:lpstr>
      <vt:lpstr>Wingdings 3</vt:lpstr>
      <vt:lpstr>Ion</vt:lpstr>
      <vt:lpstr>PENGUKURAN KESEHATAN (TM-13)</vt:lpstr>
      <vt:lpstr>Cakupan Pelayanan Kesehatan Dasar Pasien Masyarakat Miskin</vt:lpstr>
      <vt:lpstr>Cakupan Pelayanan Kesehatan Dasar Pasien Masyarakat Miskin</vt:lpstr>
      <vt:lpstr>Cakupan Pelayanan Kesehatan Dasar Pasien Masyarakat Miskin</vt:lpstr>
      <vt:lpstr>Cakupan Pelayanan Kesehatan Rujukan Pasien Masyarakat Miskin</vt:lpstr>
      <vt:lpstr>Cakupan Pelayanan Kesehatan Rujukan Pasien Masyarakat Miskin</vt:lpstr>
      <vt:lpstr>Cakupan Pelayanan Gawat Darurat Level 1 yang Harus Diberikan Sarana Kesehatan (RS) di Kabupaten/Kota</vt:lpstr>
      <vt:lpstr>Cakupan Pelayanan Gawat Darurat Level 1 yang Harus diberikan Sarana Kesehatan (RS) di Kabupaten Kota</vt:lpstr>
      <vt:lpstr>Cakupan Desa/Kelurahan Mengalami KLB yang Dilakukan Penyelidikan Epidemiologi &lt;24 jam</vt:lpstr>
      <vt:lpstr>Cakupan Desa/Kelurahan Mengalami KLB yang Dilakukan Penyelidikan Epidemiologi &lt;24 jam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19</cp:revision>
  <dcterms:created xsi:type="dcterms:W3CDTF">2019-12-31T03:21:20Z</dcterms:created>
  <dcterms:modified xsi:type="dcterms:W3CDTF">2020-01-02T08:52:11Z</dcterms:modified>
</cp:coreProperties>
</file>