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8"/>
  </p:notesMasterIdLst>
  <p:sldIdLst>
    <p:sldId id="256" r:id="rId2"/>
    <p:sldId id="257" r:id="rId3"/>
    <p:sldId id="259" r:id="rId4"/>
    <p:sldId id="261" r:id="rId5"/>
    <p:sldId id="262" r:id="rId6"/>
    <p:sldId id="264" r:id="rId7"/>
    <p:sldId id="266" r:id="rId8"/>
    <p:sldId id="268" r:id="rId9"/>
    <p:sldId id="270" r:id="rId10"/>
    <p:sldId id="272" r:id="rId11"/>
    <p:sldId id="274" r:id="rId12"/>
    <p:sldId id="276" r:id="rId13"/>
    <p:sldId id="278" r:id="rId14"/>
    <p:sldId id="279" r:id="rId15"/>
    <p:sldId id="280" r:id="rId16"/>
    <p:sldId id="281" r:id="rId17"/>
    <p:sldId id="283" r:id="rId18"/>
    <p:sldId id="287" r:id="rId19"/>
    <p:sldId id="288" r:id="rId20"/>
    <p:sldId id="290" r:id="rId21"/>
    <p:sldId id="292" r:id="rId22"/>
    <p:sldId id="294" r:id="rId23"/>
    <p:sldId id="296" r:id="rId24"/>
    <p:sldId id="298" r:id="rId25"/>
    <p:sldId id="301" r:id="rId26"/>
    <p:sldId id="302" r:id="rId2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A56A51-BF7F-46ED-8E7A-3834686E4B0C}" type="datetimeFigureOut">
              <a:rPr lang="id-ID" smtClean="0"/>
              <a:t>24/05/2018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443DD7-000E-4337-8A78-8F65EB379440}" type="slidenum">
              <a:rPr lang="id-ID" smtClean="0"/>
              <a:t>‹#›</a:t>
            </a:fld>
            <a:endParaRPr lang="id-ID"/>
          </a:p>
        </p:txBody>
      </p:sp>
    </p:spTree>
    <p:extLst>
      <p:ext uri="{BB962C8B-B14F-4D97-AF65-F5344CB8AC3E}">
        <p14:creationId xmlns:p14="http://schemas.microsoft.com/office/powerpoint/2010/main" val="136046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E19478-8BAF-40C7-AF50-1528263804BD}" type="slidenum">
              <a:rPr lang="en-US" smtClean="0"/>
              <a:t>8</a:t>
            </a:fld>
            <a:endParaRPr lang="en-US"/>
          </a:p>
        </p:txBody>
      </p:sp>
    </p:spTree>
    <p:extLst>
      <p:ext uri="{BB962C8B-B14F-4D97-AF65-F5344CB8AC3E}">
        <p14:creationId xmlns:p14="http://schemas.microsoft.com/office/powerpoint/2010/main" val="2847081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68EEDE7-DE5A-46E1-AEB6-857C6984C416}" type="datetimeFigureOut">
              <a:rPr lang="id-ID" smtClean="0"/>
              <a:t>24/05/2018</a:t>
            </a:fld>
            <a:endParaRPr lang="id-ID"/>
          </a:p>
        </p:txBody>
      </p:sp>
      <p:sp>
        <p:nvSpPr>
          <p:cNvPr id="17" name="Footer Placeholder 16"/>
          <p:cNvSpPr>
            <a:spLocks noGrp="1"/>
          </p:cNvSpPr>
          <p:nvPr>
            <p:ph type="ftr" sz="quarter" idx="11"/>
          </p:nvPr>
        </p:nvSpPr>
        <p:spPr>
          <a:xfrm>
            <a:off x="5410200" y="4205288"/>
            <a:ext cx="1295400" cy="457200"/>
          </a:xfrm>
        </p:spPr>
        <p:txBody>
          <a:bodyPr/>
          <a:lstStyle/>
          <a:p>
            <a:endParaRPr lang="id-ID"/>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638131D-238D-4525-B287-36769CC9652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EDE7-DE5A-46E1-AEB6-857C6984C416}" type="datetimeFigureOut">
              <a:rPr lang="id-ID" smtClean="0"/>
              <a:t>24/05/2018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38131D-238D-4525-B287-36769CC9652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EDE7-DE5A-46E1-AEB6-857C6984C416}" type="datetimeFigureOut">
              <a:rPr lang="id-ID" smtClean="0"/>
              <a:t>24/05/2018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38131D-238D-4525-B287-36769CC9652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EDE7-DE5A-46E1-AEB6-857C6984C416}" type="datetimeFigureOut">
              <a:rPr lang="id-ID" smtClean="0"/>
              <a:t>24/05/2018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38131D-238D-4525-B287-36769CC9652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68EEDE7-DE5A-46E1-AEB6-857C6984C416}" type="datetimeFigureOut">
              <a:rPr lang="id-ID" smtClean="0"/>
              <a:t>24/05/2018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638131D-238D-4525-B287-36769CC9652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8EEDE7-DE5A-46E1-AEB6-857C6984C416}" type="datetimeFigureOut">
              <a:rPr lang="id-ID" smtClean="0"/>
              <a:t>24/05/2018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38131D-238D-4525-B287-36769CC9652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68EEDE7-DE5A-46E1-AEB6-857C6984C416}" type="datetimeFigureOut">
              <a:rPr lang="id-ID" smtClean="0"/>
              <a:t>24/05/2018</a:t>
            </a:fld>
            <a:endParaRPr lang="id-ID"/>
          </a:p>
        </p:txBody>
      </p:sp>
      <p:sp>
        <p:nvSpPr>
          <p:cNvPr id="27" name="Slide Number Placeholder 26"/>
          <p:cNvSpPr>
            <a:spLocks noGrp="1"/>
          </p:cNvSpPr>
          <p:nvPr>
            <p:ph type="sldNum" sz="quarter" idx="11"/>
          </p:nvPr>
        </p:nvSpPr>
        <p:spPr/>
        <p:txBody>
          <a:bodyPr rtlCol="0"/>
          <a:lstStyle/>
          <a:p>
            <a:fld id="{7638131D-238D-4525-B287-36769CC96528}" type="slidenum">
              <a:rPr lang="id-ID" smtClean="0"/>
              <a:t>‹#›</a:t>
            </a:fld>
            <a:endParaRPr lang="id-ID"/>
          </a:p>
        </p:txBody>
      </p:sp>
      <p:sp>
        <p:nvSpPr>
          <p:cNvPr id="28" name="Footer Placeholder 27"/>
          <p:cNvSpPr>
            <a:spLocks noGrp="1"/>
          </p:cNvSpPr>
          <p:nvPr>
            <p:ph type="ftr" sz="quarter" idx="12"/>
          </p:nvPr>
        </p:nvSpPr>
        <p:spPr/>
        <p:txBody>
          <a:bodyPr rtlCol="0"/>
          <a:lstStyle/>
          <a:p>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68EEDE7-DE5A-46E1-AEB6-857C6984C416}" type="datetimeFigureOut">
              <a:rPr lang="id-ID" smtClean="0"/>
              <a:t>24/05/2018</a:t>
            </a:fld>
            <a:endParaRPr lang="id-ID"/>
          </a:p>
        </p:txBody>
      </p:sp>
      <p:sp>
        <p:nvSpPr>
          <p:cNvPr id="4" name="Footer Placeholder 3"/>
          <p:cNvSpPr>
            <a:spLocks noGrp="1"/>
          </p:cNvSpPr>
          <p:nvPr>
            <p:ph type="ftr" sz="quarter" idx="11"/>
          </p:nvPr>
        </p:nvSpPr>
        <p:spPr>
          <a:xfrm>
            <a:off x="5257800" y="612648"/>
            <a:ext cx="1325880" cy="457200"/>
          </a:xfrm>
        </p:spPr>
        <p:txBody>
          <a:bodyPr/>
          <a:lstStyle/>
          <a:p>
            <a:endParaRPr lang="id-ID"/>
          </a:p>
        </p:txBody>
      </p:sp>
      <p:sp>
        <p:nvSpPr>
          <p:cNvPr id="5" name="Slide Number Placeholder 4"/>
          <p:cNvSpPr>
            <a:spLocks noGrp="1"/>
          </p:cNvSpPr>
          <p:nvPr>
            <p:ph type="sldNum" sz="quarter" idx="12"/>
          </p:nvPr>
        </p:nvSpPr>
        <p:spPr>
          <a:xfrm>
            <a:off x="8174736" y="2272"/>
            <a:ext cx="762000" cy="365760"/>
          </a:xfrm>
        </p:spPr>
        <p:txBody>
          <a:bodyPr/>
          <a:lstStyle/>
          <a:p>
            <a:fld id="{7638131D-238D-4525-B287-36769CC9652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8EEDE7-DE5A-46E1-AEB6-857C6984C416}" type="datetimeFigureOut">
              <a:rPr lang="id-ID" smtClean="0"/>
              <a:t>24/05/2018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638131D-238D-4525-B287-36769CC9652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68EEDE7-DE5A-46E1-AEB6-857C6984C416}" type="datetimeFigureOut">
              <a:rPr lang="id-ID" smtClean="0"/>
              <a:t>24/05/2018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38131D-238D-4525-B287-36769CC96528}"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68EEDE7-DE5A-46E1-AEB6-857C6984C416}" type="datetimeFigureOut">
              <a:rPr lang="id-ID" smtClean="0"/>
              <a:t>24/05/2018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638131D-238D-4525-B287-36769CC96528}"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68EEDE7-DE5A-46E1-AEB6-857C6984C416}" type="datetimeFigureOut">
              <a:rPr lang="id-ID" smtClean="0"/>
              <a:t>24/05/2018</a:t>
            </a:fld>
            <a:endParaRPr lang="id-ID"/>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id-ID"/>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638131D-238D-4525-B287-36769CC96528}"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2"/>
            <a:ext cx="7772400" cy="2403699"/>
          </a:xfrm>
        </p:spPr>
        <p:txBody>
          <a:bodyPr>
            <a:noAutofit/>
          </a:bodyPr>
          <a:lstStyle/>
          <a:p>
            <a:pPr algn="ctr"/>
            <a:r>
              <a:rPr lang="id-ID" sz="6000" dirty="0" smtClean="0"/>
              <a:t>PENGUMPULAN DATA </a:t>
            </a:r>
            <a:br>
              <a:rPr lang="id-ID" sz="6000" dirty="0" smtClean="0"/>
            </a:br>
            <a:r>
              <a:rPr lang="id-ID" sz="6000" dirty="0" smtClean="0"/>
              <a:t>DI SARANA PELAYANAN KESEHATAN</a:t>
            </a:r>
            <a:endParaRPr lang="id-ID" sz="6000" dirty="0"/>
          </a:p>
        </p:txBody>
      </p:sp>
      <p:sp>
        <p:nvSpPr>
          <p:cNvPr id="3" name="Subtitle 2"/>
          <p:cNvSpPr>
            <a:spLocks noGrp="1"/>
          </p:cNvSpPr>
          <p:nvPr>
            <p:ph type="subTitle" idx="1"/>
          </p:nvPr>
        </p:nvSpPr>
        <p:spPr>
          <a:xfrm>
            <a:off x="539552" y="4293096"/>
            <a:ext cx="6696744" cy="1752600"/>
          </a:xfrm>
        </p:spPr>
        <p:txBody>
          <a:bodyPr>
            <a:noAutofit/>
          </a:bodyPr>
          <a:lstStyle/>
          <a:p>
            <a:pPr algn="ctr"/>
            <a:r>
              <a:rPr lang="id-ID" sz="3600" dirty="0" smtClean="0"/>
              <a:t>Materi </a:t>
            </a:r>
          </a:p>
          <a:p>
            <a:pPr algn="ctr"/>
            <a:r>
              <a:rPr lang="id-ID" sz="3600" dirty="0" smtClean="0"/>
              <a:t>Mata Kuliah ManDatKes</a:t>
            </a:r>
          </a:p>
          <a:p>
            <a:pPr algn="ctr"/>
            <a:r>
              <a:rPr lang="id-ID" sz="3600" dirty="0" smtClean="0"/>
              <a:t>S1 Kesmas</a:t>
            </a:r>
            <a:endParaRPr lang="id-ID" sz="3600" dirty="0"/>
          </a:p>
        </p:txBody>
      </p:sp>
    </p:spTree>
    <p:extLst>
      <p:ext uri="{BB962C8B-B14F-4D97-AF65-F5344CB8AC3E}">
        <p14:creationId xmlns:p14="http://schemas.microsoft.com/office/powerpoint/2010/main" val="18647466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757222"/>
          </a:xfrm>
        </p:spPr>
        <p:txBody>
          <a:bodyPr>
            <a:normAutofit/>
          </a:bodyPr>
          <a:lstStyle/>
          <a:p>
            <a:pPr algn="ctr"/>
            <a:r>
              <a:rPr lang="id-ID" sz="3200" b="1" dirty="0" smtClean="0">
                <a:solidFill>
                  <a:schemeClr val="tx1"/>
                </a:solidFill>
                <a:latin typeface="Arial" pitchFamily="34" charset="0"/>
                <a:cs typeface="Arial" pitchFamily="34" charset="0"/>
              </a:rPr>
              <a:t>Mekanisme sp3 </a:t>
            </a:r>
            <a:endParaRPr lang="id-ID" sz="32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14282" y="1196752"/>
            <a:ext cx="8777318" cy="5375520"/>
          </a:xfrm>
        </p:spPr>
        <p:txBody>
          <a:bodyPr>
            <a:normAutofit/>
          </a:bodyPr>
          <a:lstStyle/>
          <a:p>
            <a:pPr>
              <a:buNone/>
            </a:pPr>
            <a:r>
              <a:rPr lang="id-ID" sz="3200" dirty="0" smtClean="0">
                <a:solidFill>
                  <a:schemeClr val="tx1"/>
                </a:solidFill>
                <a:latin typeface="Arial" pitchFamily="34" charset="0"/>
                <a:cs typeface="Arial" pitchFamily="34" charset="0"/>
              </a:rPr>
              <a:t>3. Masing-masing pelaksana program </a:t>
            </a:r>
            <a:r>
              <a:rPr lang="id-ID" sz="3200" u="sng" dirty="0" smtClean="0">
                <a:solidFill>
                  <a:schemeClr val="tx1"/>
                </a:solidFill>
                <a:latin typeface="Arial" pitchFamily="34" charset="0"/>
                <a:cs typeface="Arial" pitchFamily="34" charset="0"/>
              </a:rPr>
              <a:t>merekapitulasi data </a:t>
            </a:r>
            <a:r>
              <a:rPr lang="id-ID" sz="3200" dirty="0" smtClean="0">
                <a:solidFill>
                  <a:schemeClr val="tx1"/>
                </a:solidFill>
                <a:latin typeface="Arial" pitchFamily="34" charset="0"/>
                <a:cs typeface="Arial" pitchFamily="34" charset="0"/>
              </a:rPr>
              <a:t>ke lembar transformasi dan </a:t>
            </a:r>
            <a:r>
              <a:rPr lang="id-ID" sz="3200" u="sng" dirty="0" smtClean="0">
                <a:solidFill>
                  <a:schemeClr val="tx1"/>
                </a:solidFill>
                <a:latin typeface="Arial" pitchFamily="34" charset="0"/>
                <a:cs typeface="Arial" pitchFamily="34" charset="0"/>
              </a:rPr>
              <a:t>dipindahkan ke format laporan SP3 standard</a:t>
            </a:r>
          </a:p>
          <a:p>
            <a:pPr>
              <a:buNone/>
            </a:pPr>
            <a:r>
              <a:rPr lang="id-ID" sz="3200" dirty="0" smtClean="0">
                <a:solidFill>
                  <a:schemeClr val="tx1"/>
                </a:solidFill>
                <a:latin typeface="Arial" pitchFamily="34" charset="0"/>
                <a:cs typeface="Arial" pitchFamily="34" charset="0"/>
              </a:rPr>
              <a:t>4. </a:t>
            </a:r>
            <a:r>
              <a:rPr lang="id-ID" sz="3200" u="sng" dirty="0" smtClean="0">
                <a:solidFill>
                  <a:schemeClr val="tx1"/>
                </a:solidFill>
                <a:latin typeface="Arial" pitchFamily="34" charset="0"/>
                <a:cs typeface="Arial" pitchFamily="34" charset="0"/>
              </a:rPr>
              <a:t>Rekapitulasi bentuk laporan dikirim </a:t>
            </a:r>
            <a:r>
              <a:rPr lang="id-ID" sz="3200" dirty="0" smtClean="0">
                <a:solidFill>
                  <a:schemeClr val="tx1"/>
                </a:solidFill>
                <a:latin typeface="Arial" pitchFamily="34" charset="0"/>
                <a:cs typeface="Arial" pitchFamily="34" charset="0"/>
              </a:rPr>
              <a:t>:</a:t>
            </a:r>
          </a:p>
          <a:p>
            <a:pPr>
              <a:buNone/>
            </a:pPr>
            <a:r>
              <a:rPr lang="id-ID" sz="3200" dirty="0" smtClean="0">
                <a:solidFill>
                  <a:schemeClr val="tx1"/>
                </a:solidFill>
                <a:latin typeface="Arial" pitchFamily="34" charset="0"/>
                <a:cs typeface="Arial" pitchFamily="34" charset="0"/>
              </a:rPr>
              <a:t>	- koordinator SP3 </a:t>
            </a:r>
            <a:r>
              <a:rPr lang="id-ID" sz="3200" dirty="0" smtClean="0">
                <a:solidFill>
                  <a:schemeClr val="tx1"/>
                </a:solidFill>
                <a:latin typeface="Arial" pitchFamily="34" charset="0"/>
                <a:cs typeface="Arial" pitchFamily="34" charset="0"/>
                <a:sym typeface="Wingdings"/>
              </a:rPr>
              <a:t> 2 lembar dan rangkap 2:</a:t>
            </a:r>
          </a:p>
          <a:p>
            <a:pPr>
              <a:buNone/>
            </a:pPr>
            <a:r>
              <a:rPr lang="id-ID" sz="3200" dirty="0" smtClean="0">
                <a:solidFill>
                  <a:schemeClr val="tx1"/>
                </a:solidFill>
                <a:latin typeface="Arial" pitchFamily="34" charset="0"/>
                <a:cs typeface="Arial" pitchFamily="34" charset="0"/>
                <a:sym typeface="Wingdings"/>
              </a:rPr>
              <a:t>	arsip dan dikirim ke koordinator SP3 Dati II</a:t>
            </a:r>
          </a:p>
          <a:p>
            <a:pPr>
              <a:buNone/>
            </a:pPr>
            <a:r>
              <a:rPr lang="id-ID" sz="3200" dirty="0" smtClean="0">
                <a:solidFill>
                  <a:schemeClr val="tx1"/>
                </a:solidFill>
                <a:latin typeface="Arial" pitchFamily="34" charset="0"/>
                <a:cs typeface="Arial" pitchFamily="34" charset="0"/>
                <a:sym typeface="Wingdings"/>
              </a:rPr>
              <a:t>	- masing-masing pengelola program terkait di Dati II</a:t>
            </a:r>
            <a:endParaRPr lang="id-ID" sz="32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244183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8640"/>
            <a:ext cx="8686800" cy="936104"/>
          </a:xfrm>
        </p:spPr>
        <p:txBody>
          <a:bodyPr>
            <a:normAutofit/>
          </a:bodyPr>
          <a:lstStyle/>
          <a:p>
            <a:pPr algn="ctr"/>
            <a:r>
              <a:rPr lang="id-ID" sz="3200" b="1" dirty="0" smtClean="0">
                <a:solidFill>
                  <a:schemeClr val="tx1"/>
                </a:solidFill>
                <a:latin typeface="Arial" pitchFamily="34" charset="0"/>
                <a:cs typeface="Arial" pitchFamily="34" charset="0"/>
              </a:rPr>
              <a:t>Mekanisme sp3 </a:t>
            </a:r>
            <a:endParaRPr lang="id-ID" sz="3200" dirty="0"/>
          </a:p>
        </p:txBody>
      </p:sp>
      <p:sp>
        <p:nvSpPr>
          <p:cNvPr id="3" name="Content Placeholder 2"/>
          <p:cNvSpPr>
            <a:spLocks noGrp="1"/>
          </p:cNvSpPr>
          <p:nvPr>
            <p:ph idx="1"/>
          </p:nvPr>
        </p:nvSpPr>
        <p:spPr>
          <a:xfrm>
            <a:off x="304800" y="1357298"/>
            <a:ext cx="8686800" cy="5143536"/>
          </a:xfrm>
        </p:spPr>
        <p:txBody>
          <a:bodyPr>
            <a:normAutofit/>
          </a:bodyPr>
          <a:lstStyle/>
          <a:p>
            <a:pPr>
              <a:buNone/>
            </a:pPr>
            <a:r>
              <a:rPr lang="id-ID" sz="3200" dirty="0" smtClean="0">
                <a:solidFill>
                  <a:schemeClr val="tx1"/>
                </a:solidFill>
                <a:latin typeface="Arial" pitchFamily="34" charset="0"/>
                <a:cs typeface="Arial" pitchFamily="34" charset="0"/>
              </a:rPr>
              <a:t>5. Pengolahan di Pemerintah Daerah (Dati II dan Dati I) :</a:t>
            </a:r>
          </a:p>
          <a:p>
            <a:pPr>
              <a:buNone/>
            </a:pPr>
            <a:r>
              <a:rPr lang="id-ID" sz="3200" dirty="0" smtClean="0">
                <a:solidFill>
                  <a:schemeClr val="tx1"/>
                </a:solidFill>
                <a:latin typeface="Arial" pitchFamily="34" charset="0"/>
                <a:cs typeface="Arial" pitchFamily="34" charset="0"/>
              </a:rPr>
              <a:t>	- pengolahan data dari hasil laporan tingkat Puskesmas dilakukan Dati II dan hasil entry data dikirimkan ke Koordinator SP3 Dati I</a:t>
            </a:r>
          </a:p>
          <a:p>
            <a:pPr>
              <a:buNone/>
            </a:pPr>
            <a:r>
              <a:rPr lang="id-ID" sz="3200" dirty="0" smtClean="0">
                <a:solidFill>
                  <a:schemeClr val="tx1"/>
                </a:solidFill>
                <a:latin typeface="Arial" pitchFamily="34" charset="0"/>
                <a:cs typeface="Arial" pitchFamily="34" charset="0"/>
              </a:rPr>
              <a:t>	- pengolahan data dari hasil laporan tingkat Dati II dan untuk pengelola program mengolah data sesuai kebutuhan masing-masing program</a:t>
            </a:r>
            <a:endParaRPr lang="id-ID" sz="32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6749463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642942"/>
          </a:xfrm>
        </p:spPr>
        <p:txBody>
          <a:bodyPr>
            <a:normAutofit/>
          </a:bodyPr>
          <a:lstStyle/>
          <a:p>
            <a:pPr algn="ctr"/>
            <a:r>
              <a:rPr lang="id-ID" sz="3600" b="1" dirty="0" smtClean="0">
                <a:solidFill>
                  <a:schemeClr val="tx1"/>
                </a:solidFill>
                <a:latin typeface="Arial" pitchFamily="34" charset="0"/>
                <a:cs typeface="Arial" pitchFamily="34" charset="0"/>
              </a:rPr>
              <a:t>Pencatatan Puskesmas</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14282" y="1000108"/>
            <a:ext cx="8643998" cy="5643602"/>
          </a:xfrm>
        </p:spPr>
        <p:txBody>
          <a:bodyPr>
            <a:normAutofit lnSpcReduction="10000"/>
          </a:bodyPr>
          <a:lstStyle/>
          <a:p>
            <a:pPr>
              <a:buNone/>
            </a:pPr>
            <a:r>
              <a:rPr lang="id-ID" dirty="0" smtClean="0">
                <a:latin typeface="Arial" pitchFamily="34" charset="0"/>
                <a:cs typeface="Arial" pitchFamily="34" charset="0"/>
              </a:rPr>
              <a:t>1</a:t>
            </a:r>
            <a:r>
              <a:rPr lang="id-ID" dirty="0" smtClean="0">
                <a:solidFill>
                  <a:schemeClr val="tx1"/>
                </a:solidFill>
                <a:latin typeface="Arial" pitchFamily="34" charset="0"/>
                <a:cs typeface="Arial" pitchFamily="34" charset="0"/>
              </a:rPr>
              <a:t>. </a:t>
            </a:r>
            <a:r>
              <a:rPr lang="id-ID" b="1" dirty="0" smtClean="0">
                <a:solidFill>
                  <a:schemeClr val="tx1"/>
                </a:solidFill>
                <a:latin typeface="Arial" pitchFamily="34" charset="0"/>
                <a:cs typeface="Arial" pitchFamily="34" charset="0"/>
              </a:rPr>
              <a:t>Register Rawat Jalan (R.I) </a:t>
            </a:r>
            <a:r>
              <a:rPr lang="id-ID" dirty="0" smtClean="0">
                <a:solidFill>
                  <a:schemeClr val="tx1"/>
                </a:solidFill>
                <a:latin typeface="Arial" pitchFamily="34" charset="0"/>
                <a:cs typeface="Arial" pitchFamily="34" charset="0"/>
              </a:rPr>
              <a:t>=</a:t>
            </a:r>
          </a:p>
          <a:p>
            <a:pPr>
              <a:buNone/>
            </a:pPr>
            <a:r>
              <a:rPr lang="id-ID" dirty="0" smtClean="0">
                <a:solidFill>
                  <a:schemeClr val="tx1"/>
                </a:solidFill>
                <a:latin typeface="Arial" pitchFamily="34" charset="0"/>
                <a:cs typeface="Arial" pitchFamily="34" charset="0"/>
              </a:rPr>
              <a:t>	- </a:t>
            </a:r>
            <a:r>
              <a:rPr lang="id-ID" u="sng" dirty="0" smtClean="0">
                <a:solidFill>
                  <a:schemeClr val="tx1"/>
                </a:solidFill>
                <a:latin typeface="Arial" pitchFamily="34" charset="0"/>
                <a:cs typeface="Arial" pitchFamily="34" charset="0"/>
              </a:rPr>
              <a:t>digunakan</a:t>
            </a:r>
            <a:r>
              <a:rPr lang="id-ID" dirty="0" smtClean="0">
                <a:solidFill>
                  <a:schemeClr val="tx1"/>
                </a:solidFill>
                <a:latin typeface="Arial" pitchFamily="34" charset="0"/>
                <a:cs typeface="Arial" pitchFamily="34" charset="0"/>
              </a:rPr>
              <a:t> : unit pelayanan kesehatan (BP) di Puskesmas/ Pustu; kegiatan Pusling; kegiatan posyandu (meja 5); kunjungan rumah</a:t>
            </a:r>
          </a:p>
          <a:p>
            <a:pPr>
              <a:buNone/>
            </a:pPr>
            <a:r>
              <a:rPr lang="id-ID" dirty="0" smtClean="0">
                <a:solidFill>
                  <a:schemeClr val="tx1"/>
                </a:solidFill>
                <a:latin typeface="Arial" pitchFamily="34" charset="0"/>
                <a:cs typeface="Arial" pitchFamily="34" charset="0"/>
              </a:rPr>
              <a:t>	- </a:t>
            </a:r>
            <a:r>
              <a:rPr lang="id-ID" u="sng" dirty="0" smtClean="0">
                <a:solidFill>
                  <a:schemeClr val="tx1"/>
                </a:solidFill>
                <a:latin typeface="Arial" pitchFamily="34" charset="0"/>
                <a:cs typeface="Arial" pitchFamily="34" charset="0"/>
              </a:rPr>
              <a:t>pasien</a:t>
            </a:r>
            <a:r>
              <a:rPr lang="id-ID" dirty="0" smtClean="0">
                <a:solidFill>
                  <a:schemeClr val="tx1"/>
                </a:solidFill>
                <a:latin typeface="Arial" pitchFamily="34" charset="0"/>
                <a:cs typeface="Arial" pitchFamily="34" charset="0"/>
              </a:rPr>
              <a:t> : &gt; 5 tahun, kecuali bumil/menyusui</a:t>
            </a:r>
          </a:p>
          <a:p>
            <a:pPr>
              <a:buNone/>
            </a:pPr>
            <a:r>
              <a:rPr lang="id-ID" dirty="0" smtClean="0">
                <a:solidFill>
                  <a:schemeClr val="tx1"/>
                </a:solidFill>
                <a:latin typeface="Arial" pitchFamily="34" charset="0"/>
                <a:cs typeface="Arial" pitchFamily="34" charset="0"/>
              </a:rPr>
              <a:t>	- </a:t>
            </a:r>
            <a:r>
              <a:rPr lang="id-ID" u="sng" dirty="0" smtClean="0">
                <a:solidFill>
                  <a:schemeClr val="tx1"/>
                </a:solidFill>
                <a:latin typeface="Arial" pitchFamily="34" charset="0"/>
                <a:cs typeface="Arial" pitchFamily="34" charset="0"/>
              </a:rPr>
              <a:t>pemegang </a:t>
            </a:r>
            <a:r>
              <a:rPr lang="id-ID" dirty="0" smtClean="0">
                <a:solidFill>
                  <a:schemeClr val="tx1"/>
                </a:solidFill>
                <a:latin typeface="Arial" pitchFamily="34" charset="0"/>
                <a:cs typeface="Arial" pitchFamily="34" charset="0"/>
              </a:rPr>
              <a:t>: perawat/ dokter</a:t>
            </a:r>
          </a:p>
          <a:p>
            <a:pPr>
              <a:buNone/>
            </a:pPr>
            <a:r>
              <a:rPr lang="id-ID" dirty="0" smtClean="0">
                <a:solidFill>
                  <a:schemeClr val="tx1"/>
                </a:solidFill>
                <a:latin typeface="Arial" pitchFamily="34" charset="0"/>
                <a:cs typeface="Arial" pitchFamily="34" charset="0"/>
              </a:rPr>
              <a:t>	- kegiatan Pusling, posyandu, kunjungan rumah pada masing-masing lokasi dibuatkan 1 buku R.I dan </a:t>
            </a:r>
            <a:r>
              <a:rPr lang="id-ID" u="sng" dirty="0" smtClean="0">
                <a:solidFill>
                  <a:schemeClr val="tx1"/>
                </a:solidFill>
                <a:latin typeface="Arial" pitchFamily="34" charset="0"/>
                <a:cs typeface="Arial" pitchFamily="34" charset="0"/>
              </a:rPr>
              <a:t>datanya tidak perlu dipindahkan ke R.I dalam gedung Puskesmas/ Pustu</a:t>
            </a:r>
          </a:p>
          <a:p>
            <a:pPr>
              <a:buNone/>
            </a:pPr>
            <a:r>
              <a:rPr lang="id-ID" dirty="0" smtClean="0">
                <a:solidFill>
                  <a:schemeClr val="tx1"/>
                </a:solidFill>
                <a:latin typeface="Arial" pitchFamily="34" charset="0"/>
                <a:cs typeface="Arial" pitchFamily="34" charset="0"/>
              </a:rPr>
              <a:t>	- </a:t>
            </a:r>
            <a:r>
              <a:rPr lang="id-ID" u="sng" dirty="0" smtClean="0">
                <a:solidFill>
                  <a:schemeClr val="tx1"/>
                </a:solidFill>
                <a:latin typeface="Arial" pitchFamily="34" charset="0"/>
                <a:cs typeface="Arial" pitchFamily="34" charset="0"/>
              </a:rPr>
              <a:t>sumber data </a:t>
            </a:r>
            <a:r>
              <a:rPr lang="id-ID" dirty="0" smtClean="0">
                <a:solidFill>
                  <a:schemeClr val="tx1"/>
                </a:solidFill>
                <a:latin typeface="Arial" pitchFamily="34" charset="0"/>
                <a:cs typeface="Arial" pitchFamily="34" charset="0"/>
              </a:rPr>
              <a:t>: dalam gedung (Kartu status); luar gedung langsung pasien (bila tidak ada kartu status)</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25997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algn="ctr"/>
            <a:r>
              <a:rPr lang="id-ID" sz="3600" b="1" dirty="0" smtClean="0">
                <a:solidFill>
                  <a:schemeClr val="tx1"/>
                </a:solidFill>
                <a:latin typeface="Arial" pitchFamily="34" charset="0"/>
                <a:cs typeface="Arial" pitchFamily="34" charset="0"/>
              </a:rPr>
              <a:t>Pencatatan Puskesmas</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428736"/>
            <a:ext cx="8572560" cy="5072098"/>
          </a:xfrm>
        </p:spPr>
        <p:txBody>
          <a:bodyPr/>
          <a:lstStyle/>
          <a:p>
            <a:pPr>
              <a:buNone/>
            </a:pPr>
            <a:r>
              <a:rPr lang="id-ID" dirty="0" smtClean="0">
                <a:latin typeface="Arial" pitchFamily="34" charset="0"/>
                <a:cs typeface="Arial" pitchFamily="34" charset="0"/>
              </a:rPr>
              <a:t>2</a:t>
            </a:r>
            <a:r>
              <a:rPr lang="id-ID" b="1" dirty="0" smtClean="0">
                <a:latin typeface="Arial" pitchFamily="34" charset="0"/>
                <a:cs typeface="Arial" pitchFamily="34" charset="0"/>
              </a:rPr>
              <a:t>. </a:t>
            </a:r>
            <a:r>
              <a:rPr lang="id-ID" b="1" dirty="0" smtClean="0">
                <a:solidFill>
                  <a:schemeClr val="tx1"/>
                </a:solidFill>
                <a:latin typeface="Arial" pitchFamily="34" charset="0"/>
                <a:cs typeface="Arial" pitchFamily="34" charset="0"/>
              </a:rPr>
              <a:t>Register Rawat Jalan Pelayanan Gigi (R.I.1) :</a:t>
            </a:r>
          </a:p>
          <a:p>
            <a:pPr>
              <a:buNone/>
            </a:pPr>
            <a:r>
              <a:rPr lang="id-ID" b="1" dirty="0" smtClean="0">
                <a:solidFill>
                  <a:schemeClr val="tx1"/>
                </a:solidFill>
                <a:latin typeface="Arial" pitchFamily="34" charset="0"/>
                <a:cs typeface="Arial" pitchFamily="34" charset="0"/>
              </a:rPr>
              <a:t>	</a:t>
            </a:r>
            <a:r>
              <a:rPr lang="id-ID" dirty="0" smtClean="0">
                <a:solidFill>
                  <a:schemeClr val="tx1"/>
                </a:solidFill>
                <a:latin typeface="Arial" pitchFamily="34" charset="0"/>
                <a:cs typeface="Arial" pitchFamily="34" charset="0"/>
              </a:rPr>
              <a:t>- </a:t>
            </a:r>
            <a:r>
              <a:rPr lang="id-ID" u="sng" dirty="0" smtClean="0">
                <a:solidFill>
                  <a:schemeClr val="tx1"/>
                </a:solidFill>
                <a:latin typeface="Arial" pitchFamily="34" charset="0"/>
                <a:cs typeface="Arial" pitchFamily="34" charset="0"/>
              </a:rPr>
              <a:t>digunakan</a:t>
            </a:r>
            <a:r>
              <a:rPr lang="id-ID" dirty="0" smtClean="0">
                <a:solidFill>
                  <a:schemeClr val="tx1"/>
                </a:solidFill>
                <a:latin typeface="Arial" pitchFamily="34" charset="0"/>
                <a:cs typeface="Arial" pitchFamily="34" charset="0"/>
              </a:rPr>
              <a:t> : unit pelayanan kesehatan gigi puskesmas</a:t>
            </a:r>
          </a:p>
          <a:p>
            <a:pPr>
              <a:buNone/>
            </a:pPr>
            <a:r>
              <a:rPr lang="id-ID" dirty="0" smtClean="0">
                <a:solidFill>
                  <a:schemeClr val="tx1"/>
                </a:solidFill>
                <a:latin typeface="Arial" pitchFamily="34" charset="0"/>
                <a:cs typeface="Arial" pitchFamily="34" charset="0"/>
              </a:rPr>
              <a:t>	- </a:t>
            </a:r>
            <a:r>
              <a:rPr lang="id-ID" u="sng" dirty="0" smtClean="0">
                <a:solidFill>
                  <a:schemeClr val="tx1"/>
                </a:solidFill>
                <a:latin typeface="Arial" pitchFamily="34" charset="0"/>
                <a:cs typeface="Arial" pitchFamily="34" charset="0"/>
              </a:rPr>
              <a:t>pemegang/ yang mengerjakan </a:t>
            </a:r>
            <a:r>
              <a:rPr lang="id-ID" dirty="0" smtClean="0">
                <a:solidFill>
                  <a:schemeClr val="tx1"/>
                </a:solidFill>
                <a:latin typeface="Arial" pitchFamily="34" charset="0"/>
                <a:cs typeface="Arial" pitchFamily="34" charset="0"/>
              </a:rPr>
              <a:t>: Dokter gigi atau Perawat gigi</a:t>
            </a:r>
          </a:p>
          <a:p>
            <a:pPr>
              <a:buNone/>
            </a:pPr>
            <a:r>
              <a:rPr lang="id-ID" dirty="0" smtClean="0">
                <a:solidFill>
                  <a:schemeClr val="tx1"/>
                </a:solidFill>
                <a:latin typeface="Arial" pitchFamily="34" charset="0"/>
                <a:cs typeface="Arial" pitchFamily="34" charset="0"/>
              </a:rPr>
              <a:t>	- </a:t>
            </a:r>
            <a:r>
              <a:rPr lang="id-ID" u="sng" dirty="0" smtClean="0">
                <a:solidFill>
                  <a:schemeClr val="tx1"/>
                </a:solidFill>
                <a:latin typeface="Arial" pitchFamily="34" charset="0"/>
                <a:cs typeface="Arial" pitchFamily="34" charset="0"/>
              </a:rPr>
              <a:t>sumber data </a:t>
            </a:r>
            <a:r>
              <a:rPr lang="id-ID" dirty="0" smtClean="0">
                <a:solidFill>
                  <a:schemeClr val="tx1"/>
                </a:solidFill>
                <a:latin typeface="Arial" pitchFamily="34" charset="0"/>
                <a:cs typeface="Arial" pitchFamily="34" charset="0"/>
              </a:rPr>
              <a:t>: kartu status kesehatan gigi</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63846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algn="ctr"/>
            <a:r>
              <a:rPr lang="id-ID" sz="3600" b="1" dirty="0" smtClean="0">
                <a:solidFill>
                  <a:schemeClr val="tx1"/>
                </a:solidFill>
                <a:latin typeface="Arial" pitchFamily="34" charset="0"/>
                <a:cs typeface="Arial" pitchFamily="34" charset="0"/>
              </a:rPr>
              <a:t>Pencatatan Puskesmas</a:t>
            </a:r>
            <a:endParaRPr lang="id-ID" sz="3600" dirty="0">
              <a:solidFill>
                <a:schemeClr val="tx1"/>
              </a:solidFill>
            </a:endParaRPr>
          </a:p>
        </p:txBody>
      </p:sp>
      <p:sp>
        <p:nvSpPr>
          <p:cNvPr id="3" name="Content Placeholder 2"/>
          <p:cNvSpPr>
            <a:spLocks noGrp="1"/>
          </p:cNvSpPr>
          <p:nvPr>
            <p:ph idx="1"/>
          </p:nvPr>
        </p:nvSpPr>
        <p:spPr>
          <a:xfrm>
            <a:off x="285720" y="1142984"/>
            <a:ext cx="8572560" cy="5357850"/>
          </a:xfrm>
        </p:spPr>
        <p:txBody>
          <a:bodyPr>
            <a:normAutofit lnSpcReduction="10000"/>
          </a:bodyPr>
          <a:lstStyle/>
          <a:p>
            <a:pPr>
              <a:buNone/>
            </a:pPr>
            <a:r>
              <a:rPr lang="id-ID" dirty="0" smtClean="0">
                <a:latin typeface="Arial" pitchFamily="34" charset="0"/>
                <a:cs typeface="Arial" pitchFamily="34" charset="0"/>
              </a:rPr>
              <a:t>3</a:t>
            </a:r>
            <a:r>
              <a:rPr lang="id-ID" b="1" dirty="0" smtClean="0">
                <a:latin typeface="Arial" pitchFamily="34" charset="0"/>
                <a:cs typeface="Arial" pitchFamily="34" charset="0"/>
              </a:rPr>
              <a:t>. </a:t>
            </a:r>
            <a:r>
              <a:rPr lang="id-ID" b="1" dirty="0" smtClean="0">
                <a:solidFill>
                  <a:schemeClr val="tx1"/>
                </a:solidFill>
                <a:latin typeface="Arial" pitchFamily="34" charset="0"/>
                <a:cs typeface="Arial" pitchFamily="34" charset="0"/>
              </a:rPr>
              <a:t>Register Ibu Hamil/ Menyusui (R.I.2) </a:t>
            </a:r>
            <a:r>
              <a:rPr lang="id-ID" dirty="0" smtClean="0">
                <a:solidFill>
                  <a:schemeClr val="tx1"/>
                </a:solidFill>
                <a:latin typeface="Arial" pitchFamily="34" charset="0"/>
                <a:cs typeface="Arial" pitchFamily="34" charset="0"/>
              </a:rPr>
              <a:t>=</a:t>
            </a:r>
          </a:p>
          <a:p>
            <a:pPr>
              <a:buNone/>
            </a:pPr>
            <a:r>
              <a:rPr lang="id-ID" dirty="0" smtClean="0">
                <a:solidFill>
                  <a:schemeClr val="tx1"/>
                </a:solidFill>
                <a:latin typeface="Arial" pitchFamily="34" charset="0"/>
                <a:cs typeface="Arial" pitchFamily="34" charset="0"/>
              </a:rPr>
              <a:t>	- digunakan : Unit pelayanan KIA di Puskesmas/ Pustu; kegiatan Pusling; kegiatan Posyandu (meja 5)</a:t>
            </a:r>
          </a:p>
          <a:p>
            <a:pPr>
              <a:buNone/>
            </a:pPr>
            <a:r>
              <a:rPr lang="id-ID" dirty="0" smtClean="0">
                <a:solidFill>
                  <a:schemeClr val="tx1"/>
                </a:solidFill>
                <a:latin typeface="Arial" pitchFamily="34" charset="0"/>
                <a:cs typeface="Arial" pitchFamily="34" charset="0"/>
              </a:rPr>
              <a:t>	- pasien : bumil dan ibu menyusui</a:t>
            </a:r>
          </a:p>
          <a:p>
            <a:pPr>
              <a:buNone/>
            </a:pPr>
            <a:r>
              <a:rPr lang="id-ID" dirty="0" smtClean="0">
                <a:solidFill>
                  <a:schemeClr val="tx1"/>
                </a:solidFill>
                <a:latin typeface="Arial" pitchFamily="34" charset="0"/>
                <a:cs typeface="Arial" pitchFamily="34" charset="0"/>
              </a:rPr>
              <a:t>	- Pemegang/ petugas : Bidan / dokter</a:t>
            </a:r>
          </a:p>
          <a:p>
            <a:pPr>
              <a:buNone/>
            </a:pPr>
            <a:r>
              <a:rPr lang="id-ID" dirty="0" smtClean="0">
                <a:solidFill>
                  <a:schemeClr val="tx1"/>
                </a:solidFill>
                <a:latin typeface="Arial" pitchFamily="34" charset="0"/>
                <a:cs typeface="Arial" pitchFamily="34" charset="0"/>
              </a:rPr>
              <a:t>	- kegiatan di Pusling, Posyandu, kunjungan rumah pada masing-masing lokasi dibuatkan 1 buku R.I dan datanya tidak perlu dipindahkan ke R.I.2 dalam gedung Puskesmas/ Pustu</a:t>
            </a:r>
          </a:p>
          <a:p>
            <a:pPr>
              <a:buNone/>
            </a:pPr>
            <a:r>
              <a:rPr lang="id-ID" dirty="0" smtClean="0">
                <a:solidFill>
                  <a:schemeClr val="tx1"/>
                </a:solidFill>
                <a:latin typeface="Arial" pitchFamily="34" charset="0"/>
                <a:cs typeface="Arial" pitchFamily="34" charset="0"/>
              </a:rPr>
              <a:t>	- sumber data : dalam gedung (Kartu status Bumil/ menyusui); luar gedung (langsung masuk R.I.2)</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572510929"/>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pPr algn="ctr"/>
            <a:r>
              <a:rPr lang="id-ID" sz="3600" b="1" dirty="0" smtClean="0">
                <a:solidFill>
                  <a:schemeClr val="tx1"/>
                </a:solidFill>
                <a:latin typeface="Arial" pitchFamily="34" charset="0"/>
                <a:cs typeface="Arial" pitchFamily="34" charset="0"/>
              </a:rPr>
              <a:t>Pencatatan Puskesmas</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14282" y="1214422"/>
            <a:ext cx="8643998" cy="5357850"/>
          </a:xfrm>
        </p:spPr>
        <p:txBody>
          <a:bodyPr>
            <a:normAutofit lnSpcReduction="10000"/>
          </a:bodyPr>
          <a:lstStyle/>
          <a:p>
            <a:pPr>
              <a:buNone/>
            </a:pPr>
            <a:r>
              <a:rPr lang="id-ID" dirty="0" smtClean="0">
                <a:solidFill>
                  <a:schemeClr val="tx1"/>
                </a:solidFill>
                <a:latin typeface="Arial" pitchFamily="34" charset="0"/>
                <a:cs typeface="Arial" pitchFamily="34" charset="0"/>
              </a:rPr>
              <a:t>4. </a:t>
            </a:r>
            <a:r>
              <a:rPr lang="id-ID" b="1" dirty="0" smtClean="0">
                <a:solidFill>
                  <a:schemeClr val="tx1"/>
                </a:solidFill>
                <a:latin typeface="Arial" pitchFamily="34" charset="0"/>
                <a:cs typeface="Arial" pitchFamily="34" charset="0"/>
              </a:rPr>
              <a:t>Register Kesehatan Lingkungan (R.III) </a:t>
            </a:r>
            <a:r>
              <a:rPr lang="id-ID" dirty="0" smtClean="0">
                <a:solidFill>
                  <a:schemeClr val="tx1"/>
                </a:solidFill>
                <a:latin typeface="Arial" pitchFamily="34" charset="0"/>
                <a:cs typeface="Arial" pitchFamily="34" charset="0"/>
              </a:rPr>
              <a:t>=</a:t>
            </a:r>
          </a:p>
          <a:p>
            <a:pPr>
              <a:buNone/>
            </a:pPr>
            <a:r>
              <a:rPr lang="id-ID" dirty="0" smtClean="0">
                <a:solidFill>
                  <a:schemeClr val="tx1"/>
                </a:solidFill>
                <a:latin typeface="Arial" pitchFamily="34" charset="0"/>
                <a:cs typeface="Arial" pitchFamily="34" charset="0"/>
              </a:rPr>
              <a:t>	- digunakan : kegiatan kesehatan lingkungan</a:t>
            </a:r>
          </a:p>
          <a:p>
            <a:pPr>
              <a:buNone/>
            </a:pPr>
            <a:r>
              <a:rPr lang="id-ID" dirty="0" smtClean="0">
                <a:solidFill>
                  <a:schemeClr val="tx1"/>
                </a:solidFill>
                <a:latin typeface="Arial" pitchFamily="34" charset="0"/>
                <a:cs typeface="Arial" pitchFamily="34" charset="0"/>
              </a:rPr>
              <a:t>	- pemegang : petugas kesehatan lingkungan</a:t>
            </a:r>
          </a:p>
          <a:p>
            <a:pPr>
              <a:buNone/>
            </a:pPr>
            <a:r>
              <a:rPr lang="id-ID" dirty="0" smtClean="0">
                <a:solidFill>
                  <a:schemeClr val="tx1"/>
                </a:solidFill>
                <a:latin typeface="Arial" pitchFamily="34" charset="0"/>
                <a:cs typeface="Arial" pitchFamily="34" charset="0"/>
              </a:rPr>
              <a:t>5. </a:t>
            </a:r>
            <a:r>
              <a:rPr lang="id-ID" b="1" dirty="0" smtClean="0">
                <a:solidFill>
                  <a:schemeClr val="tx1"/>
                </a:solidFill>
                <a:latin typeface="Arial" pitchFamily="34" charset="0"/>
                <a:cs typeface="Arial" pitchFamily="34" charset="0"/>
              </a:rPr>
              <a:t>Register Penyuluhan Kesehatan Masyarakat (R.IV) </a:t>
            </a:r>
            <a:r>
              <a:rPr lang="id-ID" dirty="0" smtClean="0">
                <a:solidFill>
                  <a:schemeClr val="tx1"/>
                </a:solidFill>
                <a:latin typeface="Arial" pitchFamily="34" charset="0"/>
                <a:cs typeface="Arial" pitchFamily="34" charset="0"/>
              </a:rPr>
              <a:t>= </a:t>
            </a:r>
          </a:p>
          <a:p>
            <a:pPr>
              <a:buNone/>
            </a:pPr>
            <a:r>
              <a:rPr lang="id-ID" dirty="0" smtClean="0">
                <a:solidFill>
                  <a:schemeClr val="tx1"/>
                </a:solidFill>
                <a:latin typeface="Arial" pitchFamily="34" charset="0"/>
                <a:cs typeface="Arial" pitchFamily="34" charset="0"/>
              </a:rPr>
              <a:t>	- digunakan : unit PKM</a:t>
            </a:r>
          </a:p>
          <a:p>
            <a:pPr>
              <a:buNone/>
            </a:pPr>
            <a:r>
              <a:rPr lang="id-ID" dirty="0" smtClean="0">
                <a:solidFill>
                  <a:schemeClr val="tx1"/>
                </a:solidFill>
                <a:latin typeface="Arial" pitchFamily="34" charset="0"/>
                <a:cs typeface="Arial" pitchFamily="34" charset="0"/>
              </a:rPr>
              <a:t>	- pemegang/ yang mengerjakan : petugas PKM</a:t>
            </a:r>
          </a:p>
          <a:p>
            <a:pPr>
              <a:buNone/>
            </a:pPr>
            <a:r>
              <a:rPr lang="id-ID" dirty="0" smtClean="0">
                <a:solidFill>
                  <a:schemeClr val="tx1"/>
                </a:solidFill>
                <a:latin typeface="Arial" pitchFamily="34" charset="0"/>
                <a:cs typeface="Arial" pitchFamily="34" charset="0"/>
              </a:rPr>
              <a:t>	- catatan : kegiatan penyuluhan yang dilakukan semua program di Puskesmas (register ini); masing-masing pengelola program membuat buku bantu tentang kegiatan penyuluhan sebelum masuk register</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572906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pPr algn="ctr"/>
            <a:r>
              <a:rPr lang="id-ID" sz="3600" b="1" dirty="0" smtClean="0">
                <a:solidFill>
                  <a:schemeClr val="tx1"/>
                </a:solidFill>
                <a:latin typeface="Arial" pitchFamily="34" charset="0"/>
                <a:cs typeface="Arial" pitchFamily="34" charset="0"/>
              </a:rPr>
              <a:t>Pencatatan Puskesmas</a:t>
            </a:r>
            <a:endParaRPr lang="id-ID" sz="3600" dirty="0">
              <a:solidFill>
                <a:schemeClr val="tx1"/>
              </a:solidFill>
            </a:endParaRPr>
          </a:p>
        </p:txBody>
      </p:sp>
      <p:sp>
        <p:nvSpPr>
          <p:cNvPr id="3" name="Content Placeholder 2"/>
          <p:cNvSpPr>
            <a:spLocks noGrp="1"/>
          </p:cNvSpPr>
          <p:nvPr>
            <p:ph idx="1"/>
          </p:nvPr>
        </p:nvSpPr>
        <p:spPr>
          <a:xfrm>
            <a:off x="285720" y="1285860"/>
            <a:ext cx="8572560" cy="5143536"/>
          </a:xfrm>
        </p:spPr>
        <p:txBody>
          <a:bodyPr/>
          <a:lstStyle/>
          <a:p>
            <a:pPr>
              <a:buNone/>
            </a:pPr>
            <a:r>
              <a:rPr lang="id-ID" dirty="0" smtClean="0">
                <a:solidFill>
                  <a:schemeClr val="tx1"/>
                </a:solidFill>
                <a:latin typeface="Arial" pitchFamily="34" charset="0"/>
                <a:cs typeface="Arial" pitchFamily="34" charset="0"/>
              </a:rPr>
              <a:t>6. </a:t>
            </a:r>
            <a:r>
              <a:rPr lang="id-ID" b="1" dirty="0" smtClean="0">
                <a:solidFill>
                  <a:schemeClr val="tx1"/>
                </a:solidFill>
                <a:latin typeface="Arial" pitchFamily="34" charset="0"/>
                <a:cs typeface="Arial" pitchFamily="34" charset="0"/>
              </a:rPr>
              <a:t>Register Imunisasi (R.V) </a:t>
            </a:r>
            <a:r>
              <a:rPr lang="id-ID" dirty="0" smtClean="0">
                <a:solidFill>
                  <a:schemeClr val="tx1"/>
                </a:solidFill>
                <a:latin typeface="Arial" pitchFamily="34" charset="0"/>
                <a:cs typeface="Arial" pitchFamily="34" charset="0"/>
              </a:rPr>
              <a:t>:</a:t>
            </a:r>
          </a:p>
          <a:p>
            <a:pPr>
              <a:buNone/>
            </a:pPr>
            <a:r>
              <a:rPr lang="id-ID" dirty="0" smtClean="0">
                <a:solidFill>
                  <a:schemeClr val="tx1"/>
                </a:solidFill>
                <a:latin typeface="Arial" pitchFamily="34" charset="0"/>
                <a:cs typeface="Arial" pitchFamily="34" charset="0"/>
              </a:rPr>
              <a:t>	- digunakan : kegiatan Posyandu (imunisasi-setiap posyandu 1 buku)</a:t>
            </a:r>
          </a:p>
          <a:p>
            <a:pPr>
              <a:buNone/>
            </a:pPr>
            <a:r>
              <a:rPr lang="id-ID" dirty="0" smtClean="0">
                <a:solidFill>
                  <a:schemeClr val="tx1"/>
                </a:solidFill>
                <a:latin typeface="Arial" pitchFamily="34" charset="0"/>
                <a:cs typeface="Arial" pitchFamily="34" charset="0"/>
              </a:rPr>
              <a:t>	- pasien : balita (1 buku); bumil (1 buku)</a:t>
            </a:r>
          </a:p>
          <a:p>
            <a:pPr>
              <a:buNone/>
            </a:pPr>
            <a:r>
              <a:rPr lang="id-ID" dirty="0" smtClean="0">
                <a:solidFill>
                  <a:schemeClr val="tx1"/>
                </a:solidFill>
                <a:latin typeface="Arial" pitchFamily="34" charset="0"/>
                <a:cs typeface="Arial" pitchFamily="34" charset="0"/>
              </a:rPr>
              <a:t>	- Pemegang : juru imunisasi/ bidan</a:t>
            </a:r>
          </a:p>
          <a:p>
            <a:pPr>
              <a:buNone/>
            </a:pPr>
            <a:r>
              <a:rPr lang="id-ID" dirty="0" smtClean="0">
                <a:solidFill>
                  <a:schemeClr val="tx1"/>
                </a:solidFill>
                <a:latin typeface="Arial" pitchFamily="34" charset="0"/>
                <a:cs typeface="Arial" pitchFamily="34" charset="0"/>
              </a:rPr>
              <a:t>	- catatan : kegiatan masing-masing Posyandu dibuatkan 1 buku, masing-masing untuk balita maupun ibu hamil</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926935433"/>
      </p:ext>
    </p:extLst>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pPr algn="ctr"/>
            <a:r>
              <a:rPr lang="id-ID" sz="3600" b="1" dirty="0" smtClean="0">
                <a:solidFill>
                  <a:schemeClr val="tx1"/>
                </a:solidFill>
                <a:latin typeface="Arial" pitchFamily="34" charset="0"/>
                <a:cs typeface="Arial" pitchFamily="34" charset="0"/>
              </a:rPr>
              <a:t>Pencatatan Puskesmas</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357298"/>
            <a:ext cx="8572560" cy="5143536"/>
          </a:xfrm>
        </p:spPr>
        <p:txBody>
          <a:bodyPr/>
          <a:lstStyle/>
          <a:p>
            <a:pPr>
              <a:buNone/>
            </a:pPr>
            <a:r>
              <a:rPr lang="id-ID" dirty="0" smtClean="0">
                <a:solidFill>
                  <a:schemeClr val="tx1"/>
                </a:solidFill>
                <a:latin typeface="Arial" pitchFamily="34" charset="0"/>
                <a:cs typeface="Arial" pitchFamily="34" charset="0"/>
              </a:rPr>
              <a:t>7. </a:t>
            </a:r>
            <a:r>
              <a:rPr lang="id-ID" b="1" dirty="0" smtClean="0">
                <a:solidFill>
                  <a:schemeClr val="tx1"/>
                </a:solidFill>
                <a:latin typeface="Arial" pitchFamily="34" charset="0"/>
                <a:cs typeface="Arial" pitchFamily="34" charset="0"/>
              </a:rPr>
              <a:t>Register laboratorium (R.VI) </a:t>
            </a:r>
            <a:r>
              <a:rPr lang="id-ID" dirty="0" smtClean="0">
                <a:solidFill>
                  <a:schemeClr val="tx1"/>
                </a:solidFill>
                <a:latin typeface="Arial" pitchFamily="34" charset="0"/>
                <a:cs typeface="Arial" pitchFamily="34" charset="0"/>
              </a:rPr>
              <a:t>=</a:t>
            </a:r>
          </a:p>
          <a:p>
            <a:pPr>
              <a:buNone/>
            </a:pPr>
            <a:r>
              <a:rPr lang="id-ID" dirty="0" smtClean="0">
                <a:solidFill>
                  <a:schemeClr val="tx1"/>
                </a:solidFill>
                <a:latin typeface="Arial" pitchFamily="34" charset="0"/>
                <a:cs typeface="Arial" pitchFamily="34" charset="0"/>
              </a:rPr>
              <a:t>	- digunakan : unit laboratorium Puskesmas</a:t>
            </a:r>
          </a:p>
          <a:p>
            <a:pPr>
              <a:buNone/>
            </a:pPr>
            <a:r>
              <a:rPr lang="id-ID" dirty="0" smtClean="0">
                <a:solidFill>
                  <a:schemeClr val="tx1"/>
                </a:solidFill>
                <a:latin typeface="Arial" pitchFamily="34" charset="0"/>
                <a:cs typeface="Arial" pitchFamily="34" charset="0"/>
              </a:rPr>
              <a:t>	- pemegang/ yang mengerjakan : petugas laboratorium</a:t>
            </a:r>
          </a:p>
          <a:p>
            <a:pPr>
              <a:buNone/>
            </a:pPr>
            <a:r>
              <a:rPr lang="id-ID" dirty="0" smtClean="0">
                <a:solidFill>
                  <a:schemeClr val="tx1"/>
                </a:solidFill>
                <a:latin typeface="Arial" pitchFamily="34" charset="0"/>
                <a:cs typeface="Arial" pitchFamily="34" charset="0"/>
              </a:rPr>
              <a:t>	- digunakan untuk mencatat kegiatan laboratorium baik aktif maupun pasif (ACD dan PCD)</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24503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96908"/>
          </a:xfrm>
        </p:spPr>
        <p:txBody>
          <a:bodyPr>
            <a:normAutofit fontScale="90000"/>
          </a:bodyPr>
          <a:lstStyle/>
          <a:p>
            <a:pPr algn="ctr"/>
            <a:r>
              <a:rPr lang="id-ID" sz="3600" b="1" dirty="0" smtClean="0">
                <a:solidFill>
                  <a:schemeClr val="tx1"/>
                </a:solidFill>
                <a:latin typeface="Arial" pitchFamily="34" charset="0"/>
                <a:cs typeface="Arial" pitchFamily="34" charset="0"/>
              </a:rPr>
              <a:t>PENGUMPULAN DATA DI PELAYANAN KESEHATAN SEKUNDER</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700808"/>
            <a:ext cx="8572560" cy="4896544"/>
          </a:xfrm>
        </p:spPr>
        <p:txBody>
          <a:bodyPr>
            <a:normAutofit fontScale="92500" lnSpcReduction="10000"/>
          </a:bodyPr>
          <a:lstStyle/>
          <a:p>
            <a:pPr>
              <a:buFont typeface="Wingdings" pitchFamily="2" charset="2"/>
              <a:buChar char="Ø"/>
            </a:pPr>
            <a:r>
              <a:rPr lang="id-ID" dirty="0" smtClean="0">
                <a:latin typeface="Arial" pitchFamily="34" charset="0"/>
                <a:cs typeface="Arial" pitchFamily="34" charset="0"/>
              </a:rPr>
              <a:t>Pelayanan kesehatan sekunder = pelayanan rujukan kuratif berupa Rumah Sakit</a:t>
            </a:r>
          </a:p>
          <a:p>
            <a:pPr>
              <a:buFont typeface="Wingdings" pitchFamily="2" charset="2"/>
              <a:buChar char="Ø"/>
            </a:pPr>
            <a:r>
              <a:rPr lang="id-ID" dirty="0" smtClean="0">
                <a:latin typeface="Arial" pitchFamily="34" charset="0"/>
                <a:cs typeface="Arial" pitchFamily="34" charset="0"/>
              </a:rPr>
              <a:t>Pengumpulan data dapat berupa paper atau komputerisasi. Database dengan komputerisasi menghasilkan informasi pasien secara sistematis, bila dibandingkan dengan rekam medis manual yang seharusnya dapat dikumpulkan dalam format yang telah ditentukan (standar).</a:t>
            </a:r>
          </a:p>
          <a:p>
            <a:pPr>
              <a:buFont typeface="Wingdings" pitchFamily="2" charset="2"/>
              <a:buChar char="Ø"/>
            </a:pPr>
            <a:r>
              <a:rPr lang="id-ID" dirty="0" smtClean="0">
                <a:solidFill>
                  <a:schemeClr val="tx1"/>
                </a:solidFill>
                <a:latin typeface="Arial" pitchFamily="34" charset="0"/>
                <a:cs typeface="Arial" pitchFamily="34" charset="0"/>
              </a:rPr>
              <a:t>Bentuk instrument atau sarana pengumpulan data berupa : dokumen rekam medis, sensus harian, formulir pendaftaran, formulir asuhan keperawatan, register pasien, resep, hasil pemeriksaan penunjang.</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40059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96908"/>
          </a:xfrm>
        </p:spPr>
        <p:txBody>
          <a:bodyPr>
            <a:normAutofit fontScale="90000"/>
          </a:bodyPr>
          <a:lstStyle/>
          <a:p>
            <a:pPr algn="ctr"/>
            <a:r>
              <a:rPr lang="id-ID" sz="3600" b="1" dirty="0" smtClean="0">
                <a:solidFill>
                  <a:schemeClr val="tx1"/>
                </a:solidFill>
                <a:latin typeface="Arial" pitchFamily="34" charset="0"/>
                <a:cs typeface="Arial" pitchFamily="34" charset="0"/>
              </a:rPr>
              <a:t>PENGUMPULAN DATA DI PELAYANAN KESEHATAN SEKUNDER</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844824"/>
            <a:ext cx="8572560" cy="4752528"/>
          </a:xfrm>
        </p:spPr>
        <p:txBody>
          <a:bodyPr>
            <a:normAutofit fontScale="92500" lnSpcReduction="20000"/>
          </a:bodyPr>
          <a:lstStyle/>
          <a:p>
            <a:pPr>
              <a:buFont typeface="Wingdings" pitchFamily="2" charset="2"/>
              <a:buChar char="Ø"/>
            </a:pPr>
            <a:r>
              <a:rPr lang="id-ID" dirty="0" smtClean="0">
                <a:latin typeface="Arial" pitchFamily="34" charset="0"/>
                <a:cs typeface="Arial" pitchFamily="34" charset="0"/>
              </a:rPr>
              <a:t>Pengumpulan data di rumah sakit meliputi :</a:t>
            </a:r>
          </a:p>
          <a:p>
            <a:pPr marL="457200" indent="-347663">
              <a:buNone/>
            </a:pPr>
            <a:r>
              <a:rPr lang="id-ID" dirty="0" smtClean="0">
                <a:latin typeface="Arial" pitchFamily="34" charset="0"/>
                <a:cs typeface="Arial" pitchFamily="34" charset="0"/>
              </a:rPr>
              <a:t>1</a:t>
            </a:r>
            <a:r>
              <a:rPr lang="id-ID" u="sng" dirty="0" smtClean="0">
                <a:latin typeface="Arial" pitchFamily="34" charset="0"/>
                <a:cs typeface="Arial" pitchFamily="34" charset="0"/>
              </a:rPr>
              <a:t>. Data pasien non-rawat inap </a:t>
            </a:r>
            <a:r>
              <a:rPr lang="id-ID" dirty="0" smtClean="0">
                <a:latin typeface="Arial" pitchFamily="34" charset="0"/>
                <a:cs typeface="Arial" pitchFamily="34" charset="0"/>
              </a:rPr>
              <a:t>= data yang dkumpulkan untuk pasien gawat darurat, rawat jalan, klinik atau pasca pengobatan harus terdiri dari: identifikasi pasien sebagai pasien rawat inap; riwayat yang sesuai untuk menunjukkan penyakit atau kondisi fisik; pengamatan klinis; laporan dari test dan prosedurnya seperti imunisasi, skreening kesehatan; hasil dari visit contohnya follow-up perkembangan pengobatan, pendaftaran di rumah sakit; grafik tumbuh kembang anak; informasi yang medukung dari korespondensi dokter atau perawat; tanda tangan dari rumah sakit yang mengindikasikan perawatan pasien sebagai bentuk tanggung jawabnya </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517242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066800"/>
          </a:xfrm>
        </p:spPr>
        <p:txBody>
          <a:bodyPr>
            <a:normAutofit fontScale="90000"/>
          </a:bodyPr>
          <a:lstStyle/>
          <a:p>
            <a:pPr algn="ctr"/>
            <a:r>
              <a:rPr lang="id-ID" b="1" dirty="0" smtClean="0"/>
              <a:t>PENGUMPULAN DATA PELAYANAN PRIMER</a:t>
            </a:r>
            <a:endParaRPr lang="id-ID" b="1" dirty="0"/>
          </a:p>
        </p:txBody>
      </p:sp>
      <p:sp>
        <p:nvSpPr>
          <p:cNvPr id="3" name="Content Placeholder 2"/>
          <p:cNvSpPr>
            <a:spLocks noGrp="1"/>
          </p:cNvSpPr>
          <p:nvPr>
            <p:ph idx="1"/>
          </p:nvPr>
        </p:nvSpPr>
        <p:spPr>
          <a:xfrm>
            <a:off x="457200" y="1988840"/>
            <a:ext cx="8229600" cy="4585696"/>
          </a:xfrm>
        </p:spPr>
        <p:txBody>
          <a:bodyPr>
            <a:normAutofit lnSpcReduction="10000"/>
          </a:bodyPr>
          <a:lstStyle/>
          <a:p>
            <a:r>
              <a:rPr lang="id-ID" dirty="0" smtClean="0"/>
              <a:t>Pelayanan kesehatan primer = </a:t>
            </a:r>
            <a:r>
              <a:rPr lang="id-ID" i="1" dirty="0" smtClean="0"/>
              <a:t>Primary Health Care </a:t>
            </a:r>
            <a:r>
              <a:rPr lang="id-ID" dirty="0" smtClean="0">
                <a:sym typeface="Wingdings" pitchFamily="2" charset="2"/>
              </a:rPr>
              <a:t> Puskesmas</a:t>
            </a:r>
          </a:p>
          <a:p>
            <a:r>
              <a:rPr lang="id-ID" b="1" dirty="0" smtClean="0">
                <a:sym typeface="Wingdings" pitchFamily="2" charset="2"/>
              </a:rPr>
              <a:t>SP2TP atau SP3 </a:t>
            </a:r>
            <a:r>
              <a:rPr lang="id-ID" dirty="0" smtClean="0">
                <a:sym typeface="Wingdings" pitchFamily="2" charset="2"/>
              </a:rPr>
              <a:t>= Sistem Pencatatan dan Pelaporan (Terpadu) Puskesmas</a:t>
            </a:r>
          </a:p>
          <a:p>
            <a:pPr marL="457200" indent="-457200">
              <a:lnSpc>
                <a:spcPct val="90000"/>
              </a:lnSpc>
              <a:buFont typeface="Wingdings" pitchFamily="2" charset="2"/>
              <a:buChar char="Ä"/>
            </a:pPr>
            <a:r>
              <a:rPr lang="id-ID" b="1" dirty="0">
                <a:latin typeface="Arial" charset="0"/>
                <a:sym typeface="Wingdings" pitchFamily="2" charset="2"/>
              </a:rPr>
              <a:t>SP2TP</a:t>
            </a:r>
            <a:r>
              <a:rPr lang="id-ID" dirty="0">
                <a:latin typeface="Arial" charset="0"/>
                <a:sym typeface="Wingdings" pitchFamily="2" charset="2"/>
              </a:rPr>
              <a:t> = kegiatan pencatatan dan pelaporan data umum, sarana, tenaga, dan upaya pelayanan kesehatan di Puskesmas berdasarkan SK Menkes No. 63/MENKES/ SK/II/1981</a:t>
            </a:r>
          </a:p>
          <a:p>
            <a:pPr marL="457200" indent="-457200">
              <a:lnSpc>
                <a:spcPct val="90000"/>
              </a:lnSpc>
              <a:buFont typeface="Wingdings" pitchFamily="2" charset="2"/>
              <a:buChar char="Ä"/>
            </a:pPr>
            <a:r>
              <a:rPr lang="id-ID" b="1" dirty="0">
                <a:latin typeface="Arial" charset="0"/>
                <a:sym typeface="Wingdings" pitchFamily="2" charset="2"/>
              </a:rPr>
              <a:t>Ruang Lingkup</a:t>
            </a:r>
            <a:r>
              <a:rPr lang="id-ID" dirty="0">
                <a:latin typeface="Arial" charset="0"/>
                <a:sym typeface="Wingdings" pitchFamily="2" charset="2"/>
              </a:rPr>
              <a:t> = konsep wilayah kerja </a:t>
            </a:r>
            <a:r>
              <a:rPr lang="id-ID" dirty="0" smtClean="0">
                <a:latin typeface="Arial" charset="0"/>
                <a:sym typeface="Wingdings" pitchFamily="2" charset="2"/>
              </a:rPr>
              <a:t>Puskesmas</a:t>
            </a:r>
            <a:endParaRPr lang="id-ID" dirty="0" smtClean="0"/>
          </a:p>
        </p:txBody>
      </p:sp>
    </p:spTree>
    <p:extLst>
      <p:ext uri="{BB962C8B-B14F-4D97-AF65-F5344CB8AC3E}">
        <p14:creationId xmlns:p14="http://schemas.microsoft.com/office/powerpoint/2010/main" val="6595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96908"/>
          </a:xfrm>
        </p:spPr>
        <p:txBody>
          <a:bodyPr>
            <a:normAutofit fontScale="90000"/>
          </a:bodyPr>
          <a:lstStyle/>
          <a:p>
            <a:pPr algn="ctr"/>
            <a:r>
              <a:rPr lang="id-ID" sz="3600" b="1" dirty="0" smtClean="0">
                <a:solidFill>
                  <a:schemeClr val="tx1"/>
                </a:solidFill>
                <a:latin typeface="Arial" pitchFamily="34" charset="0"/>
                <a:cs typeface="Arial" pitchFamily="34" charset="0"/>
              </a:rPr>
              <a:t>PENGUMPULAN DATA DI PELAYANAN KESEHATAN SEKUNDER</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844824"/>
            <a:ext cx="8572560" cy="4752528"/>
          </a:xfrm>
        </p:spPr>
        <p:txBody>
          <a:bodyPr>
            <a:normAutofit/>
          </a:bodyPr>
          <a:lstStyle/>
          <a:p>
            <a:pPr>
              <a:buFont typeface="Wingdings" pitchFamily="2" charset="2"/>
              <a:buChar char="Ø"/>
            </a:pPr>
            <a:r>
              <a:rPr lang="id-ID" dirty="0" smtClean="0">
                <a:latin typeface="Arial" pitchFamily="34" charset="0"/>
                <a:cs typeface="Arial" pitchFamily="34" charset="0"/>
              </a:rPr>
              <a:t>Pengumpulan data di rumah sakit meliputi :</a:t>
            </a:r>
          </a:p>
          <a:p>
            <a:pPr marL="457200" indent="-347663">
              <a:buNone/>
            </a:pPr>
            <a:r>
              <a:rPr lang="id-ID" dirty="0" smtClean="0">
                <a:latin typeface="Arial" pitchFamily="34" charset="0"/>
                <a:cs typeface="Arial" pitchFamily="34" charset="0"/>
              </a:rPr>
              <a:t>2. </a:t>
            </a:r>
            <a:r>
              <a:rPr lang="id-ID" u="sng" dirty="0" smtClean="0">
                <a:latin typeface="Arial" pitchFamily="34" charset="0"/>
                <a:cs typeface="Arial" pitchFamily="34" charset="0"/>
              </a:rPr>
              <a:t>Data dari pasien klinis spesialis rawat inap </a:t>
            </a:r>
            <a:r>
              <a:rPr lang="id-ID" dirty="0" smtClean="0">
                <a:latin typeface="Arial" pitchFamily="34" charset="0"/>
                <a:cs typeface="Arial" pitchFamily="34" charset="0"/>
              </a:rPr>
              <a:t>= di berbagai negara, dokter spesialis mengatur pasien untuk berkonsultasi dari kondisi yang spesifik : </a:t>
            </a:r>
          </a:p>
          <a:p>
            <a:pPr marL="800100" indent="-690563">
              <a:buNone/>
              <a:tabLst>
                <a:tab pos="361950" algn="l"/>
              </a:tabLst>
            </a:pPr>
            <a:r>
              <a:rPr lang="id-ID" dirty="0" smtClean="0">
                <a:latin typeface="Arial" pitchFamily="34" charset="0"/>
                <a:cs typeface="Arial" pitchFamily="34" charset="0"/>
              </a:rPr>
              <a:t>	</a:t>
            </a:r>
            <a:r>
              <a:rPr lang="id-ID" dirty="0" smtClean="0">
                <a:solidFill>
                  <a:schemeClr val="tx1"/>
                </a:solidFill>
                <a:latin typeface="Arial" pitchFamily="34" charset="0"/>
                <a:cs typeface="Arial" pitchFamily="34" charset="0"/>
              </a:rPr>
              <a:t>a. </a:t>
            </a:r>
            <a:r>
              <a:rPr lang="id-ID" dirty="0" smtClean="0">
                <a:latin typeface="Arial" pitchFamily="34" charset="0"/>
                <a:cs typeface="Arial" pitchFamily="34" charset="0"/>
              </a:rPr>
              <a:t>Pasien rawat inap spesialis merupakan seorang pasien dengan kasus kronik seperti hipertensi, diabetes, dsb, pasien anak-anak atau pasien rawat inap yang lama, mereka harus membuat janji untuk konsultasi ke dokter spesialis.</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75278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96908"/>
          </a:xfrm>
        </p:spPr>
        <p:txBody>
          <a:bodyPr>
            <a:normAutofit fontScale="90000"/>
          </a:bodyPr>
          <a:lstStyle/>
          <a:p>
            <a:pPr algn="ctr"/>
            <a:r>
              <a:rPr lang="id-ID" sz="3600" b="1" dirty="0" smtClean="0">
                <a:solidFill>
                  <a:schemeClr val="tx1"/>
                </a:solidFill>
                <a:latin typeface="Arial" pitchFamily="34" charset="0"/>
                <a:cs typeface="Arial" pitchFamily="34" charset="0"/>
              </a:rPr>
              <a:t>PENGUMPULAN DATA DI PELAYANAN KESEHATAN SEKUNDER</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844824"/>
            <a:ext cx="8572560" cy="4752528"/>
          </a:xfrm>
        </p:spPr>
        <p:txBody>
          <a:bodyPr>
            <a:normAutofit/>
          </a:bodyPr>
          <a:lstStyle/>
          <a:p>
            <a:pPr>
              <a:buFont typeface="Wingdings" pitchFamily="2" charset="2"/>
              <a:buChar char="Ø"/>
            </a:pPr>
            <a:r>
              <a:rPr lang="id-ID" dirty="0" smtClean="0">
                <a:latin typeface="Arial" pitchFamily="34" charset="0"/>
                <a:cs typeface="Arial" pitchFamily="34" charset="0"/>
              </a:rPr>
              <a:t>Pengumpulan data di rumah sakit meliputi :</a:t>
            </a:r>
          </a:p>
          <a:p>
            <a:pPr marL="457200" indent="-347663">
              <a:buNone/>
            </a:pPr>
            <a:r>
              <a:rPr lang="id-ID" dirty="0" smtClean="0">
                <a:latin typeface="Arial" pitchFamily="34" charset="0"/>
                <a:cs typeface="Arial" pitchFamily="34" charset="0"/>
              </a:rPr>
              <a:t>2. </a:t>
            </a:r>
            <a:r>
              <a:rPr lang="id-ID" u="sng" dirty="0" smtClean="0">
                <a:latin typeface="Arial" pitchFamily="34" charset="0"/>
                <a:cs typeface="Arial" pitchFamily="34" charset="0"/>
              </a:rPr>
              <a:t>Data dari pasien klinis spesialis rawat inap </a:t>
            </a:r>
            <a:r>
              <a:rPr lang="id-ID" dirty="0" smtClean="0">
                <a:latin typeface="Arial" pitchFamily="34" charset="0"/>
                <a:cs typeface="Arial" pitchFamily="34" charset="0"/>
              </a:rPr>
              <a:t>= di berbagai negara, dokter spesialis mengatur pasien untuk berkonsultasi dari kondisi yang spesifik : </a:t>
            </a:r>
          </a:p>
          <a:p>
            <a:pPr marL="800100" indent="-690563">
              <a:buNone/>
              <a:tabLst>
                <a:tab pos="361950" algn="l"/>
              </a:tabLst>
            </a:pPr>
            <a:r>
              <a:rPr lang="id-ID" dirty="0" smtClean="0">
                <a:latin typeface="Arial" pitchFamily="34" charset="0"/>
                <a:cs typeface="Arial" pitchFamily="34" charset="0"/>
              </a:rPr>
              <a:t>	</a:t>
            </a:r>
            <a:r>
              <a:rPr lang="id-ID" dirty="0" smtClean="0">
                <a:solidFill>
                  <a:schemeClr val="tx1"/>
                </a:solidFill>
                <a:latin typeface="Arial" pitchFamily="34" charset="0"/>
                <a:cs typeface="Arial" pitchFamily="34" charset="0"/>
              </a:rPr>
              <a:t>b. Suatu saat di klinik, perjanjian harus dicatat sebagai pasien datang atau tidak datang, karena informasi ini dibutuhkan untuk mengukut beban kerja masing-masing klini dan menentukan jumlah kunjungan untuk berikutnya</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6457999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96908"/>
          </a:xfrm>
        </p:spPr>
        <p:txBody>
          <a:bodyPr>
            <a:normAutofit fontScale="90000"/>
          </a:bodyPr>
          <a:lstStyle/>
          <a:p>
            <a:pPr algn="ctr"/>
            <a:r>
              <a:rPr lang="id-ID" sz="3600" b="1" dirty="0" smtClean="0">
                <a:solidFill>
                  <a:schemeClr val="tx1"/>
                </a:solidFill>
                <a:latin typeface="Arial" pitchFamily="34" charset="0"/>
                <a:cs typeface="Arial" pitchFamily="34" charset="0"/>
              </a:rPr>
              <a:t>PENGUMPULAN DATA DI PELAYANAN KESEHATAN SEKUNDER</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844824"/>
            <a:ext cx="8572560" cy="4752528"/>
          </a:xfrm>
        </p:spPr>
        <p:txBody>
          <a:bodyPr>
            <a:normAutofit lnSpcReduction="10000"/>
          </a:bodyPr>
          <a:lstStyle/>
          <a:p>
            <a:pPr>
              <a:buFont typeface="Wingdings" pitchFamily="2" charset="2"/>
              <a:buChar char="Ø"/>
            </a:pPr>
            <a:r>
              <a:rPr lang="id-ID" dirty="0" smtClean="0">
                <a:latin typeface="Arial" pitchFamily="34" charset="0"/>
                <a:cs typeface="Arial" pitchFamily="34" charset="0"/>
              </a:rPr>
              <a:t>Pengumpulan data di rumah sakit meliputi :</a:t>
            </a:r>
          </a:p>
          <a:p>
            <a:pPr marL="457200" indent="-347663">
              <a:buNone/>
            </a:pPr>
            <a:r>
              <a:rPr lang="id-ID" dirty="0" smtClean="0">
                <a:latin typeface="Arial" pitchFamily="34" charset="0"/>
                <a:cs typeface="Arial" pitchFamily="34" charset="0"/>
              </a:rPr>
              <a:t>2. </a:t>
            </a:r>
            <a:r>
              <a:rPr lang="id-ID" u="sng" dirty="0" smtClean="0">
                <a:latin typeface="Arial" pitchFamily="34" charset="0"/>
                <a:cs typeface="Arial" pitchFamily="34" charset="0"/>
              </a:rPr>
              <a:t>Data dari pasien klinis spesialis rawat inap </a:t>
            </a:r>
            <a:r>
              <a:rPr lang="id-ID" dirty="0" smtClean="0">
                <a:latin typeface="Arial" pitchFamily="34" charset="0"/>
                <a:cs typeface="Arial" pitchFamily="34" charset="0"/>
              </a:rPr>
              <a:t>= di berbagai negara, dokter spesialis mengatur pasien untuk berkonsultasi dari kondisi yang spesifik : </a:t>
            </a:r>
          </a:p>
          <a:p>
            <a:pPr marL="800100" indent="-690563">
              <a:buNone/>
              <a:tabLst>
                <a:tab pos="361950" algn="l"/>
              </a:tabLst>
            </a:pPr>
            <a:r>
              <a:rPr lang="id-ID" dirty="0" smtClean="0">
                <a:latin typeface="Arial" pitchFamily="34" charset="0"/>
                <a:cs typeface="Arial" pitchFamily="34" charset="0"/>
              </a:rPr>
              <a:t>	</a:t>
            </a:r>
            <a:r>
              <a:rPr lang="id-ID" dirty="0" smtClean="0">
                <a:solidFill>
                  <a:schemeClr val="tx1"/>
                </a:solidFill>
                <a:latin typeface="Arial" pitchFamily="34" charset="0"/>
                <a:cs typeface="Arial" pitchFamily="34" charset="0"/>
              </a:rPr>
              <a:t>c. Pada akhir bulan dicatat untuk jumlah kunjungan pasien yang datang dan tidak datang sebagai laporan bulanan</a:t>
            </a:r>
          </a:p>
          <a:p>
            <a:pPr marL="800100" indent="-690563">
              <a:buNone/>
              <a:tabLst>
                <a:tab pos="361950" algn="l"/>
              </a:tabLst>
            </a:pPr>
            <a:r>
              <a:rPr lang="id-ID" dirty="0">
                <a:latin typeface="Arial" pitchFamily="34" charset="0"/>
                <a:cs typeface="Arial" pitchFamily="34" charset="0"/>
              </a:rPr>
              <a:t>	</a:t>
            </a:r>
            <a:r>
              <a:rPr lang="id-ID" dirty="0" smtClean="0">
                <a:latin typeface="Arial" pitchFamily="34" charset="0"/>
                <a:cs typeface="Arial" pitchFamily="34" charset="0"/>
              </a:rPr>
              <a:t>d. Laporan statistik lainnya akan dikumpulkan dengan cara yang sama untuk semua pasien rawat jalan</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679712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96908"/>
          </a:xfrm>
        </p:spPr>
        <p:txBody>
          <a:bodyPr>
            <a:normAutofit fontScale="90000"/>
          </a:bodyPr>
          <a:lstStyle/>
          <a:p>
            <a:pPr algn="ctr"/>
            <a:r>
              <a:rPr lang="id-ID" sz="3600" b="1" dirty="0" smtClean="0">
                <a:solidFill>
                  <a:schemeClr val="tx1"/>
                </a:solidFill>
                <a:latin typeface="Arial" pitchFamily="34" charset="0"/>
                <a:cs typeface="Arial" pitchFamily="34" charset="0"/>
              </a:rPr>
              <a:t>PENGUMPULAN DATA DI PELAYANAN KESEHATAN SEKUNDER</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844824"/>
            <a:ext cx="8572560" cy="4752528"/>
          </a:xfrm>
        </p:spPr>
        <p:txBody>
          <a:bodyPr>
            <a:normAutofit/>
          </a:bodyPr>
          <a:lstStyle/>
          <a:p>
            <a:pPr>
              <a:buFont typeface="Wingdings" pitchFamily="2" charset="2"/>
              <a:buChar char="Ø"/>
            </a:pPr>
            <a:r>
              <a:rPr lang="id-ID" dirty="0" smtClean="0">
                <a:latin typeface="Arial" pitchFamily="34" charset="0"/>
                <a:cs typeface="Arial" pitchFamily="34" charset="0"/>
              </a:rPr>
              <a:t>Di beberapa negara rekam medis pasien tidak disimpan pihak rumah sakit, pada situasi ini dokumen kunjungan petugas perawatan dengan Rekam Kesehatan yang dipegang pasien, dokumen ini berisi kondisi ibu maternal atau bayi, atau pasien dapat meminta dalam bentuk buku perawatan yang dijual rumah sakit. Penggunaan dokumen ini dapat mengurangi masalah penyimpanan yang banyak untuk pasien rawat jalan.</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41191099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96908"/>
          </a:xfrm>
        </p:spPr>
        <p:txBody>
          <a:bodyPr>
            <a:normAutofit fontScale="90000"/>
          </a:bodyPr>
          <a:lstStyle/>
          <a:p>
            <a:pPr algn="ctr"/>
            <a:r>
              <a:rPr lang="id-ID" sz="3600" b="1" dirty="0" smtClean="0">
                <a:solidFill>
                  <a:schemeClr val="tx1"/>
                </a:solidFill>
                <a:latin typeface="Arial" pitchFamily="34" charset="0"/>
                <a:cs typeface="Arial" pitchFamily="34" charset="0"/>
              </a:rPr>
              <a:t>PENGUMPULAN DATA DI PELAYANAN KESEHATAN SEKUNDER</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844824"/>
            <a:ext cx="8572560" cy="4752528"/>
          </a:xfrm>
        </p:spPr>
        <p:txBody>
          <a:bodyPr>
            <a:normAutofit/>
          </a:bodyPr>
          <a:lstStyle/>
          <a:p>
            <a:pPr>
              <a:buFont typeface="Wingdings" pitchFamily="2" charset="2"/>
              <a:buChar char="Ø"/>
            </a:pPr>
            <a:r>
              <a:rPr lang="id-ID" dirty="0" smtClean="0">
                <a:latin typeface="Arial" pitchFamily="34" charset="0"/>
                <a:cs typeface="Arial" pitchFamily="34" charset="0"/>
              </a:rPr>
              <a:t>Dokumen yang disimpan pasien sendiri, sering ditemukan permasalahan, yaitu : pasien sering lupa membawa reka kesehatannya untuk rawat jalan, rekam kesehatannya yang dapat hilang, dan rekam kesehatan yang dapat rusak</a:t>
            </a:r>
          </a:p>
          <a:p>
            <a:pPr>
              <a:buFont typeface="Wingdings" pitchFamily="2" charset="2"/>
              <a:buChar char="Ø"/>
            </a:pPr>
            <a:r>
              <a:rPr lang="id-ID" dirty="0" smtClean="0">
                <a:solidFill>
                  <a:schemeClr val="tx1"/>
                </a:solidFill>
                <a:latin typeface="Arial" pitchFamily="34" charset="0"/>
                <a:cs typeface="Arial" pitchFamily="34" charset="0"/>
              </a:rPr>
              <a:t>Dokumen tersebut juga sulit untuk dilakukan pengawasan terhadap kualitas dokumennya, sehingga diperlukan pendidikan bagi pasien untuk merawat dokumennya</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2315722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96908"/>
          </a:xfrm>
        </p:spPr>
        <p:txBody>
          <a:bodyPr>
            <a:normAutofit fontScale="90000"/>
          </a:bodyPr>
          <a:lstStyle/>
          <a:p>
            <a:pPr algn="ctr"/>
            <a:r>
              <a:rPr lang="id-ID" sz="3600" b="1" dirty="0" smtClean="0">
                <a:solidFill>
                  <a:schemeClr val="tx1"/>
                </a:solidFill>
                <a:latin typeface="Arial" pitchFamily="34" charset="0"/>
                <a:cs typeface="Arial" pitchFamily="34" charset="0"/>
              </a:rPr>
              <a:t>PENGUMPULAN DATA DI PELAYANAN KESEHATAN SEKUNDER</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285720" y="1844824"/>
            <a:ext cx="8572560" cy="4752528"/>
          </a:xfrm>
        </p:spPr>
        <p:txBody>
          <a:bodyPr>
            <a:normAutofit/>
          </a:bodyPr>
          <a:lstStyle/>
          <a:p>
            <a:pPr>
              <a:buFont typeface="Wingdings" pitchFamily="2" charset="2"/>
              <a:buChar char="Ø"/>
            </a:pPr>
            <a:r>
              <a:rPr lang="id-ID" dirty="0" smtClean="0">
                <a:latin typeface="Arial" pitchFamily="34" charset="0"/>
                <a:cs typeface="Arial" pitchFamily="34" charset="0"/>
              </a:rPr>
              <a:t>Pengumpulan data di rumah sakit :</a:t>
            </a:r>
          </a:p>
          <a:p>
            <a:pPr marL="533400" indent="-423863">
              <a:buNone/>
            </a:pPr>
            <a:r>
              <a:rPr lang="id-ID" dirty="0" smtClean="0">
                <a:solidFill>
                  <a:schemeClr val="tx1"/>
                </a:solidFill>
                <a:latin typeface="Arial" pitchFamily="34" charset="0"/>
                <a:cs typeface="Arial" pitchFamily="34" charset="0"/>
              </a:rPr>
              <a:t>3. Sensus Data rumah sakit : merupakan bentuk dari pengumpulan data yang dikumpulkan berdasarkan rekam kesehatan atau rekam medis pasien yang berupa sensus harian pasien rawat inap, pasien gawat darurat, dan pasien rawat jalan di rumah sakit. Data yang dikumpulan harus akurat dan reliabel untuk menjamin kualitas informasi yang dihasilkan.</a:t>
            </a:r>
            <a:endParaRPr lang="id-ID"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5938480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229600" cy="796908"/>
          </a:xfrm>
        </p:spPr>
        <p:txBody>
          <a:bodyPr>
            <a:normAutofit fontScale="90000"/>
          </a:bodyPr>
          <a:lstStyle/>
          <a:p>
            <a:pPr algn="ctr"/>
            <a:r>
              <a:rPr lang="id-ID" sz="3600" b="1" dirty="0" smtClean="0">
                <a:solidFill>
                  <a:schemeClr val="tx1"/>
                </a:solidFill>
                <a:latin typeface="Arial" pitchFamily="34" charset="0"/>
                <a:cs typeface="Arial" pitchFamily="34" charset="0"/>
              </a:rPr>
              <a:t>PENGUMPULAN DATA DI PELAYANAN KESEHATAN SEKUNDER</a:t>
            </a:r>
            <a:endParaRPr lang="id-ID" sz="3600"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179512" y="1700808"/>
            <a:ext cx="8784976" cy="4896544"/>
          </a:xfrm>
        </p:spPr>
        <p:txBody>
          <a:bodyPr>
            <a:normAutofit lnSpcReduction="10000"/>
          </a:bodyPr>
          <a:lstStyle/>
          <a:p>
            <a:pPr>
              <a:buFont typeface="Wingdings" pitchFamily="2" charset="2"/>
              <a:buChar char="Ø"/>
            </a:pPr>
            <a:r>
              <a:rPr lang="id-ID" dirty="0" smtClean="0">
                <a:latin typeface="Arial" pitchFamily="34" charset="0"/>
                <a:cs typeface="Arial" pitchFamily="34" charset="0"/>
              </a:rPr>
              <a:t>Pengumpulan data di rumah sakit :</a:t>
            </a:r>
            <a:endParaRPr lang="id-ID" dirty="0">
              <a:latin typeface="Arial" pitchFamily="34" charset="0"/>
              <a:cs typeface="Arial" pitchFamily="34" charset="0"/>
            </a:endParaRPr>
          </a:p>
          <a:p>
            <a:pPr marL="109728" indent="0">
              <a:buNone/>
            </a:pPr>
            <a:r>
              <a:rPr lang="id-ID" dirty="0" smtClean="0">
                <a:latin typeface="Arial" pitchFamily="34" charset="0"/>
                <a:cs typeface="Arial" pitchFamily="34" charset="0"/>
              </a:rPr>
              <a:t>Data pasien rawat inap harus dikumpulkan oleh staf perawat yang direkam setiap harinya dan diproses oleh petugas pendaftaran atau perekam medis, yang meliputi : </a:t>
            </a:r>
          </a:p>
          <a:p>
            <a:pPr marL="624078" indent="-514350">
              <a:buAutoNum type="alphaLcPeriod"/>
            </a:pPr>
            <a:r>
              <a:rPr lang="id-ID" dirty="0" smtClean="0">
                <a:latin typeface="Arial" pitchFamily="34" charset="0"/>
                <a:cs typeface="Arial" pitchFamily="34" charset="0"/>
              </a:rPr>
              <a:t>Sensus harian pasien rawat inap : jumlah </a:t>
            </a:r>
            <a:r>
              <a:rPr lang="id-ID" dirty="0" smtClean="0">
                <a:latin typeface="Arial" pitchFamily="34" charset="0"/>
                <a:cs typeface="Arial" pitchFamily="34" charset="0"/>
              </a:rPr>
              <a:t>seluru</a:t>
            </a:r>
            <a:r>
              <a:rPr lang="en-US" dirty="0" smtClean="0">
                <a:latin typeface="Arial" pitchFamily="34" charset="0"/>
                <a:cs typeface="Arial" pitchFamily="34" charset="0"/>
              </a:rPr>
              <a:t>h</a:t>
            </a:r>
            <a:r>
              <a:rPr lang="id-ID" dirty="0" smtClean="0">
                <a:latin typeface="Arial" pitchFamily="34" charset="0"/>
                <a:cs typeface="Arial" pitchFamily="34" charset="0"/>
              </a:rPr>
              <a:t> </a:t>
            </a:r>
            <a:r>
              <a:rPr lang="id-ID" dirty="0" smtClean="0">
                <a:latin typeface="Arial" pitchFamily="34" charset="0"/>
                <a:cs typeface="Arial" pitchFamily="34" charset="0"/>
              </a:rPr>
              <a:t>pasien setiap hari, jumlah pasien yang mendapatkan pelayanan, pasien yang masuk dan keluat pada hari yang sama</a:t>
            </a:r>
          </a:p>
          <a:p>
            <a:pPr marL="624078" indent="-514350">
              <a:buAutoNum type="alphaLcPeriod"/>
            </a:pPr>
            <a:r>
              <a:rPr lang="id-ID" dirty="0" smtClean="0">
                <a:latin typeface="Arial" pitchFamily="34" charset="0"/>
                <a:cs typeface="Arial" pitchFamily="34" charset="0"/>
              </a:rPr>
              <a:t>Jumlah pendaftaran harian</a:t>
            </a:r>
          </a:p>
          <a:p>
            <a:pPr marL="624078" indent="-514350">
              <a:buAutoNum type="alphaLcPeriod"/>
            </a:pPr>
            <a:r>
              <a:rPr lang="id-ID" dirty="0" smtClean="0">
                <a:latin typeface="Arial" pitchFamily="34" charset="0"/>
                <a:cs typeface="Arial" pitchFamily="34" charset="0"/>
              </a:rPr>
              <a:t>Jumlah perpindahan pasien</a:t>
            </a:r>
          </a:p>
          <a:p>
            <a:pPr marL="624078" indent="-514350">
              <a:buAutoNum type="alphaLcPeriod"/>
            </a:pPr>
            <a:r>
              <a:rPr lang="id-ID" dirty="0" smtClean="0">
                <a:latin typeface="Arial" pitchFamily="34" charset="0"/>
                <a:cs typeface="Arial" pitchFamily="34" charset="0"/>
              </a:rPr>
              <a:t>Jumlah pasien yang keluar dan yang meninggal</a:t>
            </a:r>
          </a:p>
        </p:txBody>
      </p:sp>
    </p:spTree>
    <p:extLst>
      <p:ext uri="{BB962C8B-B14F-4D97-AF65-F5344CB8AC3E}">
        <p14:creationId xmlns:p14="http://schemas.microsoft.com/office/powerpoint/2010/main" val="13978929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7813"/>
            <a:ext cx="8229600" cy="792162"/>
          </a:xfrm>
        </p:spPr>
        <p:txBody>
          <a:bodyPr/>
          <a:lstStyle/>
          <a:p>
            <a:pPr algn="ctr" eaLnBrk="1" hangingPunct="1">
              <a:defRPr/>
            </a:pPr>
            <a:r>
              <a:rPr lang="en-US" sz="3600" b="1" dirty="0" smtClean="0">
                <a:solidFill>
                  <a:srgbClr val="002060"/>
                </a:solidFill>
                <a:latin typeface="Arial" charset="0"/>
              </a:rPr>
              <a:t>SP2TP</a:t>
            </a:r>
          </a:p>
        </p:txBody>
      </p:sp>
      <p:sp>
        <p:nvSpPr>
          <p:cNvPr id="5123" name="Rectangle 3"/>
          <p:cNvSpPr>
            <a:spLocks noGrp="1" noChangeArrowheads="1"/>
          </p:cNvSpPr>
          <p:nvPr>
            <p:ph sz="quarter" idx="1"/>
          </p:nvPr>
        </p:nvSpPr>
        <p:spPr>
          <a:xfrm>
            <a:off x="381000" y="1219200"/>
            <a:ext cx="8382000" cy="5334000"/>
          </a:xfrm>
        </p:spPr>
        <p:txBody>
          <a:bodyPr/>
          <a:lstStyle/>
          <a:p>
            <a:pPr marL="457200" indent="-457200" eaLnBrk="1" hangingPunct="1">
              <a:buFont typeface="Wingdings" pitchFamily="2" charset="2"/>
              <a:buNone/>
              <a:defRPr/>
            </a:pPr>
            <a:r>
              <a:rPr lang="en-US" dirty="0" smtClean="0">
                <a:sym typeface="Wingdings" pitchFamily="2" charset="2"/>
              </a:rPr>
              <a:t> </a:t>
            </a:r>
            <a:r>
              <a:rPr lang="id-ID" sz="3200" b="1" dirty="0" smtClean="0">
                <a:latin typeface="Arial" charset="0"/>
              </a:rPr>
              <a:t>Tujuan Umum</a:t>
            </a:r>
            <a:r>
              <a:rPr lang="id-ID" sz="3200" dirty="0" smtClean="0">
                <a:latin typeface="Arial" charset="0"/>
              </a:rPr>
              <a:t> : </a:t>
            </a:r>
          </a:p>
          <a:p>
            <a:pPr marL="457200" indent="-457200" eaLnBrk="1" hangingPunct="1">
              <a:buFont typeface="Wingdings" pitchFamily="2" charset="2"/>
              <a:buNone/>
              <a:defRPr/>
            </a:pPr>
            <a:r>
              <a:rPr lang="id-ID" sz="3200" dirty="0" smtClean="0">
                <a:latin typeface="Arial" charset="0"/>
              </a:rPr>
              <a:t>	- didapatnya semua data hasil kegiatan puskesmas ( Puskesmas dengan TT, Pustu, Pusling, Bidan Desa dan Posyandu) dan data terkait</a:t>
            </a:r>
          </a:p>
          <a:p>
            <a:pPr marL="457200" indent="-457200" eaLnBrk="1" hangingPunct="1">
              <a:buFont typeface="Wingdings" pitchFamily="2" charset="2"/>
              <a:buNone/>
              <a:defRPr/>
            </a:pPr>
            <a:r>
              <a:rPr lang="id-ID" sz="3200" dirty="0" smtClean="0">
                <a:latin typeface="Arial" charset="0"/>
              </a:rPr>
              <a:t>	- dilaporkannya data tsb ke jenjang administrasi di atasnya sesuai kebutuhan secara benar, berkala dan teratur, guna menunjang pengelolaan upaya kesehatan masyarakat</a:t>
            </a:r>
          </a:p>
        </p:txBody>
      </p:sp>
    </p:spTree>
    <p:extLst>
      <p:ext uri="{BB962C8B-B14F-4D97-AF65-F5344CB8AC3E}">
        <p14:creationId xmlns:p14="http://schemas.microsoft.com/office/powerpoint/2010/main" val="2351233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95536" y="404664"/>
            <a:ext cx="8229600" cy="685800"/>
          </a:xfrm>
        </p:spPr>
        <p:txBody>
          <a:bodyPr>
            <a:normAutofit/>
          </a:bodyPr>
          <a:lstStyle/>
          <a:p>
            <a:pPr algn="ctr" eaLnBrk="1" hangingPunct="1">
              <a:defRPr/>
            </a:pPr>
            <a:r>
              <a:rPr lang="en-US" sz="3600" b="1" dirty="0" smtClean="0">
                <a:solidFill>
                  <a:srgbClr val="002060"/>
                </a:solidFill>
                <a:latin typeface="Arial" charset="0"/>
              </a:rPr>
              <a:t>SP2TP</a:t>
            </a:r>
          </a:p>
        </p:txBody>
      </p:sp>
      <p:sp>
        <p:nvSpPr>
          <p:cNvPr id="6147" name="Rectangle 3"/>
          <p:cNvSpPr>
            <a:spLocks noGrp="1" noChangeArrowheads="1"/>
          </p:cNvSpPr>
          <p:nvPr>
            <p:ph sz="quarter" idx="1"/>
          </p:nvPr>
        </p:nvSpPr>
        <p:spPr>
          <a:xfrm>
            <a:off x="228600" y="1196752"/>
            <a:ext cx="8610600" cy="5356448"/>
          </a:xfrm>
        </p:spPr>
        <p:txBody>
          <a:bodyPr>
            <a:normAutofit/>
          </a:bodyPr>
          <a:lstStyle/>
          <a:p>
            <a:pPr marL="457200" indent="-457200" eaLnBrk="1" hangingPunct="1">
              <a:lnSpc>
                <a:spcPct val="90000"/>
              </a:lnSpc>
              <a:buFont typeface="Wingdings" pitchFamily="2" charset="2"/>
              <a:buChar char="F"/>
              <a:defRPr/>
            </a:pPr>
            <a:r>
              <a:rPr lang="id-ID" sz="2800" b="1" dirty="0" smtClean="0">
                <a:latin typeface="Arial" charset="0"/>
              </a:rPr>
              <a:t>Tujuan Khusus</a:t>
            </a:r>
            <a:r>
              <a:rPr lang="id-ID" sz="2800" dirty="0" smtClean="0">
                <a:latin typeface="Arial" charset="0"/>
              </a:rPr>
              <a:t> :</a:t>
            </a:r>
          </a:p>
          <a:p>
            <a:pPr marL="539750" indent="-539750" eaLnBrk="1" hangingPunct="1">
              <a:lnSpc>
                <a:spcPct val="90000"/>
              </a:lnSpc>
              <a:buFont typeface="Wingdings" pitchFamily="2" charset="2"/>
              <a:buNone/>
              <a:tabLst>
                <a:tab pos="179388" algn="l"/>
                <a:tab pos="449263" algn="l"/>
              </a:tabLst>
              <a:defRPr/>
            </a:pPr>
            <a:r>
              <a:rPr lang="id-ID" sz="2800" dirty="0" smtClean="0">
                <a:latin typeface="Arial" charset="0"/>
              </a:rPr>
              <a:t>	1. Tercatatnya semua data hasil kegiatan Puskesmas dan data yang berkaitan dlm format yang telah ditentukan secara benar, berkelanjutan dan teratur</a:t>
            </a:r>
          </a:p>
          <a:p>
            <a:pPr marL="539750" indent="-539750" eaLnBrk="1" hangingPunct="1">
              <a:lnSpc>
                <a:spcPct val="90000"/>
              </a:lnSpc>
              <a:buFont typeface="Wingdings" pitchFamily="2" charset="2"/>
              <a:buNone/>
              <a:tabLst>
                <a:tab pos="179388" algn="l"/>
                <a:tab pos="449263" algn="l"/>
              </a:tabLst>
              <a:defRPr/>
            </a:pPr>
            <a:r>
              <a:rPr lang="id-ID" sz="2800" dirty="0" smtClean="0">
                <a:latin typeface="Arial" charset="0"/>
              </a:rPr>
              <a:t>	2. Terlaporkannya data tsb kepada jenjang yang lebih atas sesuai kebutuhan</a:t>
            </a:r>
          </a:p>
          <a:p>
            <a:pPr marL="539750" indent="-539750" eaLnBrk="1" hangingPunct="1">
              <a:lnSpc>
                <a:spcPct val="90000"/>
              </a:lnSpc>
              <a:buFont typeface="Wingdings" pitchFamily="2" charset="2"/>
              <a:buNone/>
              <a:tabLst>
                <a:tab pos="179388" algn="l"/>
              </a:tabLst>
              <a:defRPr/>
            </a:pPr>
            <a:r>
              <a:rPr lang="id-ID" sz="2800" dirty="0" smtClean="0">
                <a:latin typeface="Arial" charset="0"/>
              </a:rPr>
              <a:t>	3. Terolahnya data menjadi informasi di Puskesmas dan setiap jenjang administrasi diatasnya, shg bermanfaat </a:t>
            </a:r>
            <a:r>
              <a:rPr lang="en-US" sz="2800" dirty="0" err="1" smtClean="0">
                <a:latin typeface="Arial" charset="0"/>
              </a:rPr>
              <a:t>meng</a:t>
            </a:r>
            <a:r>
              <a:rPr lang="id-ID" sz="2800" dirty="0" smtClean="0">
                <a:latin typeface="Arial" charset="0"/>
              </a:rPr>
              <a:t>etahui permasalahan kesmas serta rumuskan cara penanggulangannya secara tepat</a:t>
            </a:r>
          </a:p>
        </p:txBody>
      </p:sp>
    </p:spTree>
    <p:extLst>
      <p:ext uri="{BB962C8B-B14F-4D97-AF65-F5344CB8AC3E}">
        <p14:creationId xmlns:p14="http://schemas.microsoft.com/office/powerpoint/2010/main" val="6175657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7812"/>
            <a:ext cx="8229600" cy="650857"/>
          </a:xfrm>
        </p:spPr>
        <p:txBody>
          <a:bodyPr>
            <a:normAutofit/>
          </a:bodyPr>
          <a:lstStyle/>
          <a:p>
            <a:pPr algn="ctr" eaLnBrk="1" hangingPunct="1">
              <a:defRPr/>
            </a:pPr>
            <a:r>
              <a:rPr lang="en-US" sz="3600" b="1" dirty="0" smtClean="0">
                <a:solidFill>
                  <a:srgbClr val="002060"/>
                </a:solidFill>
                <a:latin typeface="Arial" charset="0"/>
              </a:rPr>
              <a:t>SP2TP</a:t>
            </a:r>
          </a:p>
        </p:txBody>
      </p:sp>
      <p:sp>
        <p:nvSpPr>
          <p:cNvPr id="7171" name="Rectangle 3"/>
          <p:cNvSpPr>
            <a:spLocks noGrp="1" noChangeArrowheads="1"/>
          </p:cNvSpPr>
          <p:nvPr>
            <p:ph sz="quarter" idx="1"/>
          </p:nvPr>
        </p:nvSpPr>
        <p:spPr>
          <a:xfrm>
            <a:off x="304800" y="1142984"/>
            <a:ext cx="8534400" cy="5286412"/>
          </a:xfrm>
        </p:spPr>
        <p:txBody>
          <a:bodyPr>
            <a:normAutofit/>
          </a:bodyPr>
          <a:lstStyle/>
          <a:p>
            <a:pPr marL="457200" indent="-457200" eaLnBrk="1" hangingPunct="1">
              <a:buFont typeface="Wingdings" pitchFamily="2" charset="2"/>
              <a:buChar char="F"/>
              <a:defRPr/>
            </a:pPr>
            <a:r>
              <a:rPr lang="id-ID" sz="3200" b="1" dirty="0" smtClean="0">
                <a:latin typeface="Arial" charset="0"/>
              </a:rPr>
              <a:t>Tujuan Khusus </a:t>
            </a:r>
            <a:r>
              <a:rPr lang="id-ID" sz="3200" dirty="0" smtClean="0">
                <a:latin typeface="Arial" charset="0"/>
              </a:rPr>
              <a:t>:</a:t>
            </a:r>
          </a:p>
          <a:p>
            <a:pPr marL="457200" indent="-457200" eaLnBrk="1" hangingPunct="1">
              <a:buFont typeface="Wingdings" pitchFamily="2" charset="2"/>
              <a:buNone/>
              <a:tabLst>
                <a:tab pos="179388" algn="l"/>
              </a:tabLst>
              <a:defRPr/>
            </a:pPr>
            <a:r>
              <a:rPr lang="id-ID" sz="3200" dirty="0" smtClean="0">
                <a:latin typeface="Arial" charset="0"/>
              </a:rPr>
              <a:t>	4. Diperolehnya kesamaan pengertian ttg SP2TP : DO, tata cara pengisian format, pengolahan data menjadi informasi dan mekanisme pelaporannya</a:t>
            </a:r>
          </a:p>
          <a:p>
            <a:pPr marL="457200" indent="-457200" eaLnBrk="1" hangingPunct="1">
              <a:buFont typeface="Wingdings" pitchFamily="2" charset="2"/>
              <a:buNone/>
              <a:tabLst>
                <a:tab pos="179388" algn="l"/>
              </a:tabLst>
              <a:defRPr/>
            </a:pPr>
            <a:r>
              <a:rPr lang="id-ID" sz="3200" dirty="0" smtClean="0">
                <a:latin typeface="Arial" charset="0"/>
              </a:rPr>
              <a:t>	5. Mantapnya pelaksanaan SP2TP di semua jenjang administrasi, shg dpt berhasil guna dan berdaya guna dlm pengelolaan upaya kesehatan masyarakat</a:t>
            </a:r>
          </a:p>
        </p:txBody>
      </p:sp>
    </p:spTree>
    <p:extLst>
      <p:ext uri="{BB962C8B-B14F-4D97-AF65-F5344CB8AC3E}">
        <p14:creationId xmlns:p14="http://schemas.microsoft.com/office/powerpoint/2010/main" val="195631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pPr algn="ctr"/>
            <a:r>
              <a:rPr lang="id-ID" sz="3600" b="1" dirty="0" smtClean="0">
                <a:solidFill>
                  <a:srgbClr val="002060"/>
                </a:solidFill>
                <a:latin typeface="Arial" charset="0"/>
              </a:rPr>
              <a:t>PERKEMBANGAN SP3</a:t>
            </a:r>
            <a:endParaRPr lang="id-ID" sz="3600" dirty="0">
              <a:solidFill>
                <a:srgbClr val="002060"/>
              </a:solidFill>
            </a:endParaRPr>
          </a:p>
        </p:txBody>
      </p:sp>
      <p:sp>
        <p:nvSpPr>
          <p:cNvPr id="3" name="Content Placeholder 2"/>
          <p:cNvSpPr>
            <a:spLocks noGrp="1"/>
          </p:cNvSpPr>
          <p:nvPr>
            <p:ph sz="quarter" idx="1"/>
          </p:nvPr>
        </p:nvSpPr>
        <p:spPr>
          <a:xfrm>
            <a:off x="357158" y="1285860"/>
            <a:ext cx="8429684" cy="5286412"/>
          </a:xfrm>
        </p:spPr>
        <p:txBody>
          <a:bodyPr>
            <a:normAutofit/>
          </a:bodyPr>
          <a:lstStyle/>
          <a:p>
            <a:pPr>
              <a:buFont typeface="Wingdings"/>
              <a:buChar char="Ä"/>
            </a:pPr>
            <a:r>
              <a:rPr lang="id-ID" sz="2800" b="1" dirty="0" smtClean="0">
                <a:latin typeface="Arial" pitchFamily="34" charset="0"/>
                <a:cs typeface="Arial" pitchFamily="34" charset="0"/>
                <a:sym typeface="Wingdings"/>
              </a:rPr>
              <a:t>SP2TP  SP3 </a:t>
            </a:r>
            <a:r>
              <a:rPr lang="id-ID" sz="2800" dirty="0" smtClean="0">
                <a:latin typeface="Arial" pitchFamily="34" charset="0"/>
                <a:cs typeface="Arial" pitchFamily="34" charset="0"/>
                <a:sym typeface="Wingdings"/>
              </a:rPr>
              <a:t>berupa tata cara pencatatan dan pelaporan yang lengkap untuk pengelolaan Puskesmas, meliputi : keadaan fisik, tenaga, sarana, dan kegiatan pokok yang dilakukan serta hasil yang dicapai Puskesmas</a:t>
            </a:r>
          </a:p>
          <a:p>
            <a:pPr>
              <a:buFont typeface="Wingdings"/>
              <a:buChar char="Ä"/>
            </a:pPr>
            <a:r>
              <a:rPr lang="id-ID" sz="2800" dirty="0" smtClean="0">
                <a:latin typeface="Arial" pitchFamily="34" charset="0"/>
                <a:cs typeface="Arial" pitchFamily="34" charset="0"/>
                <a:sym typeface="Wingdings"/>
              </a:rPr>
              <a:t> Proses pelaksanaan SP3 : 3 hal =</a:t>
            </a:r>
          </a:p>
          <a:p>
            <a:pPr>
              <a:buNone/>
            </a:pPr>
            <a:r>
              <a:rPr lang="id-ID" sz="2800" dirty="0">
                <a:latin typeface="Arial" pitchFamily="34" charset="0"/>
                <a:cs typeface="Arial" pitchFamily="34" charset="0"/>
                <a:sym typeface="Wingdings"/>
              </a:rPr>
              <a:t>	</a:t>
            </a:r>
            <a:r>
              <a:rPr lang="id-ID" sz="2800" dirty="0" smtClean="0">
                <a:latin typeface="Arial" pitchFamily="34" charset="0"/>
                <a:cs typeface="Arial" pitchFamily="34" charset="0"/>
                <a:sym typeface="Wingdings"/>
              </a:rPr>
              <a:t>- pencatatan</a:t>
            </a:r>
          </a:p>
          <a:p>
            <a:pPr>
              <a:buNone/>
            </a:pPr>
            <a:r>
              <a:rPr lang="id-ID" sz="2800" dirty="0">
                <a:latin typeface="Arial" pitchFamily="34" charset="0"/>
                <a:cs typeface="Arial" pitchFamily="34" charset="0"/>
                <a:sym typeface="Wingdings"/>
              </a:rPr>
              <a:t>	</a:t>
            </a:r>
            <a:r>
              <a:rPr lang="id-ID" sz="2800" dirty="0" smtClean="0">
                <a:latin typeface="Arial" pitchFamily="34" charset="0"/>
                <a:cs typeface="Arial" pitchFamily="34" charset="0"/>
                <a:sym typeface="Wingdings"/>
              </a:rPr>
              <a:t>- pelaporan</a:t>
            </a:r>
          </a:p>
          <a:p>
            <a:pPr>
              <a:buNone/>
            </a:pPr>
            <a:r>
              <a:rPr lang="id-ID" sz="2800" dirty="0">
                <a:latin typeface="Arial" pitchFamily="34" charset="0"/>
                <a:cs typeface="Arial" pitchFamily="34" charset="0"/>
                <a:sym typeface="Wingdings"/>
              </a:rPr>
              <a:t>	</a:t>
            </a:r>
            <a:r>
              <a:rPr lang="id-ID" sz="2800" dirty="0" smtClean="0">
                <a:latin typeface="Arial" pitchFamily="34" charset="0"/>
                <a:cs typeface="Arial" pitchFamily="34" charset="0"/>
                <a:sym typeface="Wingdings"/>
              </a:rPr>
              <a:t>- pengolahan/ analisis/ pemanfaatan</a:t>
            </a:r>
          </a:p>
          <a:p>
            <a:pPr>
              <a:buNone/>
            </a:pPr>
            <a:r>
              <a:rPr lang="id-ID" sz="2800" dirty="0" smtClean="0">
                <a:latin typeface="Arial" pitchFamily="34" charset="0"/>
                <a:cs typeface="Arial" pitchFamily="34" charset="0"/>
                <a:sym typeface="Wingdings"/>
              </a:rPr>
              <a:t>Pencatatan hasil kegiatan dalam buku register </a:t>
            </a:r>
            <a:r>
              <a:rPr lang="id-ID" sz="2800" b="1" dirty="0" smtClean="0">
                <a:latin typeface="Arial" pitchFamily="34" charset="0"/>
                <a:cs typeface="Arial" pitchFamily="34" charset="0"/>
                <a:sym typeface="Wingdings"/>
              </a:rPr>
              <a:t> </a:t>
            </a:r>
            <a:r>
              <a:rPr lang="id-ID" sz="2800" dirty="0" smtClean="0">
                <a:latin typeface="Arial" pitchFamily="34" charset="0"/>
                <a:cs typeface="Arial" pitchFamily="34" charset="0"/>
                <a:sym typeface="Wingdings"/>
              </a:rPr>
              <a:t>direkapitulasi dalam format SP3</a:t>
            </a:r>
            <a:endParaRPr lang="id-ID" sz="2800" dirty="0">
              <a:latin typeface="Arial" pitchFamily="34" charset="0"/>
              <a:cs typeface="Arial" pitchFamily="34" charset="0"/>
            </a:endParaRPr>
          </a:p>
        </p:txBody>
      </p:sp>
    </p:spTree>
    <p:extLst>
      <p:ext uri="{BB962C8B-B14F-4D97-AF65-F5344CB8AC3E}">
        <p14:creationId xmlns:p14="http://schemas.microsoft.com/office/powerpoint/2010/main" val="2025441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501122" cy="1000132"/>
          </a:xfrm>
        </p:spPr>
        <p:txBody>
          <a:bodyPr>
            <a:normAutofit fontScale="90000"/>
          </a:bodyPr>
          <a:lstStyle/>
          <a:p>
            <a:pPr algn="ctr"/>
            <a:r>
              <a:rPr lang="id-ID" sz="3600" b="1" dirty="0" smtClean="0">
                <a:solidFill>
                  <a:schemeClr val="tx1"/>
                </a:solidFill>
                <a:latin typeface="Arial" pitchFamily="34" charset="0"/>
                <a:cs typeface="Arial" pitchFamily="34" charset="0"/>
              </a:rPr>
              <a:t>SISTEM PENCATATAN DAN PELAPORAN PUSKESMAS</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57158" y="1500174"/>
            <a:ext cx="8501122" cy="5072098"/>
          </a:xfrm>
        </p:spPr>
        <p:txBody>
          <a:bodyPr>
            <a:normAutofit/>
          </a:bodyPr>
          <a:lstStyle/>
          <a:p>
            <a:pPr>
              <a:buFont typeface="Wingdings"/>
              <a:buChar char="F"/>
            </a:pPr>
            <a:r>
              <a:rPr lang="id-ID" sz="3200" u="sng" dirty="0" smtClean="0">
                <a:latin typeface="Arial" pitchFamily="34" charset="0"/>
                <a:cs typeface="Arial" pitchFamily="34" charset="0"/>
                <a:sym typeface="Wingdings"/>
              </a:rPr>
              <a:t>Pengertian</a:t>
            </a:r>
            <a:r>
              <a:rPr lang="id-ID" sz="3200" dirty="0" smtClean="0">
                <a:latin typeface="Arial" pitchFamily="34" charset="0"/>
                <a:cs typeface="Arial" pitchFamily="34" charset="0"/>
                <a:sym typeface="Wingdings"/>
              </a:rPr>
              <a:t> = pencatatan dan pelaporan yang harus dibuat oleh puskesmas dan direkapitulasi setiap tingkat dengan waktu tertentu</a:t>
            </a:r>
          </a:p>
          <a:p>
            <a:pPr>
              <a:buFont typeface="Wingdings"/>
              <a:buChar char="F"/>
            </a:pPr>
            <a:r>
              <a:rPr lang="id-ID" sz="3200" u="sng" dirty="0" smtClean="0">
                <a:latin typeface="Arial" pitchFamily="34" charset="0"/>
                <a:cs typeface="Arial" pitchFamily="34" charset="0"/>
                <a:sym typeface="Wingdings"/>
              </a:rPr>
              <a:t>Sistem</a:t>
            </a:r>
            <a:r>
              <a:rPr lang="id-ID" sz="3200" dirty="0" smtClean="0">
                <a:latin typeface="Arial" pitchFamily="34" charset="0"/>
                <a:cs typeface="Arial" pitchFamily="34" charset="0"/>
                <a:sym typeface="Wingdings"/>
              </a:rPr>
              <a:t> ini = satu kesatuan yang terdiri dari komponen yang saling berkaitan, berintegrasi, dan punya tujuan tertentu, merupakan gabungan berbagai macam kegiatan upaya yankes puskesmas  meringankan beban kerja puskesmas</a:t>
            </a:r>
            <a:endParaRPr lang="id-ID" sz="3200" dirty="0">
              <a:latin typeface="Arial" pitchFamily="34" charset="0"/>
              <a:cs typeface="Arial" pitchFamily="34" charset="0"/>
            </a:endParaRPr>
          </a:p>
        </p:txBody>
      </p:sp>
    </p:spTree>
    <p:extLst>
      <p:ext uri="{BB962C8B-B14F-4D97-AF65-F5344CB8AC3E}">
        <p14:creationId xmlns:p14="http://schemas.microsoft.com/office/powerpoint/2010/main" val="2117034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25470"/>
          </a:xfrm>
        </p:spPr>
        <p:txBody>
          <a:bodyPr>
            <a:normAutofit/>
          </a:bodyPr>
          <a:lstStyle/>
          <a:p>
            <a:pPr algn="ctr"/>
            <a:r>
              <a:rPr lang="id-ID" sz="3600" b="1" dirty="0" smtClean="0">
                <a:solidFill>
                  <a:schemeClr val="tx1"/>
                </a:solidFill>
                <a:latin typeface="Arial" pitchFamily="34" charset="0"/>
                <a:cs typeface="Arial" pitchFamily="34" charset="0"/>
              </a:rPr>
              <a:t>RUANG LINGKUP SP3</a:t>
            </a:r>
            <a:endParaRPr lang="id-ID" sz="3600" b="1" dirty="0">
              <a:solidFill>
                <a:schemeClr val="tx1"/>
              </a:solidFill>
              <a:latin typeface="Arial" pitchFamily="34" charset="0"/>
              <a:cs typeface="Arial" pitchFamily="34" charset="0"/>
            </a:endParaRPr>
          </a:p>
        </p:txBody>
      </p:sp>
      <p:sp>
        <p:nvSpPr>
          <p:cNvPr id="3" name="Content Placeholder 2"/>
          <p:cNvSpPr>
            <a:spLocks noGrp="1"/>
          </p:cNvSpPr>
          <p:nvPr>
            <p:ph sz="quarter" idx="1"/>
          </p:nvPr>
        </p:nvSpPr>
        <p:spPr>
          <a:xfrm>
            <a:off x="357158" y="1340768"/>
            <a:ext cx="8429684" cy="5302942"/>
          </a:xfrm>
        </p:spPr>
        <p:txBody>
          <a:bodyPr>
            <a:normAutofit/>
          </a:bodyPr>
          <a:lstStyle/>
          <a:p>
            <a:pPr>
              <a:buFont typeface="Wingdings"/>
              <a:buChar char="Ä"/>
            </a:pPr>
            <a:r>
              <a:rPr lang="id-ID" sz="2800" u="sng" dirty="0" smtClean="0">
                <a:latin typeface="Arial" pitchFamily="34" charset="0"/>
                <a:cs typeface="Arial" pitchFamily="34" charset="0"/>
                <a:sym typeface="Wingdings"/>
              </a:rPr>
              <a:t>Konsep wilayah kerja Puskesmas</a:t>
            </a:r>
            <a:r>
              <a:rPr lang="id-ID" sz="2800" dirty="0" smtClean="0">
                <a:latin typeface="Arial" pitchFamily="34" charset="0"/>
                <a:cs typeface="Arial" pitchFamily="34" charset="0"/>
                <a:sym typeface="Wingdings"/>
              </a:rPr>
              <a:t>, mencakup semua kegiatan Puskesmas (Bidan Desa, Pustu, Pusling, Puskesmas dengan tempat tidur)</a:t>
            </a:r>
          </a:p>
          <a:p>
            <a:pPr>
              <a:buFont typeface="Wingdings"/>
              <a:buChar char="Ä"/>
            </a:pPr>
            <a:r>
              <a:rPr lang="id-ID" sz="2800" dirty="0" smtClean="0">
                <a:latin typeface="Arial" pitchFamily="34" charset="0"/>
                <a:cs typeface="Arial" pitchFamily="34" charset="0"/>
                <a:sym typeface="Wingdings"/>
              </a:rPr>
              <a:t>Jenis data yang dikumpulkan dan dicatat =</a:t>
            </a:r>
          </a:p>
          <a:p>
            <a:pPr>
              <a:buNone/>
            </a:pPr>
            <a:r>
              <a:rPr lang="id-ID" sz="2800" dirty="0" smtClean="0">
                <a:latin typeface="Arial" pitchFamily="34" charset="0"/>
                <a:cs typeface="Arial" pitchFamily="34" charset="0"/>
                <a:sym typeface="Wingdings"/>
              </a:rPr>
              <a:t>	- ketenagaan Puskesmas</a:t>
            </a:r>
          </a:p>
          <a:p>
            <a:pPr>
              <a:buNone/>
            </a:pPr>
            <a:r>
              <a:rPr lang="id-ID" sz="2800" dirty="0" smtClean="0">
                <a:latin typeface="Arial" pitchFamily="34" charset="0"/>
                <a:cs typeface="Arial" pitchFamily="34" charset="0"/>
                <a:sym typeface="Wingdings"/>
              </a:rPr>
              <a:t>	- sarana yang dimiliki Puskesmas</a:t>
            </a:r>
          </a:p>
          <a:p>
            <a:pPr marL="630238" indent="-630238">
              <a:buNone/>
              <a:tabLst>
                <a:tab pos="360363" algn="l"/>
              </a:tabLst>
            </a:pPr>
            <a:r>
              <a:rPr lang="id-ID" sz="2800" dirty="0" smtClean="0">
                <a:latin typeface="Arial" pitchFamily="34" charset="0"/>
                <a:cs typeface="Arial" pitchFamily="34" charset="0"/>
                <a:sym typeface="Wingdings"/>
              </a:rPr>
              <a:t>   - kegiatan pokok Puskesmas (dalam maupun luar gedung)</a:t>
            </a:r>
          </a:p>
          <a:p>
            <a:pPr marL="630238" indent="-630238">
              <a:buNone/>
              <a:tabLst>
                <a:tab pos="360363" algn="l"/>
              </a:tabLst>
            </a:pPr>
            <a:r>
              <a:rPr lang="id-ID" sz="2800" dirty="0" smtClean="0">
                <a:latin typeface="Arial" pitchFamily="34" charset="0"/>
                <a:cs typeface="Arial" pitchFamily="34" charset="0"/>
                <a:sym typeface="Wingdings"/>
              </a:rPr>
              <a:t> </a:t>
            </a:r>
            <a:r>
              <a:rPr lang="id-ID" sz="2800" u="sng" dirty="0" smtClean="0">
                <a:latin typeface="Arial" pitchFamily="34" charset="0"/>
                <a:cs typeface="Arial" pitchFamily="34" charset="0"/>
                <a:sym typeface="Wingdings"/>
              </a:rPr>
              <a:t>Laporan SP3 dengan sistem tahun kalender </a:t>
            </a:r>
            <a:r>
              <a:rPr lang="id-ID" sz="2800" dirty="0" smtClean="0">
                <a:latin typeface="Arial" pitchFamily="34" charset="0"/>
                <a:cs typeface="Arial" pitchFamily="34" charset="0"/>
                <a:sym typeface="Wingdings"/>
              </a:rPr>
              <a:t>: periode bulanan, triwulan, dan tahunan</a:t>
            </a:r>
            <a:endParaRPr lang="id-ID" sz="2800" dirty="0">
              <a:latin typeface="Arial" pitchFamily="34" charset="0"/>
              <a:cs typeface="Arial" pitchFamily="34" charset="0"/>
            </a:endParaRPr>
          </a:p>
        </p:txBody>
      </p:sp>
    </p:spTree>
    <p:extLst>
      <p:ext uri="{BB962C8B-B14F-4D97-AF65-F5344CB8AC3E}">
        <p14:creationId xmlns:p14="http://schemas.microsoft.com/office/powerpoint/2010/main" val="1729278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20688"/>
            <a:ext cx="8812088" cy="504056"/>
          </a:xfrm>
        </p:spPr>
        <p:txBody>
          <a:bodyPr>
            <a:noAutofit/>
          </a:bodyPr>
          <a:lstStyle/>
          <a:p>
            <a:pPr algn="ctr"/>
            <a:r>
              <a:rPr lang="id-ID" sz="3200" b="1" dirty="0" smtClean="0">
                <a:solidFill>
                  <a:schemeClr val="tx1"/>
                </a:solidFill>
                <a:latin typeface="Arial" pitchFamily="34" charset="0"/>
                <a:cs typeface="Arial" pitchFamily="34" charset="0"/>
              </a:rPr>
              <a:t>Mekanisme sistem pencatatan dan pelaporan  puskesmas</a:t>
            </a:r>
            <a:endParaRPr lang="id-ID" sz="3200" b="1" dirty="0">
              <a:solidFill>
                <a:schemeClr val="tx1"/>
              </a:solidFill>
              <a:latin typeface="Arial" pitchFamily="34" charset="0"/>
              <a:cs typeface="Arial" pitchFamily="34" charset="0"/>
            </a:endParaRPr>
          </a:p>
        </p:txBody>
      </p:sp>
      <p:sp>
        <p:nvSpPr>
          <p:cNvPr id="3" name="Content Placeholder 2"/>
          <p:cNvSpPr>
            <a:spLocks noGrp="1"/>
          </p:cNvSpPr>
          <p:nvPr>
            <p:ph idx="1"/>
          </p:nvPr>
        </p:nvSpPr>
        <p:spPr>
          <a:xfrm>
            <a:off x="179512" y="1340768"/>
            <a:ext cx="8812088" cy="5184576"/>
          </a:xfrm>
        </p:spPr>
        <p:txBody>
          <a:bodyPr>
            <a:noAutofit/>
          </a:bodyPr>
          <a:lstStyle/>
          <a:p>
            <a:pPr marL="514350" indent="-514350">
              <a:buAutoNum type="arabicPeriod"/>
            </a:pPr>
            <a:r>
              <a:rPr lang="id-ID" sz="2700" u="sng" dirty="0" smtClean="0">
                <a:solidFill>
                  <a:schemeClr val="tx1"/>
                </a:solidFill>
                <a:latin typeface="Arial" pitchFamily="34" charset="0"/>
                <a:cs typeface="Arial" pitchFamily="34" charset="0"/>
              </a:rPr>
              <a:t>Jenis register </a:t>
            </a:r>
            <a:r>
              <a:rPr lang="id-ID" sz="2700" dirty="0" smtClean="0">
                <a:solidFill>
                  <a:schemeClr val="tx1"/>
                </a:solidFill>
                <a:latin typeface="Arial" pitchFamily="34" charset="0"/>
                <a:cs typeface="Arial" pitchFamily="34" charset="0"/>
              </a:rPr>
              <a:t>yang dipakai oleh pelaksana program untuk pencatatan hasil kegiatan </a:t>
            </a:r>
            <a:r>
              <a:rPr lang="id-ID" sz="2700" dirty="0" smtClean="0">
                <a:solidFill>
                  <a:schemeClr val="tx1"/>
                </a:solidFill>
                <a:latin typeface="Arial" pitchFamily="34" charset="0"/>
                <a:cs typeface="Arial" pitchFamily="34" charset="0"/>
                <a:sym typeface="Wingdings"/>
              </a:rPr>
              <a:t> registrasi yang berlaku sesuai ketentuan dan kebutuhan program dalam pemantauan dan evaluasi</a:t>
            </a:r>
          </a:p>
          <a:p>
            <a:pPr marL="514350" indent="-514350">
              <a:buAutoNum type="arabicPeriod"/>
            </a:pPr>
            <a:r>
              <a:rPr lang="id-ID" sz="2700" u="sng" dirty="0" smtClean="0">
                <a:solidFill>
                  <a:schemeClr val="tx1"/>
                </a:solidFill>
                <a:latin typeface="Arial" pitchFamily="34" charset="0"/>
                <a:cs typeface="Arial" pitchFamily="34" charset="0"/>
                <a:sym typeface="Wingdings"/>
              </a:rPr>
              <a:t>Data</a:t>
            </a:r>
            <a:r>
              <a:rPr lang="id-ID" sz="2700" dirty="0" smtClean="0">
                <a:solidFill>
                  <a:schemeClr val="tx1"/>
                </a:solidFill>
                <a:latin typeface="Arial" pitchFamily="34" charset="0"/>
                <a:cs typeface="Arial" pitchFamily="34" charset="0"/>
                <a:sym typeface="Wingdings"/>
              </a:rPr>
              <a:t> yang diterima masing-masing pelaksana kegiatan :</a:t>
            </a:r>
          </a:p>
          <a:p>
            <a:pPr marL="514350" indent="-514350">
              <a:buNone/>
            </a:pPr>
            <a:r>
              <a:rPr lang="id-ID" sz="2700" dirty="0" smtClean="0">
                <a:solidFill>
                  <a:schemeClr val="tx1"/>
                </a:solidFill>
                <a:latin typeface="Arial" pitchFamily="34" charset="0"/>
                <a:cs typeface="Arial" pitchFamily="34" charset="0"/>
                <a:sym typeface="Wingdings"/>
              </a:rPr>
              <a:t>	- Puskesmas (dalam maupun luar gedung);</a:t>
            </a:r>
          </a:p>
          <a:p>
            <a:pPr marL="514350" indent="-514350">
              <a:buNone/>
            </a:pPr>
            <a:r>
              <a:rPr lang="id-ID" sz="2700" dirty="0" smtClean="0">
                <a:solidFill>
                  <a:schemeClr val="tx1"/>
                </a:solidFill>
                <a:latin typeface="Arial" pitchFamily="34" charset="0"/>
                <a:cs typeface="Arial" pitchFamily="34" charset="0"/>
                <a:sym typeface="Wingdings"/>
              </a:rPr>
              <a:t>	- BP, BKIA swasta</a:t>
            </a:r>
          </a:p>
          <a:p>
            <a:pPr marL="514350" indent="-514350">
              <a:buNone/>
            </a:pPr>
            <a:r>
              <a:rPr lang="id-ID" sz="2700" dirty="0" smtClean="0">
                <a:solidFill>
                  <a:schemeClr val="tx1"/>
                </a:solidFill>
                <a:latin typeface="Arial" pitchFamily="34" charset="0"/>
                <a:cs typeface="Arial" pitchFamily="34" charset="0"/>
                <a:sym typeface="Wingdings"/>
              </a:rPr>
              <a:t>	- petugas </a:t>
            </a:r>
          </a:p>
          <a:p>
            <a:pPr marL="514350" indent="-514350">
              <a:buNone/>
            </a:pPr>
            <a:r>
              <a:rPr lang="id-ID" sz="2700" dirty="0" smtClean="0">
                <a:solidFill>
                  <a:schemeClr val="tx1"/>
                </a:solidFill>
                <a:latin typeface="Arial" pitchFamily="34" charset="0"/>
                <a:cs typeface="Arial" pitchFamily="34" charset="0"/>
                <a:sym typeface="Wingdings"/>
              </a:rPr>
              <a:t>	- W1 dan W2 (KLB)</a:t>
            </a:r>
          </a:p>
          <a:p>
            <a:pPr marL="514350" indent="-514350">
              <a:buNone/>
            </a:pPr>
            <a:r>
              <a:rPr lang="id-ID" sz="2700" dirty="0" smtClean="0">
                <a:solidFill>
                  <a:schemeClr val="tx1"/>
                </a:solidFill>
                <a:latin typeface="Arial" pitchFamily="34" charset="0"/>
                <a:cs typeface="Arial" pitchFamily="34" charset="0"/>
                <a:sym typeface="Wingdings"/>
              </a:rPr>
              <a:t>	 dicatat dalam buku register masing-masing program</a:t>
            </a:r>
            <a:endParaRPr lang="id-ID" sz="27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304385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amond(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amond(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2779</TotalTime>
  <Words>937</Words>
  <Application>Microsoft Office PowerPoint</Application>
  <PresentationFormat>On-screen Show (4:3)</PresentationFormat>
  <Paragraphs>131</Paragraphs>
  <Slides>26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Georgia</vt:lpstr>
      <vt:lpstr>Trebuchet MS</vt:lpstr>
      <vt:lpstr>Wingdings</vt:lpstr>
      <vt:lpstr>Wingdings 2</vt:lpstr>
      <vt:lpstr>Urban</vt:lpstr>
      <vt:lpstr>PENGUMPULAN DATA  DI SARANA PELAYANAN KESEHATAN</vt:lpstr>
      <vt:lpstr>PENGUMPULAN DATA PELAYANAN PRIMER</vt:lpstr>
      <vt:lpstr>SP2TP</vt:lpstr>
      <vt:lpstr>SP2TP</vt:lpstr>
      <vt:lpstr>SP2TP</vt:lpstr>
      <vt:lpstr>PERKEMBANGAN SP3</vt:lpstr>
      <vt:lpstr>SISTEM PENCATATAN DAN PELAPORAN PUSKESMAS</vt:lpstr>
      <vt:lpstr>RUANG LINGKUP SP3</vt:lpstr>
      <vt:lpstr>Mekanisme sistem pencatatan dan pelaporan  puskesmas</vt:lpstr>
      <vt:lpstr>Mekanisme sp3 </vt:lpstr>
      <vt:lpstr>Mekanisme sp3 </vt:lpstr>
      <vt:lpstr>Pencatatan Puskesmas</vt:lpstr>
      <vt:lpstr>Pencatatan Puskesmas</vt:lpstr>
      <vt:lpstr>Pencatatan Puskesmas</vt:lpstr>
      <vt:lpstr>Pencatatan Puskesmas</vt:lpstr>
      <vt:lpstr>Pencatatan Puskesmas</vt:lpstr>
      <vt:lpstr>Pencatatan Puskesmas</vt:lpstr>
      <vt:lpstr>PENGUMPULAN DATA DI PELAYANAN KESEHATAN SEKUNDER</vt:lpstr>
      <vt:lpstr>PENGUMPULAN DATA DI PELAYANAN KESEHATAN SEKUNDER</vt:lpstr>
      <vt:lpstr>PENGUMPULAN DATA DI PELAYANAN KESEHATAN SEKUNDER</vt:lpstr>
      <vt:lpstr>PENGUMPULAN DATA DI PELAYANAN KESEHATAN SEKUNDER</vt:lpstr>
      <vt:lpstr>PENGUMPULAN DATA DI PELAYANAN KESEHATAN SEKUNDER</vt:lpstr>
      <vt:lpstr>PENGUMPULAN DATA DI PELAYANAN KESEHATAN SEKUNDER</vt:lpstr>
      <vt:lpstr>PENGUMPULAN DATA DI PELAYANAN KESEHATAN SEKUNDER</vt:lpstr>
      <vt:lpstr>PENGUMPULAN DATA DI PELAYANAN KESEHATAN SEKUNDER</vt:lpstr>
      <vt:lpstr>PENGUMPULAN DATA DI PELAYANAN KESEHATAN SEKUNDER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PENGUMPULAN DATA</dc:title>
  <dc:creator>sony</dc:creator>
  <cp:lastModifiedBy>User</cp:lastModifiedBy>
  <cp:revision>18</cp:revision>
  <dcterms:created xsi:type="dcterms:W3CDTF">2017-04-09T09:59:34Z</dcterms:created>
  <dcterms:modified xsi:type="dcterms:W3CDTF">2018-05-24T08:18:40Z</dcterms:modified>
</cp:coreProperties>
</file>