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PERENCANAAN KESEHATAN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8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013" y="452718"/>
            <a:ext cx="7882821" cy="8008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MANFAAT PERENCANAAN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6" y="1371600"/>
            <a:ext cx="11430000" cy="4876799"/>
          </a:xfrm>
        </p:spPr>
        <p:txBody>
          <a:bodyPr>
            <a:normAutofit/>
          </a:bodyPr>
          <a:lstStyle/>
          <a:p>
            <a:pPr fontAlgn="base"/>
            <a:r>
              <a:rPr lang="en-US" sz="3200" dirty="0" err="1">
                <a:latin typeface="Montserrat"/>
              </a:rPr>
              <a:t>Manfaat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perencanaan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bagi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organisasi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kesehatan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adalah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manajer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staf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organisasi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kesehatan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tersebut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dapat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mengetahui</a:t>
            </a:r>
            <a:r>
              <a:rPr lang="en-US" sz="3200" dirty="0">
                <a:latin typeface="Montserrat"/>
              </a:rPr>
              <a:t> :</a:t>
            </a: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Tujuan</a:t>
            </a:r>
            <a:r>
              <a:rPr lang="en-US" sz="3200" dirty="0">
                <a:latin typeface="inherit"/>
              </a:rPr>
              <a:t> yang </a:t>
            </a:r>
            <a:r>
              <a:rPr lang="en-US" sz="3200" dirty="0" err="1">
                <a:latin typeface="inherit"/>
              </a:rPr>
              <a:t>ingin</a:t>
            </a:r>
            <a:r>
              <a:rPr lang="en-US" sz="3200" dirty="0">
                <a:latin typeface="inherit"/>
              </a:rPr>
              <a:t> di </a:t>
            </a:r>
            <a:r>
              <a:rPr lang="en-US" sz="3200" dirty="0" err="1">
                <a:latin typeface="inherit"/>
              </a:rPr>
              <a:t>capai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organisasi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cara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mencapainya</a:t>
            </a:r>
            <a:endParaRPr lang="en-US" sz="3200" dirty="0">
              <a:latin typeface="inherit"/>
            </a:endParaRP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Jenis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struktur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organisasi</a:t>
            </a:r>
            <a:r>
              <a:rPr lang="en-US" sz="3200" dirty="0">
                <a:latin typeface="inherit"/>
              </a:rPr>
              <a:t> yang </a:t>
            </a:r>
            <a:r>
              <a:rPr lang="en-US" sz="3200" dirty="0" err="1">
                <a:latin typeface="inherit"/>
              </a:rPr>
              <a:t>dibutuhkan</a:t>
            </a:r>
            <a:r>
              <a:rPr lang="en-US" sz="32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Sejauh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mana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efektivitas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kepemimpinan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pengarahan</a:t>
            </a:r>
            <a:r>
              <a:rPr lang="en-US" sz="3200" dirty="0">
                <a:latin typeface="inherit"/>
              </a:rPr>
              <a:t> yang </a:t>
            </a:r>
            <a:r>
              <a:rPr lang="en-US" sz="3200" dirty="0" err="1">
                <a:latin typeface="inherit"/>
              </a:rPr>
              <a:t>diperlukan</a:t>
            </a:r>
            <a:r>
              <a:rPr lang="en-US" sz="32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Bentuk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standar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pengawasan</a:t>
            </a:r>
            <a:r>
              <a:rPr lang="en-US" sz="3200" dirty="0">
                <a:latin typeface="inherit"/>
              </a:rPr>
              <a:t> yang </a:t>
            </a:r>
            <a:r>
              <a:rPr lang="en-US" sz="3200" dirty="0" err="1">
                <a:latin typeface="inherit"/>
              </a:rPr>
              <a:t>akan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dilakukan</a:t>
            </a:r>
            <a:r>
              <a:rPr lang="en-US" sz="3200" dirty="0">
                <a:latin typeface="inherit"/>
              </a:rPr>
              <a:t>.</a:t>
            </a:r>
          </a:p>
          <a:p>
            <a:pPr marL="0" indent="0" fontAlgn="base">
              <a:buNone/>
            </a:pPr>
            <a:endParaRPr lang="en-US" sz="3200" dirty="0"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5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90" y="1297858"/>
            <a:ext cx="10854813" cy="4950541"/>
          </a:xfrm>
        </p:spPr>
        <p:txBody>
          <a:bodyPr/>
          <a:lstStyle/>
          <a:p>
            <a:pPr marL="0" indent="0" fontAlgn="base">
              <a:buNone/>
            </a:pPr>
            <a:r>
              <a:rPr lang="en-US" dirty="0" smtClean="0">
                <a:solidFill>
                  <a:srgbClr val="656565"/>
                </a:solidFill>
                <a:latin typeface="inherit"/>
              </a:rPr>
              <a:t>5</a:t>
            </a:r>
            <a:r>
              <a:rPr lang="en-US" sz="3200" dirty="0" smtClean="0">
                <a:solidFill>
                  <a:srgbClr val="656565"/>
                </a:solidFill>
                <a:latin typeface="inherit"/>
              </a:rPr>
              <a:t>. </a:t>
            </a:r>
            <a:r>
              <a:rPr lang="en-US" sz="3200" dirty="0" err="1" smtClean="0">
                <a:latin typeface="inherit"/>
              </a:rPr>
              <a:t>Aktivitas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organisasi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dalam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mencapai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tujuan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dapat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dilaksanakan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secarteratur</a:t>
            </a:r>
            <a:r>
              <a:rPr lang="en-US" sz="3200" dirty="0">
                <a:latin typeface="inherit"/>
              </a:rPr>
              <a:t>.</a:t>
            </a:r>
          </a:p>
          <a:p>
            <a:pPr marL="0" indent="0" fontAlgn="base">
              <a:buNone/>
            </a:pPr>
            <a:r>
              <a:rPr lang="en-US" sz="3200" dirty="0" smtClean="0">
                <a:latin typeface="inherit"/>
              </a:rPr>
              <a:t>6. </a:t>
            </a:r>
            <a:r>
              <a:rPr lang="en-US" sz="3200" dirty="0" err="1" smtClean="0">
                <a:latin typeface="inherit"/>
              </a:rPr>
              <a:t>Menghilangkan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aktivitas</a:t>
            </a:r>
            <a:r>
              <a:rPr lang="en-US" sz="3200" dirty="0">
                <a:latin typeface="inherit"/>
              </a:rPr>
              <a:t> yang </a:t>
            </a:r>
            <a:r>
              <a:rPr lang="en-US" sz="3200" dirty="0" err="1">
                <a:latin typeface="inherit"/>
              </a:rPr>
              <a:t>tidak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produktif</a:t>
            </a:r>
            <a:r>
              <a:rPr lang="en-US" sz="3200" dirty="0">
                <a:latin typeface="inherit"/>
              </a:rPr>
              <a:t>.</a:t>
            </a:r>
          </a:p>
          <a:p>
            <a:pPr marL="0" indent="0" fontAlgn="base">
              <a:buNone/>
            </a:pPr>
            <a:r>
              <a:rPr lang="en-US" sz="3200" dirty="0" smtClean="0">
                <a:latin typeface="inherit"/>
              </a:rPr>
              <a:t>7. </a:t>
            </a:r>
            <a:r>
              <a:rPr lang="en-US" sz="3200" dirty="0" err="1" smtClean="0">
                <a:latin typeface="inherit"/>
              </a:rPr>
              <a:t>Mengukur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hasil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kegiatan</a:t>
            </a:r>
            <a:r>
              <a:rPr lang="en-US" sz="3200" dirty="0">
                <a:latin typeface="inherit"/>
              </a:rPr>
              <a:t>.</a:t>
            </a:r>
          </a:p>
          <a:p>
            <a:pPr marL="0" indent="0" fontAlgn="base">
              <a:buNone/>
            </a:pPr>
            <a:r>
              <a:rPr lang="en-US" sz="3200" dirty="0" smtClean="0">
                <a:latin typeface="inherit"/>
              </a:rPr>
              <a:t>8. </a:t>
            </a:r>
            <a:r>
              <a:rPr lang="en-US" sz="3200" dirty="0" err="1" smtClean="0">
                <a:latin typeface="inherit"/>
              </a:rPr>
              <a:t>Sebagai</a:t>
            </a:r>
            <a:r>
              <a:rPr lang="en-US" sz="3200" dirty="0" smtClean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dasar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pelaksanaan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fungsi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manajemen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lainnya</a:t>
            </a:r>
            <a:r>
              <a:rPr lang="en-US" sz="3200" dirty="0">
                <a:latin typeface="inherit"/>
              </a:rPr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646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542" y="452718"/>
            <a:ext cx="8148292" cy="91888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CIRI – CIRI PERENCANAAN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544" y="1566221"/>
            <a:ext cx="8946541" cy="4195481"/>
          </a:xfrm>
        </p:spPr>
        <p:txBody>
          <a:bodyPr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Bagian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dari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sistem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administrasi</a:t>
            </a:r>
            <a:endParaRPr lang="en-US" sz="3200" dirty="0">
              <a:latin typeface="inherit"/>
            </a:endParaRP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Dilaksanakan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secara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terus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menerus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dan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berkesinambungan</a:t>
            </a:r>
            <a:r>
              <a:rPr lang="en-US" sz="32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Berorentasi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pada</a:t>
            </a:r>
            <a:r>
              <a:rPr lang="en-US" sz="3200" dirty="0">
                <a:latin typeface="inherit"/>
              </a:rPr>
              <a:t> masa </a:t>
            </a:r>
            <a:r>
              <a:rPr lang="en-US" sz="3200" dirty="0" err="1">
                <a:latin typeface="inherit"/>
              </a:rPr>
              <a:t>depan</a:t>
            </a:r>
            <a:r>
              <a:rPr lang="en-US" sz="32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Mampu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menyelesaikan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 smtClean="0">
                <a:latin typeface="inherit"/>
              </a:rPr>
              <a:t>masalah</a:t>
            </a:r>
            <a:r>
              <a:rPr lang="en-US" sz="32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Mempunyai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tujuan</a:t>
            </a:r>
            <a:endParaRPr lang="en-US" sz="3200" dirty="0">
              <a:latin typeface="inherit"/>
            </a:endParaRPr>
          </a:p>
          <a:p>
            <a:pPr fontAlgn="base">
              <a:buFont typeface="+mj-lt"/>
              <a:buAutoNum type="arabicPeriod"/>
            </a:pPr>
            <a:r>
              <a:rPr lang="en-US" sz="3200" dirty="0" err="1">
                <a:latin typeface="inherit"/>
              </a:rPr>
              <a:t>Bersifat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mampu</a:t>
            </a:r>
            <a:r>
              <a:rPr lang="en-US" sz="3200" dirty="0">
                <a:latin typeface="inherit"/>
              </a:rPr>
              <a:t> </a:t>
            </a:r>
            <a:r>
              <a:rPr lang="en-US" sz="3200" dirty="0" err="1">
                <a:latin typeface="inherit"/>
              </a:rPr>
              <a:t>kelola</a:t>
            </a:r>
            <a:r>
              <a:rPr lang="en-US" sz="3200" dirty="0">
                <a:latin typeface="inherit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624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51" y="1123769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Keberhasilan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 smtClean="0"/>
              <a:t>Isi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(content of policy)</a:t>
            </a:r>
          </a:p>
          <a:p>
            <a:pPr marL="457200" indent="-457200">
              <a:buAutoNum type="arabicPeriod"/>
            </a:pP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Kebijaan</a:t>
            </a:r>
            <a:r>
              <a:rPr lang="en-US" sz="3200" dirty="0" smtClean="0"/>
              <a:t> 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( context of implementation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6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66916"/>
            <a:ext cx="10651153" cy="5481483"/>
          </a:xfrm>
        </p:spPr>
        <p:txBody>
          <a:bodyPr>
            <a:noAutofit/>
          </a:bodyPr>
          <a:lstStyle/>
          <a:p>
            <a:pPr marL="457200" lvl="0" indent="-4572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eriod"/>
            </a:pPr>
            <a:r>
              <a:rPr lang="en-US" sz="3200" b="1" dirty="0">
                <a:solidFill>
                  <a:prstClr val="white"/>
                </a:solidFill>
              </a:rPr>
              <a:t>Isi </a:t>
            </a:r>
            <a:r>
              <a:rPr lang="en-US" sz="3200" b="1" dirty="0" err="1">
                <a:solidFill>
                  <a:prstClr val="white"/>
                </a:solidFill>
              </a:rPr>
              <a:t>kebijakan</a:t>
            </a:r>
            <a:r>
              <a:rPr lang="en-US" sz="3200" b="1" dirty="0">
                <a:solidFill>
                  <a:prstClr val="white"/>
                </a:solidFill>
              </a:rPr>
              <a:t> (</a:t>
            </a:r>
            <a:r>
              <a:rPr lang="en-US" sz="3200" b="1" i="1" dirty="0">
                <a:solidFill>
                  <a:prstClr val="white"/>
                </a:solidFill>
              </a:rPr>
              <a:t>content of policy</a:t>
            </a:r>
            <a:r>
              <a:rPr lang="en-US" sz="3200" b="1" dirty="0" smtClean="0">
                <a:solidFill>
                  <a:prstClr val="white"/>
                </a:solidFill>
              </a:rPr>
              <a:t>), </a:t>
            </a:r>
            <a:r>
              <a:rPr lang="en-US" sz="3200" dirty="0" err="1" smtClean="0">
                <a:solidFill>
                  <a:prstClr val="white"/>
                </a:solidFill>
              </a:rPr>
              <a:t>terdiri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dari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3200" dirty="0">
                <a:solidFill>
                  <a:prstClr val="white"/>
                </a:solidFill>
              </a:rPr>
              <a:t>	</a:t>
            </a:r>
            <a:r>
              <a:rPr lang="en-US" sz="3200" dirty="0" smtClean="0">
                <a:solidFill>
                  <a:prstClr val="white"/>
                </a:solidFill>
              </a:rPr>
              <a:t>a, </a:t>
            </a:r>
            <a:r>
              <a:rPr lang="en-US" sz="3200" dirty="0" err="1" smtClean="0">
                <a:solidFill>
                  <a:prstClr val="white"/>
                </a:solidFill>
              </a:rPr>
              <a:t>Keinginan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kelompok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sasaran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termuat</a:t>
            </a:r>
            <a:r>
              <a:rPr lang="en-US" sz="3200" dirty="0" smtClean="0">
                <a:solidFill>
                  <a:prstClr val="white"/>
                </a:solidFill>
              </a:rPr>
              <a:t> 		</a:t>
            </a:r>
            <a:r>
              <a:rPr lang="en-US" sz="3200" dirty="0" err="1" smtClean="0">
                <a:solidFill>
                  <a:prstClr val="white"/>
                </a:solidFill>
              </a:rPr>
              <a:t>dlm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isi</a:t>
            </a:r>
            <a:r>
              <a:rPr lang="en-US" sz="3200" dirty="0" smtClean="0">
                <a:solidFill>
                  <a:prstClr val="white"/>
                </a:solidFill>
              </a:rPr>
              <a:t> 	</a:t>
            </a:r>
            <a:r>
              <a:rPr lang="en-US" sz="3200" dirty="0" err="1" smtClean="0">
                <a:solidFill>
                  <a:prstClr val="white"/>
                </a:solidFill>
              </a:rPr>
              <a:t>kebijakan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3200" dirty="0">
                <a:solidFill>
                  <a:prstClr val="white"/>
                </a:solidFill>
              </a:rPr>
              <a:t>	</a:t>
            </a:r>
            <a:r>
              <a:rPr lang="en-US" sz="3200" dirty="0" err="1" smtClean="0">
                <a:solidFill>
                  <a:prstClr val="white"/>
                </a:solidFill>
              </a:rPr>
              <a:t>b.Jenis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dan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Manfaat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yg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diterima</a:t>
            </a:r>
            <a:r>
              <a:rPr lang="en-US" sz="3200" dirty="0" smtClean="0">
                <a:solidFill>
                  <a:prstClr val="white"/>
                </a:solidFill>
              </a:rPr>
              <a:t> 	</a:t>
            </a:r>
            <a:r>
              <a:rPr lang="en-US" sz="3200" dirty="0" err="1" smtClean="0">
                <a:solidFill>
                  <a:prstClr val="white"/>
                </a:solidFill>
              </a:rPr>
              <a:t>kelompok</a:t>
            </a:r>
            <a:r>
              <a:rPr lang="en-US" sz="3200" dirty="0" smtClean="0">
                <a:solidFill>
                  <a:prstClr val="white"/>
                </a:solidFill>
              </a:rPr>
              <a:t> 	</a:t>
            </a:r>
            <a:r>
              <a:rPr lang="en-US" sz="3200" dirty="0" err="1" smtClean="0">
                <a:solidFill>
                  <a:prstClr val="white"/>
                </a:solidFill>
              </a:rPr>
              <a:t>sasaran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3200" dirty="0" smtClean="0">
                <a:solidFill>
                  <a:prstClr val="white"/>
                </a:solidFill>
              </a:rPr>
              <a:t>	</a:t>
            </a:r>
            <a:r>
              <a:rPr lang="en-US" sz="3200" dirty="0" err="1" smtClean="0">
                <a:solidFill>
                  <a:prstClr val="white"/>
                </a:solidFill>
              </a:rPr>
              <a:t>c.Perubahan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dari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kelomok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</a:rPr>
              <a:t>kebijakan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endParaRPr lang="en-US" sz="3200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	d. </a:t>
            </a:r>
            <a:r>
              <a:rPr lang="en-US" sz="3200" dirty="0" err="1" smtClean="0"/>
              <a:t>Penempatan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e. </a:t>
            </a:r>
            <a:r>
              <a:rPr lang="en-US" sz="3200" dirty="0" err="1" smtClean="0"/>
              <a:t>Kabijakan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suah</a:t>
            </a:r>
            <a:r>
              <a:rPr lang="en-US" sz="3200" dirty="0" smtClean="0"/>
              <a:t> </a:t>
            </a:r>
            <a:r>
              <a:rPr lang="en-US" sz="3200" dirty="0" err="1" smtClean="0"/>
              <a:t>sebutkan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implementornya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f. 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didukung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2704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65124"/>
            <a:ext cx="8946541" cy="5083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:</a:t>
            </a:r>
            <a:r>
              <a:rPr lang="en-US" sz="2800" dirty="0" err="1" smtClean="0"/>
              <a:t>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a. </a:t>
            </a:r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, </a:t>
            </a:r>
            <a:r>
              <a:rPr lang="en-US" sz="2800" dirty="0" err="1" smtClean="0"/>
              <a:t>lepentingan</a:t>
            </a:r>
            <a:r>
              <a:rPr lang="en-US" sz="2800" dirty="0" smtClean="0"/>
              <a:t> 	</a:t>
            </a:r>
            <a:r>
              <a:rPr lang="en-US" sz="2800" dirty="0" err="1" smtClean="0"/>
              <a:t>dan</a:t>
            </a:r>
            <a:r>
              <a:rPr lang="en-US" sz="2800" dirty="0" smtClean="0"/>
              <a:t> actor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	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rezim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berkuasa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Tingkat </a:t>
            </a:r>
            <a:r>
              <a:rPr lang="en-US" sz="2800" dirty="0" err="1" smtClean="0"/>
              <a:t>kepatuhan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responsive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	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2777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03" y="275737"/>
            <a:ext cx="7160150" cy="75665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SISTEM EKONOMI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55" y="1755058"/>
            <a:ext cx="11474245" cy="2861187"/>
          </a:xfrm>
        </p:spPr>
        <p:txBody>
          <a:bodyPr>
            <a:normAutofit/>
          </a:bodyPr>
          <a:lstStyle/>
          <a:p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keterkaitan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komponen</a:t>
            </a:r>
            <a:r>
              <a:rPr lang="en-US" sz="3200" dirty="0"/>
              <a:t> (</a:t>
            </a:r>
            <a:r>
              <a:rPr lang="en-US" sz="3200" dirty="0" err="1"/>
              <a:t>unsur</a:t>
            </a:r>
            <a:r>
              <a:rPr lang="en-US" sz="3200" dirty="0"/>
              <a:t>)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kerangka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, </a:t>
            </a:r>
            <a:r>
              <a:rPr lang="en-US" sz="3200" dirty="0" err="1"/>
              <a:t>adat</a:t>
            </a:r>
            <a:r>
              <a:rPr lang="en-US" sz="3200" dirty="0"/>
              <a:t>/</a:t>
            </a:r>
            <a:r>
              <a:rPr lang="en-US" sz="3200" dirty="0" err="1"/>
              <a:t>budaya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 yang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begaimana</a:t>
            </a:r>
            <a:r>
              <a:rPr lang="en-US" sz="3200" dirty="0"/>
              <a:t> </a:t>
            </a:r>
            <a:r>
              <a:rPr lang="en-US" sz="3200" dirty="0" err="1"/>
              <a:t>komponen-komponen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aktivitasnya</a:t>
            </a:r>
            <a:r>
              <a:rPr lang="en-US" sz="3200" dirty="0"/>
              <a:t> </a:t>
            </a:r>
            <a:r>
              <a:rPr lang="en-US" sz="3200" dirty="0" err="1"/>
              <a:t>menuju</a:t>
            </a:r>
            <a:r>
              <a:rPr lang="en-US" sz="3200" dirty="0"/>
              <a:t> </a:t>
            </a:r>
            <a:r>
              <a:rPr lang="en-US" sz="3200" dirty="0" err="1"/>
              <a:t>cita-cita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990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065" y="452718"/>
            <a:ext cx="8354769" cy="71240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RAGAM SISTEM EKONOMI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35" y="1710813"/>
            <a:ext cx="11282517" cy="3923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 smtClean="0"/>
              <a:t>Kapitalis</a:t>
            </a:r>
            <a:endParaRPr lang="en-US" b="1" dirty="0" smtClean="0"/>
          </a:p>
          <a:p>
            <a:pPr marL="457200" indent="-457200">
              <a:buAutoNum type="alphaU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mengandalkan</a:t>
            </a:r>
            <a:r>
              <a:rPr lang="en-US" dirty="0"/>
              <a:t> laissez faire (</a:t>
            </a:r>
            <a:r>
              <a:rPr lang="en-US" dirty="0" err="1"/>
              <a:t>kebebasan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konsumsi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(</a:t>
            </a:r>
            <a:r>
              <a:rPr lang="en-US" dirty="0" err="1"/>
              <a:t>perorangan</a:t>
            </a:r>
            <a:r>
              <a:rPr lang="en-US" dirty="0"/>
              <a:t>/</a:t>
            </a:r>
            <a:r>
              <a:rPr lang="en-US" dirty="0" err="1"/>
              <a:t>kelompok</a:t>
            </a:r>
            <a:r>
              <a:rPr lang="en-US" dirty="0"/>
              <a:t>) 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 </a:t>
            </a:r>
            <a:r>
              <a:rPr lang="en-US" dirty="0" err="1"/>
              <a:t>Berproduksi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digerakkan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(demand </a:t>
            </a:r>
            <a:r>
              <a:rPr lang="en-US" dirty="0" err="1"/>
              <a:t>dan</a:t>
            </a:r>
            <a:r>
              <a:rPr lang="en-US" dirty="0"/>
              <a:t> supply) 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setinggi-tingginya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ekstrim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91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910" y="545690"/>
            <a:ext cx="10884309" cy="5702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Komunis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Terpusat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Terencana</a:t>
            </a:r>
            <a:r>
              <a:rPr lang="en-US" sz="2400" b="1" dirty="0" smtClean="0"/>
              <a:t> </a:t>
            </a:r>
          </a:p>
          <a:p>
            <a:pPr marL="457200" indent="-457200">
              <a:buAutoNum type="alphaUcPeriod"/>
            </a:pPr>
            <a:r>
              <a:rPr lang="en-US" sz="2400" dirty="0" err="1" smtClean="0"/>
              <a:t>Pemilikan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/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sawsta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err="1" smtClean="0"/>
              <a:t>berhak</a:t>
            </a:r>
            <a:r>
              <a:rPr lang="en-US" sz="2400" dirty="0" smtClean="0"/>
              <a:t> </a:t>
            </a:r>
            <a:r>
              <a:rPr lang="en-US" sz="2400" dirty="0" err="1"/>
              <a:t>memilikinya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AutoNum type="alphaUcPeriod"/>
            </a:pP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diproduksi</a:t>
            </a:r>
            <a:r>
              <a:rPr lang="en-US" sz="2400" dirty="0"/>
              <a:t>,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, </a:t>
            </a:r>
            <a:r>
              <a:rPr lang="en-US" sz="2400" dirty="0" err="1"/>
              <a:t>bagaimana</a:t>
            </a:r>
            <a:r>
              <a:rPr lang="en-US" sz="2400" dirty="0"/>
              <a:t>, </a:t>
            </a:r>
            <a:r>
              <a:rPr lang="en-US" sz="2400" dirty="0" err="1"/>
              <a:t>kapan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harganya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AutoNum type="alphaUcPeriod"/>
            </a:pP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diganti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terpusat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,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>
              <a:buAutoNum type="alphaUcPeriod"/>
            </a:pPr>
            <a:r>
              <a:rPr lang="en-US" sz="2400" dirty="0" err="1" smtClean="0"/>
              <a:t>Inisiatif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kreativitas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dikehendaki</a:t>
            </a:r>
            <a:r>
              <a:rPr lang="en-US" sz="2400" dirty="0" smtClean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</a:p>
          <a:p>
            <a:pPr marL="457200" indent="-457200">
              <a:buAutoNum type="alphaUcPeriod"/>
            </a:pPr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ekstrim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6392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7924"/>
            <a:ext cx="11238271" cy="5540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3</a:t>
            </a:r>
            <a:r>
              <a:rPr lang="en-US" sz="2400" b="1" dirty="0"/>
              <a:t>.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Ekonomi</a:t>
            </a:r>
            <a:r>
              <a:rPr lang="en-US" sz="2400" b="1" dirty="0"/>
              <a:t> </a:t>
            </a:r>
            <a:r>
              <a:rPr lang="en-US" sz="2400" b="1" dirty="0" err="1"/>
              <a:t>Sosialis</a:t>
            </a:r>
            <a:r>
              <a:rPr lang="en-US" sz="2400" b="1" dirty="0"/>
              <a:t> </a:t>
            </a:r>
            <a:r>
              <a:rPr lang="en-US" sz="2400" b="1" dirty="0" err="1" smtClean="0"/>
              <a:t>Demokrasi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Campuran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	  </a:t>
            </a:r>
            <a:r>
              <a:rPr lang="en-US" sz="2400" dirty="0" err="1" smtClean="0"/>
              <a:t>A.Perpaduan</a:t>
            </a:r>
            <a:r>
              <a:rPr lang="en-US" sz="2400" dirty="0" smtClean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kapitalis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komunis</a:t>
            </a:r>
            <a:r>
              <a:rPr lang="en-US" sz="2400" dirty="0"/>
              <a:t>, yang </a:t>
            </a:r>
            <a:r>
              <a:rPr lang="en-US" sz="2400" dirty="0" smtClean="0"/>
              <a:t>				</a:t>
            </a:r>
            <a:r>
              <a:rPr lang="en-US" sz="2400" dirty="0" err="1" smtClean="0"/>
              <a:t>membedakan</a:t>
            </a:r>
            <a:r>
              <a:rPr lang="en-US" sz="2400" dirty="0" smtClean="0"/>
              <a:t> 	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dominasi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smtClean="0"/>
              <a:t>		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	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falsafah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B. </a:t>
            </a:r>
            <a:r>
              <a:rPr lang="en-US" sz="2400" dirty="0" err="1"/>
              <a:t>Pemilikan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berdampingan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kepemilikan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, </a:t>
            </a:r>
            <a:r>
              <a:rPr lang="en-US" sz="2400" dirty="0" smtClean="0"/>
              <a:t>				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-	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memonopoli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smtClean="0"/>
              <a:t>				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/>
              <a:t>rakyat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C.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diimbangi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smtClean="0"/>
              <a:t>			 </a:t>
            </a:r>
            <a:r>
              <a:rPr lang="en-US" sz="2400" dirty="0" err="1" smtClean="0"/>
              <a:t>lewat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-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memperlancar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,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			</a:t>
            </a:r>
            <a:r>
              <a:rPr lang="en-US" sz="2400" dirty="0" err="1" smtClean="0"/>
              <a:t>konsumsi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D </a:t>
            </a:r>
            <a:r>
              <a:rPr lang="en-US" sz="2400" dirty="0" err="1"/>
              <a:t>Inisiatif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kerativitas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/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smtClean="0"/>
              <a:t>						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motivasim</a:t>
            </a:r>
            <a:r>
              <a:rPr lang="en-US" sz="2400" dirty="0"/>
              <a:t> </a:t>
            </a:r>
            <a:r>
              <a:rPr lang="en-US" sz="2400" dirty="0" err="1"/>
              <a:t>bimbingan</a:t>
            </a:r>
            <a:r>
              <a:rPr lang="en-US" sz="2400" dirty="0"/>
              <a:t> </a:t>
            </a:r>
            <a:r>
              <a:rPr lang="en-US" sz="2400" dirty="0" smtClean="0"/>
              <a:t>			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380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41703"/>
            <a:ext cx="9404723" cy="75475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DEFINISI PERENCANAAN KESEHATAN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477" y="1828800"/>
            <a:ext cx="10773868" cy="3376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latin typeface="Google Sans"/>
              </a:rPr>
              <a:t>sebuah</a:t>
            </a:r>
            <a:r>
              <a:rPr lang="en-US" sz="3200" dirty="0">
                <a:latin typeface="Google Sans"/>
              </a:rPr>
              <a:t> proses </a:t>
            </a:r>
            <a:r>
              <a:rPr lang="en-US" sz="3200" dirty="0" err="1">
                <a:latin typeface="Google Sans"/>
              </a:rPr>
              <a:t>untuk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merumuskan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masalah-masalah</a:t>
            </a:r>
            <a:r>
              <a:rPr lang="en-US" sz="3200" dirty="0">
                <a:latin typeface="Google Sans"/>
              </a:rPr>
              <a:t> </a:t>
            </a:r>
            <a:r>
              <a:rPr lang="en-US" sz="3200" dirty="0" err="1">
                <a:latin typeface="Google Sans"/>
              </a:rPr>
              <a:t>kesehatan</a:t>
            </a:r>
            <a:r>
              <a:rPr lang="en-US" sz="3200" dirty="0">
                <a:latin typeface="Google Sans"/>
              </a:rPr>
              <a:t> yang </a:t>
            </a:r>
            <a:r>
              <a:rPr lang="en-US" sz="3200" dirty="0" err="1">
                <a:latin typeface="Google Sans"/>
              </a:rPr>
              <a:t>berkembang</a:t>
            </a:r>
            <a:r>
              <a:rPr lang="en-US" sz="3200" dirty="0">
                <a:latin typeface="Google Sans"/>
              </a:rPr>
              <a:t> di </a:t>
            </a:r>
            <a:r>
              <a:rPr lang="en-US" sz="3200" dirty="0" err="1">
                <a:latin typeface="Google Sans"/>
              </a:rPr>
              <a:t>masyarakat</a:t>
            </a:r>
            <a:r>
              <a:rPr lang="en-US" sz="3200" dirty="0">
                <a:latin typeface="Google Sans"/>
              </a:rPr>
              <a:t>, </a:t>
            </a:r>
            <a:r>
              <a:rPr lang="en-US" sz="3200" dirty="0" err="1">
                <a:latin typeface="Google Sans"/>
              </a:rPr>
              <a:t>menentukan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kebutuhan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dan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sumber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daya</a:t>
            </a:r>
            <a:r>
              <a:rPr lang="en-US" sz="3200" dirty="0">
                <a:latin typeface="Google Sans"/>
              </a:rPr>
              <a:t> yang </a:t>
            </a:r>
            <a:r>
              <a:rPr lang="en-US" sz="3200" dirty="0" err="1">
                <a:latin typeface="Google Sans"/>
              </a:rPr>
              <a:t>tersedia</a:t>
            </a:r>
            <a:r>
              <a:rPr lang="en-US" sz="3200" dirty="0">
                <a:latin typeface="Google Sans"/>
              </a:rPr>
              <a:t>, </a:t>
            </a:r>
            <a:r>
              <a:rPr lang="en-US" sz="3200" dirty="0" err="1">
                <a:latin typeface="Google Sans"/>
              </a:rPr>
              <a:t>menetapkan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tujuan</a:t>
            </a:r>
            <a:r>
              <a:rPr lang="en-US" sz="3200" dirty="0">
                <a:latin typeface="Google Sans"/>
              </a:rPr>
              <a:t> program yang paling </a:t>
            </a:r>
            <a:r>
              <a:rPr lang="en-US" sz="3200" dirty="0" err="1">
                <a:latin typeface="Google Sans"/>
              </a:rPr>
              <a:t>pokok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dan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menyusun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langkah</a:t>
            </a:r>
            <a:r>
              <a:rPr lang="en-US" sz="3200" dirty="0">
                <a:latin typeface="Google Sans"/>
              </a:rPr>
              <a:t>- </a:t>
            </a:r>
            <a:r>
              <a:rPr lang="en-US" sz="3200" dirty="0" err="1">
                <a:latin typeface="Google Sans"/>
              </a:rPr>
              <a:t>langkah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praktis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untuk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mencapai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tujuan</a:t>
            </a:r>
            <a:r>
              <a:rPr lang="en-US" sz="3200" dirty="0">
                <a:latin typeface="Google Sans"/>
              </a:rPr>
              <a:t> yang </a:t>
            </a:r>
            <a:r>
              <a:rPr lang="en-US" sz="3200" dirty="0" err="1">
                <a:latin typeface="Google Sans"/>
              </a:rPr>
              <a:t>telah</a:t>
            </a:r>
            <a:r>
              <a:rPr lang="en-US" sz="3200" dirty="0">
                <a:latin typeface="Google Sans"/>
              </a:rPr>
              <a:t> </a:t>
            </a:r>
            <a:r>
              <a:rPr lang="en-US" sz="3200" dirty="0" err="1">
                <a:latin typeface="Google Sans"/>
              </a:rPr>
              <a:t>ditetapkan</a:t>
            </a:r>
            <a:r>
              <a:rPr lang="en-US" sz="3200" dirty="0">
                <a:latin typeface="Google Sans"/>
              </a:rPr>
              <a:t> (</a:t>
            </a:r>
            <a:r>
              <a:rPr lang="en-US" sz="3200" dirty="0" err="1">
                <a:latin typeface="Google Sans"/>
              </a:rPr>
              <a:t>Muninjaya</a:t>
            </a:r>
            <a:r>
              <a:rPr lang="en-US" sz="3200" dirty="0">
                <a:latin typeface="Google Sans"/>
              </a:rPr>
              <a:t>, 2004).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664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78" y="785446"/>
            <a:ext cx="11301046" cy="5462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Cambria_6g_11"/>
              </a:rPr>
              <a:t>Rencana</a:t>
            </a:r>
            <a:r>
              <a:rPr lang="en-US" sz="2400" dirty="0">
                <a:latin typeface="Cambria_6g_11"/>
              </a:rPr>
              <a:t> yang </a:t>
            </a:r>
            <a:r>
              <a:rPr lang="en-US" sz="2400" dirty="0" err="1">
                <a:latin typeface="Cambria_6g_11"/>
              </a:rPr>
              <a:t>baik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pada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umumnya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memuat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enam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unsur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 smtClean="0">
                <a:latin typeface="Cambria_6g_11"/>
              </a:rPr>
              <a:t>yaitu</a:t>
            </a:r>
            <a:r>
              <a:rPr lang="en-US" sz="2400" dirty="0" smtClean="0">
                <a:latin typeface="Cambria_6g_11"/>
              </a:rPr>
              <a:t> </a:t>
            </a:r>
            <a:r>
              <a:rPr lang="en-US" sz="2400" i="1" dirty="0" smtClean="0">
                <a:latin typeface="Cambria-Italic_b8_11"/>
              </a:rPr>
              <a:t>what</a:t>
            </a:r>
            <a:r>
              <a:rPr lang="en-US" sz="2400" i="1" dirty="0">
                <a:latin typeface="Cambria-Italic_b8_11"/>
              </a:rPr>
              <a:t>, </a:t>
            </a:r>
            <a:r>
              <a:rPr lang="en-US" sz="2400" i="1" dirty="0" err="1">
                <a:latin typeface="Cambria-Italic_b8_11"/>
              </a:rPr>
              <a:t>why,where</a:t>
            </a:r>
            <a:r>
              <a:rPr lang="en-US" sz="2400" i="1" dirty="0">
                <a:latin typeface="Cambria-Italic_b8_11"/>
              </a:rPr>
              <a:t>, when, who, how</a:t>
            </a:r>
            <a:r>
              <a:rPr lang="en-US" sz="2400" dirty="0" smtClean="0">
                <a:latin typeface="Cambria-Italic_b8_11"/>
              </a:rPr>
              <a:t>. </a:t>
            </a:r>
            <a:r>
              <a:rPr lang="en-US" sz="2400" dirty="0" err="1" smtClean="0">
                <a:latin typeface="Cambria_6g_11"/>
              </a:rPr>
              <a:t>Pertanyaan-pertanyaan</a:t>
            </a:r>
            <a:r>
              <a:rPr lang="en-US" sz="2400" dirty="0" smtClean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ini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dijawab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secara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 smtClean="0">
                <a:latin typeface="Cambria_6g_11"/>
              </a:rPr>
              <a:t>ilmiah</a:t>
            </a:r>
            <a:r>
              <a:rPr lang="en-US" sz="2400" dirty="0" smtClean="0">
                <a:latin typeface="Cambria_6g_11"/>
              </a:rPr>
              <a:t>,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1"/>
              </a:rPr>
              <a:t>1.</a:t>
            </a:r>
            <a:r>
              <a:rPr lang="en-US" sz="2400" b="1" i="1" dirty="0" smtClean="0">
                <a:latin typeface="Cambria-Italic_b8_11"/>
              </a:rPr>
              <a:t>What</a:t>
            </a:r>
            <a:r>
              <a:rPr lang="en-US" sz="2400" b="1" dirty="0" smtClean="0">
                <a:latin typeface="Cambria-Italic_b8_11"/>
              </a:rPr>
              <a:t> </a:t>
            </a:r>
            <a:r>
              <a:rPr lang="en-US" sz="2400" b="1" dirty="0" smtClean="0">
                <a:latin typeface="Cambria_6g_11"/>
              </a:rPr>
              <a:t>(</a:t>
            </a:r>
            <a:r>
              <a:rPr lang="en-US" sz="2400" b="1" dirty="0" err="1">
                <a:latin typeface="Cambria_6g_11"/>
              </a:rPr>
              <a:t>apa</a:t>
            </a:r>
            <a:r>
              <a:rPr lang="en-US" sz="2400" b="1" dirty="0" smtClean="0">
                <a:latin typeface="Cambria_6g_11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1"/>
              </a:rPr>
              <a:t>Apa</a:t>
            </a:r>
            <a:r>
              <a:rPr lang="en-US" sz="2400" dirty="0" smtClean="0">
                <a:latin typeface="Cambria_6g_11"/>
              </a:rPr>
              <a:t> </a:t>
            </a:r>
            <a:r>
              <a:rPr lang="en-US" sz="2400" dirty="0">
                <a:latin typeface="Cambria_6g_11"/>
              </a:rPr>
              <a:t>yang </a:t>
            </a:r>
            <a:r>
              <a:rPr lang="en-US" sz="2400" dirty="0" err="1">
                <a:latin typeface="Cambria_6g_11"/>
              </a:rPr>
              <a:t>akan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dicapai</a:t>
            </a:r>
            <a:r>
              <a:rPr lang="en-US" sz="2400" dirty="0">
                <a:latin typeface="Cambria_6g_11"/>
              </a:rPr>
              <a:t>, </a:t>
            </a:r>
            <a:r>
              <a:rPr lang="en-US" sz="2400" dirty="0" err="1">
                <a:latin typeface="Cambria_6g_11"/>
              </a:rPr>
              <a:t>tindakan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apa</a:t>
            </a:r>
            <a:r>
              <a:rPr lang="en-US" sz="2400" dirty="0">
                <a:latin typeface="Cambria_6g_11"/>
              </a:rPr>
              <a:t> yang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dikerjakan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untuk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mencapaisasaran</a:t>
            </a:r>
            <a:r>
              <a:rPr lang="en-US" sz="2400" dirty="0">
                <a:latin typeface="Cambria_6g_11"/>
              </a:rPr>
              <a:t>, </a:t>
            </a:r>
            <a:r>
              <a:rPr lang="en-US" sz="2400" dirty="0" err="1">
                <a:latin typeface="Cambria_6g_11"/>
              </a:rPr>
              <a:t>sarana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prasarana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apa</a:t>
            </a:r>
            <a:r>
              <a:rPr lang="en-US" sz="2400" dirty="0">
                <a:latin typeface="Cambria_6g_11"/>
              </a:rPr>
              <a:t> yang </a:t>
            </a:r>
            <a:r>
              <a:rPr lang="en-US" sz="2400" dirty="0" err="1">
                <a:latin typeface="Cambria_6g_11"/>
              </a:rPr>
              <a:t>diperlukan</a:t>
            </a:r>
            <a:r>
              <a:rPr lang="en-US" sz="2400" dirty="0">
                <a:latin typeface="Cambria_6g_11"/>
              </a:rPr>
              <a:t>,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ada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penjelasan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 smtClean="0">
                <a:latin typeface="Cambria_6g_11"/>
              </a:rPr>
              <a:t>danrinciannya</a:t>
            </a:r>
            <a:endParaRPr lang="en-US" sz="2400" dirty="0" smtClean="0">
              <a:latin typeface="Cambria_6g_11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_6g_11"/>
              </a:rPr>
              <a:t>2.</a:t>
            </a:r>
            <a:r>
              <a:rPr lang="en-US" sz="2400" b="1" i="1" dirty="0" smtClean="0">
                <a:latin typeface="Cambria-Italic_b8_11"/>
              </a:rPr>
              <a:t>Why</a:t>
            </a:r>
            <a:r>
              <a:rPr lang="en-US" sz="2400" b="1" dirty="0" smtClean="0">
                <a:latin typeface="Cambria-Italic_b8_11"/>
              </a:rPr>
              <a:t> </a:t>
            </a:r>
            <a:r>
              <a:rPr lang="en-US" sz="2400" b="1" dirty="0" smtClean="0">
                <a:latin typeface="Cambria_6g_11"/>
              </a:rPr>
              <a:t>(</a:t>
            </a:r>
            <a:r>
              <a:rPr lang="en-US" sz="2400" b="1" dirty="0" err="1" smtClean="0">
                <a:latin typeface="Cambria_6g_11"/>
              </a:rPr>
              <a:t>mengapa</a:t>
            </a:r>
            <a:r>
              <a:rPr lang="en-US" sz="2400" b="1" dirty="0" smtClean="0">
                <a:latin typeface="Cambria_6g_11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1"/>
              </a:rPr>
              <a:t>Mengapa</a:t>
            </a:r>
            <a:r>
              <a:rPr lang="en-US" sz="2400" dirty="0" smtClean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itu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menjadi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sasaran</a:t>
            </a:r>
            <a:r>
              <a:rPr lang="en-US" sz="2400" dirty="0">
                <a:latin typeface="Cambria_6g_11"/>
              </a:rPr>
              <a:t>, </a:t>
            </a:r>
            <a:r>
              <a:rPr lang="en-US" sz="2400" dirty="0" err="1">
                <a:latin typeface="Cambria_6g_11"/>
              </a:rPr>
              <a:t>mengapa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ia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dilakukan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dengan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memberikanpenjelasan</a:t>
            </a:r>
            <a:r>
              <a:rPr lang="en-US" sz="2400" dirty="0">
                <a:latin typeface="Cambria_6g_11"/>
              </a:rPr>
              <a:t>, </a:t>
            </a:r>
            <a:r>
              <a:rPr lang="en-US" sz="2400" dirty="0" err="1">
                <a:latin typeface="Cambria_6g_11"/>
              </a:rPr>
              <a:t>mengapa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ia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dikerjakan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mengapa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tujuan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itu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dicapai</a:t>
            </a:r>
            <a:r>
              <a:rPr lang="en-US" sz="2400" dirty="0" smtClean="0">
                <a:latin typeface="Cambria_6g_11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1"/>
              </a:rPr>
              <a:t>3.</a:t>
            </a:r>
            <a:r>
              <a:rPr lang="en-US" sz="2400" b="1" i="1" dirty="0" smtClean="0">
                <a:latin typeface="Cambria-Italic_b8_11"/>
              </a:rPr>
              <a:t>Where </a:t>
            </a:r>
            <a:r>
              <a:rPr lang="en-US" sz="2400" b="1" dirty="0" smtClean="0">
                <a:latin typeface="Cambria_6g_11"/>
              </a:rPr>
              <a:t>(</a:t>
            </a:r>
            <a:r>
              <a:rPr lang="en-US" sz="2400" b="1" dirty="0" err="1" smtClean="0">
                <a:latin typeface="Cambria_6g_11"/>
              </a:rPr>
              <a:t>dimana</a:t>
            </a:r>
            <a:r>
              <a:rPr lang="en-US" sz="2400" b="1" dirty="0" smtClean="0">
                <a:latin typeface="Cambria_6g_11"/>
              </a:rPr>
              <a:t>)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1"/>
              </a:rPr>
              <a:t>Dimana</a:t>
            </a:r>
            <a:r>
              <a:rPr lang="en-US" sz="2400" dirty="0" smtClean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tempat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setiap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kegiatan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harus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dikerjakan</a:t>
            </a:r>
            <a:r>
              <a:rPr lang="en-US" sz="2400" dirty="0">
                <a:latin typeface="Cambria_6g_11"/>
              </a:rPr>
              <a:t>. </a:t>
            </a:r>
            <a:r>
              <a:rPr lang="en-US" sz="2400" dirty="0" err="1">
                <a:latin typeface="Cambria_6g_11"/>
              </a:rPr>
              <a:t>Perlu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dijelaskan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diberikanalasan-alasannya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berdasarkan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pertimbangan</a:t>
            </a:r>
            <a:r>
              <a:rPr lang="en-US" sz="2400" dirty="0">
                <a:latin typeface="Cambria_6g_11"/>
              </a:rPr>
              <a:t> </a:t>
            </a:r>
            <a:r>
              <a:rPr lang="en-US" sz="2400" dirty="0" err="1">
                <a:latin typeface="Cambria_6g_11"/>
              </a:rPr>
              <a:t>ekonomis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152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4" y="762000"/>
            <a:ext cx="11218984" cy="5486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_4s_12"/>
              </a:rPr>
              <a:t>	</a:t>
            </a:r>
            <a:r>
              <a:rPr lang="en-US" dirty="0">
                <a:solidFill>
                  <a:srgbClr val="000000"/>
                </a:solidFill>
                <a:latin typeface="Calibri_4s_12"/>
              </a:rPr>
              <a:t/>
            </a:r>
            <a:br>
              <a:rPr lang="en-US" dirty="0">
                <a:solidFill>
                  <a:srgbClr val="000000"/>
                </a:solidFill>
                <a:latin typeface="Calibri_4s_12"/>
              </a:rPr>
            </a:br>
            <a:r>
              <a:rPr lang="en-US" sz="2400" b="1" dirty="0" smtClean="0">
                <a:latin typeface="Calibri_4s_12"/>
              </a:rPr>
              <a:t>4. </a:t>
            </a:r>
            <a:r>
              <a:rPr lang="en-US" sz="2400" b="1" i="1" dirty="0" smtClean="0">
                <a:latin typeface="Calibri_4s_12"/>
              </a:rPr>
              <a:t>When</a:t>
            </a:r>
            <a:r>
              <a:rPr lang="en-US" sz="2400" b="1" dirty="0" smtClean="0">
                <a:latin typeface="Calibri_4s_12"/>
              </a:rPr>
              <a:t> (</a:t>
            </a:r>
            <a:r>
              <a:rPr lang="en-US" sz="2400" b="1" dirty="0" err="1" smtClean="0">
                <a:latin typeface="Cambria_6g_12"/>
              </a:rPr>
              <a:t>Kapan</a:t>
            </a:r>
            <a:r>
              <a:rPr lang="en-US" sz="2400" b="1" dirty="0" smtClean="0">
                <a:latin typeface="Cambria_6g_12"/>
              </a:rPr>
              <a:t> </a:t>
            </a:r>
            <a:r>
              <a:rPr lang="en-US" sz="2400" b="1" dirty="0" err="1">
                <a:latin typeface="Cambria_6g_12"/>
              </a:rPr>
              <a:t>rencana</a:t>
            </a:r>
            <a:r>
              <a:rPr lang="en-US" sz="2400" b="1" dirty="0">
                <a:latin typeface="Cambria_6g_12"/>
              </a:rPr>
              <a:t> </a:t>
            </a:r>
            <a:r>
              <a:rPr lang="en-US" sz="2400" b="1" dirty="0" err="1">
                <a:latin typeface="Cambria_6g_12"/>
              </a:rPr>
              <a:t>akan</a:t>
            </a:r>
            <a:r>
              <a:rPr lang="en-US" sz="2400" b="1" dirty="0">
                <a:latin typeface="Cambria_6g_12"/>
              </a:rPr>
              <a:t> </a:t>
            </a:r>
            <a:r>
              <a:rPr lang="en-US" sz="2400" b="1" dirty="0" err="1" smtClean="0">
                <a:latin typeface="Cambria_6g_12"/>
              </a:rPr>
              <a:t>dilakukan</a:t>
            </a:r>
            <a:r>
              <a:rPr lang="en-US" sz="2400" b="1" dirty="0">
                <a:latin typeface="Cambria_6g_12"/>
              </a:rPr>
              <a:t>)</a:t>
            </a:r>
            <a:r>
              <a:rPr lang="en-US" sz="2400" b="1" dirty="0" smtClean="0">
                <a:latin typeface="Cambria_6g_12"/>
              </a:rPr>
              <a:t>. </a:t>
            </a:r>
          </a:p>
          <a:p>
            <a:r>
              <a:rPr lang="en-US" sz="2400" dirty="0" err="1">
                <a:latin typeface="Cambria_6g_12"/>
              </a:rPr>
              <a:t>W</a:t>
            </a:r>
            <a:r>
              <a:rPr lang="en-US" sz="2400" dirty="0" err="1" smtClean="0">
                <a:latin typeface="Cambria_6g_12"/>
              </a:rPr>
              <a:t>aktu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dimulainya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pekerjaan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baik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untuk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tiap-tiap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bagian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maupun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untuk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seluruh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pekerjaan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harus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ditetapkanstandar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waktu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untuk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memilih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pekerjaan-pekerjaan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itu</a:t>
            </a:r>
            <a:r>
              <a:rPr lang="en-US" sz="2400" dirty="0">
                <a:latin typeface="Cambria_6g_12"/>
              </a:rPr>
              <a:t>. </a:t>
            </a:r>
            <a:r>
              <a:rPr lang="en-US" sz="2400" dirty="0" err="1">
                <a:latin typeface="Cambria_6g_12"/>
              </a:rPr>
              <a:t>Alasan-alasan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memilihwaktu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itu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harus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diberikan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sejelas</a:t>
            </a:r>
            <a:r>
              <a:rPr lang="en-US" sz="2400" dirty="0">
                <a:latin typeface="Cambria_6g_12"/>
              </a:rPr>
              <a:t>- </a:t>
            </a:r>
            <a:r>
              <a:rPr lang="en-US" sz="2400" dirty="0" err="1">
                <a:latin typeface="Cambria_6g_12"/>
              </a:rPr>
              <a:t>jelasnya</a:t>
            </a:r>
            <a:r>
              <a:rPr lang="en-US" sz="2400" dirty="0" smtClean="0">
                <a:latin typeface="Cambria_6g_12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2"/>
              </a:rPr>
              <a:t>5.</a:t>
            </a:r>
            <a:r>
              <a:rPr lang="en-US" sz="2400" b="1" i="1" dirty="0" smtClean="0">
                <a:latin typeface="Cambria-Italic_b8_12"/>
              </a:rPr>
              <a:t>Who </a:t>
            </a:r>
            <a:r>
              <a:rPr lang="en-US" sz="2400" b="1" dirty="0" smtClean="0">
                <a:latin typeface="Cambria_6g_12"/>
              </a:rPr>
              <a:t>(</a:t>
            </a:r>
            <a:r>
              <a:rPr lang="en-US" sz="2400" b="1" dirty="0" err="1" smtClean="0">
                <a:latin typeface="Cambria_6g_12"/>
              </a:rPr>
              <a:t>siapa</a:t>
            </a:r>
            <a:r>
              <a:rPr lang="en-US" sz="2400" b="1" dirty="0" smtClean="0">
                <a:latin typeface="Cambria_6g_12"/>
              </a:rPr>
              <a:t>)</a:t>
            </a:r>
          </a:p>
          <a:p>
            <a:r>
              <a:rPr lang="en-US" sz="2400" dirty="0" err="1" smtClean="0">
                <a:latin typeface="Cambria_6g_12"/>
              </a:rPr>
              <a:t>Siapa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>
                <a:latin typeface="Cambria_6g_12"/>
              </a:rPr>
              <a:t>yang </a:t>
            </a:r>
            <a:r>
              <a:rPr lang="en-US" sz="2400" dirty="0" err="1">
                <a:latin typeface="Cambria_6g_12"/>
              </a:rPr>
              <a:t>akan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melakukannya</a:t>
            </a:r>
            <a:r>
              <a:rPr lang="en-US" sz="2400" dirty="0">
                <a:latin typeface="Cambria_6g_12"/>
              </a:rPr>
              <a:t>, </a:t>
            </a:r>
            <a:r>
              <a:rPr lang="en-US" sz="2400" dirty="0" err="1">
                <a:latin typeface="Cambria_6g_12"/>
              </a:rPr>
              <a:t>jadi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pemilihan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penempatan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karyawan,menetapkan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persyaratan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dan</a:t>
            </a:r>
            <a:r>
              <a:rPr lang="en-US" sz="2400" dirty="0" smtClean="0">
                <a:latin typeface="Cambria_6g_12"/>
              </a:rPr>
              <a:t> Jumlah </a:t>
            </a:r>
            <a:r>
              <a:rPr lang="en-US" sz="2400" dirty="0" err="1" smtClean="0">
                <a:latin typeface="Cambria_6g_12"/>
              </a:rPr>
              <a:t>karyawan</a:t>
            </a:r>
            <a:r>
              <a:rPr lang="en-US" sz="2400" dirty="0" smtClean="0">
                <a:latin typeface="Cambria_6g_12"/>
              </a:rPr>
              <a:t> yang </a:t>
            </a:r>
            <a:r>
              <a:rPr lang="en-US" sz="2400" dirty="0" err="1" smtClean="0">
                <a:latin typeface="Cambria_6g_12"/>
              </a:rPr>
              <a:t>akan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melakukan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pekerjaan</a:t>
            </a:r>
            <a:r>
              <a:rPr lang="en-US" sz="2400" dirty="0">
                <a:latin typeface="Cambria_6g_12"/>
              </a:rPr>
              <a:t>, </a:t>
            </a:r>
            <a:r>
              <a:rPr lang="en-US" sz="2400" dirty="0" err="1">
                <a:latin typeface="Cambria_6g_12"/>
              </a:rPr>
              <a:t>luasnya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wewenang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dari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masing-masing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pekerja</a:t>
            </a:r>
            <a:r>
              <a:rPr lang="en-US" sz="2400" dirty="0" smtClean="0">
                <a:latin typeface="Cambria_6g_12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2"/>
              </a:rPr>
              <a:t>6.</a:t>
            </a:r>
            <a:r>
              <a:rPr lang="en-US" sz="2400" b="1" i="1" dirty="0" smtClean="0">
                <a:latin typeface="Cambria-Italic_b8_12"/>
              </a:rPr>
              <a:t>How </a:t>
            </a:r>
            <a:r>
              <a:rPr lang="en-US" sz="2400" b="1" dirty="0" smtClean="0">
                <a:latin typeface="Cambria_6g_12"/>
              </a:rPr>
              <a:t>(</a:t>
            </a:r>
            <a:r>
              <a:rPr lang="en-US" sz="2400" b="1" dirty="0" err="1" smtClean="0">
                <a:latin typeface="Cambria_6g_12"/>
              </a:rPr>
              <a:t>bagaimana</a:t>
            </a:r>
            <a:r>
              <a:rPr lang="en-US" sz="2400" b="1" dirty="0" smtClean="0">
                <a:latin typeface="Cambria_6g_12"/>
              </a:rPr>
              <a:t>)</a:t>
            </a:r>
          </a:p>
          <a:p>
            <a:r>
              <a:rPr lang="en-US" sz="2400" dirty="0" err="1" smtClean="0">
                <a:latin typeface="Cambria_6g_12"/>
              </a:rPr>
              <a:t>Bagaimana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mengerjakannya</a:t>
            </a:r>
            <a:r>
              <a:rPr lang="en-US" sz="2400" dirty="0">
                <a:latin typeface="Cambria_6g_12"/>
              </a:rPr>
              <a:t>, </a:t>
            </a:r>
            <a:r>
              <a:rPr lang="en-US" sz="2400" dirty="0" err="1">
                <a:latin typeface="Cambria_6g_12"/>
              </a:rPr>
              <a:t>perlu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diberi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penjelasan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mengenai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teknik-teknikpengerjaannya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176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269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UNSUR – UNSUR PERENCANAAN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4" y="1359877"/>
            <a:ext cx="11301046" cy="51815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mbria_6g_12"/>
              </a:rPr>
              <a:t>1.Tujuan </a:t>
            </a:r>
            <a:r>
              <a:rPr lang="en-US" sz="2400" b="1" dirty="0" err="1" smtClean="0">
                <a:latin typeface="Cambria_6g_12"/>
              </a:rPr>
              <a:t>Organisasi</a:t>
            </a:r>
            <a:endParaRPr lang="en-US" sz="2400" b="1" dirty="0" smtClean="0">
              <a:latin typeface="Cambria_6g_12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_6g_12"/>
              </a:rPr>
              <a:t>Menjelaskan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rencana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apa</a:t>
            </a:r>
            <a:r>
              <a:rPr lang="en-US" sz="2400" dirty="0">
                <a:latin typeface="Cambria_6g_12"/>
              </a:rPr>
              <a:t> yang </a:t>
            </a:r>
            <a:r>
              <a:rPr lang="en-US" sz="2400" dirty="0" err="1">
                <a:latin typeface="Cambria_6g_12"/>
              </a:rPr>
              <a:t>menjadi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tujuan</a:t>
            </a:r>
            <a:r>
              <a:rPr lang="en-US" sz="2400" dirty="0">
                <a:latin typeface="Cambria_6g_12"/>
              </a:rPr>
              <a:t>, </a:t>
            </a:r>
            <a:r>
              <a:rPr lang="en-US" sz="2400" dirty="0" err="1">
                <a:latin typeface="Cambria_6g_12"/>
              </a:rPr>
              <a:t>tujuan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tersebut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dapat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bersifat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materiil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untuk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mencari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keuntungan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sebesar-besarnya</a:t>
            </a:r>
            <a:r>
              <a:rPr lang="en-US" sz="2400" dirty="0">
                <a:latin typeface="Cambria_6g_12"/>
              </a:rPr>
              <a:t>, </a:t>
            </a:r>
            <a:r>
              <a:rPr lang="en-US" sz="2400" dirty="0" err="1">
                <a:latin typeface="Cambria_6g_12"/>
              </a:rPr>
              <a:t>maupun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bersifat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smtClean="0">
                <a:latin typeface="Cambria_6g_12"/>
              </a:rPr>
              <a:t>moral </a:t>
            </a:r>
            <a:r>
              <a:rPr lang="en-US" sz="2400" dirty="0" err="1" smtClean="0">
                <a:latin typeface="Cambria_6g_12"/>
              </a:rPr>
              <a:t>dalam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rangka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melaksanakan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tugas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pemerintah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diantaranya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dalam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melayani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masyarakat</a:t>
            </a:r>
            <a:r>
              <a:rPr lang="en-US" sz="2400" dirty="0" smtClean="0">
                <a:latin typeface="Cambria_6g_12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2"/>
              </a:rPr>
              <a:t>2.Politik </a:t>
            </a:r>
            <a:r>
              <a:rPr lang="en-US" sz="2400" b="1" dirty="0" err="1" smtClean="0">
                <a:latin typeface="Cambria_6g_12"/>
              </a:rPr>
              <a:t>Organisasi</a:t>
            </a:r>
            <a:endParaRPr lang="en-US" sz="2400" b="1" dirty="0" smtClean="0">
              <a:latin typeface="Cambria_6g_12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_6g_12"/>
              </a:rPr>
              <a:t>Merupakan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peraturan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atau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pedoman</a:t>
            </a:r>
            <a:r>
              <a:rPr lang="en-US" sz="2400" dirty="0">
                <a:latin typeface="Cambria_6g_12"/>
              </a:rPr>
              <a:t> yang </a:t>
            </a:r>
            <a:r>
              <a:rPr lang="en-US" sz="2400" dirty="0" err="1">
                <a:latin typeface="Cambria_6g_12"/>
              </a:rPr>
              <a:t>digariskan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bagi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tindakan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organisasi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untuk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mencapai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tujuan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dengan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hasil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baik</a:t>
            </a:r>
            <a:r>
              <a:rPr lang="en-US" sz="2400" dirty="0" smtClean="0">
                <a:latin typeface="Cambria_6g_12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2"/>
              </a:rPr>
              <a:t>3.Prosedur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2"/>
              </a:rPr>
              <a:t>Memuat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prosedur</a:t>
            </a:r>
            <a:r>
              <a:rPr lang="en-US" sz="2400" dirty="0">
                <a:latin typeface="Cambria_6g_12"/>
              </a:rPr>
              <a:t>, </a:t>
            </a:r>
            <a:r>
              <a:rPr lang="en-US" sz="2400" dirty="0" err="1">
                <a:latin typeface="Cambria_6g_12"/>
              </a:rPr>
              <a:t>yakni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urutan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pelaksanaan</a:t>
            </a:r>
            <a:r>
              <a:rPr lang="en-US" sz="2400" dirty="0">
                <a:latin typeface="Cambria_6g_12"/>
              </a:rPr>
              <a:t> yang </a:t>
            </a:r>
            <a:r>
              <a:rPr lang="en-US" sz="2400" dirty="0" err="1">
                <a:latin typeface="Cambria_6g_12"/>
              </a:rPr>
              <a:t>harus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dilakukan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dalam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 smtClean="0">
                <a:latin typeface="Cambria_6g_12"/>
              </a:rPr>
              <a:t>melakukan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tindakan</a:t>
            </a:r>
            <a:r>
              <a:rPr lang="en-US" dirty="0">
                <a:solidFill>
                  <a:srgbClr val="000000"/>
                </a:solidFill>
                <a:latin typeface="Cambria_6g_1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11054862" cy="6295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mbria_6g_12"/>
              </a:rPr>
              <a:t>4.Anggaran </a:t>
            </a:r>
            <a:r>
              <a:rPr lang="en-US" sz="2400" b="1" dirty="0" err="1" smtClean="0">
                <a:latin typeface="Cambria_6g_12"/>
              </a:rPr>
              <a:t>Belanja</a:t>
            </a:r>
            <a:endParaRPr lang="en-US" sz="2400" b="1" dirty="0" smtClean="0">
              <a:latin typeface="Cambria_6g_12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_6g_12"/>
              </a:rPr>
              <a:t>Yaitu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ikhtisar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dari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hasil-hasil</a:t>
            </a:r>
            <a:r>
              <a:rPr lang="en-US" sz="2400" dirty="0">
                <a:latin typeface="Cambria_6g_12"/>
              </a:rPr>
              <a:t> yang </a:t>
            </a:r>
            <a:r>
              <a:rPr lang="en-US" sz="2400" dirty="0" err="1">
                <a:latin typeface="Cambria_6g_12"/>
              </a:rPr>
              <a:t>diharapkan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tercapai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pengeluaran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yangdiperlukan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untuk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mencapai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hasil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tersebut</a:t>
            </a:r>
            <a:r>
              <a:rPr lang="en-US" sz="2400" dirty="0">
                <a:latin typeface="Cambria_6g_12"/>
              </a:rPr>
              <a:t>, yang </a:t>
            </a:r>
            <a:r>
              <a:rPr lang="en-US" sz="2400" dirty="0" err="1">
                <a:latin typeface="Cambria_6g_12"/>
              </a:rPr>
              <a:t>dinyatakan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dalam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angka</a:t>
            </a:r>
            <a:r>
              <a:rPr lang="en-US" sz="2400" dirty="0" smtClean="0">
                <a:latin typeface="Cambria_6g_12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_6g_12"/>
              </a:rPr>
              <a:t>5.Program </a:t>
            </a:r>
            <a:r>
              <a:rPr lang="en-US" sz="2400" b="1" dirty="0" err="1" smtClean="0">
                <a:latin typeface="Cambria_6g_12"/>
              </a:rPr>
              <a:t>Kegiatan</a:t>
            </a:r>
            <a:endParaRPr lang="en-US" sz="2400" b="1" dirty="0" smtClean="0">
              <a:latin typeface="Cambria_6g_12"/>
            </a:endParaRPr>
          </a:p>
          <a:p>
            <a:pPr marL="0" indent="0">
              <a:buNone/>
            </a:pPr>
            <a:r>
              <a:rPr lang="en-US" sz="2400" dirty="0" smtClean="0">
                <a:latin typeface="Cambria_6g_12"/>
              </a:rPr>
              <a:t>Merupakanrangkaiantindakanuntukwaktuyangakandatang.Suatuperencanaan </a:t>
            </a:r>
            <a:r>
              <a:rPr lang="en-US" sz="2400" dirty="0">
                <a:latin typeface="Cambria_6g_12"/>
              </a:rPr>
              <a:t>yang </a:t>
            </a:r>
            <a:r>
              <a:rPr lang="en-US" sz="2400" dirty="0" err="1">
                <a:latin typeface="Cambria_6g_12"/>
              </a:rPr>
              <a:t>komprehensif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harus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memperhatikan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unsur</a:t>
            </a:r>
            <a:r>
              <a:rPr lang="en-US" sz="2400" dirty="0">
                <a:latin typeface="Cambria_ci_12"/>
              </a:rPr>
              <a:t>–</a:t>
            </a:r>
            <a:r>
              <a:rPr lang="en-US" sz="2400" dirty="0" err="1">
                <a:latin typeface="Cambria_6g_12"/>
              </a:rPr>
              <a:t>unsur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pentingsebagai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berikut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smtClean="0">
                <a:latin typeface="Cambria_6g_12"/>
              </a:rPr>
              <a:t>: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2"/>
              </a:rPr>
              <a:t>a.Visi</a:t>
            </a:r>
            <a:r>
              <a:rPr lang="en-US" sz="2400" dirty="0" smtClean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dan</a:t>
            </a:r>
            <a:r>
              <a:rPr lang="en-US" sz="2400" dirty="0">
                <a:latin typeface="Cambria_6g_12"/>
              </a:rPr>
              <a:t> </a:t>
            </a:r>
            <a:r>
              <a:rPr lang="en-US" sz="2400" dirty="0" err="1">
                <a:latin typeface="Cambria_6g_12"/>
              </a:rPr>
              <a:t>misi</a:t>
            </a:r>
            <a:r>
              <a:rPr lang="en-US" sz="2400" dirty="0" smtClean="0">
                <a:latin typeface="Cambria_6g_12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2"/>
              </a:rPr>
              <a:t>b.</a:t>
            </a:r>
            <a:r>
              <a:rPr lang="en-US" sz="2400" dirty="0" err="1" smtClean="0">
                <a:latin typeface="Cambria_6g_13"/>
              </a:rPr>
              <a:t>Tujuan</a:t>
            </a:r>
            <a:r>
              <a:rPr lang="en-US" sz="2400" dirty="0" smtClean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rencana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pemecahan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masalah</a:t>
            </a:r>
            <a:r>
              <a:rPr lang="en-US" sz="2400" dirty="0" smtClean="0">
                <a:latin typeface="Cambria_6g_13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3"/>
              </a:rPr>
              <a:t>d.Kebijakan</a:t>
            </a:r>
            <a:r>
              <a:rPr lang="en-US" sz="2400" dirty="0" smtClean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kesehatan</a:t>
            </a:r>
            <a:r>
              <a:rPr lang="en-US" sz="2400" dirty="0" smtClean="0">
                <a:latin typeface="Cambria_6g_13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3"/>
              </a:rPr>
              <a:t>e.Rencana</a:t>
            </a:r>
            <a:r>
              <a:rPr lang="en-US" sz="2400" dirty="0" smtClean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usulan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kegiatan</a:t>
            </a:r>
            <a:r>
              <a:rPr lang="en-US" sz="2400" dirty="0" smtClean="0">
                <a:latin typeface="Cambria_6g_13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Cambria_6g_13"/>
              </a:rPr>
              <a:t>f.Rencana</a:t>
            </a:r>
            <a:r>
              <a:rPr lang="en-US" sz="2400" dirty="0" smtClean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pelaksanaan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kegiatan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dan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>
                <a:latin typeface="Cambria_6g_13"/>
              </a:rPr>
              <a:t>perkiraan</a:t>
            </a:r>
            <a:r>
              <a:rPr lang="en-US" sz="2400" dirty="0">
                <a:latin typeface="Cambria_6g_13"/>
              </a:rPr>
              <a:t> </a:t>
            </a:r>
            <a:r>
              <a:rPr lang="en-US" sz="2400" dirty="0" err="1" smtClean="0">
                <a:latin typeface="Cambria_6g_13"/>
              </a:rPr>
              <a:t>hambatan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549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PERENCANAAN MERUPAKAN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+mj-lt"/>
              <a:buAutoNum type="arabicPeriod"/>
            </a:pPr>
            <a:r>
              <a:rPr lang="en-US" sz="2800" dirty="0" err="1" smtClean="0">
                <a:latin typeface="inherit"/>
              </a:rPr>
              <a:t>Perencanaan</a:t>
            </a:r>
            <a:r>
              <a:rPr lang="en-US" sz="2800" dirty="0" smtClean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harus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didasarkan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kepada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analisis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dan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pemahaman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sistem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dengan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baik</a:t>
            </a:r>
            <a:r>
              <a:rPr lang="en-US" sz="28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800" dirty="0" err="1">
                <a:latin typeface="inherit"/>
              </a:rPr>
              <a:t>Perencanaan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pada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hakekatnya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menyusun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konsep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dan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kegiatan</a:t>
            </a:r>
            <a:r>
              <a:rPr lang="en-US" sz="2800" dirty="0">
                <a:latin typeface="inherit"/>
              </a:rPr>
              <a:t> yang </a:t>
            </a:r>
            <a:r>
              <a:rPr lang="en-US" sz="2800" dirty="0" err="1">
                <a:latin typeface="inherit"/>
              </a:rPr>
              <a:t>akan</a:t>
            </a:r>
            <a:r>
              <a:rPr lang="en-US" sz="2800" dirty="0">
                <a:latin typeface="inherit"/>
              </a:rPr>
              <a:t>  </a:t>
            </a:r>
            <a:r>
              <a:rPr lang="en-US" sz="2800" dirty="0" err="1">
                <a:latin typeface="inherit"/>
              </a:rPr>
              <a:t>dilaksanakan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untuk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mencapai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tujuan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dan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misi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organisasi</a:t>
            </a:r>
            <a:r>
              <a:rPr lang="en-US" sz="2800" dirty="0">
                <a:latin typeface="inherit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sz="2800" dirty="0" err="1">
                <a:latin typeface="inherit"/>
              </a:rPr>
              <a:t>Perencanaan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secara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implisit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mengemban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misi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organisasi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untuk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mencapai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hari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depan</a:t>
            </a:r>
            <a:r>
              <a:rPr lang="en-US" sz="2800" dirty="0">
                <a:latin typeface="inherit"/>
              </a:rPr>
              <a:t> yang </a:t>
            </a:r>
            <a:r>
              <a:rPr lang="en-US" sz="2800" dirty="0" err="1">
                <a:latin typeface="inherit"/>
              </a:rPr>
              <a:t>lebih</a:t>
            </a:r>
            <a:r>
              <a:rPr lang="en-US" sz="2800" dirty="0">
                <a:latin typeface="inherit"/>
              </a:rPr>
              <a:t> </a:t>
            </a:r>
            <a:r>
              <a:rPr lang="en-US" sz="2800" dirty="0" err="1">
                <a:latin typeface="inherit"/>
              </a:rPr>
              <a:t>baik</a:t>
            </a:r>
            <a:r>
              <a:rPr lang="en-US" sz="2800" dirty="0">
                <a:latin typeface="inherit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7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846" y="305234"/>
            <a:ext cx="9404723" cy="140053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FUNGSI PERENCANAAN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1705764"/>
            <a:ext cx="11769969" cy="4976390"/>
          </a:xfrm>
        </p:spPr>
        <p:txBody>
          <a:bodyPr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 sz="3200" b="1" dirty="0" err="1" smtClean="0">
                <a:latin typeface="inherit"/>
              </a:rPr>
              <a:t>Kontribusi</a:t>
            </a:r>
            <a:r>
              <a:rPr lang="en-US" sz="3200" b="1" dirty="0" smtClean="0">
                <a:latin typeface="inherit"/>
              </a:rPr>
              <a:t> </a:t>
            </a:r>
            <a:r>
              <a:rPr lang="en-US" sz="3200" b="1" dirty="0" err="1">
                <a:latin typeface="inherit"/>
              </a:rPr>
              <a:t>pada</a:t>
            </a:r>
            <a:r>
              <a:rPr lang="en-US" sz="3200" b="1" dirty="0">
                <a:latin typeface="inherit"/>
              </a:rPr>
              <a:t> </a:t>
            </a:r>
            <a:r>
              <a:rPr lang="en-US" sz="3200" b="1" dirty="0" err="1">
                <a:latin typeface="inherit"/>
              </a:rPr>
              <a:t>T</a:t>
            </a:r>
            <a:r>
              <a:rPr lang="en-US" sz="3200" b="1" dirty="0" err="1" smtClean="0">
                <a:latin typeface="inherit"/>
              </a:rPr>
              <a:t>ujuan</a:t>
            </a:r>
            <a:endParaRPr lang="en-US" sz="3200" b="1" dirty="0" smtClean="0">
              <a:latin typeface="inherit"/>
            </a:endParaRPr>
          </a:p>
          <a:p>
            <a:pPr marL="0" indent="0" fontAlgn="base">
              <a:buNone/>
            </a:pPr>
            <a:r>
              <a:rPr lang="en-US" sz="3200" dirty="0" err="1">
                <a:latin typeface="Montserrat"/>
              </a:rPr>
              <a:t>memfasilitasi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perusahaan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dalam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mencapai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semua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tujuannya</a:t>
            </a:r>
            <a:r>
              <a:rPr lang="en-US" sz="3200" dirty="0">
                <a:latin typeface="Montserrat"/>
              </a:rPr>
              <a:t>. </a:t>
            </a:r>
            <a:r>
              <a:rPr lang="en-US" sz="3200" dirty="0" err="1">
                <a:latin typeface="Montserrat"/>
              </a:rPr>
              <a:t>Merupakan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prinsip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utama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dalam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mencapai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tujuan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bersama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perusahaan</a:t>
            </a:r>
            <a:r>
              <a:rPr lang="en-US" sz="3200" dirty="0">
                <a:solidFill>
                  <a:srgbClr val="656565"/>
                </a:solidFill>
                <a:latin typeface="Montserrat"/>
              </a:rPr>
              <a:t>.</a:t>
            </a:r>
            <a:endParaRPr lang="en-US" sz="3200" dirty="0">
              <a:latin typeface="inherit"/>
            </a:endParaRPr>
          </a:p>
          <a:p>
            <a:pPr marL="0" indent="0" fontAlgn="base">
              <a:buNone/>
            </a:pPr>
            <a:r>
              <a:rPr lang="en-US" sz="3200" b="1" dirty="0" smtClean="0">
                <a:latin typeface="inherit"/>
              </a:rPr>
              <a:t>2.Keutamaan </a:t>
            </a:r>
            <a:r>
              <a:rPr lang="en-US" sz="3200" b="1" dirty="0" err="1" smtClean="0">
                <a:latin typeface="inherit"/>
              </a:rPr>
              <a:t>Perencanaan</a:t>
            </a:r>
          </a:p>
          <a:p>
            <a:pPr marL="0" indent="0" fontAlgn="base">
              <a:buNone/>
            </a:pPr>
            <a:r>
              <a:rPr lang="en-US" sz="3200" dirty="0" err="1" smtClean="0">
                <a:latin typeface="Montserrat"/>
              </a:rPr>
              <a:t>Perencanaan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dan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pengawasan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tidak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bisa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dipisahkan</a:t>
            </a:r>
            <a:r>
              <a:rPr lang="en-US" sz="3200" dirty="0" smtClean="0">
                <a:latin typeface="Montserrat"/>
              </a:rPr>
              <a:t>. </a:t>
            </a:r>
            <a:r>
              <a:rPr lang="en-US" sz="3200" dirty="0" err="1" smtClean="0">
                <a:latin typeface="Montserrat"/>
              </a:rPr>
              <a:t>Kegiatan</a:t>
            </a:r>
            <a:r>
              <a:rPr lang="en-US" sz="3200" dirty="0" smtClean="0">
                <a:latin typeface="Montserrat"/>
              </a:rPr>
              <a:t> yang </a:t>
            </a:r>
            <a:r>
              <a:rPr lang="en-US" sz="3200" dirty="0" err="1" smtClean="0">
                <a:latin typeface="Montserrat"/>
              </a:rPr>
              <a:t>tidak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direncanakan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tidak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dapat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direncanakan</a:t>
            </a:r>
            <a:r>
              <a:rPr lang="en-US" sz="3200" dirty="0" smtClean="0">
                <a:latin typeface="Montserrat"/>
              </a:rPr>
              <a:t>, </a:t>
            </a:r>
            <a:r>
              <a:rPr lang="en-US" sz="3200" dirty="0" err="1" smtClean="0">
                <a:latin typeface="Montserrat"/>
              </a:rPr>
              <a:t>kontrol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mengikuti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jalur</a:t>
            </a:r>
            <a:r>
              <a:rPr lang="en-US" sz="3200" dirty="0" smtClean="0">
                <a:latin typeface="Montserrat"/>
              </a:rPr>
              <a:t> – </a:t>
            </a:r>
            <a:r>
              <a:rPr lang="en-US" sz="3200" dirty="0" err="1" smtClean="0">
                <a:latin typeface="Montserrat"/>
              </a:rPr>
              <a:t>jalur</a:t>
            </a:r>
            <a:r>
              <a:rPr lang="en-US" sz="3200" dirty="0" smtClean="0">
                <a:latin typeface="Montserrat"/>
              </a:rPr>
              <a:t> yang </a:t>
            </a:r>
            <a:r>
              <a:rPr lang="en-US" sz="3200" dirty="0" err="1" smtClean="0">
                <a:latin typeface="Montserrat"/>
              </a:rPr>
              <a:t>ada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pada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 smtClean="0">
                <a:latin typeface="Montserrat"/>
              </a:rPr>
              <a:t>perncanaan</a:t>
            </a:r>
            <a:r>
              <a:rPr lang="en-US" sz="3200" dirty="0" smtClean="0">
                <a:latin typeface="Montserrat"/>
              </a:rPr>
              <a:t>.</a:t>
            </a:r>
            <a:endParaRPr lang="en-US" sz="3200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71286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703386"/>
            <a:ext cx="11277600" cy="5545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Penembusan</a:t>
            </a:r>
            <a:r>
              <a:rPr lang="en-US" sz="3200" dirty="0" smtClean="0"/>
              <a:t> 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err="1" smtClean="0">
                <a:latin typeface="Montserrat"/>
              </a:rPr>
              <a:t>Bagaimanapun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juga</a:t>
            </a:r>
            <a:r>
              <a:rPr lang="en-US" sz="3200" dirty="0">
                <a:latin typeface="Montserrat"/>
              </a:rPr>
              <a:t>, </a:t>
            </a:r>
            <a:r>
              <a:rPr lang="en-US" sz="3200" dirty="0" err="1">
                <a:latin typeface="Montserrat"/>
              </a:rPr>
              <a:t>semua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rencana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manajer</a:t>
            </a:r>
            <a:r>
              <a:rPr lang="en-US" sz="3200" dirty="0">
                <a:latin typeface="Montserrat"/>
              </a:rPr>
              <a:t> – </a:t>
            </a:r>
            <a:r>
              <a:rPr lang="en-US" sz="3200" dirty="0" err="1">
                <a:latin typeface="Montserrat"/>
              </a:rPr>
              <a:t>dari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presiden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hingga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pengawas</a:t>
            </a:r>
            <a:r>
              <a:rPr lang="en-US" sz="3200" dirty="0">
                <a:latin typeface="Montserrat"/>
              </a:rPr>
              <a:t> -. </a:t>
            </a:r>
            <a:r>
              <a:rPr lang="en-US" sz="3200" dirty="0" err="1">
                <a:latin typeface="Montserrat"/>
              </a:rPr>
              <a:t>dibatasi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oleh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prosedur</a:t>
            </a:r>
            <a:r>
              <a:rPr lang="en-US" sz="3200" dirty="0">
                <a:latin typeface="Montserrat"/>
              </a:rPr>
              <a:t> – </a:t>
            </a:r>
            <a:r>
              <a:rPr lang="en-US" sz="3200" dirty="0" err="1">
                <a:latin typeface="Montserrat"/>
              </a:rPr>
              <a:t>prosedur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garis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pandu</a:t>
            </a:r>
            <a:r>
              <a:rPr lang="en-US" sz="3200" dirty="0">
                <a:latin typeface="Montserrat"/>
              </a:rPr>
              <a:t> yang </a:t>
            </a:r>
            <a:r>
              <a:rPr lang="en-US" sz="3200" dirty="0" err="1">
                <a:latin typeface="Montserrat"/>
              </a:rPr>
              <a:t>jelas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tegas</a:t>
            </a:r>
            <a:r>
              <a:rPr lang="en-US" sz="3200" dirty="0" smtClean="0">
                <a:latin typeface="Montserrat"/>
              </a:rPr>
              <a:t>.</a:t>
            </a:r>
            <a:endParaRPr lang="en-US" sz="3200" dirty="0">
              <a:latin typeface="Montserrat"/>
            </a:endParaRPr>
          </a:p>
          <a:p>
            <a:pPr marL="0" indent="0" fontAlgn="base">
              <a:buNone/>
            </a:pPr>
            <a:r>
              <a:rPr lang="en-US" sz="3200" b="1" dirty="0" smtClean="0">
                <a:latin typeface="inherit"/>
              </a:rPr>
              <a:t>4. </a:t>
            </a:r>
            <a:r>
              <a:rPr lang="en-US" sz="3200" b="1" dirty="0" err="1" smtClean="0">
                <a:latin typeface="inherit"/>
              </a:rPr>
              <a:t>Effisiensi</a:t>
            </a:r>
            <a:r>
              <a:rPr lang="en-US" sz="3200" b="1" dirty="0" smtClean="0">
                <a:latin typeface="inherit"/>
              </a:rPr>
              <a:t> </a:t>
            </a:r>
            <a:r>
              <a:rPr lang="en-US" sz="3200" b="1" dirty="0" err="1">
                <a:latin typeface="inherit"/>
              </a:rPr>
              <a:t>dari</a:t>
            </a:r>
            <a:r>
              <a:rPr lang="en-US" sz="3200" b="1" dirty="0">
                <a:latin typeface="inherit"/>
              </a:rPr>
              <a:t> </a:t>
            </a:r>
            <a:r>
              <a:rPr lang="en-US" sz="3200" b="1" dirty="0" err="1">
                <a:latin typeface="inherit"/>
              </a:rPr>
              <a:t>Rencana</a:t>
            </a:r>
            <a:endParaRPr lang="en-US" sz="3200" b="1" dirty="0">
              <a:latin typeface="inherit"/>
            </a:endParaRPr>
          </a:p>
          <a:p>
            <a:pPr marL="0" indent="0">
              <a:buNone/>
            </a:pPr>
            <a:r>
              <a:rPr lang="en-US" sz="3200" dirty="0">
                <a:latin typeface="Montserrat"/>
              </a:rPr>
              <a:t> </a:t>
            </a:r>
            <a:r>
              <a:rPr lang="en-US" sz="3200" dirty="0" err="1" smtClean="0">
                <a:latin typeface="Montserrat"/>
              </a:rPr>
              <a:t>Recana</a:t>
            </a:r>
            <a:r>
              <a:rPr lang="en-US" sz="3200" dirty="0" smtClean="0">
                <a:latin typeface="Montserrat"/>
              </a:rPr>
              <a:t> </a:t>
            </a:r>
            <a:r>
              <a:rPr lang="en-US" sz="3200" dirty="0">
                <a:latin typeface="Montserrat"/>
              </a:rPr>
              <a:t>yang </a:t>
            </a:r>
            <a:r>
              <a:rPr lang="en-US" sz="3200" dirty="0" err="1">
                <a:latin typeface="Montserrat"/>
              </a:rPr>
              <a:t>mungkin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tidak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efisien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jika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biaya</a:t>
            </a:r>
            <a:r>
              <a:rPr lang="en-US" sz="3200" dirty="0">
                <a:latin typeface="Montserrat"/>
              </a:rPr>
              <a:t> yang </a:t>
            </a:r>
            <a:r>
              <a:rPr lang="en-US" sz="3200" dirty="0" err="1">
                <a:latin typeface="Montserrat"/>
              </a:rPr>
              <a:t>dikeluarkan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lebih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besar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dari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pada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hasil</a:t>
            </a:r>
            <a:r>
              <a:rPr lang="en-US" sz="3200" dirty="0">
                <a:latin typeface="Montserrat"/>
              </a:rPr>
              <a:t> yang </a:t>
            </a:r>
            <a:r>
              <a:rPr lang="en-US" sz="3200" dirty="0" err="1">
                <a:latin typeface="Montserrat"/>
              </a:rPr>
              <a:t>dicapai</a:t>
            </a:r>
            <a:r>
              <a:rPr lang="en-US" sz="3200" dirty="0">
                <a:latin typeface="Montserrat"/>
              </a:rPr>
              <a:t>. </a:t>
            </a:r>
            <a:r>
              <a:rPr lang="en-US" sz="3200" dirty="0" err="1">
                <a:latin typeface="Montserrat"/>
              </a:rPr>
              <a:t>Rencana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mungkin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juga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tidak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efisien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dalam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mencapai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obyek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bila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membahayakan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kepentingan</a:t>
            </a:r>
            <a:r>
              <a:rPr lang="en-US" sz="3200" dirty="0">
                <a:latin typeface="Montserrat"/>
              </a:rPr>
              <a:t>/</a:t>
            </a:r>
            <a:r>
              <a:rPr lang="en-US" sz="3200" dirty="0" err="1">
                <a:latin typeface="Montserrat"/>
              </a:rPr>
              <a:t>kepuasan</a:t>
            </a:r>
            <a:r>
              <a:rPr lang="en-US" sz="3200" dirty="0">
                <a:latin typeface="Montserrat"/>
              </a:rPr>
              <a:t> </a:t>
            </a:r>
            <a:r>
              <a:rPr lang="en-US" sz="3200" dirty="0" err="1">
                <a:latin typeface="Montserrat"/>
              </a:rPr>
              <a:t>kelompok</a:t>
            </a:r>
            <a:r>
              <a:rPr lang="en-US" sz="3200" dirty="0">
                <a:latin typeface="Montserrat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002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175</TotalTime>
  <Words>614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Calibri_4s_12</vt:lpstr>
      <vt:lpstr>Cambria_6g_11</vt:lpstr>
      <vt:lpstr>Cambria_6g_12</vt:lpstr>
      <vt:lpstr>Cambria_6g_13</vt:lpstr>
      <vt:lpstr>Cambria_ci_12</vt:lpstr>
      <vt:lpstr>Cambria-Italic_b8_11</vt:lpstr>
      <vt:lpstr>Cambria-Italic_b8_12</vt:lpstr>
      <vt:lpstr>Century Gothic</vt:lpstr>
      <vt:lpstr>Google Sans</vt:lpstr>
      <vt:lpstr>inherit</vt:lpstr>
      <vt:lpstr>Montserrat</vt:lpstr>
      <vt:lpstr>Wingdings 3</vt:lpstr>
      <vt:lpstr>Ion</vt:lpstr>
      <vt:lpstr>PERENCANAAN KESEHATAN </vt:lpstr>
      <vt:lpstr>DEFINISI PERENCANAAN KESEHATAN</vt:lpstr>
      <vt:lpstr>PowerPoint Presentation</vt:lpstr>
      <vt:lpstr>PowerPoint Presentation</vt:lpstr>
      <vt:lpstr>UNSUR – UNSUR PERENCANAAN </vt:lpstr>
      <vt:lpstr>PowerPoint Presentation</vt:lpstr>
      <vt:lpstr>PERENCANAAN MERUPAKAN </vt:lpstr>
      <vt:lpstr>FUNGSI PERENCANAAN </vt:lpstr>
      <vt:lpstr>PowerPoint Presentation</vt:lpstr>
      <vt:lpstr>MANFAAT PERENCANAAN </vt:lpstr>
      <vt:lpstr>PowerPoint Presentation</vt:lpstr>
      <vt:lpstr>CIRI – CIRI PERENCANAAN </vt:lpstr>
      <vt:lpstr>PowerPoint Presentation</vt:lpstr>
      <vt:lpstr>PowerPoint Presentation</vt:lpstr>
      <vt:lpstr>PowerPoint Presentation</vt:lpstr>
      <vt:lpstr>SISTEM EKONOMI </vt:lpstr>
      <vt:lpstr>RAGAM SISTEM EKONOMI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KESEHATAN </dc:title>
  <dc:creator>ASUS</dc:creator>
  <cp:lastModifiedBy>ASUS</cp:lastModifiedBy>
  <cp:revision>22</cp:revision>
  <dcterms:created xsi:type="dcterms:W3CDTF">2023-03-10T18:11:49Z</dcterms:created>
  <dcterms:modified xsi:type="dcterms:W3CDTF">2023-03-10T21:07:33Z</dcterms:modified>
</cp:coreProperties>
</file>