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8" r:id="rId5"/>
    <p:sldId id="258" r:id="rId6"/>
    <p:sldId id="270" r:id="rId7"/>
    <p:sldId id="259" r:id="rId8"/>
    <p:sldId id="271" r:id="rId9"/>
    <p:sldId id="260" r:id="rId10"/>
    <p:sldId id="261" r:id="rId11"/>
    <p:sldId id="262" r:id="rId12"/>
    <p:sldId id="263" r:id="rId13"/>
    <p:sldId id="272" r:id="rId14"/>
    <p:sldId id="264" r:id="rId15"/>
    <p:sldId id="265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B412D5-72AF-48B4-A7C0-6DEF639DA2E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023FAA3-2D9D-4E34-A594-0FAED553559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876800" cy="1600327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latin typeface="Berlin Sans FB Demi" pitchFamily="34" charset="0"/>
              </a:rPr>
              <a:t>PERSEPSI</a:t>
            </a:r>
            <a:endParaRPr lang="en-US" sz="8800" dirty="0"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71687"/>
            <a:ext cx="3278328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 smtClean="0"/>
              <a:t>Persepsi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 err="1">
                <a:solidFill>
                  <a:srgbClr val="FF0000"/>
                </a:solidFill>
              </a:rPr>
              <a:t>Pengalaman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masa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lalu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terdahulu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lihat</a:t>
            </a:r>
            <a:r>
              <a:rPr lang="en-US" sz="2800" dirty="0"/>
              <a:t>, </a:t>
            </a:r>
            <a:r>
              <a:rPr lang="en-US" sz="2800" dirty="0" err="1"/>
              <a:t>dengar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rasakan</a:t>
            </a:r>
            <a:r>
              <a:rPr lang="en-US" sz="2800" dirty="0"/>
              <a:t>.</a:t>
            </a:r>
          </a:p>
          <a:p>
            <a:pPr fontAlgn="base"/>
            <a:r>
              <a:rPr lang="en-US" sz="2800" b="1" dirty="0" err="1">
                <a:solidFill>
                  <a:srgbClr val="FF0000"/>
                </a:solidFill>
              </a:rPr>
              <a:t>Keinginan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dapat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mempengaruhi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persepsi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seseorang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membuat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keputusan</a:t>
            </a:r>
            <a:r>
              <a:rPr lang="en-US" sz="2800" dirty="0"/>
              <a:t>.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cenderung</a:t>
            </a:r>
            <a:r>
              <a:rPr lang="en-US" sz="2800" dirty="0"/>
              <a:t> </a:t>
            </a:r>
            <a:r>
              <a:rPr lang="en-US" sz="2800" dirty="0" err="1"/>
              <a:t>menolak</a:t>
            </a:r>
            <a:r>
              <a:rPr lang="en-US" sz="2800" dirty="0"/>
              <a:t> </a:t>
            </a:r>
            <a:r>
              <a:rPr lang="en-US" sz="2800" dirty="0" err="1"/>
              <a:t>tawaran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harapkan</a:t>
            </a:r>
            <a:r>
              <a:rPr lang="en-US" sz="2800" dirty="0"/>
              <a:t>.</a:t>
            </a:r>
          </a:p>
          <a:p>
            <a:pPr fontAlgn="base"/>
            <a:r>
              <a:rPr lang="en-US" sz="2800" b="1" dirty="0" err="1">
                <a:solidFill>
                  <a:srgbClr val="FF0000"/>
                </a:solidFill>
              </a:rPr>
              <a:t>Pengalaman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teman-teman</a:t>
            </a:r>
            <a:r>
              <a:rPr lang="en-US" sz="2800" dirty="0"/>
              <a:t>,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menceritakan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dialaminya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persepsi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15962"/>
          </a:xfrm>
        </p:spPr>
        <p:txBody>
          <a:bodyPr>
            <a:noAutofit/>
          </a:bodyPr>
          <a:lstStyle/>
          <a:p>
            <a:r>
              <a:rPr lang="en-US" sz="4400" i="1" dirty="0"/>
              <a:t>Attribution Theory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297363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Teori</a:t>
            </a:r>
            <a:r>
              <a:rPr lang="en-US" sz="3600" b="1" dirty="0" smtClean="0"/>
              <a:t> </a:t>
            </a:r>
            <a:r>
              <a:rPr lang="en-US" sz="3600" b="1" dirty="0" err="1"/>
              <a:t>atribusi</a:t>
            </a:r>
            <a:r>
              <a:rPr lang="en-US" sz="3600" dirty="0"/>
              <a:t> </a:t>
            </a:r>
            <a:r>
              <a:rPr lang="en-US" sz="3600" dirty="0" err="1"/>
              <a:t>menjelaskan</a:t>
            </a:r>
            <a:r>
              <a:rPr lang="en-US" sz="3600" dirty="0"/>
              <a:t> </a:t>
            </a:r>
            <a:r>
              <a:rPr lang="en-US" sz="3600" dirty="0" err="1"/>
              <a:t>bagaimana</a:t>
            </a:r>
            <a:r>
              <a:rPr lang="en-US" sz="3600" dirty="0"/>
              <a:t> orang </a:t>
            </a:r>
            <a:r>
              <a:rPr lang="en-US" sz="3600" dirty="0" err="1"/>
              <a:t>menyimpulkan</a:t>
            </a:r>
            <a:r>
              <a:rPr lang="en-US" sz="3600" dirty="0"/>
              <a:t> </a:t>
            </a:r>
            <a:r>
              <a:rPr lang="en-US" sz="3600" dirty="0" err="1"/>
              <a:t>penyebab</a:t>
            </a:r>
            <a:r>
              <a:rPr lang="en-US" sz="3600" dirty="0"/>
              <a:t> </a:t>
            </a:r>
            <a:r>
              <a:rPr lang="en-US" sz="3600" dirty="0" err="1"/>
              <a:t>tingkah</a:t>
            </a:r>
            <a:r>
              <a:rPr lang="en-US" sz="3600" dirty="0"/>
              <a:t> </a:t>
            </a:r>
            <a:r>
              <a:rPr lang="en-US" sz="3600" dirty="0" err="1"/>
              <a:t>laku</a:t>
            </a:r>
            <a:r>
              <a:rPr lang="en-US" sz="3600" dirty="0"/>
              <a:t> yang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orang lain. </a:t>
            </a:r>
            <a:r>
              <a:rPr lang="en-US" sz="3600" dirty="0" err="1"/>
              <a:t>Teori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menjelaskan</a:t>
            </a:r>
            <a:r>
              <a:rPr lang="en-US" sz="3600" dirty="0"/>
              <a:t> proses yang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memahami</a:t>
            </a:r>
            <a:r>
              <a:rPr lang="en-US" sz="3600" dirty="0"/>
              <a:t> </a:t>
            </a:r>
            <a:r>
              <a:rPr lang="en-US" sz="3600" dirty="0" err="1"/>
              <a:t>tingkah</a:t>
            </a:r>
            <a:r>
              <a:rPr lang="en-US" sz="3600" dirty="0"/>
              <a:t> </a:t>
            </a:r>
            <a:r>
              <a:rPr lang="en-US" sz="3600" dirty="0" err="1"/>
              <a:t>laku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orang lain. </a:t>
            </a:r>
            <a:r>
              <a:rPr lang="en-US" sz="3600" dirty="0" err="1" smtClean="0"/>
              <a:t>mengkaji</a:t>
            </a:r>
            <a:r>
              <a:rPr lang="en-US" sz="3600" dirty="0" smtClean="0"/>
              <a:t> </a:t>
            </a:r>
            <a:r>
              <a:rPr lang="en-US" sz="3600" dirty="0" err="1"/>
              <a:t>inkonsistensi</a:t>
            </a:r>
            <a:r>
              <a:rPr lang="en-US" sz="3600" dirty="0"/>
              <a:t> </a:t>
            </a:r>
            <a:r>
              <a:rPr lang="en-US" sz="3600" dirty="0" err="1"/>
              <a:t>sikap-perilaku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927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059363"/>
          </a:xfrm>
        </p:spPr>
        <p:txBody>
          <a:bodyPr>
            <a:noAutofit/>
          </a:bodyPr>
          <a:lstStyle/>
          <a:p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atribusi</a:t>
            </a:r>
            <a:r>
              <a:rPr lang="en-US" sz="2800" dirty="0"/>
              <a:t> </a:t>
            </a:r>
            <a:r>
              <a:rPr lang="en-US" sz="2800" dirty="0" err="1"/>
              <a:t>diperkenalkan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Fritz </a:t>
            </a:r>
            <a:r>
              <a:rPr lang="en-US" sz="2800" dirty="0" err="1"/>
              <a:t>Heider</a:t>
            </a:r>
            <a:r>
              <a:rPr lang="en-US" sz="2800" dirty="0"/>
              <a:t> (1958) </a:t>
            </a:r>
            <a:r>
              <a:rPr lang="en-US" sz="2800" dirty="0" err="1"/>
              <a:t>pertama</a:t>
            </a:r>
            <a:r>
              <a:rPr lang="en-US" sz="2800" dirty="0"/>
              <a:t> kali.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Heider</a:t>
            </a:r>
            <a:r>
              <a:rPr lang="en-US" sz="2800" dirty="0"/>
              <a:t>,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ilmuwan</a:t>
            </a:r>
            <a:r>
              <a:rPr lang="en-US" sz="2800" dirty="0"/>
              <a:t> </a:t>
            </a:r>
            <a:r>
              <a:rPr lang="en-US" sz="2800" dirty="0" err="1"/>
              <a:t>semu</a:t>
            </a:r>
            <a:r>
              <a:rPr lang="en-US" sz="2800" dirty="0"/>
              <a:t> (pseudo scientist) yang </a:t>
            </a:r>
            <a:r>
              <a:rPr lang="en-US" sz="2800" b="1" dirty="0" err="1">
                <a:solidFill>
                  <a:srgbClr val="FF0000"/>
                </a:solidFill>
              </a:rPr>
              <a:t>berusaha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untuk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mengerti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tingkah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laku</a:t>
            </a:r>
            <a:r>
              <a:rPr lang="en-US" sz="2800" b="1" dirty="0">
                <a:solidFill>
                  <a:srgbClr val="FF0000"/>
                </a:solidFill>
              </a:rPr>
              <a:t> orang lain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mengumpulkan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memadukan</a:t>
            </a:r>
            <a:r>
              <a:rPr lang="en-US" sz="2800" dirty="0"/>
              <a:t> </a:t>
            </a:r>
            <a:r>
              <a:rPr lang="en-US" sz="2800" dirty="0" err="1"/>
              <a:t>potongan</a:t>
            </a:r>
            <a:r>
              <a:rPr lang="en-US" sz="2800" dirty="0"/>
              <a:t>–</a:t>
            </a:r>
            <a:r>
              <a:rPr lang="en-US" sz="2800" dirty="0" err="1"/>
              <a:t>potongan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tiba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penjelasan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akal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–</a:t>
            </a:r>
            <a:r>
              <a:rPr lang="en-US" sz="2800" dirty="0" err="1"/>
              <a:t>sebab</a:t>
            </a:r>
            <a:r>
              <a:rPr lang="en-US" sz="2800" dirty="0"/>
              <a:t> orang lain </a:t>
            </a:r>
            <a:r>
              <a:rPr lang="en-US" sz="2800" dirty="0" err="1"/>
              <a:t>bertingkah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/>
              <a:t>kata lain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 </a:t>
            </a: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berbuat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–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pencurian</a:t>
            </a:r>
            <a:r>
              <a:rPr lang="en-US" sz="2800" dirty="0"/>
              <a:t>.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kenapa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berbuat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2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:\SLV\materi semester ganjil\MUK 1\tumblr_mctkuqp8ll1rxozd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838200"/>
            <a:ext cx="753102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9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0" dirty="0">
                <a:latin typeface="Aharoni" pitchFamily="2" charset="-79"/>
                <a:cs typeface="Aharoni" pitchFamily="2" charset="-79"/>
              </a:rPr>
              <a:t>Fritz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Heider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pendiri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teori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atribusi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mengemukakan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pendapat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mendorong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orang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tingkah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laku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tertentu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0" dirty="0" err="1">
                <a:latin typeface="Aharoni" pitchFamily="2" charset="-79"/>
                <a:cs typeface="Aharoni" pitchFamily="2" charset="-79"/>
              </a:rPr>
              <a:t>yaitu</a:t>
            </a:r>
            <a:r>
              <a:rPr lang="en-US" sz="2400" b="0" dirty="0">
                <a:latin typeface="Aharoni" pitchFamily="2" charset="-79"/>
                <a:cs typeface="Aharoni" pitchFamily="2" charset="-79"/>
              </a:rPr>
              <a:t>: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916363"/>
          </a:xfrm>
        </p:spPr>
        <p:txBody>
          <a:bodyPr>
            <a:noAutofit/>
          </a:bodyPr>
          <a:lstStyle/>
          <a:p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situasional</a:t>
            </a:r>
            <a:r>
              <a:rPr lang="en-US" dirty="0"/>
              <a:t> (orang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);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personal (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);</a:t>
            </a:r>
          </a:p>
          <a:p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(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);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(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);</a:t>
            </a:r>
          </a:p>
          <a:p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(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);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(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);</a:t>
            </a:r>
          </a:p>
          <a:p>
            <a:r>
              <a:rPr lang="en-US" dirty="0"/>
              <a:t>Rasa </a:t>
            </a:r>
            <a:r>
              <a:rPr lang="en-US" dirty="0" err="1"/>
              <a:t>memiliki</a:t>
            </a:r>
            <a:r>
              <a:rPr lang="en-US" dirty="0"/>
              <a:t> (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);</a:t>
            </a:r>
          </a:p>
          <a:p>
            <a:r>
              <a:rPr lang="en-US" dirty="0" err="1"/>
              <a:t>Kewajiban</a:t>
            </a:r>
            <a:r>
              <a:rPr lang="en-US" dirty="0"/>
              <a:t> (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Diperkenankan</a:t>
            </a:r>
            <a:r>
              <a:rPr lang="en-US" dirty="0"/>
              <a:t> (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36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Kecenderungan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atribusi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kecenderungan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manusia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untuk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menjelaskan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segala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sesuatu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sifat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ilmuwan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manusia</a:t>
            </a:r>
            <a:r>
              <a:rPr lang="en-US" sz="2800" b="1" dirty="0">
                <a:solidFill>
                  <a:srgbClr val="FF0000"/>
                </a:solidFill>
              </a:rPr>
              <a:t>), </a:t>
            </a:r>
            <a:r>
              <a:rPr lang="en-US" sz="2800" b="1" dirty="0" err="1">
                <a:solidFill>
                  <a:srgbClr val="FF0000"/>
                </a:solidFill>
              </a:rPr>
              <a:t>termasuk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apa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</a:rPr>
              <a:t>ada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dibalik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perilaku</a:t>
            </a:r>
            <a:r>
              <a:rPr lang="en-US" sz="2800" b="1" dirty="0">
                <a:solidFill>
                  <a:srgbClr val="FF0000"/>
                </a:solidFill>
              </a:rPr>
              <a:t> orang lain</a:t>
            </a:r>
            <a:r>
              <a:rPr lang="en-US" sz="2800" dirty="0"/>
              <a:t>. </a:t>
            </a:r>
            <a:r>
              <a:rPr lang="en-US" sz="2800" dirty="0" err="1"/>
              <a:t>Heider</a:t>
            </a:r>
            <a:r>
              <a:rPr lang="en-US" sz="2800" dirty="0"/>
              <a:t> </a:t>
            </a:r>
            <a:r>
              <a:rPr lang="en-US" sz="2800" dirty="0" err="1"/>
              <a:t>mengungkapkan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atribusi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 smtClean="0"/>
              <a:t>:</a:t>
            </a:r>
          </a:p>
          <a:p>
            <a:r>
              <a:rPr lang="en-US" sz="2800" b="1" dirty="0" err="1">
                <a:solidFill>
                  <a:srgbClr val="92D050"/>
                </a:solidFill>
              </a:rPr>
              <a:t>Atribusi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kausalitas</a:t>
            </a:r>
            <a:r>
              <a:rPr lang="en-US" sz="2800" b="1" dirty="0">
                <a:solidFill>
                  <a:srgbClr val="92D050"/>
                </a:solidFill>
              </a:rPr>
              <a:t> (</a:t>
            </a:r>
            <a:r>
              <a:rPr lang="en-US" sz="2800" b="1" dirty="0" err="1">
                <a:solidFill>
                  <a:srgbClr val="92D050"/>
                </a:solidFill>
              </a:rPr>
              <a:t>sebab</a:t>
            </a:r>
            <a:r>
              <a:rPr lang="en-US" sz="2800" b="1" dirty="0">
                <a:solidFill>
                  <a:srgbClr val="92D050"/>
                </a:solidFill>
              </a:rPr>
              <a:t>–</a:t>
            </a:r>
            <a:r>
              <a:rPr lang="en-US" sz="2800" b="1" dirty="0" err="1">
                <a:solidFill>
                  <a:srgbClr val="92D050"/>
                </a:solidFill>
              </a:rPr>
              <a:t>akibat</a:t>
            </a:r>
            <a:r>
              <a:rPr lang="en-US" sz="2800" b="1" dirty="0">
                <a:solidFill>
                  <a:srgbClr val="92D050"/>
                </a:solidFill>
              </a:rPr>
              <a:t>)</a:t>
            </a:r>
            <a:r>
              <a:rPr lang="en-US" sz="2800" dirty="0">
                <a:solidFill>
                  <a:srgbClr val="92D050"/>
                </a:solidFill>
              </a:rPr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yang </a:t>
            </a:r>
            <a:r>
              <a:rPr lang="en-US" sz="2800" dirty="0" err="1"/>
              <a:t>mempertanyakan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orang lain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dipengaruhi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internal (personal) </a:t>
            </a:r>
            <a:r>
              <a:rPr lang="en-US" sz="2800" dirty="0" err="1"/>
              <a:t>ataukah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 (</a:t>
            </a:r>
            <a:r>
              <a:rPr lang="en-US" sz="2800" dirty="0" err="1"/>
              <a:t>situasional</a:t>
            </a:r>
            <a:r>
              <a:rPr lang="en-US" sz="2800" dirty="0"/>
              <a:t>).</a:t>
            </a:r>
          </a:p>
          <a:p>
            <a:r>
              <a:rPr lang="en-US" sz="2800" b="1" dirty="0" err="1">
                <a:solidFill>
                  <a:srgbClr val="92D050"/>
                </a:solidFill>
              </a:rPr>
              <a:t>Atribusi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kejujuran</a:t>
            </a:r>
            <a:r>
              <a:rPr lang="en-US" sz="2800" dirty="0">
                <a:solidFill>
                  <a:srgbClr val="92D050"/>
                </a:solidFill>
              </a:rPr>
              <a:t>,</a:t>
            </a:r>
            <a:r>
              <a:rPr lang="en-US" sz="2800" dirty="0"/>
              <a:t> yang </a:t>
            </a:r>
            <a:r>
              <a:rPr lang="en-US" sz="2800" dirty="0" err="1"/>
              <a:t>mempertanyakan</a:t>
            </a:r>
            <a:r>
              <a:rPr lang="en-US" sz="2800" dirty="0"/>
              <a:t> </a:t>
            </a:r>
            <a:r>
              <a:rPr lang="en-US" sz="2800" dirty="0" err="1"/>
              <a:t>sejauh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menyimpang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sejauh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orang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yang </a:t>
            </a:r>
            <a:r>
              <a:rPr lang="en-US" sz="2800" dirty="0" err="1" smtClean="0"/>
              <a:t>diajukan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3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Fritz </a:t>
            </a:r>
            <a:r>
              <a:rPr lang="en-US" sz="2600" dirty="0" err="1"/>
              <a:t>Heider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yang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menelaah</a:t>
            </a:r>
            <a:r>
              <a:rPr lang="en-US" sz="2600" dirty="0"/>
              <a:t> </a:t>
            </a:r>
            <a:r>
              <a:rPr lang="en-US" sz="2600" dirty="0" err="1"/>
              <a:t>atribusi</a:t>
            </a:r>
            <a:r>
              <a:rPr lang="en-US" sz="2600" dirty="0"/>
              <a:t> </a:t>
            </a:r>
            <a:r>
              <a:rPr lang="en-US" sz="2600" dirty="0" err="1"/>
              <a:t>kausalitas</a:t>
            </a:r>
            <a:r>
              <a:rPr lang="en-US" sz="2600" dirty="0"/>
              <a:t>. </a:t>
            </a:r>
            <a:r>
              <a:rPr lang="en-US" sz="2600" dirty="0" err="1"/>
              <a:t>Menurut</a:t>
            </a:r>
            <a:r>
              <a:rPr lang="en-US" sz="2600" dirty="0"/>
              <a:t> </a:t>
            </a:r>
            <a:r>
              <a:rPr lang="en-US" sz="2600" dirty="0" err="1"/>
              <a:t>Heider</a:t>
            </a:r>
            <a:r>
              <a:rPr lang="en-US" sz="2600" dirty="0"/>
              <a:t>, 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mengamati</a:t>
            </a:r>
            <a:r>
              <a:rPr lang="en-US" sz="2600" dirty="0"/>
              <a:t> </a:t>
            </a:r>
            <a:r>
              <a:rPr lang="en-US" sz="2600" dirty="0" err="1"/>
              <a:t>perilaku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, </a:t>
            </a:r>
            <a:r>
              <a:rPr lang="en-US" sz="2600" dirty="0" err="1"/>
              <a:t>pertama</a:t>
            </a:r>
            <a:r>
              <a:rPr lang="en-US" sz="2600" dirty="0"/>
              <a:t>–tama </a:t>
            </a:r>
            <a:r>
              <a:rPr lang="en-US" sz="2600" b="1" dirty="0" err="1">
                <a:solidFill>
                  <a:srgbClr val="FF0000"/>
                </a:solidFill>
              </a:rPr>
              <a:t>menentukan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dahulu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apa</a:t>
            </a:r>
            <a:r>
              <a:rPr lang="en-US" sz="2600" b="1" dirty="0">
                <a:solidFill>
                  <a:srgbClr val="FF0000"/>
                </a:solidFill>
              </a:rPr>
              <a:t> yang </a:t>
            </a:r>
            <a:r>
              <a:rPr lang="en-US" sz="2600" b="1" dirty="0" err="1">
                <a:solidFill>
                  <a:srgbClr val="FF0000"/>
                </a:solidFill>
              </a:rPr>
              <a:t>menyebabkannya</a:t>
            </a:r>
            <a:r>
              <a:rPr lang="en-US" sz="2600" b="1" dirty="0">
                <a:solidFill>
                  <a:srgbClr val="FF0000"/>
                </a:solidFill>
              </a:rPr>
              <a:t>, </a:t>
            </a:r>
            <a:r>
              <a:rPr lang="en-US" sz="2600" b="1" dirty="0" err="1">
                <a:solidFill>
                  <a:srgbClr val="FF0000"/>
                </a:solidFill>
              </a:rPr>
              <a:t>faktor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situasional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atau</a:t>
            </a:r>
            <a:r>
              <a:rPr lang="en-US" sz="2600" b="1" dirty="0">
                <a:solidFill>
                  <a:srgbClr val="FF0000"/>
                </a:solidFill>
              </a:rPr>
              <a:t> personal</a:t>
            </a:r>
            <a:r>
              <a:rPr lang="en-US" sz="2600" dirty="0"/>
              <a:t>;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</a:t>
            </a:r>
            <a:r>
              <a:rPr lang="en-US" sz="2600" dirty="0" err="1"/>
              <a:t>atribusi</a:t>
            </a:r>
            <a:r>
              <a:rPr lang="en-US" sz="2600" dirty="0"/>
              <a:t> </a:t>
            </a:r>
            <a:r>
              <a:rPr lang="en-US" sz="2600" dirty="0" err="1"/>
              <a:t>lazim</a:t>
            </a:r>
            <a:r>
              <a:rPr lang="en-US" sz="2600" dirty="0"/>
              <a:t>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kausalitas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 (</a:t>
            </a:r>
            <a:r>
              <a:rPr lang="en-US" sz="2600" dirty="0" err="1"/>
              <a:t>atribusi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kausalitas</a:t>
            </a:r>
            <a:r>
              <a:rPr lang="en-US" sz="2600" dirty="0"/>
              <a:t> internal (</a:t>
            </a:r>
            <a:r>
              <a:rPr lang="en-US" sz="2600" dirty="0" err="1"/>
              <a:t>atribusi</a:t>
            </a:r>
            <a:r>
              <a:rPr lang="en-US" sz="2600" dirty="0"/>
              <a:t> internal). </a:t>
            </a:r>
            <a:r>
              <a:rPr lang="en-US" sz="2600" dirty="0" err="1"/>
              <a:t>Heider</a:t>
            </a:r>
            <a:r>
              <a:rPr lang="en-US" sz="2600" dirty="0"/>
              <a:t> </a:t>
            </a:r>
            <a:r>
              <a:rPr lang="en-US" sz="2600" dirty="0" err="1"/>
              <a:t>membagi</a:t>
            </a:r>
            <a:r>
              <a:rPr lang="en-US" sz="2600" dirty="0"/>
              <a:t>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atribusi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smtClean="0"/>
              <a:t>:</a:t>
            </a:r>
          </a:p>
          <a:p>
            <a:r>
              <a:rPr lang="en-US" sz="2600" b="1" dirty="0" err="1" smtClean="0">
                <a:solidFill>
                  <a:srgbClr val="92D050"/>
                </a:solidFill>
              </a:rPr>
              <a:t>Atribusi</a:t>
            </a:r>
            <a:r>
              <a:rPr lang="en-US" sz="2600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>
                <a:solidFill>
                  <a:srgbClr val="92D050"/>
                </a:solidFill>
              </a:rPr>
              <a:t>internal </a:t>
            </a:r>
            <a:r>
              <a:rPr lang="en-US" sz="2600" b="1" dirty="0" err="1">
                <a:solidFill>
                  <a:srgbClr val="92D050"/>
                </a:solidFill>
              </a:rPr>
              <a:t>atau</a:t>
            </a:r>
            <a:r>
              <a:rPr lang="en-US" sz="2600" b="1" dirty="0">
                <a:solidFill>
                  <a:srgbClr val="92D050"/>
                </a:solidFill>
              </a:rPr>
              <a:t> </a:t>
            </a:r>
            <a:r>
              <a:rPr lang="en-US" sz="2600" b="1" dirty="0" err="1">
                <a:solidFill>
                  <a:srgbClr val="92D050"/>
                </a:solidFill>
              </a:rPr>
              <a:t>atribusi</a:t>
            </a:r>
            <a:r>
              <a:rPr lang="en-US" sz="2600" b="1" dirty="0">
                <a:solidFill>
                  <a:srgbClr val="92D050"/>
                </a:solidFill>
              </a:rPr>
              <a:t> </a:t>
            </a:r>
            <a:r>
              <a:rPr lang="en-US" sz="2600" b="1" dirty="0" err="1">
                <a:solidFill>
                  <a:srgbClr val="92D050"/>
                </a:solidFill>
              </a:rPr>
              <a:t>disposisional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 </a:t>
            </a:r>
            <a:r>
              <a:rPr lang="en-US" sz="2600" dirty="0" err="1"/>
              <a:t>seseorang</a:t>
            </a:r>
            <a:r>
              <a:rPr lang="en-US" sz="2600" dirty="0"/>
              <a:t> yang </a:t>
            </a:r>
            <a:r>
              <a:rPr lang="en-US" sz="2600" dirty="0" err="1"/>
              <a:t>berasal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diri</a:t>
            </a:r>
            <a:r>
              <a:rPr lang="en-US" sz="2600" dirty="0"/>
              <a:t> orang yang </a:t>
            </a:r>
            <a:r>
              <a:rPr lang="en-US" sz="2600" dirty="0" err="1"/>
              <a:t>bersangkutan</a:t>
            </a:r>
            <a:r>
              <a:rPr lang="en-US" sz="2600" dirty="0"/>
              <a:t> yang </a:t>
            </a:r>
            <a:r>
              <a:rPr lang="en-US" sz="2600" dirty="0" err="1"/>
              <a:t>disebabkan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sifat</a:t>
            </a:r>
            <a:r>
              <a:rPr lang="en-US" sz="2600" dirty="0"/>
              <a:t>–</a:t>
            </a:r>
            <a:r>
              <a:rPr lang="en-US" sz="2600" dirty="0" err="1"/>
              <a:t>sifat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disposisi</a:t>
            </a:r>
            <a:r>
              <a:rPr lang="en-US" sz="2600" dirty="0"/>
              <a:t> (</a:t>
            </a:r>
            <a:r>
              <a:rPr lang="en-US" sz="2600" dirty="0" err="1"/>
              <a:t>unsur</a:t>
            </a:r>
            <a:r>
              <a:rPr lang="en-US" sz="2600" dirty="0"/>
              <a:t> </a:t>
            </a:r>
            <a:r>
              <a:rPr lang="en-US" sz="2600" dirty="0" err="1"/>
              <a:t>psikologis</a:t>
            </a:r>
            <a:r>
              <a:rPr lang="en-US" sz="2600" dirty="0"/>
              <a:t> yang </a:t>
            </a:r>
            <a:r>
              <a:rPr lang="en-US" sz="2600" dirty="0" err="1"/>
              <a:t>mendahului</a:t>
            </a:r>
            <a:r>
              <a:rPr lang="en-US" sz="2600" dirty="0"/>
              <a:t>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).</a:t>
            </a:r>
          </a:p>
          <a:p>
            <a:r>
              <a:rPr lang="en-US" sz="2600" b="1" dirty="0" err="1">
                <a:solidFill>
                  <a:srgbClr val="92D050"/>
                </a:solidFill>
              </a:rPr>
              <a:t>Atribusi</a:t>
            </a:r>
            <a:r>
              <a:rPr lang="en-US" sz="2600" b="1" dirty="0">
                <a:solidFill>
                  <a:srgbClr val="92D050"/>
                </a:solidFill>
              </a:rPr>
              <a:t> </a:t>
            </a:r>
            <a:r>
              <a:rPr lang="en-US" sz="2600" b="1" dirty="0" err="1">
                <a:solidFill>
                  <a:srgbClr val="92D050"/>
                </a:solidFill>
              </a:rPr>
              <a:t>eksternal</a:t>
            </a:r>
            <a:r>
              <a:rPr lang="en-US" sz="2600" b="1" dirty="0">
                <a:solidFill>
                  <a:srgbClr val="92D050"/>
                </a:solidFill>
              </a:rPr>
              <a:t> </a:t>
            </a:r>
            <a:r>
              <a:rPr lang="en-US" sz="2600" b="1" dirty="0" err="1">
                <a:solidFill>
                  <a:srgbClr val="92D050"/>
                </a:solidFill>
              </a:rPr>
              <a:t>atau</a:t>
            </a:r>
            <a:r>
              <a:rPr lang="en-US" sz="2600" b="1" dirty="0">
                <a:solidFill>
                  <a:srgbClr val="92D050"/>
                </a:solidFill>
              </a:rPr>
              <a:t> </a:t>
            </a:r>
            <a:r>
              <a:rPr lang="en-US" sz="2600" b="1" dirty="0" err="1">
                <a:solidFill>
                  <a:srgbClr val="92D050"/>
                </a:solidFill>
              </a:rPr>
              <a:t>atribusi</a:t>
            </a:r>
            <a:r>
              <a:rPr lang="en-US" sz="2600" b="1" dirty="0">
                <a:solidFill>
                  <a:srgbClr val="92D050"/>
                </a:solidFill>
              </a:rPr>
              <a:t> </a:t>
            </a:r>
            <a:r>
              <a:rPr lang="en-US" sz="2600" b="1" dirty="0" err="1">
                <a:solidFill>
                  <a:srgbClr val="92D050"/>
                </a:solidFill>
              </a:rPr>
              <a:t>lingkungan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 </a:t>
            </a:r>
            <a:r>
              <a:rPr lang="en-US" sz="2600" dirty="0" err="1"/>
              <a:t>seseorang</a:t>
            </a:r>
            <a:r>
              <a:rPr lang="en-US" sz="2600" dirty="0"/>
              <a:t> yang </a:t>
            </a:r>
            <a:r>
              <a:rPr lang="en-US" sz="2600" dirty="0" err="1"/>
              <a:t>berasal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situasi</a:t>
            </a:r>
            <a:r>
              <a:rPr lang="en-US" sz="2600" dirty="0"/>
              <a:t> </a:t>
            </a:r>
            <a:r>
              <a:rPr lang="en-US" sz="2600" dirty="0" err="1"/>
              <a:t>tempat</a:t>
            </a:r>
            <a:r>
              <a:rPr lang="en-US" sz="2600" dirty="0"/>
              <a:t>/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luar</a:t>
            </a:r>
            <a:r>
              <a:rPr lang="en-US" sz="2600" dirty="0"/>
              <a:t> </a:t>
            </a:r>
            <a:r>
              <a:rPr lang="en-US" sz="2600" dirty="0" err="1"/>
              <a:t>diri</a:t>
            </a:r>
            <a:r>
              <a:rPr lang="en-US" sz="2600" dirty="0"/>
              <a:t> orang yang </a:t>
            </a:r>
            <a:r>
              <a:rPr lang="en-US" sz="2600" dirty="0" err="1"/>
              <a:t>bersangkutan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435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D:\SLV\materi semester ganjil\MUK 1\salvador-dali-optical-illus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01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8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TUGAS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Makalah</a:t>
            </a:r>
            <a:r>
              <a:rPr lang="en-US" sz="4400" dirty="0" smtClean="0"/>
              <a:t>: </a:t>
            </a:r>
            <a:r>
              <a:rPr lang="en-US" sz="4400" dirty="0" err="1" smtClean="0"/>
              <a:t>hubungan</a:t>
            </a:r>
            <a:r>
              <a:rPr lang="en-US" sz="4400" dirty="0" smtClean="0"/>
              <a:t> </a:t>
            </a:r>
            <a:r>
              <a:rPr lang="en-US" sz="4400" dirty="0" err="1" smtClean="0"/>
              <a:t>persepsi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perilaku</a:t>
            </a:r>
            <a:r>
              <a:rPr lang="en-US" sz="4400" dirty="0" smtClean="0"/>
              <a:t> </a:t>
            </a:r>
            <a:r>
              <a:rPr lang="en-US" sz="4400" dirty="0" err="1" smtClean="0"/>
              <a:t>organisasi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26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800" dirty="0" err="1"/>
              <a:t>Pengertian</a:t>
            </a:r>
            <a:r>
              <a:rPr lang="en-US" sz="4800" dirty="0"/>
              <a:t> </a:t>
            </a:r>
            <a:r>
              <a:rPr lang="en-US" sz="4800" dirty="0" err="1"/>
              <a:t>Persepsi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dirty="0" err="1"/>
              <a:t>Terbentuknya</a:t>
            </a:r>
            <a:r>
              <a:rPr lang="en-US" sz="3600" dirty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 </a:t>
            </a:r>
            <a:r>
              <a:rPr lang="en-US" sz="3600" dirty="0" err="1"/>
              <a:t>dimulai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pengamatan</a:t>
            </a:r>
            <a:r>
              <a:rPr lang="en-US" sz="3600" dirty="0"/>
              <a:t> yang </a:t>
            </a:r>
            <a:r>
              <a:rPr lang="en-US" sz="3600" b="1" dirty="0" err="1">
                <a:solidFill>
                  <a:srgbClr val="FF0000"/>
                </a:solidFill>
              </a:rPr>
              <a:t>melalui</a:t>
            </a:r>
            <a:r>
              <a:rPr lang="en-US" sz="3600" b="1" dirty="0">
                <a:solidFill>
                  <a:srgbClr val="FF0000"/>
                </a:solidFill>
              </a:rPr>
              <a:t> proses </a:t>
            </a:r>
            <a:r>
              <a:rPr lang="en-US" sz="3600" b="1" dirty="0" err="1">
                <a:solidFill>
                  <a:srgbClr val="FF0000"/>
                </a:solidFill>
              </a:rPr>
              <a:t>hubungan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melihat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mendengar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menyentuh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merasakan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dan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menerima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sesuatu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 err="1"/>
              <a:t>hal</a:t>
            </a:r>
            <a:r>
              <a:rPr lang="en-US" sz="3600" dirty="0"/>
              <a:t> yang </a:t>
            </a:r>
            <a:r>
              <a:rPr lang="en-US" sz="3600" dirty="0" err="1"/>
              <a:t>kemudian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menseleksi</a:t>
            </a:r>
            <a:r>
              <a:rPr lang="en-US" sz="3600" dirty="0"/>
              <a:t>, </a:t>
            </a:r>
            <a:r>
              <a:rPr lang="en-US" sz="3600" dirty="0" err="1"/>
              <a:t>mengorganisasi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menginterpretasikan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yang </a:t>
            </a:r>
            <a:r>
              <a:rPr lang="en-US" sz="3600" dirty="0" err="1"/>
              <a:t>diterimanya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gambaran</a:t>
            </a:r>
            <a:r>
              <a:rPr lang="en-US" sz="3600" dirty="0"/>
              <a:t> yang </a:t>
            </a:r>
            <a:r>
              <a:rPr lang="en-US" sz="3600" dirty="0" err="1"/>
              <a:t>berarti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12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SLV\materi semester ganjil\MUK 1\f4175-sfk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914400"/>
            <a:ext cx="728513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3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err="1"/>
              <a:t>Terjadinya</a:t>
            </a:r>
            <a:r>
              <a:rPr lang="en-US" sz="3600" dirty="0"/>
              <a:t> </a:t>
            </a:r>
            <a:r>
              <a:rPr lang="en-US" sz="3600" dirty="0" err="1"/>
              <a:t>pengamatan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dipengaruhi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pengalaman</a:t>
            </a:r>
            <a:r>
              <a:rPr lang="en-US" sz="3600" dirty="0"/>
              <a:t> </a:t>
            </a:r>
            <a:r>
              <a:rPr lang="en-US" sz="3600" dirty="0" err="1"/>
              <a:t>masa</a:t>
            </a:r>
            <a:r>
              <a:rPr lang="en-US" sz="3600" dirty="0"/>
              <a:t> </a:t>
            </a:r>
            <a:r>
              <a:rPr lang="en-US" sz="3600" dirty="0" err="1"/>
              <a:t>lampau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individu</a:t>
            </a:r>
            <a:r>
              <a:rPr lang="en-US" sz="3600" dirty="0"/>
              <a:t>. Dan </a:t>
            </a:r>
            <a:r>
              <a:rPr lang="en-US" sz="3600" dirty="0" err="1"/>
              <a:t>biasanya</a:t>
            </a:r>
            <a:r>
              <a:rPr lang="en-US" sz="3600" dirty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berlaku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dirinya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orang lain. </a:t>
            </a:r>
            <a:r>
              <a:rPr lang="en-US" sz="3600" dirty="0" err="1"/>
              <a:t>Selain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tidak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bertahan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seumur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hidup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dapat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berubah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perkembangan</a:t>
            </a:r>
            <a:r>
              <a:rPr lang="en-US" sz="3600" dirty="0"/>
              <a:t> </a:t>
            </a:r>
            <a:r>
              <a:rPr lang="en-US" sz="3600" dirty="0" err="1"/>
              <a:t>pengalaman</a:t>
            </a:r>
            <a:r>
              <a:rPr lang="en-US" sz="3600" dirty="0"/>
              <a:t>, </a:t>
            </a:r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laki-laki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perempuan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20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3200" dirty="0" err="1"/>
              <a:t>Menurut</a:t>
            </a:r>
            <a:r>
              <a:rPr lang="en-US" sz="3200" dirty="0"/>
              <a:t> Philip </a:t>
            </a:r>
            <a:r>
              <a:rPr lang="en-US" sz="3200" dirty="0" err="1" smtClean="0"/>
              <a:t>Kotler</a:t>
            </a:r>
            <a:r>
              <a:rPr lang="en-US" sz="3200" dirty="0" smtClean="0"/>
              <a:t>, </a:t>
            </a:r>
            <a:r>
              <a:rPr lang="en-US" sz="3200" dirty="0" err="1"/>
              <a:t>Persepsi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proses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menyeleksi</a:t>
            </a:r>
            <a:r>
              <a:rPr lang="en-US" sz="3200" dirty="0"/>
              <a:t>, </a:t>
            </a:r>
            <a:r>
              <a:rPr lang="en-US" sz="3200" dirty="0" err="1"/>
              <a:t>mengatur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menginterpretasikan</a:t>
            </a:r>
            <a:r>
              <a:rPr lang="en-US" sz="3200" dirty="0"/>
              <a:t> </a:t>
            </a:r>
            <a:r>
              <a:rPr lang="en-US" sz="3200" dirty="0" err="1"/>
              <a:t>masukan-masukan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menciptakan</a:t>
            </a:r>
            <a:r>
              <a:rPr lang="en-US" sz="3200" dirty="0"/>
              <a:t> </a:t>
            </a:r>
            <a:r>
              <a:rPr lang="en-US" sz="3200" dirty="0" err="1"/>
              <a:t>gambaran</a:t>
            </a:r>
            <a:r>
              <a:rPr lang="en-US" sz="3200" dirty="0"/>
              <a:t> </a:t>
            </a:r>
            <a:r>
              <a:rPr lang="en-US" sz="3200" dirty="0" err="1"/>
              <a:t>keseluruhan</a:t>
            </a:r>
            <a:r>
              <a:rPr lang="en-US" sz="3200" dirty="0"/>
              <a:t> yang </a:t>
            </a:r>
            <a:r>
              <a:rPr lang="en-US" sz="3200" dirty="0" err="1"/>
              <a:t>berarti</a:t>
            </a:r>
            <a:r>
              <a:rPr lang="en-US" sz="3200" dirty="0"/>
              <a:t>. </a:t>
            </a:r>
            <a:r>
              <a:rPr lang="en-US" sz="3200" dirty="0" err="1"/>
              <a:t>Persepsi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diartikan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proses </a:t>
            </a:r>
            <a:r>
              <a:rPr lang="en-US" sz="3200" dirty="0" err="1"/>
              <a:t>kategorisasi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interpretasi</a:t>
            </a:r>
            <a:r>
              <a:rPr lang="en-US" sz="3200" dirty="0"/>
              <a:t> 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selektif</a:t>
            </a:r>
            <a:r>
              <a:rPr lang="en-US" sz="3200" dirty="0" smtClean="0"/>
              <a:t>.</a:t>
            </a:r>
          </a:p>
          <a:p>
            <a:r>
              <a:rPr lang="en-US" sz="3200" dirty="0" err="1"/>
              <a:t>Adapun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yang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persepsi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katakteristik</a:t>
            </a:r>
            <a:r>
              <a:rPr lang="en-US" sz="3200" dirty="0"/>
              <a:t> orang yang </a:t>
            </a:r>
            <a:r>
              <a:rPr lang="en-US" sz="3200" dirty="0" err="1"/>
              <a:t>dipersepsi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situasional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3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SLV\materi semester ganjil\MUK 1\CONFLI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678"/>
            <a:ext cx="6934200" cy="598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5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dirty="0"/>
              <a:t>Proses </a:t>
            </a:r>
            <a:r>
              <a:rPr lang="en-US" sz="4800" dirty="0" err="1"/>
              <a:t>Terbentuknya</a:t>
            </a:r>
            <a:r>
              <a:rPr lang="en-US" sz="4800" dirty="0"/>
              <a:t> </a:t>
            </a:r>
            <a:r>
              <a:rPr lang="en-US" sz="4800" dirty="0" err="1" smtClean="0"/>
              <a:t>Persepsi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3200" dirty="0"/>
              <a:t>Proses </a:t>
            </a:r>
            <a:r>
              <a:rPr lang="en-US" sz="3200" dirty="0" err="1"/>
              <a:t>pembentukan</a:t>
            </a:r>
            <a:r>
              <a:rPr lang="en-US" sz="3200" dirty="0"/>
              <a:t> </a:t>
            </a:r>
            <a:r>
              <a:rPr lang="en-US" sz="3200" dirty="0" err="1"/>
              <a:t>persepsi</a:t>
            </a:r>
            <a:r>
              <a:rPr lang="en-US" sz="3200" dirty="0"/>
              <a:t> </a:t>
            </a:r>
            <a:r>
              <a:rPr lang="en-US" sz="3200" dirty="0" err="1"/>
              <a:t>diawali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masuknya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suara</a:t>
            </a:r>
            <a:r>
              <a:rPr lang="en-US" sz="3200" dirty="0"/>
              <a:t>, </a:t>
            </a:r>
            <a:r>
              <a:rPr lang="en-US" sz="3200" dirty="0" err="1"/>
              <a:t>penglihatan</a:t>
            </a:r>
            <a:r>
              <a:rPr lang="en-US" sz="3200" dirty="0"/>
              <a:t>, rasa, aroma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sentuhan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, </a:t>
            </a:r>
            <a:r>
              <a:rPr lang="en-US" sz="3200" dirty="0" err="1"/>
              <a:t>diterima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indera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(</a:t>
            </a:r>
            <a:r>
              <a:rPr lang="en-US" sz="3200" i="1" dirty="0"/>
              <a:t>sensory receptor</a:t>
            </a:r>
            <a:r>
              <a:rPr lang="en-US" sz="3200" dirty="0"/>
              <a:t>)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sensation.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sensation yang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proses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diatas</a:t>
            </a:r>
            <a:r>
              <a:rPr lang="en-US" sz="3200" dirty="0"/>
              <a:t>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diseleksi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diterima</a:t>
            </a:r>
            <a:r>
              <a:rPr lang="en-US" sz="3200" dirty="0"/>
              <a:t>.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penyaringan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dijalankan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harapan</a:t>
            </a:r>
            <a:r>
              <a:rPr lang="en-US" sz="3200" dirty="0"/>
              <a:t> </a:t>
            </a:r>
            <a:r>
              <a:rPr lang="en-US" sz="3200" dirty="0" err="1"/>
              <a:t>individu</a:t>
            </a:r>
            <a:r>
              <a:rPr lang="en-US" sz="3200" dirty="0"/>
              <a:t>, </a:t>
            </a:r>
            <a:r>
              <a:rPr lang="en-US" sz="3200" dirty="0" err="1"/>
              <a:t>motivasi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7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3200" dirty="0"/>
              <a:t>Sensation yang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penyaringan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input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ketiga</a:t>
            </a:r>
            <a:r>
              <a:rPr lang="en-US" sz="3200" dirty="0"/>
              <a:t>,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pengorganisasian</a:t>
            </a:r>
            <a:r>
              <a:rPr lang="en-US" sz="3200" dirty="0"/>
              <a:t> sensation. Dari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 sensation yang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kesatuan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teratur</a:t>
            </a:r>
            <a:r>
              <a:rPr lang="en-US" sz="3200" dirty="0"/>
              <a:t>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sensation yang </a:t>
            </a:r>
            <a:r>
              <a:rPr lang="en-US" sz="3200" dirty="0" err="1"/>
              <a:t>sebelumnya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3074" name="Picture 2" descr="D:\SLV\materi semester ganjil\MUK 1\persep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64700"/>
            <a:ext cx="2057400" cy="209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4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sz="3600" dirty="0" err="1"/>
              <a:t>Tahap</a:t>
            </a:r>
            <a:r>
              <a:rPr lang="en-US" sz="3600" dirty="0"/>
              <a:t> </a:t>
            </a:r>
            <a:r>
              <a:rPr lang="en-US" sz="3600" dirty="0" err="1"/>
              <a:t>keempat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tahap</a:t>
            </a:r>
            <a:r>
              <a:rPr lang="en-US" sz="3600" dirty="0"/>
              <a:t> </a:t>
            </a:r>
            <a:r>
              <a:rPr lang="en-US" sz="3600" dirty="0" err="1"/>
              <a:t>penginterpretasian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pengalaman</a:t>
            </a:r>
            <a:r>
              <a:rPr lang="en-US" sz="3600" dirty="0"/>
              <a:t>, proses </a:t>
            </a:r>
            <a:r>
              <a:rPr lang="en-US" sz="3600" dirty="0" err="1"/>
              <a:t>belajar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kepribadian</a:t>
            </a:r>
            <a:r>
              <a:rPr lang="en-US" sz="3600" dirty="0"/>
              <a:t>. </a:t>
            </a:r>
            <a:r>
              <a:rPr lang="en-US" sz="3600" dirty="0" err="1"/>
              <a:t>Apabila</a:t>
            </a:r>
            <a:r>
              <a:rPr lang="en-US" sz="3600" dirty="0"/>
              <a:t> proses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selesai</a:t>
            </a:r>
            <a:r>
              <a:rPr lang="en-US" sz="3600" dirty="0"/>
              <a:t> </a:t>
            </a:r>
            <a:r>
              <a:rPr lang="en-US" sz="3600" dirty="0" err="1"/>
              <a:t>dilalui</a:t>
            </a:r>
            <a:r>
              <a:rPr lang="en-US" sz="3600" dirty="0"/>
              <a:t>,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diperoleh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akhir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.</a:t>
            </a:r>
          </a:p>
        </p:txBody>
      </p:sp>
      <p:pic>
        <p:nvPicPr>
          <p:cNvPr id="4098" name="Picture 2" descr="D:\SLV\materi semester ganjil\MUK 1\perseps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4858"/>
            <a:ext cx="4267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3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241</TotalTime>
  <Words>740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Thatch</vt:lpstr>
      <vt:lpstr>PERSEPSI</vt:lpstr>
      <vt:lpstr>Pengertian Persepsi</vt:lpstr>
      <vt:lpstr>PowerPoint Presentation</vt:lpstr>
      <vt:lpstr>PowerPoint Presentation</vt:lpstr>
      <vt:lpstr>PowerPoint Presentation</vt:lpstr>
      <vt:lpstr>PowerPoint Presentation</vt:lpstr>
      <vt:lpstr>Proses Terbentuknya Persepsi</vt:lpstr>
      <vt:lpstr>PowerPoint Presentation</vt:lpstr>
      <vt:lpstr>PowerPoint Presentation</vt:lpstr>
      <vt:lpstr>Faktor yang Mempengaruhi Persepsi</vt:lpstr>
      <vt:lpstr>Attribution Theory</vt:lpstr>
      <vt:lpstr>PowerPoint Presentation</vt:lpstr>
      <vt:lpstr>PowerPoint Presentation</vt:lpstr>
      <vt:lpstr>Fritz Heider, pendiri teori atribusi, mengemukakan beberapa pendapat yang mendorong orang memiliki tingkah laku tertentu yaitu:</vt:lpstr>
      <vt:lpstr>PowerPoint Presentation</vt:lpstr>
      <vt:lpstr>PowerPoint Presentation</vt:lpstr>
      <vt:lpstr>PowerPoint Presentation</vt:lpstr>
      <vt:lpstr>TUGAS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PERSEPSI</dc:title>
  <dc:creator>Putri</dc:creator>
  <cp:lastModifiedBy>Putri</cp:lastModifiedBy>
  <cp:revision>9</cp:revision>
  <dcterms:created xsi:type="dcterms:W3CDTF">2017-11-13T04:45:01Z</dcterms:created>
  <dcterms:modified xsi:type="dcterms:W3CDTF">2017-11-17T01:23:48Z</dcterms:modified>
</cp:coreProperties>
</file>