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8816-F8B3-40F9-8C30-603B146A503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EE3D-4D45-4A4B-BE9C-4446912A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usahaan Advertising di Yogyakar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8806" y="1779662"/>
            <a:ext cx="9152806" cy="1477987"/>
          </a:xfrm>
          <a:solidFill>
            <a:schemeClr val="bg1">
              <a:alpha val="91000"/>
            </a:schemeClr>
          </a:solidFill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bg2">
                    <a:lumMod val="50000"/>
                  </a:schemeClr>
                </a:solidFill>
              </a:rPr>
              <a:t>BAHASA VISUAL</a:t>
            </a:r>
            <a:endParaRPr lang="en-US" sz="5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94842" y="2841476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Dalam </a:t>
            </a:r>
            <a:r>
              <a:rPr lang="en-US" sz="2400" smtClean="0">
                <a:solidFill>
                  <a:schemeClr val="tx1"/>
                </a:solidFill>
              </a:rPr>
              <a:t>Advertising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1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03648" y="627534"/>
            <a:ext cx="6714824" cy="3815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3131840" y="4534500"/>
            <a:ext cx="53485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17490" y="1635646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smtClean="0"/>
              <a:t> Text Based Ads</a:t>
            </a:r>
            <a:r>
              <a:rPr lang="en-US" smtClean="0"/>
              <a:t>	</a:t>
            </a:r>
          </a:p>
          <a:p>
            <a:r>
              <a:rPr lang="en-US" smtClean="0"/>
              <a:t>Iklan yang isinya dominan teks. Lebih mengutamakan  elemen teks dibanding visual. Biasanya visual hanya  sebagai pelengkap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56376" y="-20079"/>
            <a:ext cx="1187624" cy="51635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1550933" y="346100"/>
            <a:ext cx="3097483" cy="4259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806191" y="339502"/>
            <a:ext cx="3245134" cy="425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2267744" y="4678516"/>
            <a:ext cx="85689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https://creativeoverflow.net/30-amazing-typographical-posters-and-print-ads/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588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1619672" y="214019"/>
            <a:ext cx="6379721" cy="451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3108044" y="4822532"/>
            <a:ext cx="70805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/>
          <p:cNvSpPr txBox="1"/>
          <p:nvPr/>
        </p:nvSpPr>
        <p:spPr>
          <a:xfrm>
            <a:off x="2267744" y="4606508"/>
            <a:ext cx="624452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https://digitalsynopsis.com/advertising/creative-print-ads-copywriting-challenge/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2032067" y="479671"/>
            <a:ext cx="5735575" cy="4076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6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1680" y="1707654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Visual &amp; Text Based Ads</a:t>
            </a:r>
          </a:p>
          <a:p>
            <a:r>
              <a:rPr lang="en-US" smtClean="0"/>
              <a:t>Iklan yang isinya kombinasi visual dan teks, keduanya memiliki peran sama pentingnya dan tidak bisa dipisahkan</a:t>
            </a:r>
          </a:p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56376" y="-20079"/>
            <a:ext cx="1187624" cy="51635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1475656" y="267494"/>
            <a:ext cx="2942495" cy="424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810681" y="267494"/>
            <a:ext cx="3193210" cy="4248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1596712" y="4612370"/>
            <a:ext cx="24979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994905" y="4587974"/>
            <a:ext cx="31054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080" indent="-55689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https://www.adsoftheworld.com/media/p  </a:t>
            </a:r>
            <a:r>
              <a:rPr sz="1200" spc="-5" dirty="0">
                <a:latin typeface="Carlito"/>
                <a:cs typeface="Carlito"/>
              </a:rPr>
              <a:t>rint/bridgestone_old_tyres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895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2"/>
          <p:cNvSpPr/>
          <p:nvPr/>
        </p:nvSpPr>
        <p:spPr>
          <a:xfrm>
            <a:off x="1547664" y="-1"/>
            <a:ext cx="6912768" cy="4758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3301982" y="4822532"/>
            <a:ext cx="55904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0797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2"/>
          <p:cNvSpPr/>
          <p:nvPr/>
        </p:nvSpPr>
        <p:spPr>
          <a:xfrm>
            <a:off x="1331640" y="0"/>
            <a:ext cx="7051544" cy="4036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3347864" y="4167800"/>
            <a:ext cx="5979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142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6469" y="1563638"/>
            <a:ext cx="299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/>
              <a:t>Anomaly Ads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1977069" y="21635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Iklan yang dirancang tidak sebagaimana mestinya, anti  mainstream, out of the box, berbeda dengan kaidah pada  umumnya. Iklan seperti ini justru unik dan menjadi perhatian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56376" y="-20079"/>
            <a:ext cx="1187624" cy="51635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9702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BAHASA VISUAL MELIPUTI: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3580793" y="347923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GRAFIS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9877" y="1707654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DESAIN MULTIMEDIA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9877" y="347923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PROFIL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9468" y="1707654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INTERFACE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337" y="1724459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ORNAMEN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9717" y="339502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KEMASAN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3129" y="3075806"/>
            <a:ext cx="1296144" cy="12241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IKLAN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9047" y="3106001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GAME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3538" y="3107167"/>
            <a:ext cx="1296144" cy="122413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DESAIN ANIMASI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8842" y="4506674"/>
            <a:ext cx="4267179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DESAIN LAINNYA</a:t>
            </a:r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2"/>
          <p:cNvSpPr/>
          <p:nvPr/>
        </p:nvSpPr>
        <p:spPr>
          <a:xfrm>
            <a:off x="1512168" y="699542"/>
            <a:ext cx="7668344" cy="3777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rusahaan Advertising di Yogyakar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1676" y="2355726"/>
            <a:ext cx="9175676" cy="400110"/>
          </a:xfrm>
          <a:prstGeom prst="rect">
            <a:avLst/>
          </a:prstGeom>
          <a:solidFill>
            <a:srgbClr val="FFC000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marL="449263"/>
            <a:r>
              <a:rPr lang="en-US" sz="2000" b="1" smtClean="0">
                <a:solidFill>
                  <a:schemeClr val="bg1"/>
                </a:solidFill>
              </a:rPr>
              <a:t>SEJAUH INI </a:t>
            </a:r>
            <a:r>
              <a:rPr lang="en-US" sz="2000" b="1" smtClean="0">
                <a:solidFill>
                  <a:schemeClr val="bg1"/>
                </a:solidFill>
              </a:rPr>
              <a:t>ADAKAH YANG MAU MENAMBAHKAN? </a:t>
            </a:r>
            <a:r>
              <a:rPr lang="en-US" sz="2000" b="1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vertising Makes Us Unhap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5" y="1397920"/>
            <a:ext cx="5756247" cy="32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1851670"/>
            <a:ext cx="2657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Meliputi semua konten/elemen teks  maupun visual yang terkandung dalam  iklan komersial maupun iklan layanan  masyarakat: headline, tagline, splash,  logo, bodycopy, ilustrasi, foto, caption,  dan closing</a:t>
            </a:r>
          </a:p>
          <a:p>
            <a:endParaRPr lang="en-US"/>
          </a:p>
        </p:txBody>
      </p:sp>
      <p:sp>
        <p:nvSpPr>
          <p:cNvPr id="11" name="object 3"/>
          <p:cNvSpPr txBox="1"/>
          <p:nvPr/>
        </p:nvSpPr>
        <p:spPr>
          <a:xfrm>
            <a:off x="7566660" y="350901"/>
            <a:ext cx="1175385" cy="854561"/>
          </a:xfrm>
          <a:prstGeom prst="rect">
            <a:avLst/>
          </a:prstGeom>
          <a:solidFill>
            <a:srgbClr val="FFC000"/>
          </a:solidFill>
          <a:ln w="9144">
            <a:solidFill>
              <a:srgbClr val="FFFF00"/>
            </a:solidFill>
          </a:ln>
        </p:spPr>
        <p:txBody>
          <a:bodyPr vert="horz" wrap="square" lIns="0" tIns="206216" rIns="0" bIns="0" rtlCol="0">
            <a:spAutoFit/>
          </a:bodyPr>
          <a:lstStyle/>
          <a:p>
            <a:pPr marL="306229">
              <a:spcBef>
                <a:spcPts val="1624"/>
              </a:spcBef>
            </a:pPr>
            <a:r>
              <a:rPr sz="1400" spc="30" dirty="0">
                <a:latin typeface="Trebuchet MS"/>
                <a:cs typeface="Trebuchet MS"/>
              </a:rPr>
              <a:t>DESAIN</a:t>
            </a:r>
            <a:endParaRPr sz="1400">
              <a:latin typeface="Trebuchet MS"/>
              <a:cs typeface="Trebuchet MS"/>
            </a:endParaRPr>
          </a:p>
          <a:p>
            <a:pPr marL="213360" algn="ctr"/>
            <a:r>
              <a:rPr lang="en-US" sz="1400" spc="45" smtClean="0">
                <a:latin typeface="Trebuchet MS"/>
                <a:cs typeface="Trebuchet MS"/>
              </a:rPr>
              <a:t>IKLAN</a:t>
            </a:r>
            <a:endParaRPr lang="en-US" sz="1400" spc="45" smtClean="0">
              <a:latin typeface="Trebuchet MS"/>
              <a:cs typeface="Trebuchet MS"/>
            </a:endParaRPr>
          </a:p>
          <a:p>
            <a:pPr marL="213360"/>
            <a:endParaRPr sz="1400"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7260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/>
              <a:t>B A H A S A</a:t>
            </a:r>
          </a:p>
          <a:p>
            <a:r>
              <a:rPr lang="pt-BR" sz="2400" b="1"/>
              <a:t>V I S U A L</a:t>
            </a:r>
            <a:endParaRPr lang="en-US" sz="2400" b="1"/>
          </a:p>
        </p:txBody>
      </p:sp>
      <p:sp>
        <p:nvSpPr>
          <p:cNvPr id="13" name="Right Triangle 12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1259632" y="195486"/>
            <a:ext cx="5004048" cy="4577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505493" y="1707654"/>
            <a:ext cx="195494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smtClean="0"/>
              <a:t>Konten dalam sebuah iklan  terdiri dari kombinasi beberapa  elemen. Iklan statis cetak atau digital memiliki elemen visual dan teks (copywriting), TVC memiliki  elemen visual, teks, dan narasi  (voice).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5596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832" y="1408728"/>
            <a:ext cx="7542584" cy="3539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827584" y="1550880"/>
            <a:ext cx="7363632" cy="339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7566660" y="350901"/>
            <a:ext cx="1175385" cy="854561"/>
          </a:xfrm>
          <a:prstGeom prst="rect">
            <a:avLst/>
          </a:prstGeom>
          <a:solidFill>
            <a:srgbClr val="FFC000"/>
          </a:solidFill>
          <a:ln w="9144">
            <a:solidFill>
              <a:srgbClr val="FFFF00"/>
            </a:solidFill>
          </a:ln>
        </p:spPr>
        <p:txBody>
          <a:bodyPr vert="horz" wrap="square" lIns="0" tIns="206216" rIns="0" bIns="0" rtlCol="0">
            <a:spAutoFit/>
          </a:bodyPr>
          <a:lstStyle/>
          <a:p>
            <a:pPr marL="306229">
              <a:spcBef>
                <a:spcPts val="1624"/>
              </a:spcBef>
            </a:pPr>
            <a:r>
              <a:rPr sz="1400" spc="30" dirty="0">
                <a:latin typeface="Trebuchet MS"/>
                <a:cs typeface="Trebuchet MS"/>
              </a:rPr>
              <a:t>DESAIN</a:t>
            </a:r>
            <a:endParaRPr sz="1400">
              <a:latin typeface="Trebuchet MS"/>
              <a:cs typeface="Trebuchet MS"/>
            </a:endParaRPr>
          </a:p>
          <a:p>
            <a:pPr marL="213360" algn="ctr"/>
            <a:r>
              <a:rPr lang="en-US" sz="1400" spc="45" smtClean="0">
                <a:latin typeface="Trebuchet MS"/>
                <a:cs typeface="Trebuchet MS"/>
              </a:rPr>
              <a:t>IKLAN</a:t>
            </a:r>
            <a:endParaRPr lang="en-US" sz="1400" spc="45" smtClean="0">
              <a:latin typeface="Trebuchet MS"/>
              <a:cs typeface="Trebuchet MS"/>
            </a:endParaRPr>
          </a:p>
          <a:p>
            <a:pPr marL="213360"/>
            <a:endParaRPr sz="14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7260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/>
              <a:t>B A H A S A</a:t>
            </a:r>
          </a:p>
          <a:p>
            <a:r>
              <a:rPr lang="pt-BR" sz="2400" b="1"/>
              <a:t>V I S U A L</a:t>
            </a:r>
            <a:endParaRPr lang="en-US" sz="2400" b="1"/>
          </a:p>
        </p:txBody>
      </p:sp>
      <p:sp>
        <p:nvSpPr>
          <p:cNvPr id="8" name="Right Triangle 7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413872" y="1086727"/>
            <a:ext cx="3739995" cy="3513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object 6"/>
          <p:cNvGrpSpPr/>
          <p:nvPr/>
        </p:nvGrpSpPr>
        <p:grpSpPr>
          <a:xfrm>
            <a:off x="1568926" y="1253222"/>
            <a:ext cx="3419142" cy="3137912"/>
            <a:chOff x="717613" y="1151953"/>
            <a:chExt cx="4940935" cy="4534535"/>
          </a:xfrm>
        </p:grpSpPr>
        <p:sp>
          <p:nvSpPr>
            <p:cNvPr id="20" name="object 7"/>
            <p:cNvSpPr/>
            <p:nvPr/>
          </p:nvSpPr>
          <p:spPr>
            <a:xfrm>
              <a:off x="722376" y="1156716"/>
              <a:ext cx="4912360" cy="4525010"/>
            </a:xfrm>
            <a:custGeom>
              <a:avLst/>
              <a:gdLst/>
              <a:ahLst/>
              <a:cxnLst/>
              <a:rect l="l" t="t" r="r" b="b"/>
              <a:pathLst>
                <a:path w="4912360" h="4525010">
                  <a:moveTo>
                    <a:pt x="0" y="4524756"/>
                  </a:moveTo>
                  <a:lnTo>
                    <a:pt x="4911852" y="4524756"/>
                  </a:lnTo>
                  <a:lnTo>
                    <a:pt x="4911852" y="0"/>
                  </a:lnTo>
                  <a:lnTo>
                    <a:pt x="0" y="0"/>
                  </a:lnTo>
                  <a:lnTo>
                    <a:pt x="0" y="45247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/>
            <p:nvPr/>
          </p:nvSpPr>
          <p:spPr>
            <a:xfrm>
              <a:off x="1156106" y="1197229"/>
              <a:ext cx="1956562" cy="496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/>
            <p:cNvSpPr/>
            <p:nvPr/>
          </p:nvSpPr>
          <p:spPr>
            <a:xfrm>
              <a:off x="1156106" y="1684604"/>
              <a:ext cx="2645410" cy="497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/>
            <p:cNvSpPr/>
            <p:nvPr/>
          </p:nvSpPr>
          <p:spPr>
            <a:xfrm>
              <a:off x="1156106" y="2172969"/>
              <a:ext cx="1642745" cy="496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/>
            <p:cNvSpPr/>
            <p:nvPr/>
          </p:nvSpPr>
          <p:spPr>
            <a:xfrm>
              <a:off x="1156106" y="2660650"/>
              <a:ext cx="2152015" cy="4968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/>
            <p:cNvSpPr/>
            <p:nvPr/>
          </p:nvSpPr>
          <p:spPr>
            <a:xfrm>
              <a:off x="1156106" y="3148025"/>
              <a:ext cx="1386459" cy="497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/>
            <p:cNvSpPr/>
            <p:nvPr/>
          </p:nvSpPr>
          <p:spPr>
            <a:xfrm>
              <a:off x="1156106" y="3636264"/>
              <a:ext cx="2350643" cy="496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/>
            <p:cNvSpPr/>
            <p:nvPr/>
          </p:nvSpPr>
          <p:spPr>
            <a:xfrm>
              <a:off x="1156106" y="4123944"/>
              <a:ext cx="1763014" cy="4968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/>
            <p:cNvSpPr/>
            <p:nvPr/>
          </p:nvSpPr>
          <p:spPr>
            <a:xfrm>
              <a:off x="1156106" y="4611319"/>
              <a:ext cx="4502023" cy="4971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64704" y="3007565"/>
            <a:ext cx="2319045" cy="1354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smtClean="0"/>
              <a:t>Tidak semua digunakan secara  bersamaan. Tergantung media  apa yang dipilih.</a:t>
            </a:r>
          </a:p>
          <a:p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5464705" y="2669846"/>
            <a:ext cx="231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COPYWRITING IKLAN</a:t>
            </a:r>
          </a:p>
          <a:p>
            <a:endParaRPr lang="en-US" b="1"/>
          </a:p>
        </p:txBody>
      </p:sp>
      <p:sp>
        <p:nvSpPr>
          <p:cNvPr id="32" name="object 3"/>
          <p:cNvSpPr txBox="1"/>
          <p:nvPr/>
        </p:nvSpPr>
        <p:spPr>
          <a:xfrm>
            <a:off x="7566660" y="350901"/>
            <a:ext cx="1175385" cy="854561"/>
          </a:xfrm>
          <a:prstGeom prst="rect">
            <a:avLst/>
          </a:prstGeom>
          <a:solidFill>
            <a:srgbClr val="FFC000"/>
          </a:solidFill>
          <a:ln w="9144">
            <a:solidFill>
              <a:srgbClr val="FFFF00"/>
            </a:solidFill>
          </a:ln>
        </p:spPr>
        <p:txBody>
          <a:bodyPr vert="horz" wrap="square" lIns="0" tIns="206216" rIns="0" bIns="0" rtlCol="0">
            <a:spAutoFit/>
          </a:bodyPr>
          <a:lstStyle/>
          <a:p>
            <a:pPr marL="306229">
              <a:spcBef>
                <a:spcPts val="1624"/>
              </a:spcBef>
            </a:pPr>
            <a:r>
              <a:rPr sz="1400" spc="30" dirty="0">
                <a:latin typeface="Trebuchet MS"/>
                <a:cs typeface="Trebuchet MS"/>
              </a:rPr>
              <a:t>DESAIN</a:t>
            </a:r>
            <a:endParaRPr sz="1400">
              <a:latin typeface="Trebuchet MS"/>
              <a:cs typeface="Trebuchet MS"/>
            </a:endParaRPr>
          </a:p>
          <a:p>
            <a:pPr marL="213360" algn="ctr"/>
            <a:r>
              <a:rPr lang="en-US" sz="1400" spc="45" smtClean="0">
                <a:latin typeface="Trebuchet MS"/>
                <a:cs typeface="Trebuchet MS"/>
              </a:rPr>
              <a:t>IKLAN</a:t>
            </a:r>
            <a:endParaRPr lang="en-US" sz="1400" spc="45" smtClean="0">
              <a:latin typeface="Trebuchet MS"/>
              <a:cs typeface="Trebuchet MS"/>
            </a:endParaRPr>
          </a:p>
          <a:p>
            <a:pPr marL="213360"/>
            <a:endParaRPr sz="1400">
              <a:latin typeface="Trebuchet MS"/>
              <a:cs typeface="Trebuchet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6136" y="37260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/>
              <a:t>B A H A S A</a:t>
            </a:r>
          </a:p>
          <a:p>
            <a:r>
              <a:rPr lang="pt-BR" sz="2400" b="1"/>
              <a:t>V I S U A L</a:t>
            </a:r>
            <a:endParaRPr lang="en-US" sz="2400" b="1"/>
          </a:p>
        </p:txBody>
      </p:sp>
      <p:sp>
        <p:nvSpPr>
          <p:cNvPr id="34" name="Right Triangle 33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1563638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smtClean="0"/>
              <a:t>Visual Based Ads</a:t>
            </a:r>
          </a:p>
          <a:p>
            <a:r>
              <a:rPr lang="en-US" smtClean="0"/>
              <a:t>Iklan yang isinya dominan visual. Lebih mengutamakan  elemen visual dibanding teks. Biasanya tanpa headline  atau bodcopy</a:t>
            </a:r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56376" y="-20079"/>
            <a:ext cx="1187624" cy="51635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355115" y="369928"/>
            <a:ext cx="3032221" cy="4290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1763688" y="369928"/>
            <a:ext cx="3368796" cy="4290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3604833" y="4742273"/>
            <a:ext cx="3324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619672" y="483518"/>
            <a:ext cx="6618732" cy="4049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3441972" y="4699849"/>
            <a:ext cx="35062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https://www.canva.com/learn/clever-advertising/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0" y="-20079"/>
            <a:ext cx="1115616" cy="95999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279</Words>
  <Application>Microsoft Office PowerPoint</Application>
  <PresentationFormat>On-screen Show (16:9)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BAHASA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VISUAL</dc:title>
  <dc:creator>Mrs. Dzuha</dc:creator>
  <cp:lastModifiedBy>Mrs. Dzuha</cp:lastModifiedBy>
  <cp:revision>6</cp:revision>
  <dcterms:created xsi:type="dcterms:W3CDTF">2020-05-13T21:48:08Z</dcterms:created>
  <dcterms:modified xsi:type="dcterms:W3CDTF">2020-05-13T22:44:51Z</dcterms:modified>
</cp:coreProperties>
</file>