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7" autoAdjust="0"/>
  </p:normalViewPr>
  <p:slideViewPr>
    <p:cSldViewPr>
      <p:cViewPr varScale="1">
        <p:scale>
          <a:sx n="79" d="100"/>
          <a:sy n="79" d="100"/>
        </p:scale>
        <p:origin x="-81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7451C-FDC7-4470-A0C4-9A9C34D2C46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6C121-F36B-465B-9FB4-D39B1C317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3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C121-F36B-465B-9FB4-D39B1C317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9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8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9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9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3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0B40-3764-49EF-B7D1-2C438AEB78C9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16F3-B415-4560-A123-B00E2E5C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3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iting Video On a Computer. Stock Footage Video (100% Royalt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5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32186"/>
            <a:ext cx="9144000" cy="1477987"/>
          </a:xfrm>
          <a:solidFill>
            <a:srgbClr val="00B050">
              <a:alpha val="85000"/>
            </a:srgbClr>
          </a:solidFill>
        </p:spPr>
        <p:txBody>
          <a:bodyPr>
            <a:normAutofit/>
          </a:bodyPr>
          <a:lstStyle/>
          <a:p>
            <a:r>
              <a:rPr lang="en-US" sz="5400" b="1" smtClean="0">
                <a:solidFill>
                  <a:schemeClr val="bg1"/>
                </a:solidFill>
              </a:rPr>
              <a:t>IKLAN RETORIKA</a:t>
            </a:r>
            <a:endParaRPr lang="en-US" sz="5400" b="1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21992"/>
            <a:ext cx="6400800" cy="1314450"/>
          </a:xfrm>
        </p:spPr>
        <p:txBody>
          <a:bodyPr>
            <a:normAutofit/>
          </a:bodyPr>
          <a:lstStyle/>
          <a:p>
            <a:r>
              <a:rPr lang="en-US" sz="2400" smtClean="0">
                <a:solidFill>
                  <a:schemeClr val="tx1"/>
                </a:solidFill>
              </a:rPr>
              <a:t>Dalam Bahasa Visual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34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75856" y="579011"/>
            <a:ext cx="352932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PERSONIFIKASI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539552" y="4083918"/>
            <a:ext cx="815022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010" marR="5080" indent="-321945" algn="ctr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Carlito"/>
                <a:cs typeface="Carlito"/>
              </a:rPr>
              <a:t>Majas </a:t>
            </a:r>
            <a:r>
              <a:rPr sz="2000" i="1" spc="-5" dirty="0">
                <a:latin typeface="Carlito"/>
                <a:cs typeface="Carlito"/>
              </a:rPr>
              <a:t>yang </a:t>
            </a:r>
            <a:r>
              <a:rPr sz="2000" i="1" spc="-15" dirty="0">
                <a:latin typeface="Carlito"/>
                <a:cs typeface="Carlito"/>
              </a:rPr>
              <a:t>membandingkan </a:t>
            </a:r>
            <a:r>
              <a:rPr sz="2000" i="1" spc="-5" dirty="0">
                <a:latin typeface="Carlito"/>
                <a:cs typeface="Carlito"/>
              </a:rPr>
              <a:t>objek </a:t>
            </a:r>
            <a:r>
              <a:rPr sz="2000" i="1" spc="-20" dirty="0">
                <a:latin typeface="Carlito"/>
                <a:cs typeface="Carlito"/>
              </a:rPr>
              <a:t>tak </a:t>
            </a:r>
            <a:r>
              <a:rPr sz="2000" i="1" spc="-10" dirty="0">
                <a:latin typeface="Carlito"/>
                <a:cs typeface="Carlito"/>
              </a:rPr>
              <a:t>bernyawa  </a:t>
            </a:r>
            <a:r>
              <a:rPr sz="2000" i="1" spc="-5" dirty="0">
                <a:latin typeface="Carlito"/>
                <a:cs typeface="Carlito"/>
              </a:rPr>
              <a:t>seolah-olah </a:t>
            </a:r>
            <a:r>
              <a:rPr sz="2000" i="1" spc="-10" dirty="0">
                <a:latin typeface="Carlito"/>
                <a:cs typeface="Carlito"/>
              </a:rPr>
              <a:t>mempunyai </a:t>
            </a:r>
            <a:r>
              <a:rPr sz="2000" i="1" spc="-15" dirty="0">
                <a:latin typeface="Carlito"/>
                <a:cs typeface="Carlito"/>
              </a:rPr>
              <a:t>sifat </a:t>
            </a:r>
            <a:r>
              <a:rPr sz="2000" i="1" spc="-5" dirty="0">
                <a:latin typeface="Carlito"/>
                <a:cs typeface="Carlito"/>
              </a:rPr>
              <a:t>seperti</a:t>
            </a:r>
            <a:r>
              <a:rPr sz="2000" i="1" spc="4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manusia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2771800" y="1635646"/>
            <a:ext cx="3888432" cy="2230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0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/>
          <p:cNvSpPr/>
          <p:nvPr/>
        </p:nvSpPr>
        <p:spPr>
          <a:xfrm>
            <a:off x="833353" y="1635646"/>
            <a:ext cx="3203848" cy="3203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 txBox="1"/>
          <p:nvPr/>
        </p:nvSpPr>
        <p:spPr>
          <a:xfrm>
            <a:off x="4257483" y="1923678"/>
            <a:ext cx="4143375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1600" i="1" spc="-5" dirty="0">
                <a:latin typeface="Carlito"/>
                <a:cs typeface="Carlito"/>
              </a:rPr>
              <a:t>Membuat alat </a:t>
            </a:r>
            <a:r>
              <a:rPr sz="1600" i="1" spc="-10" dirty="0">
                <a:latin typeface="Carlito"/>
                <a:cs typeface="Carlito"/>
              </a:rPr>
              <a:t>transportasi </a:t>
            </a:r>
            <a:r>
              <a:rPr sz="1600" i="1" spc="-5" dirty="0">
                <a:latin typeface="Carlito"/>
                <a:cs typeface="Carlito"/>
              </a:rPr>
              <a:t>bisa  </a:t>
            </a:r>
            <a:r>
              <a:rPr sz="1600" i="1" spc="-10" dirty="0">
                <a:latin typeface="Carlito"/>
                <a:cs typeface="Carlito"/>
              </a:rPr>
              <a:t>tersenyum </a:t>
            </a:r>
            <a:r>
              <a:rPr sz="1600" i="1" spc="-5" dirty="0">
                <a:latin typeface="Carlito"/>
                <a:cs typeface="Carlito"/>
              </a:rPr>
              <a:t>seperti</a:t>
            </a:r>
            <a:r>
              <a:rPr sz="1600" i="1" spc="-55" dirty="0">
                <a:latin typeface="Carlito"/>
                <a:cs typeface="Carlito"/>
              </a:rPr>
              <a:t> </a:t>
            </a:r>
            <a:r>
              <a:rPr sz="1600" i="1" dirty="0">
                <a:latin typeface="Carlito"/>
                <a:cs typeface="Carlito"/>
              </a:rPr>
              <a:t>manusia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i="1" dirty="0">
                <a:latin typeface="Carlito"/>
                <a:cs typeface="Carlito"/>
              </a:rPr>
              <a:t>Iklan </a:t>
            </a:r>
            <a:r>
              <a:rPr sz="1600" i="1" spc="-5" dirty="0">
                <a:latin typeface="Carlito"/>
                <a:cs typeface="Carlito"/>
              </a:rPr>
              <a:t>Antimo anak </a:t>
            </a:r>
            <a:r>
              <a:rPr sz="1600" i="1" dirty="0">
                <a:latin typeface="Carlito"/>
                <a:cs typeface="Carlito"/>
              </a:rPr>
              <a:t>di </a:t>
            </a:r>
            <a:r>
              <a:rPr sz="1600" i="1" spc="-10" dirty="0">
                <a:latin typeface="Carlito"/>
                <a:cs typeface="Carlito"/>
              </a:rPr>
              <a:t>samping </a:t>
            </a:r>
            <a:r>
              <a:rPr sz="1600" i="1" spc="-15" dirty="0">
                <a:latin typeface="Carlito"/>
                <a:cs typeface="Carlito"/>
              </a:rPr>
              <a:t>dikemas  </a:t>
            </a:r>
            <a:r>
              <a:rPr sz="1600" i="1" spc="-10" dirty="0">
                <a:latin typeface="Carlito"/>
                <a:cs typeface="Carlito"/>
              </a:rPr>
              <a:t>dengan personifikasi. Seolah terjadi  interaksi </a:t>
            </a:r>
            <a:r>
              <a:rPr sz="1600" i="1" spc="-5" dirty="0">
                <a:latin typeface="Carlito"/>
                <a:cs typeface="Carlito"/>
              </a:rPr>
              <a:t>yang hidupa </a:t>
            </a:r>
            <a:r>
              <a:rPr sz="1600" i="1" spc="-15" dirty="0">
                <a:latin typeface="Carlito"/>
                <a:cs typeface="Carlito"/>
              </a:rPr>
              <a:t>antara </a:t>
            </a:r>
            <a:r>
              <a:rPr sz="1600" i="1" spc="-5" dirty="0">
                <a:latin typeface="Carlito"/>
                <a:cs typeface="Carlito"/>
              </a:rPr>
              <a:t>anak-anak  </a:t>
            </a:r>
            <a:r>
              <a:rPr sz="1600" i="1" spc="-10" dirty="0">
                <a:latin typeface="Carlito"/>
                <a:cs typeface="Carlito"/>
              </a:rPr>
              <a:t>dengan </a:t>
            </a:r>
            <a:r>
              <a:rPr sz="1600" i="1" spc="-5" dirty="0">
                <a:latin typeface="Carlito"/>
                <a:cs typeface="Carlito"/>
              </a:rPr>
              <a:t>alat </a:t>
            </a:r>
            <a:r>
              <a:rPr sz="1600" i="1" spc="-10" dirty="0">
                <a:latin typeface="Carlito"/>
                <a:cs typeface="Carlito"/>
              </a:rPr>
              <a:t>transportasi </a:t>
            </a:r>
            <a:r>
              <a:rPr sz="1600" i="1" spc="-5" dirty="0">
                <a:latin typeface="Carlito"/>
                <a:cs typeface="Carlito"/>
              </a:rPr>
              <a:t>yang dinaiki.  Pemilihan majas </a:t>
            </a:r>
            <a:r>
              <a:rPr sz="1600" i="1" dirty="0">
                <a:latin typeface="Carlito"/>
                <a:cs typeface="Carlito"/>
              </a:rPr>
              <a:t>ini </a:t>
            </a:r>
            <a:r>
              <a:rPr sz="1600" i="1" spc="-10" dirty="0">
                <a:latin typeface="Carlito"/>
                <a:cs typeface="Carlito"/>
              </a:rPr>
              <a:t>tepat untuk  menggambarkan suasana </a:t>
            </a:r>
            <a:r>
              <a:rPr sz="1600" i="1" spc="-15" dirty="0">
                <a:latin typeface="Carlito"/>
                <a:cs typeface="Carlito"/>
              </a:rPr>
              <a:t>keceriaan 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2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perjalanan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/>
          <p:cNvSpPr txBox="1">
            <a:spLocks noGrp="1"/>
          </p:cNvSpPr>
          <p:nvPr>
            <p:ph type="title"/>
          </p:nvPr>
        </p:nvSpPr>
        <p:spPr>
          <a:xfrm>
            <a:off x="3275856" y="579011"/>
            <a:ext cx="352932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PERSONIFIKASI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8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 txBox="1">
            <a:spLocks noGrp="1"/>
          </p:cNvSpPr>
          <p:nvPr>
            <p:ph type="title"/>
          </p:nvPr>
        </p:nvSpPr>
        <p:spPr>
          <a:xfrm>
            <a:off x="3222481" y="567268"/>
            <a:ext cx="25736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PARADOKS</a:t>
            </a:r>
          </a:p>
        </p:txBody>
      </p:sp>
      <p:sp>
        <p:nvSpPr>
          <p:cNvPr id="15" name="object 5"/>
          <p:cNvSpPr txBox="1"/>
          <p:nvPr/>
        </p:nvSpPr>
        <p:spPr>
          <a:xfrm>
            <a:off x="852178" y="1884923"/>
            <a:ext cx="77724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5"/>
              </a:spcBef>
            </a:pPr>
            <a:r>
              <a:rPr sz="2400" b="1" i="1" dirty="0">
                <a:latin typeface="Carlito"/>
                <a:cs typeface="Carlito"/>
              </a:rPr>
              <a:t>Majas </a:t>
            </a:r>
            <a:r>
              <a:rPr sz="2400" b="1" i="1" spc="-5" dirty="0">
                <a:latin typeface="Carlito"/>
                <a:cs typeface="Carlito"/>
              </a:rPr>
              <a:t>yang mengandung </a:t>
            </a:r>
            <a:r>
              <a:rPr sz="2400" b="1" i="1" spc="-15">
                <a:latin typeface="Carlito"/>
                <a:cs typeface="Carlito"/>
              </a:rPr>
              <a:t>pertentangan </a:t>
            </a:r>
            <a:r>
              <a:rPr sz="2400" b="1" i="1" spc="-20" smtClean="0">
                <a:latin typeface="Carlito"/>
                <a:cs typeface="Carlito"/>
              </a:rPr>
              <a:t>antara</a:t>
            </a:r>
            <a:r>
              <a:rPr lang="en-US" sz="2400" b="1" i="1" spc="-20" smtClean="0">
                <a:latin typeface="Carlito"/>
                <a:cs typeface="Carlito"/>
              </a:rPr>
              <a:t> </a:t>
            </a:r>
            <a:r>
              <a:rPr sz="2400" b="1" i="1" spc="-15" smtClean="0">
                <a:latin typeface="Carlito"/>
                <a:cs typeface="Carlito"/>
              </a:rPr>
              <a:t>pernyataan </a:t>
            </a:r>
            <a:r>
              <a:rPr sz="2400" b="1" i="1" spc="-5" dirty="0">
                <a:latin typeface="Carlito"/>
                <a:cs typeface="Carlito"/>
              </a:rPr>
              <a:t>dan </a:t>
            </a:r>
            <a:r>
              <a:rPr sz="2400" b="1" i="1" spc="-25" dirty="0">
                <a:latin typeface="Carlito"/>
                <a:cs typeface="Carlito"/>
              </a:rPr>
              <a:t>fakta </a:t>
            </a:r>
            <a:r>
              <a:rPr sz="2400" b="1" i="1" spc="-5" dirty="0">
                <a:latin typeface="Carlito"/>
                <a:cs typeface="Carlito"/>
              </a:rPr>
              <a:t>yang</a:t>
            </a:r>
            <a:r>
              <a:rPr sz="2400" b="1" i="1" spc="100" dirty="0">
                <a:latin typeface="Carlito"/>
                <a:cs typeface="Carlito"/>
              </a:rPr>
              <a:t> </a:t>
            </a:r>
            <a:r>
              <a:rPr sz="2400" b="1" i="1" spc="-5" dirty="0">
                <a:latin typeface="Carlito"/>
                <a:cs typeface="Carlito"/>
              </a:rPr>
              <a:t>ada</a:t>
            </a:r>
            <a:endParaRPr sz="2400" b="1">
              <a:latin typeface="Carlito"/>
              <a:cs typeface="Carlit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2087888" y="3435846"/>
            <a:ext cx="530098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i="1" spc="-10" dirty="0">
                <a:latin typeface="Carlito"/>
                <a:cs typeface="Carlito"/>
              </a:rPr>
              <a:t>Contoh </a:t>
            </a:r>
            <a:r>
              <a:rPr i="1" spc="-5" dirty="0">
                <a:latin typeface="Carlito"/>
                <a:cs typeface="Carlito"/>
              </a:rPr>
              <a:t>dalam</a:t>
            </a:r>
            <a:r>
              <a:rPr i="1" spc="-35" dirty="0">
                <a:latin typeface="Carlito"/>
                <a:cs typeface="Carlito"/>
              </a:rPr>
              <a:t> </a:t>
            </a:r>
            <a:r>
              <a:rPr i="1" spc="-5" dirty="0">
                <a:latin typeface="Carlito"/>
                <a:cs typeface="Carlito"/>
              </a:rPr>
              <a:t>bahasa:</a:t>
            </a:r>
            <a:endParaRPr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i="1" spc="-20" dirty="0">
                <a:latin typeface="Carlito"/>
                <a:cs typeface="Carlito"/>
              </a:rPr>
              <a:t>Wanita </a:t>
            </a:r>
            <a:r>
              <a:rPr i="1" dirty="0">
                <a:latin typeface="Carlito"/>
                <a:cs typeface="Carlito"/>
              </a:rPr>
              <a:t>itu </a:t>
            </a:r>
            <a:r>
              <a:rPr i="1" spc="-10" dirty="0">
                <a:latin typeface="Carlito"/>
                <a:cs typeface="Carlito"/>
              </a:rPr>
              <a:t>tersenyum </a:t>
            </a:r>
            <a:r>
              <a:rPr i="1" spc="-5" dirty="0">
                <a:latin typeface="Carlito"/>
                <a:cs typeface="Carlito"/>
              </a:rPr>
              <a:t>meski </a:t>
            </a:r>
            <a:r>
              <a:rPr i="1" spc="-10" dirty="0">
                <a:latin typeface="Carlito"/>
                <a:cs typeface="Carlito"/>
              </a:rPr>
              <a:t>hatinya </a:t>
            </a:r>
            <a:r>
              <a:rPr i="1" spc="-5" dirty="0">
                <a:latin typeface="Carlito"/>
                <a:cs typeface="Carlito"/>
              </a:rPr>
              <a:t>sedang</a:t>
            </a:r>
            <a:r>
              <a:rPr i="1" spc="-60" dirty="0">
                <a:latin typeface="Carlito"/>
                <a:cs typeface="Carlito"/>
              </a:rPr>
              <a:t> </a:t>
            </a:r>
            <a:r>
              <a:rPr i="1" spc="-15" dirty="0">
                <a:latin typeface="Carlito"/>
                <a:cs typeface="Carlito"/>
              </a:rPr>
              <a:t>terluka</a:t>
            </a:r>
            <a:endParaRPr>
              <a:latin typeface="Carlito"/>
              <a:cs typeface="Carlito"/>
            </a:endParaRPr>
          </a:p>
        </p:txBody>
      </p:sp>
      <p:sp>
        <p:nvSpPr>
          <p:cNvPr id="17" name="Right Triangle 16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4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/>
        </p:nvSpPr>
        <p:spPr>
          <a:xfrm>
            <a:off x="2245972" y="1476727"/>
            <a:ext cx="4680520" cy="2585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640025" y="4155926"/>
            <a:ext cx="78924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i="1" spc="-15" dirty="0">
                <a:latin typeface="Carlito"/>
                <a:cs typeface="Carlito"/>
              </a:rPr>
              <a:t>Paradoks </a:t>
            </a:r>
            <a:r>
              <a:rPr sz="1600" i="1" spc="-5" dirty="0">
                <a:latin typeface="Carlito"/>
                <a:cs typeface="Carlito"/>
              </a:rPr>
              <a:t>dalam iklan </a:t>
            </a:r>
            <a:r>
              <a:rPr sz="1600" i="1" dirty="0">
                <a:latin typeface="Carlito"/>
                <a:cs typeface="Carlito"/>
              </a:rPr>
              <a:t>di </a:t>
            </a:r>
            <a:r>
              <a:rPr sz="1600" i="1" spc="-15" dirty="0">
                <a:latin typeface="Carlito"/>
                <a:cs typeface="Carlito"/>
              </a:rPr>
              <a:t>atas </a:t>
            </a:r>
            <a:r>
              <a:rPr sz="1600" i="1" spc="-5" dirty="0">
                <a:latin typeface="Carlito"/>
                <a:cs typeface="Carlito"/>
              </a:rPr>
              <a:t>yaitu </a:t>
            </a:r>
            <a:r>
              <a:rPr sz="1600" i="1" spc="-10" dirty="0">
                <a:latin typeface="Carlito"/>
                <a:cs typeface="Carlito"/>
              </a:rPr>
              <a:t>tagline </a:t>
            </a:r>
            <a:r>
              <a:rPr sz="1600" b="1" i="1" spc="-15" dirty="0">
                <a:latin typeface="Carlito"/>
                <a:cs typeface="Carlito"/>
              </a:rPr>
              <a:t>Wonderful </a:t>
            </a:r>
            <a:r>
              <a:rPr sz="1600" b="1" i="1" spc="-10" dirty="0">
                <a:latin typeface="Carlito"/>
                <a:cs typeface="Carlito"/>
              </a:rPr>
              <a:t>Indonesia</a:t>
            </a:r>
            <a:r>
              <a:rPr sz="1600" i="1" spc="-10" dirty="0">
                <a:latin typeface="Carlito"/>
                <a:cs typeface="Carlito"/>
              </a:rPr>
              <a:t>, </a:t>
            </a:r>
            <a:r>
              <a:rPr sz="1600" i="1" spc="-5" dirty="0">
                <a:latin typeface="Carlito"/>
                <a:cs typeface="Carlito"/>
              </a:rPr>
              <a:t>namun  yang </a:t>
            </a:r>
            <a:r>
              <a:rPr sz="1600" i="1" spc="-10" dirty="0">
                <a:latin typeface="Carlito"/>
                <a:cs typeface="Carlito"/>
              </a:rPr>
              <a:t>dipromosikan justru </a:t>
            </a:r>
            <a:r>
              <a:rPr sz="1600" i="1" spc="-20" dirty="0">
                <a:latin typeface="Carlito"/>
                <a:cs typeface="Carlito"/>
              </a:rPr>
              <a:t>tiket </a:t>
            </a:r>
            <a:r>
              <a:rPr sz="1600" i="1" spc="-5" dirty="0">
                <a:latin typeface="Carlito"/>
                <a:cs typeface="Carlito"/>
              </a:rPr>
              <a:t>liburan </a:t>
            </a:r>
            <a:r>
              <a:rPr sz="1600" i="1" spc="-40" dirty="0">
                <a:latin typeface="Carlito"/>
                <a:cs typeface="Carlito"/>
              </a:rPr>
              <a:t>ke </a:t>
            </a:r>
            <a:r>
              <a:rPr sz="1600" i="1" spc="-5" dirty="0">
                <a:latin typeface="Carlito"/>
                <a:cs typeface="Carlito"/>
              </a:rPr>
              <a:t>luar negeri. </a:t>
            </a:r>
            <a:r>
              <a:rPr sz="1600" i="1" spc="-15" dirty="0">
                <a:latin typeface="Carlito"/>
                <a:cs typeface="Carlito"/>
              </a:rPr>
              <a:t>Wonderful </a:t>
            </a:r>
            <a:r>
              <a:rPr sz="1600" i="1" spc="-10" dirty="0">
                <a:latin typeface="Carlito"/>
                <a:cs typeface="Carlito"/>
              </a:rPr>
              <a:t>Indonesia  </a:t>
            </a:r>
            <a:r>
              <a:rPr sz="1600" i="1" spc="-5" dirty="0">
                <a:latin typeface="Carlito"/>
                <a:cs typeface="Carlito"/>
              </a:rPr>
              <a:t>salah satu </a:t>
            </a:r>
            <a:r>
              <a:rPr sz="1600" i="1" spc="-10" dirty="0">
                <a:latin typeface="Carlito"/>
                <a:cs typeface="Carlito"/>
              </a:rPr>
              <a:t>programnya </a:t>
            </a:r>
            <a:r>
              <a:rPr sz="1600" i="1" spc="-5" dirty="0">
                <a:latin typeface="Carlito"/>
                <a:cs typeface="Carlito"/>
              </a:rPr>
              <a:t>yakni </a:t>
            </a:r>
            <a:r>
              <a:rPr sz="1600" i="1" dirty="0">
                <a:latin typeface="Carlito"/>
                <a:cs typeface="Carlito"/>
              </a:rPr>
              <a:t>promosi </a:t>
            </a:r>
            <a:r>
              <a:rPr sz="1600" i="1" spc="-10" dirty="0">
                <a:latin typeface="Carlito"/>
                <a:cs typeface="Carlito"/>
              </a:rPr>
              <a:t>wisata Indonesia </a:t>
            </a:r>
            <a:r>
              <a:rPr sz="1600" i="1" spc="-20" dirty="0">
                <a:latin typeface="Carlito"/>
                <a:cs typeface="Carlito"/>
              </a:rPr>
              <a:t>kepada </a:t>
            </a:r>
            <a:r>
              <a:rPr sz="1600" i="1" spc="-5" dirty="0">
                <a:latin typeface="Carlito"/>
                <a:cs typeface="Carlito"/>
              </a:rPr>
              <a:t>dunia </a:t>
            </a:r>
            <a:r>
              <a:rPr sz="1600" i="1" spc="-35" dirty="0">
                <a:latin typeface="Carlito"/>
                <a:cs typeface="Carlito"/>
              </a:rPr>
              <a:t>luar,  </a:t>
            </a:r>
            <a:r>
              <a:rPr sz="1600" i="1" spc="-15" dirty="0">
                <a:latin typeface="Carlito"/>
                <a:cs typeface="Carlito"/>
              </a:rPr>
              <a:t>bukan</a:t>
            </a:r>
            <a:r>
              <a:rPr sz="1600" i="1" spc="-3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sebaliknya.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222481" y="567268"/>
            <a:ext cx="2573655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-45" smtClean="0"/>
              <a:t>PARADOKS</a:t>
            </a:r>
            <a:endParaRPr lang="en-US" spc="-45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7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 txBox="1"/>
          <p:nvPr/>
        </p:nvSpPr>
        <p:spPr>
          <a:xfrm>
            <a:off x="4283968" y="2715766"/>
            <a:ext cx="3600399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899794" algn="l"/>
                <a:tab pos="1541145" algn="l"/>
              </a:tabLst>
            </a:pPr>
            <a:r>
              <a:rPr sz="1600" i="1" smtClean="0">
                <a:latin typeface="Carlito"/>
                <a:cs typeface="Carlito"/>
              </a:rPr>
              <a:t>Ik</a:t>
            </a:r>
            <a:r>
              <a:rPr sz="1600" i="1" spc="-10" smtClean="0">
                <a:latin typeface="Carlito"/>
                <a:cs typeface="Carlito"/>
              </a:rPr>
              <a:t>l</a:t>
            </a:r>
            <a:r>
              <a:rPr sz="1600" i="1" spc="-5" smtClean="0">
                <a:latin typeface="Carlito"/>
                <a:cs typeface="Carlito"/>
              </a:rPr>
              <a:t>a</a:t>
            </a:r>
            <a:r>
              <a:rPr sz="1600" i="1" smtClean="0">
                <a:latin typeface="Carlito"/>
                <a:cs typeface="Carlito"/>
              </a:rPr>
              <a:t>n</a:t>
            </a:r>
            <a:r>
              <a:rPr lang="en-US" sz="1600" i="1">
                <a:latin typeface="Carlito"/>
                <a:cs typeface="Carlito"/>
              </a:rPr>
              <a:t> </a:t>
            </a:r>
            <a:r>
              <a:rPr sz="1600" i="1" spc="-5" smtClean="0">
                <a:latin typeface="Carlito"/>
                <a:cs typeface="Carlito"/>
              </a:rPr>
              <a:t>L</a:t>
            </a:r>
            <a:r>
              <a:rPr sz="1600" i="1" smtClean="0">
                <a:latin typeface="Carlito"/>
                <a:cs typeface="Carlito"/>
              </a:rPr>
              <a:t>A</a:t>
            </a:r>
            <a:r>
              <a:rPr lang="en-US" sz="1600" i="1" smtClean="0">
                <a:latin typeface="Carlito"/>
                <a:cs typeface="Carlito"/>
              </a:rPr>
              <a:t> </a:t>
            </a:r>
            <a:r>
              <a:rPr sz="1600" i="1" spc="-5" smtClean="0">
                <a:latin typeface="Carlito"/>
                <a:cs typeface="Carlito"/>
              </a:rPr>
              <a:t>L</a:t>
            </a:r>
            <a:r>
              <a:rPr sz="1600" i="1" spc="-10" smtClean="0">
                <a:latin typeface="Carlito"/>
                <a:cs typeface="Carlito"/>
              </a:rPr>
              <a:t>i</a:t>
            </a:r>
            <a:r>
              <a:rPr sz="1600" i="1" spc="-5" smtClean="0">
                <a:latin typeface="Carlito"/>
                <a:cs typeface="Carlito"/>
              </a:rPr>
              <a:t>g</a:t>
            </a:r>
            <a:r>
              <a:rPr sz="1600" i="1" spc="-25" smtClean="0">
                <a:latin typeface="Carlito"/>
                <a:cs typeface="Carlito"/>
              </a:rPr>
              <a:t>h</a:t>
            </a:r>
            <a:r>
              <a:rPr sz="1600" i="1" smtClean="0">
                <a:latin typeface="Carlito"/>
                <a:cs typeface="Carlito"/>
              </a:rPr>
              <a:t>t</a:t>
            </a:r>
            <a:r>
              <a:rPr lang="en-US" sz="1600" i="1" smtClean="0">
                <a:latin typeface="Carlito"/>
                <a:cs typeface="Carlito"/>
              </a:rPr>
              <a:t> </a:t>
            </a:r>
            <a:r>
              <a:rPr lang="en-US" sz="1600" i="1" spc="-20" smtClean="0">
                <a:latin typeface="Carlito"/>
                <a:cs typeface="Carlito"/>
              </a:rPr>
              <a:t>v</a:t>
            </a:r>
            <a:r>
              <a:rPr lang="en-US" sz="1600" i="1" smtClean="0">
                <a:latin typeface="Carlito"/>
                <a:cs typeface="Carlito"/>
              </a:rPr>
              <a:t>ersi </a:t>
            </a:r>
            <a:r>
              <a:rPr lang="en-US" sz="1600" i="1" spc="-25" smtClean="0">
                <a:latin typeface="Carlito"/>
                <a:cs typeface="Carlito"/>
              </a:rPr>
              <a:t>t</a:t>
            </a:r>
            <a:r>
              <a:rPr lang="en-US" sz="1600" i="1" spc="-5" smtClean="0">
                <a:latin typeface="Carlito"/>
                <a:cs typeface="Carlito"/>
              </a:rPr>
              <a:t>o</a:t>
            </a:r>
            <a:r>
              <a:rPr lang="en-US" sz="1600" i="1" spc="-10" smtClean="0">
                <a:latin typeface="Carlito"/>
                <a:cs typeface="Carlito"/>
              </a:rPr>
              <a:t>p</a:t>
            </a:r>
            <a:r>
              <a:rPr lang="en-US" sz="1600" i="1" spc="-15" smtClean="0">
                <a:latin typeface="Carlito"/>
                <a:cs typeface="Carlito"/>
              </a:rPr>
              <a:t>en</a:t>
            </a:r>
            <a:r>
              <a:rPr lang="en-US" sz="1600" i="1" smtClean="0">
                <a:latin typeface="Carlito"/>
                <a:cs typeface="Carlito"/>
              </a:rPr>
              <a:t>g me</a:t>
            </a:r>
            <a:r>
              <a:rPr lang="en-US" sz="1600" i="1" spc="-15" smtClean="0">
                <a:latin typeface="Carlito"/>
                <a:cs typeface="Carlito"/>
              </a:rPr>
              <a:t>n</a:t>
            </a:r>
            <a:r>
              <a:rPr lang="en-US" sz="1600" i="1" spc="-5" smtClean="0">
                <a:latin typeface="Carlito"/>
                <a:cs typeface="Carlito"/>
              </a:rPr>
              <a:t>g</a:t>
            </a:r>
            <a:r>
              <a:rPr lang="en-US" sz="1600" i="1" spc="-10" smtClean="0">
                <a:latin typeface="Carlito"/>
                <a:cs typeface="Carlito"/>
              </a:rPr>
              <a:t>a</a:t>
            </a:r>
            <a:r>
              <a:rPr lang="en-US" sz="1600" i="1" spc="-5" smtClean="0">
                <a:latin typeface="Carlito"/>
                <a:cs typeface="Carlito"/>
              </a:rPr>
              <a:t>n</a:t>
            </a:r>
            <a:r>
              <a:rPr lang="en-US" sz="1600" i="1" spc="-10" smtClean="0">
                <a:latin typeface="Carlito"/>
                <a:cs typeface="Carlito"/>
              </a:rPr>
              <a:t>d</a:t>
            </a:r>
            <a:r>
              <a:rPr lang="en-US" sz="1600" i="1" spc="-15" smtClean="0">
                <a:latin typeface="Carlito"/>
                <a:cs typeface="Carlito"/>
              </a:rPr>
              <a:t>u</a:t>
            </a:r>
            <a:r>
              <a:rPr lang="en-US" sz="1600" i="1" spc="-5" smtClean="0">
                <a:latin typeface="Carlito"/>
                <a:cs typeface="Carlito"/>
              </a:rPr>
              <a:t>n</a:t>
            </a:r>
            <a:r>
              <a:rPr lang="en-US" sz="1600" i="1" smtClean="0">
                <a:latin typeface="Carlito"/>
                <a:cs typeface="Carlito"/>
              </a:rPr>
              <a:t>g </a:t>
            </a:r>
            <a:r>
              <a:rPr lang="en-US" sz="1600" i="1" spc="-15" smtClean="0">
                <a:latin typeface="Carlito"/>
                <a:cs typeface="Carlito"/>
              </a:rPr>
              <a:t>p</a:t>
            </a:r>
            <a:r>
              <a:rPr lang="en-US" sz="1600" i="1" spc="-5" smtClean="0">
                <a:latin typeface="Carlito"/>
                <a:cs typeface="Carlito"/>
              </a:rPr>
              <a:t>ar</a:t>
            </a:r>
            <a:r>
              <a:rPr lang="en-US" sz="1600" i="1" spc="-15" smtClean="0">
                <a:latin typeface="Carlito"/>
                <a:cs typeface="Carlito"/>
              </a:rPr>
              <a:t>a</a:t>
            </a:r>
            <a:r>
              <a:rPr lang="en-US" sz="1600" i="1" spc="-5" smtClean="0">
                <a:latin typeface="Carlito"/>
                <a:cs typeface="Carlito"/>
              </a:rPr>
              <a:t>do</a:t>
            </a:r>
            <a:r>
              <a:rPr lang="en-US" sz="1600" i="1" spc="-20" smtClean="0">
                <a:latin typeface="Carlito"/>
                <a:cs typeface="Carlito"/>
              </a:rPr>
              <a:t>k</a:t>
            </a:r>
            <a:r>
              <a:rPr lang="en-US" sz="1600" i="1" smtClean="0">
                <a:latin typeface="Carlito"/>
                <a:cs typeface="Carlito"/>
              </a:rPr>
              <a:t>s </a:t>
            </a:r>
            <a:r>
              <a:rPr lang="en-US" sz="1600" i="1" spc="-5" smtClean="0">
                <a:latin typeface="Carlito"/>
                <a:cs typeface="Carlito"/>
              </a:rPr>
              <a:t>a</a:t>
            </a:r>
            <a:r>
              <a:rPr lang="en-US" sz="1600" i="1" spc="-10" smtClean="0">
                <a:latin typeface="Carlito"/>
                <a:cs typeface="Carlito"/>
              </a:rPr>
              <a:t>p</a:t>
            </a:r>
            <a:r>
              <a:rPr lang="en-US" sz="1600" i="1" smtClean="0">
                <a:latin typeface="Carlito"/>
                <a:cs typeface="Carlito"/>
              </a:rPr>
              <a:t>a </a:t>
            </a:r>
            <a:r>
              <a:rPr lang="en-US" sz="1600" i="1" spc="-5" smtClean="0">
                <a:latin typeface="Carlito"/>
                <a:cs typeface="Carlito"/>
              </a:rPr>
              <a:t>ya</a:t>
            </a:r>
            <a:r>
              <a:rPr lang="en-US" sz="1600" i="1" spc="-20" smtClean="0">
                <a:latin typeface="Carlito"/>
                <a:cs typeface="Carlito"/>
              </a:rPr>
              <a:t>n</a:t>
            </a:r>
            <a:r>
              <a:rPr lang="en-US" sz="1600" i="1" smtClean="0">
                <a:latin typeface="Carlito"/>
                <a:cs typeface="Carlito"/>
              </a:rPr>
              <a:t>g </a:t>
            </a:r>
            <a:r>
              <a:rPr lang="en-US" sz="1600" i="1" spc="-5" smtClean="0">
                <a:latin typeface="Carlito"/>
                <a:cs typeface="Carlito"/>
              </a:rPr>
              <a:t>terlihat </a:t>
            </a:r>
            <a:r>
              <a:rPr lang="en-US" sz="1600" i="1" spc="-10" smtClean="0">
                <a:latin typeface="Carlito"/>
                <a:cs typeface="Carlito"/>
              </a:rPr>
              <a:t>berbeda</a:t>
            </a:r>
            <a:r>
              <a:rPr lang="en-US" sz="1600" i="1" spc="-15" smtClean="0">
                <a:latin typeface="Carlito"/>
                <a:cs typeface="Carlito"/>
              </a:rPr>
              <a:t>d</a:t>
            </a:r>
            <a:r>
              <a:rPr lang="en-US" sz="1600" i="1" smtClean="0">
                <a:latin typeface="Carlito"/>
                <a:cs typeface="Carlito"/>
              </a:rPr>
              <a:t>e</a:t>
            </a:r>
            <a:r>
              <a:rPr lang="en-US" sz="1600" i="1" spc="-10" smtClean="0">
                <a:latin typeface="Carlito"/>
                <a:cs typeface="Carlito"/>
              </a:rPr>
              <a:t>n</a:t>
            </a:r>
            <a:r>
              <a:rPr lang="en-US" sz="1600" i="1" spc="-5" smtClean="0">
                <a:latin typeface="Carlito"/>
                <a:cs typeface="Carlito"/>
              </a:rPr>
              <a:t>g</a:t>
            </a:r>
            <a:r>
              <a:rPr lang="en-US" sz="1600" i="1" spc="-10" smtClean="0">
                <a:latin typeface="Carlito"/>
                <a:cs typeface="Carlito"/>
              </a:rPr>
              <a:t>a</a:t>
            </a:r>
            <a:r>
              <a:rPr lang="en-US" sz="1600" i="1" smtClean="0">
                <a:latin typeface="Carlito"/>
                <a:cs typeface="Carlito"/>
              </a:rPr>
              <a:t>n </a:t>
            </a:r>
            <a:r>
              <a:rPr lang="en-US" sz="1600" i="1" spc="-15" smtClean="0">
                <a:latin typeface="Carlito"/>
                <a:cs typeface="Carlito"/>
              </a:rPr>
              <a:t>a</a:t>
            </a:r>
            <a:r>
              <a:rPr lang="en-US" sz="1600" i="1" spc="-5" smtClean="0">
                <a:latin typeface="Carlito"/>
                <a:cs typeface="Carlito"/>
              </a:rPr>
              <a:t>p</a:t>
            </a:r>
            <a:r>
              <a:rPr lang="en-US" sz="1600" i="1" smtClean="0">
                <a:latin typeface="Carlito"/>
                <a:cs typeface="Carlito"/>
              </a:rPr>
              <a:t>a </a:t>
            </a:r>
            <a:r>
              <a:rPr lang="en-US" sz="1600" i="1" spc="-10" smtClean="0">
                <a:latin typeface="Carlito"/>
                <a:cs typeface="Carlito"/>
              </a:rPr>
              <a:t>y</a:t>
            </a:r>
            <a:r>
              <a:rPr lang="en-US" sz="1600" i="1" spc="-15" smtClean="0">
                <a:latin typeface="Carlito"/>
                <a:cs typeface="Carlito"/>
              </a:rPr>
              <a:t>an</a:t>
            </a:r>
            <a:r>
              <a:rPr lang="en-US" sz="1600" i="1" smtClean="0">
                <a:latin typeface="Carlito"/>
                <a:cs typeface="Carlito"/>
              </a:rPr>
              <a:t>g </a:t>
            </a:r>
            <a:r>
              <a:rPr lang="nn-NO" sz="1600" i="1" spc="-10" smtClean="0">
                <a:latin typeface="Carlito"/>
                <a:cs typeface="Carlito"/>
              </a:rPr>
              <a:t>tersembunyi </a:t>
            </a:r>
            <a:r>
              <a:rPr lang="nn-NO" sz="1600" i="1" smtClean="0">
                <a:latin typeface="Carlito"/>
                <a:cs typeface="Carlito"/>
              </a:rPr>
              <a:t>di </a:t>
            </a:r>
            <a:r>
              <a:rPr lang="nn-NO" sz="1600" i="1" spc="-5" smtClean="0">
                <a:latin typeface="Carlito"/>
                <a:cs typeface="Carlito"/>
              </a:rPr>
              <a:t>balik </a:t>
            </a:r>
            <a:r>
              <a:rPr lang="nn-NO" sz="1600" i="1" spc="-10" smtClean="0">
                <a:latin typeface="Carlito"/>
                <a:cs typeface="Carlito"/>
              </a:rPr>
              <a:t>topeng. </a:t>
            </a:r>
            <a:r>
              <a:rPr lang="nn-NO" sz="1600" i="1" smtClean="0">
                <a:latin typeface="Carlito"/>
                <a:cs typeface="Carlito"/>
              </a:rPr>
              <a:t>Di </a:t>
            </a:r>
            <a:r>
              <a:rPr lang="nn-NO" sz="1600" i="1" spc="-15" smtClean="0">
                <a:latin typeface="Carlito"/>
                <a:cs typeface="Carlito"/>
              </a:rPr>
              <a:t>topeng  </a:t>
            </a:r>
            <a:r>
              <a:rPr lang="nn-NO" sz="1600" i="1" spc="-5" smtClean="0">
                <a:latin typeface="Carlito"/>
                <a:cs typeface="Carlito"/>
              </a:rPr>
              <a:t>wajah </a:t>
            </a:r>
            <a:r>
              <a:rPr lang="nn-NO" sz="1600" i="1" spc="-10" smtClean="0">
                <a:latin typeface="Carlito"/>
                <a:cs typeface="Carlito"/>
              </a:rPr>
              <a:t>tersenyum, </a:t>
            </a:r>
            <a:r>
              <a:rPr lang="nn-NO" sz="1600" i="1" spc="-15" smtClean="0">
                <a:latin typeface="Carlito"/>
                <a:cs typeface="Carlito"/>
              </a:rPr>
              <a:t>tetapi </a:t>
            </a:r>
            <a:r>
              <a:rPr lang="nn-NO" sz="1600" i="1" spc="-10" smtClean="0">
                <a:latin typeface="Carlito"/>
                <a:cs typeface="Carlito"/>
              </a:rPr>
              <a:t>aslinya  </a:t>
            </a:r>
            <a:r>
              <a:rPr lang="nn-NO" sz="1600" i="1" smtClean="0">
                <a:latin typeface="Carlito"/>
                <a:cs typeface="Carlito"/>
              </a:rPr>
              <a:t>cemberut, </a:t>
            </a:r>
            <a:r>
              <a:rPr lang="nn-NO" sz="1600" i="1" spc="-5" smtClean="0">
                <a:latin typeface="Carlito"/>
                <a:cs typeface="Carlito"/>
              </a:rPr>
              <a:t>marah, </a:t>
            </a:r>
            <a:r>
              <a:rPr lang="nn-NO" sz="1600" i="1" smtClean="0">
                <a:latin typeface="Carlito"/>
                <a:cs typeface="Carlito"/>
              </a:rPr>
              <a:t>lesu,</a:t>
            </a:r>
            <a:r>
              <a:rPr lang="nn-NO" sz="1600" i="1" spc="-75" smtClean="0">
                <a:latin typeface="Carlito"/>
                <a:cs typeface="Carlito"/>
              </a:rPr>
              <a:t> </a:t>
            </a:r>
            <a:r>
              <a:rPr lang="nn-NO" sz="1600" i="1" spc="-5" smtClean="0">
                <a:latin typeface="Carlito"/>
                <a:cs typeface="Carlito"/>
              </a:rPr>
              <a:t>dsb</a:t>
            </a:r>
            <a:r>
              <a:rPr lang="en-US" sz="1600">
                <a:latin typeface="Carlito"/>
                <a:cs typeface="Carlito"/>
              </a:rPr>
              <a:t>.</a:t>
            </a:r>
            <a:endParaRPr lang="nn-NO" sz="1600" smtClean="0">
              <a:latin typeface="Carlito"/>
              <a:cs typeface="Carlito"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-7619" y="1585652"/>
            <a:ext cx="3931548" cy="3217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ight Triangle 14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bject 3"/>
          <p:cNvSpPr txBox="1">
            <a:spLocks/>
          </p:cNvSpPr>
          <p:nvPr/>
        </p:nvSpPr>
        <p:spPr>
          <a:xfrm>
            <a:off x="3222481" y="567268"/>
            <a:ext cx="2573655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-45" smtClean="0"/>
              <a:t>PARADOKS</a:t>
            </a:r>
            <a:endParaRPr lang="en-US" spc="-45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6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75856" y="555526"/>
            <a:ext cx="26809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HIPERBOLA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871018" y="2088172"/>
            <a:ext cx="7704856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Carlito"/>
                <a:cs typeface="Carlito"/>
              </a:rPr>
              <a:t>Majas </a:t>
            </a:r>
            <a:r>
              <a:rPr sz="2000" b="1" i="1" spc="-5" dirty="0">
                <a:latin typeface="Carlito"/>
                <a:cs typeface="Carlito"/>
              </a:rPr>
              <a:t>yang </a:t>
            </a:r>
            <a:r>
              <a:rPr sz="2000" b="1" i="1" spc="-25" dirty="0">
                <a:latin typeface="Carlito"/>
                <a:cs typeface="Carlito"/>
              </a:rPr>
              <a:t>menyajikan </a:t>
            </a:r>
            <a:r>
              <a:rPr sz="2000" b="1" i="1" spc="-5" dirty="0">
                <a:latin typeface="Carlito"/>
                <a:cs typeface="Carlito"/>
              </a:rPr>
              <a:t>sesuatu secara berlebihan  dari </a:t>
            </a:r>
            <a:r>
              <a:rPr sz="2000" b="1" i="1" spc="-30" dirty="0">
                <a:latin typeface="Carlito"/>
                <a:cs typeface="Carlito"/>
              </a:rPr>
              <a:t>kenyataannya </a:t>
            </a:r>
            <a:r>
              <a:rPr sz="2000" b="1" i="1" spc="-5" dirty="0">
                <a:latin typeface="Carlito"/>
                <a:cs typeface="Carlito"/>
              </a:rPr>
              <a:t>dengan </a:t>
            </a:r>
            <a:r>
              <a:rPr sz="2000" b="1" i="1" spc="-10" dirty="0">
                <a:latin typeface="Carlito"/>
                <a:cs typeface="Carlito"/>
              </a:rPr>
              <a:t>maksud </a:t>
            </a:r>
            <a:r>
              <a:rPr sz="2000" b="1" i="1" spc="-15" dirty="0">
                <a:latin typeface="Carlito"/>
                <a:cs typeface="Carlito"/>
              </a:rPr>
              <a:t>memberikan  </a:t>
            </a:r>
            <a:r>
              <a:rPr sz="2000" b="1" i="1" spc="-25" dirty="0">
                <a:latin typeface="Carlito"/>
                <a:cs typeface="Carlito"/>
              </a:rPr>
              <a:t>kesan </a:t>
            </a:r>
            <a:r>
              <a:rPr sz="2000" b="1" i="1" spc="-5" dirty="0">
                <a:latin typeface="Carlito"/>
                <a:cs typeface="Carlito"/>
              </a:rPr>
              <a:t>mendalam </a:t>
            </a:r>
            <a:r>
              <a:rPr sz="2000" b="1" i="1" spc="-20" dirty="0">
                <a:latin typeface="Carlito"/>
                <a:cs typeface="Carlito"/>
              </a:rPr>
              <a:t>atau meminta</a:t>
            </a:r>
            <a:r>
              <a:rPr sz="2000" b="1" i="1" spc="110" dirty="0">
                <a:latin typeface="Carlito"/>
                <a:cs typeface="Carlito"/>
              </a:rPr>
              <a:t> </a:t>
            </a:r>
            <a:r>
              <a:rPr sz="2000" b="1" i="1" spc="-5" dirty="0">
                <a:latin typeface="Carlito"/>
                <a:cs typeface="Carlito"/>
              </a:rPr>
              <a:t>perhatian</a:t>
            </a:r>
            <a:endParaRPr sz="2000" b="1"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586863" y="3579862"/>
            <a:ext cx="627316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1600" i="1" spc="-10" dirty="0">
                <a:latin typeface="Carlito"/>
                <a:cs typeface="Carlito"/>
              </a:rPr>
              <a:t>Contoh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3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bahasa: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i="1" spc="-5" dirty="0">
                <a:latin typeface="Carlito"/>
                <a:cs typeface="Carlito"/>
              </a:rPr>
              <a:t>Suara </a:t>
            </a:r>
            <a:r>
              <a:rPr sz="1600" i="1" spc="-10" dirty="0">
                <a:latin typeface="Carlito"/>
                <a:cs typeface="Carlito"/>
              </a:rPr>
              <a:t>pidatonya </a:t>
            </a:r>
            <a:r>
              <a:rPr sz="1600" i="1" spc="-5" dirty="0">
                <a:latin typeface="Carlito"/>
                <a:cs typeface="Carlito"/>
              </a:rPr>
              <a:t>menggelegar membelah </a:t>
            </a:r>
            <a:r>
              <a:rPr sz="1600" i="1" spc="-10" dirty="0">
                <a:latin typeface="Carlito"/>
                <a:cs typeface="Carlito"/>
              </a:rPr>
              <a:t>keheningan </a:t>
            </a:r>
            <a:r>
              <a:rPr sz="1600" i="1" spc="-5" dirty="0">
                <a:latin typeface="Carlito"/>
                <a:cs typeface="Carlito"/>
              </a:rPr>
              <a:t>di</a:t>
            </a:r>
            <a:r>
              <a:rPr sz="1600" i="1" spc="-11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aula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6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/>
        </p:nvSpPr>
        <p:spPr>
          <a:xfrm>
            <a:off x="1979712" y="1468918"/>
            <a:ext cx="4972775" cy="26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683568" y="4227934"/>
            <a:ext cx="789241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Carlito"/>
                <a:cs typeface="Carlito"/>
              </a:rPr>
              <a:t>Iklan semen </a:t>
            </a:r>
            <a:r>
              <a:rPr sz="1400" i="1" spc="-10" dirty="0">
                <a:latin typeface="Carlito"/>
                <a:cs typeface="Carlito"/>
              </a:rPr>
              <a:t>di atas </a:t>
            </a:r>
            <a:r>
              <a:rPr sz="1400" i="1" spc="-15" dirty="0">
                <a:latin typeface="Carlito"/>
                <a:cs typeface="Carlito"/>
              </a:rPr>
              <a:t>disajikan </a:t>
            </a:r>
            <a:r>
              <a:rPr sz="1400" i="1" spc="-5" dirty="0">
                <a:latin typeface="Carlito"/>
                <a:cs typeface="Carlito"/>
              </a:rPr>
              <a:t>secara hiperbolis. Semen yang baru </a:t>
            </a:r>
            <a:r>
              <a:rPr sz="1400" i="1" spc="-15" dirty="0">
                <a:latin typeface="Carlito"/>
                <a:cs typeface="Carlito"/>
              </a:rPr>
              <a:t>dipakai  </a:t>
            </a:r>
            <a:r>
              <a:rPr sz="1400" i="1" spc="-5" dirty="0">
                <a:latin typeface="Carlito"/>
                <a:cs typeface="Carlito"/>
              </a:rPr>
              <a:t>untuk </a:t>
            </a:r>
            <a:r>
              <a:rPr sz="1400" i="1" spc="-10" dirty="0">
                <a:latin typeface="Carlito"/>
                <a:cs typeface="Carlito"/>
              </a:rPr>
              <a:t>mengecor </a:t>
            </a:r>
            <a:r>
              <a:rPr sz="1400" i="1" spc="-5" dirty="0">
                <a:latin typeface="Carlito"/>
                <a:cs typeface="Carlito"/>
              </a:rPr>
              <a:t>jalan bisa langsung </a:t>
            </a:r>
            <a:r>
              <a:rPr sz="1400" i="1" spc="-15" dirty="0">
                <a:latin typeface="Carlito"/>
                <a:cs typeface="Carlito"/>
              </a:rPr>
              <a:t>kering </a:t>
            </a:r>
            <a:r>
              <a:rPr sz="1400" i="1" spc="-5" dirty="0">
                <a:latin typeface="Carlito"/>
                <a:cs typeface="Carlito"/>
              </a:rPr>
              <a:t>dan </a:t>
            </a:r>
            <a:r>
              <a:rPr sz="1400" i="1" spc="-15" dirty="0">
                <a:latin typeface="Carlito"/>
                <a:cs typeface="Carlito"/>
              </a:rPr>
              <a:t>kuat </a:t>
            </a:r>
            <a:r>
              <a:rPr sz="1400" i="1" spc="-5" dirty="0">
                <a:latin typeface="Carlito"/>
                <a:cs typeface="Carlito"/>
              </a:rPr>
              <a:t>menahan beban. </a:t>
            </a:r>
            <a:r>
              <a:rPr sz="1400" i="1" spc="-45" dirty="0">
                <a:latin typeface="Carlito"/>
                <a:cs typeface="Carlito"/>
              </a:rPr>
              <a:t>Tentu  </a:t>
            </a:r>
            <a:r>
              <a:rPr sz="1400" i="1" dirty="0">
                <a:latin typeface="Carlito"/>
                <a:cs typeface="Carlito"/>
              </a:rPr>
              <a:t>ini </a:t>
            </a:r>
            <a:r>
              <a:rPr sz="1400" i="1" spc="-5" dirty="0">
                <a:latin typeface="Carlito"/>
                <a:cs typeface="Carlito"/>
              </a:rPr>
              <a:t>berlebihan </a:t>
            </a:r>
            <a:r>
              <a:rPr sz="1400" i="1" spc="-20" dirty="0">
                <a:latin typeface="Carlito"/>
                <a:cs typeface="Carlito"/>
              </a:rPr>
              <a:t>jika </a:t>
            </a:r>
            <a:r>
              <a:rPr sz="1400" i="1" spc="-10" dirty="0">
                <a:latin typeface="Carlito"/>
                <a:cs typeface="Carlito"/>
              </a:rPr>
              <a:t>kita </a:t>
            </a:r>
            <a:r>
              <a:rPr sz="1400" i="1" spc="-5" dirty="0">
                <a:latin typeface="Carlito"/>
                <a:cs typeface="Carlito"/>
              </a:rPr>
              <a:t>menilik </a:t>
            </a:r>
            <a:r>
              <a:rPr sz="1400" i="1" spc="-15" dirty="0">
                <a:latin typeface="Carlito"/>
                <a:cs typeface="Carlito"/>
              </a:rPr>
              <a:t>fakta bahwa </a:t>
            </a:r>
            <a:r>
              <a:rPr sz="1400" i="1" spc="-5" dirty="0">
                <a:latin typeface="Carlito"/>
                <a:cs typeface="Carlito"/>
              </a:rPr>
              <a:t>produk </a:t>
            </a:r>
            <a:r>
              <a:rPr sz="1400" i="1" spc="-10" dirty="0">
                <a:latin typeface="Carlito"/>
                <a:cs typeface="Carlito"/>
              </a:rPr>
              <a:t>cor </a:t>
            </a:r>
            <a:r>
              <a:rPr sz="1400" i="1" spc="-20" dirty="0">
                <a:latin typeface="Carlito"/>
                <a:cs typeface="Carlito"/>
              </a:rPr>
              <a:t>akan </a:t>
            </a:r>
            <a:r>
              <a:rPr sz="1400" i="1" spc="-10" dirty="0">
                <a:latin typeface="Carlito"/>
                <a:cs typeface="Carlito"/>
              </a:rPr>
              <a:t>benar-benar  </a:t>
            </a:r>
            <a:r>
              <a:rPr sz="1400" i="1" spc="-15" dirty="0">
                <a:latin typeface="Carlito"/>
                <a:cs typeface="Carlito"/>
              </a:rPr>
              <a:t>kuat </a:t>
            </a:r>
            <a:r>
              <a:rPr sz="1400" i="1" dirty="0">
                <a:latin typeface="Carlito"/>
                <a:cs typeface="Carlito"/>
              </a:rPr>
              <a:t>dan </a:t>
            </a:r>
            <a:r>
              <a:rPr sz="1400" i="1" spc="-15" dirty="0">
                <a:latin typeface="Carlito"/>
                <a:cs typeface="Carlito"/>
              </a:rPr>
              <a:t>kering </a:t>
            </a:r>
            <a:r>
              <a:rPr sz="1400" i="1" spc="-5" dirty="0">
                <a:latin typeface="Carlito"/>
                <a:cs typeface="Carlito"/>
              </a:rPr>
              <a:t>dalam hitungan</a:t>
            </a:r>
            <a:r>
              <a:rPr sz="1400" i="1" spc="-45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hari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275856" y="555526"/>
            <a:ext cx="2680970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mtClean="0"/>
              <a:t>HIPERBOLA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3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75856" y="567268"/>
            <a:ext cx="18478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</a:t>
            </a:r>
            <a:r>
              <a:rPr spc="-120" dirty="0"/>
              <a:t>T</a:t>
            </a:r>
            <a:r>
              <a:rPr spc="-100" dirty="0"/>
              <a:t>O</a:t>
            </a:r>
            <a:r>
              <a:rPr spc="-5" dirty="0"/>
              <a:t>T</a:t>
            </a:r>
            <a:r>
              <a:rPr spc="-45" dirty="0"/>
              <a:t>E</a:t>
            </a:r>
            <a:r>
              <a:rPr dirty="0"/>
              <a:t>S</a:t>
            </a:r>
          </a:p>
        </p:txBody>
      </p:sp>
      <p:sp>
        <p:nvSpPr>
          <p:cNvPr id="7" name="object 5"/>
          <p:cNvSpPr txBox="1">
            <a:spLocks/>
          </p:cNvSpPr>
          <p:nvPr/>
        </p:nvSpPr>
        <p:spPr>
          <a:xfrm>
            <a:off x="970670" y="1995686"/>
            <a:ext cx="7133323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" marR="5080" indent="2540" algn="ctr">
              <a:spcBef>
                <a:spcPts val="105"/>
              </a:spcBef>
            </a:pPr>
            <a:r>
              <a:rPr lang="en-US" sz="2000" b="1" i="1" smtClean="0">
                <a:latin typeface="Carlito"/>
                <a:cs typeface="Carlito"/>
              </a:rPr>
              <a:t>Majas </a:t>
            </a:r>
            <a:r>
              <a:rPr lang="en-US" sz="2000" b="1" i="1" spc="-5" smtClean="0">
                <a:latin typeface="Carlito"/>
                <a:cs typeface="Carlito"/>
              </a:rPr>
              <a:t>yang </a:t>
            </a:r>
            <a:r>
              <a:rPr lang="en-US" sz="2000" b="1" i="1" spc="-30" smtClean="0">
                <a:latin typeface="Carlito"/>
                <a:cs typeface="Carlito"/>
              </a:rPr>
              <a:t>menyatakan </a:t>
            </a:r>
            <a:r>
              <a:rPr lang="en-US" sz="2000" b="1" i="1" spc="-5" smtClean="0">
                <a:latin typeface="Carlito"/>
                <a:cs typeface="Carlito"/>
              </a:rPr>
              <a:t>sesuatu dengan </a:t>
            </a:r>
            <a:r>
              <a:rPr lang="en-US" sz="2000" b="1" i="1" spc="-10" smtClean="0">
                <a:latin typeface="Carlito"/>
                <a:cs typeface="Carlito"/>
              </a:rPr>
              <a:t>cara </a:t>
            </a:r>
            <a:r>
              <a:rPr lang="en-US" sz="2000" b="1" i="1" spc="-5" smtClean="0">
                <a:latin typeface="Carlito"/>
                <a:cs typeface="Carlito"/>
              </a:rPr>
              <a:t>yang  </a:t>
            </a:r>
            <a:r>
              <a:rPr lang="en-US" sz="2000" b="1" spc="-5" smtClean="0">
                <a:latin typeface="Carlito"/>
                <a:cs typeface="Carlito"/>
              </a:rPr>
              <a:t>berlawanan dari </a:t>
            </a:r>
            <a:r>
              <a:rPr lang="en-US" sz="2000" b="1" spc="-30" smtClean="0">
                <a:latin typeface="Carlito"/>
                <a:cs typeface="Carlito"/>
              </a:rPr>
              <a:t>kenyataannya </a:t>
            </a:r>
            <a:r>
              <a:rPr lang="en-US" sz="2000" b="1" spc="-5" smtClean="0">
                <a:latin typeface="Carlito"/>
                <a:cs typeface="Carlito"/>
              </a:rPr>
              <a:t>dengan </a:t>
            </a:r>
            <a:r>
              <a:rPr lang="en-US" sz="2000" b="1" spc="-15" smtClean="0">
                <a:latin typeface="Carlito"/>
                <a:cs typeface="Carlito"/>
              </a:rPr>
              <a:t>mengecilkan  atau </a:t>
            </a:r>
            <a:r>
              <a:rPr lang="en-US" sz="2000" b="1" spc="-10" smtClean="0">
                <a:latin typeface="Carlito"/>
                <a:cs typeface="Carlito"/>
              </a:rPr>
              <a:t>menguranginya </a:t>
            </a:r>
            <a:r>
              <a:rPr lang="en-US" sz="2000" b="1" spc="-25" smtClean="0">
                <a:latin typeface="Carlito"/>
                <a:cs typeface="Carlito"/>
              </a:rPr>
              <a:t>(kebalikan </a:t>
            </a:r>
            <a:r>
              <a:rPr lang="en-US" sz="2000" b="1" spc="-5" smtClean="0">
                <a:latin typeface="Carlito"/>
                <a:cs typeface="Carlito"/>
              </a:rPr>
              <a:t>dari</a:t>
            </a:r>
            <a:r>
              <a:rPr lang="en-US" sz="2000" b="1" spc="120" smtClean="0">
                <a:latin typeface="Carlito"/>
                <a:cs typeface="Carlito"/>
              </a:rPr>
              <a:t> </a:t>
            </a:r>
            <a:r>
              <a:rPr lang="en-US" sz="2000" b="1" spc="-5" smtClean="0">
                <a:latin typeface="Carlito"/>
                <a:cs typeface="Carlito"/>
              </a:rPr>
              <a:t>hiperbola)</a:t>
            </a:r>
            <a:endParaRPr lang="en-US" sz="2000" b="1" spc="-5" dirty="0"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151026" y="3872865"/>
            <a:ext cx="68408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latin typeface="Carlito"/>
                <a:cs typeface="Carlito"/>
              </a:rPr>
              <a:t>Contoh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2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bahasa: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i="1" dirty="0">
                <a:latin typeface="Carlito"/>
                <a:cs typeface="Carlito"/>
              </a:rPr>
              <a:t>Mengapa </a:t>
            </a:r>
            <a:r>
              <a:rPr sz="1600" i="1" spc="-15" dirty="0">
                <a:latin typeface="Carlito"/>
                <a:cs typeface="Carlito"/>
              </a:rPr>
              <a:t>kamu </a:t>
            </a:r>
            <a:r>
              <a:rPr sz="1600" i="1" spc="-10" dirty="0">
                <a:latin typeface="Carlito"/>
                <a:cs typeface="Carlito"/>
              </a:rPr>
              <a:t>bertanya </a:t>
            </a:r>
            <a:r>
              <a:rPr sz="1600" i="1" spc="-5" dirty="0">
                <a:latin typeface="Carlito"/>
                <a:cs typeface="Carlito"/>
              </a:rPr>
              <a:t>pada orang yang </a:t>
            </a:r>
            <a:r>
              <a:rPr sz="1600" i="1" dirty="0">
                <a:latin typeface="Carlito"/>
                <a:cs typeface="Carlito"/>
              </a:rPr>
              <a:t>bodoh </a:t>
            </a:r>
            <a:r>
              <a:rPr sz="1600" i="1" spc="-5" dirty="0">
                <a:latin typeface="Carlito"/>
                <a:cs typeface="Carlito"/>
              </a:rPr>
              <a:t>seperti saya</a:t>
            </a:r>
            <a:r>
              <a:rPr sz="1600" i="1" spc="-18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ini?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2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347864" y="535896"/>
            <a:ext cx="18478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</a:t>
            </a:r>
            <a:r>
              <a:rPr spc="-120" dirty="0"/>
              <a:t>T</a:t>
            </a:r>
            <a:r>
              <a:rPr spc="-100" dirty="0"/>
              <a:t>O</a:t>
            </a:r>
            <a:r>
              <a:rPr spc="-5" dirty="0"/>
              <a:t>T</a:t>
            </a:r>
            <a:r>
              <a:rPr spc="-45" dirty="0"/>
              <a:t>E</a:t>
            </a:r>
            <a:r>
              <a:rPr dirty="0"/>
              <a:t>S</a:t>
            </a:r>
          </a:p>
        </p:txBody>
      </p:sp>
      <p:sp>
        <p:nvSpPr>
          <p:cNvPr id="9" name="object 5"/>
          <p:cNvSpPr txBox="1"/>
          <p:nvPr/>
        </p:nvSpPr>
        <p:spPr>
          <a:xfrm>
            <a:off x="326053" y="4227934"/>
            <a:ext cx="85693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rlito"/>
                <a:cs typeface="Carlito"/>
              </a:rPr>
              <a:t>Iklan </a:t>
            </a:r>
            <a:r>
              <a:rPr sz="1400" i="1" spc="-10" dirty="0">
                <a:latin typeface="Carlito"/>
                <a:cs typeface="Carlito"/>
              </a:rPr>
              <a:t>TVC </a:t>
            </a:r>
            <a:r>
              <a:rPr sz="1400" i="1" spc="-5" dirty="0">
                <a:latin typeface="Carlito"/>
                <a:cs typeface="Carlito"/>
              </a:rPr>
              <a:t>Djarum 76 versi </a:t>
            </a:r>
            <a:r>
              <a:rPr sz="1400" i="1" spc="-10" dirty="0">
                <a:latin typeface="Carlito"/>
                <a:cs typeface="Carlito"/>
              </a:rPr>
              <a:t>kompetisi </a:t>
            </a:r>
            <a:r>
              <a:rPr sz="1400" i="1" spc="-5" dirty="0">
                <a:latin typeface="Carlito"/>
                <a:cs typeface="Carlito"/>
              </a:rPr>
              <a:t>jin </a:t>
            </a:r>
            <a:r>
              <a:rPr sz="1400" i="1" dirty="0">
                <a:latin typeface="Carlito"/>
                <a:cs typeface="Carlito"/>
              </a:rPr>
              <a:t>ini </a:t>
            </a:r>
            <a:r>
              <a:rPr sz="1400" i="1" spc="-15" dirty="0">
                <a:latin typeface="Carlito"/>
                <a:cs typeface="Carlito"/>
              </a:rPr>
              <a:t>menyajikan </a:t>
            </a:r>
            <a:r>
              <a:rPr sz="1400" i="1" spc="-5" dirty="0">
                <a:latin typeface="Carlito"/>
                <a:cs typeface="Carlito"/>
              </a:rPr>
              <a:t>pesan </a:t>
            </a:r>
            <a:r>
              <a:rPr sz="1400" i="1" spc="-10" dirty="0">
                <a:latin typeface="Carlito"/>
                <a:cs typeface="Carlito"/>
              </a:rPr>
              <a:t>litotes, yakni  </a:t>
            </a:r>
            <a:r>
              <a:rPr sz="1400" i="1" spc="-5" dirty="0">
                <a:latin typeface="Carlito"/>
                <a:cs typeface="Carlito"/>
              </a:rPr>
              <a:t>merendah. </a:t>
            </a:r>
            <a:r>
              <a:rPr sz="1400" i="1" spc="-20" dirty="0">
                <a:latin typeface="Carlito"/>
                <a:cs typeface="Carlito"/>
              </a:rPr>
              <a:t>Ketika </a:t>
            </a:r>
            <a:r>
              <a:rPr sz="1400" i="1" spc="-5" dirty="0">
                <a:latin typeface="Carlito"/>
                <a:cs typeface="Carlito"/>
              </a:rPr>
              <a:t>jin dari </a:t>
            </a:r>
            <a:r>
              <a:rPr sz="1400" i="1" spc="-10" dirty="0">
                <a:latin typeface="Carlito"/>
                <a:cs typeface="Carlito"/>
              </a:rPr>
              <a:t>Jepang </a:t>
            </a:r>
            <a:r>
              <a:rPr sz="1400" i="1" spc="-5" dirty="0">
                <a:latin typeface="Carlito"/>
                <a:cs typeface="Carlito"/>
              </a:rPr>
              <a:t>bisa </a:t>
            </a:r>
            <a:r>
              <a:rPr sz="1400" i="1" spc="-10" dirty="0">
                <a:latin typeface="Carlito"/>
                <a:cs typeface="Carlito"/>
              </a:rPr>
              <a:t>menyulap gunung Fuji </a:t>
            </a:r>
            <a:r>
              <a:rPr sz="1400" i="1" spc="-5" dirty="0">
                <a:latin typeface="Carlito"/>
                <a:cs typeface="Carlito"/>
              </a:rPr>
              <a:t>hilang, begitu juga jin  dari Mesir yang </a:t>
            </a:r>
            <a:r>
              <a:rPr sz="1400" i="1" spc="-10" dirty="0">
                <a:latin typeface="Carlito"/>
                <a:cs typeface="Carlito"/>
              </a:rPr>
              <a:t>menyulap </a:t>
            </a:r>
            <a:r>
              <a:rPr sz="1400" i="1" spc="-5" dirty="0">
                <a:latin typeface="Carlito"/>
                <a:cs typeface="Carlito"/>
              </a:rPr>
              <a:t>Piramida menjadi hilang. Jin dari Indonesia </a:t>
            </a:r>
            <a:r>
              <a:rPr sz="1400" i="1" dirty="0">
                <a:latin typeface="Carlito"/>
                <a:cs typeface="Carlito"/>
              </a:rPr>
              <a:t>ini  </a:t>
            </a:r>
            <a:r>
              <a:rPr sz="1400" i="1" spc="-15" dirty="0">
                <a:latin typeface="Carlito"/>
                <a:cs typeface="Carlito"/>
              </a:rPr>
              <a:t>diceritakan </a:t>
            </a:r>
            <a:r>
              <a:rPr sz="1400" i="1" spc="-10" dirty="0">
                <a:latin typeface="Carlito"/>
                <a:cs typeface="Carlito"/>
              </a:rPr>
              <a:t>“hanya” </a:t>
            </a:r>
            <a:r>
              <a:rPr sz="1400" i="1" spc="-5" dirty="0">
                <a:latin typeface="Carlito"/>
                <a:cs typeface="Carlito"/>
              </a:rPr>
              <a:t>bisa menghilangkan </a:t>
            </a:r>
            <a:r>
              <a:rPr sz="1400" i="1" spc="-15" dirty="0">
                <a:latin typeface="Carlito"/>
                <a:cs typeface="Carlito"/>
              </a:rPr>
              <a:t>kardus </a:t>
            </a:r>
            <a:r>
              <a:rPr sz="1400" i="1" spc="-5" dirty="0">
                <a:latin typeface="Carlito"/>
                <a:cs typeface="Carlito"/>
              </a:rPr>
              <a:t>berisi </a:t>
            </a:r>
            <a:r>
              <a:rPr sz="1400" i="1" spc="-15" dirty="0">
                <a:latin typeface="Carlito"/>
                <a:cs typeface="Carlito"/>
              </a:rPr>
              <a:t>kasus</a:t>
            </a:r>
            <a:r>
              <a:rPr sz="1400" i="1" spc="-110" dirty="0">
                <a:latin typeface="Carlito"/>
                <a:cs typeface="Carlito"/>
              </a:rPr>
              <a:t> </a:t>
            </a:r>
            <a:r>
              <a:rPr sz="1400" i="1" spc="-15" dirty="0">
                <a:latin typeface="Carlito"/>
                <a:cs typeface="Carlito"/>
              </a:rPr>
              <a:t>korupsi.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1571648" y="1447546"/>
            <a:ext cx="5990820" cy="2546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ight Triangle 10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5935" y="457783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75856" y="507003"/>
            <a:ext cx="13798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IRONI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619150" y="1912747"/>
            <a:ext cx="7903209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1610" marR="5080" indent="-169545" algn="ctr">
              <a:lnSpc>
                <a:spcPct val="100000"/>
              </a:lnSpc>
              <a:spcBef>
                <a:spcPts val="105"/>
              </a:spcBef>
            </a:pPr>
            <a:r>
              <a:rPr sz="2400" b="1" i="1" spc="-5" dirty="0">
                <a:latin typeface="Carlito"/>
                <a:cs typeface="Carlito"/>
              </a:rPr>
              <a:t>majas yang </a:t>
            </a:r>
            <a:r>
              <a:rPr sz="2400" b="1" i="1" spc="-30" dirty="0">
                <a:latin typeface="Carlito"/>
                <a:cs typeface="Carlito"/>
              </a:rPr>
              <a:t>menyatakan </a:t>
            </a:r>
            <a:r>
              <a:rPr sz="2400" b="1" i="1" spc="-5" dirty="0">
                <a:latin typeface="Carlito"/>
                <a:cs typeface="Carlito"/>
              </a:rPr>
              <a:t>hal yang </a:t>
            </a:r>
            <a:r>
              <a:rPr sz="2400" b="1" i="1" spc="-15" dirty="0">
                <a:latin typeface="Carlito"/>
                <a:cs typeface="Carlito"/>
              </a:rPr>
              <a:t>bertentangan  </a:t>
            </a:r>
            <a:r>
              <a:rPr sz="2400" b="1" i="1" spc="-5" dirty="0">
                <a:latin typeface="Carlito"/>
                <a:cs typeface="Carlito"/>
              </a:rPr>
              <a:t>dengan </a:t>
            </a:r>
            <a:r>
              <a:rPr sz="2400" b="1" i="1" spc="-10" dirty="0">
                <a:latin typeface="Carlito"/>
                <a:cs typeface="Carlito"/>
              </a:rPr>
              <a:t>maksud untuk </a:t>
            </a:r>
            <a:r>
              <a:rPr sz="2400" b="1" i="1" spc="-15" dirty="0">
                <a:latin typeface="Carlito"/>
                <a:cs typeface="Carlito"/>
              </a:rPr>
              <a:t>menyindir </a:t>
            </a:r>
            <a:r>
              <a:rPr sz="2400" b="1" i="1" spc="-5" dirty="0">
                <a:latin typeface="Carlito"/>
                <a:cs typeface="Carlito"/>
              </a:rPr>
              <a:t>secara</a:t>
            </a:r>
            <a:r>
              <a:rPr sz="2400" b="1" i="1" spc="80" dirty="0">
                <a:latin typeface="Carlito"/>
                <a:cs typeface="Carlito"/>
              </a:rPr>
              <a:t> </a:t>
            </a:r>
            <a:r>
              <a:rPr sz="2400" b="1" i="1" spc="-5" dirty="0">
                <a:latin typeface="Carlito"/>
                <a:cs typeface="Carlito"/>
              </a:rPr>
              <a:t>halus</a:t>
            </a:r>
            <a:endParaRPr sz="2400" b="1"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047394" y="3385184"/>
            <a:ext cx="705739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i="1" spc="-10" dirty="0">
                <a:latin typeface="Carlito"/>
                <a:cs typeface="Carlito"/>
              </a:rPr>
              <a:t>Contoh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2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bahasa: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i="1" spc="-15" dirty="0">
                <a:latin typeface="Carlito"/>
                <a:cs typeface="Carlito"/>
              </a:rPr>
              <a:t>Kamu </a:t>
            </a:r>
            <a:r>
              <a:rPr sz="1600" i="1" spc="-5" dirty="0">
                <a:latin typeface="Carlito"/>
                <a:cs typeface="Carlito"/>
              </a:rPr>
              <a:t>benar-benar tepat waktu, </a:t>
            </a:r>
            <a:r>
              <a:rPr sz="1600" i="1" dirty="0">
                <a:latin typeface="Carlito"/>
                <a:cs typeface="Carlito"/>
              </a:rPr>
              <a:t>sudah 30 menit saya</a:t>
            </a:r>
            <a:r>
              <a:rPr sz="1600" i="1" spc="-125" dirty="0">
                <a:latin typeface="Carlito"/>
                <a:cs typeface="Carlito"/>
              </a:rPr>
              <a:t> </a:t>
            </a:r>
            <a:r>
              <a:rPr sz="1600" i="1" dirty="0">
                <a:latin typeface="Carlito"/>
                <a:cs typeface="Carlito"/>
              </a:rPr>
              <a:t>menunggumu.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5935" y="457783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9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37095" y="1816878"/>
            <a:ext cx="37268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305" dirty="0">
                <a:latin typeface="Trebuchet MS"/>
                <a:cs typeface="Trebuchet MS"/>
              </a:rPr>
              <a:t>R</a:t>
            </a:r>
            <a:r>
              <a:rPr sz="6000" spc="-300" dirty="0">
                <a:latin typeface="Trebuchet MS"/>
                <a:cs typeface="Trebuchet MS"/>
              </a:rPr>
              <a:t>H</a:t>
            </a:r>
            <a:r>
              <a:rPr sz="6000" spc="-310" dirty="0">
                <a:latin typeface="Trebuchet MS"/>
                <a:cs typeface="Trebuchet MS"/>
              </a:rPr>
              <a:t>E</a:t>
            </a:r>
            <a:r>
              <a:rPr sz="6000" spc="-660" dirty="0">
                <a:latin typeface="Trebuchet MS"/>
                <a:cs typeface="Trebuchet MS"/>
              </a:rPr>
              <a:t>T</a:t>
            </a:r>
            <a:r>
              <a:rPr sz="6000" spc="-295" dirty="0">
                <a:latin typeface="Trebuchet MS"/>
                <a:cs typeface="Trebuchet MS"/>
              </a:rPr>
              <a:t>O</a:t>
            </a:r>
            <a:r>
              <a:rPr sz="6000" spc="-305" dirty="0">
                <a:latin typeface="Trebuchet MS"/>
                <a:cs typeface="Trebuchet MS"/>
              </a:rPr>
              <a:t>RI</a:t>
            </a:r>
            <a:r>
              <a:rPr sz="6000" spc="-300" dirty="0">
                <a:latin typeface="Trebuchet MS"/>
                <a:cs typeface="Trebuchet MS"/>
              </a:rPr>
              <a:t>K</a:t>
            </a:r>
            <a:r>
              <a:rPr sz="6000" dirty="0">
                <a:latin typeface="Trebuchet MS"/>
                <a:cs typeface="Trebuchet MS"/>
              </a:rPr>
              <a:t>A</a:t>
            </a:r>
            <a:endParaRPr sz="6000">
              <a:latin typeface="Trebuchet MS"/>
              <a:cs typeface="Trebuchet M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646964" y="2646985"/>
            <a:ext cx="3307079" cy="56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8850">
              <a:lnSpc>
                <a:spcPct val="135700"/>
              </a:lnSpc>
              <a:spcBef>
                <a:spcPts val="100"/>
              </a:spcBef>
              <a:tabLst>
                <a:tab pos="2073275" algn="l"/>
                <a:tab pos="2397760" algn="l"/>
              </a:tabLst>
            </a:pPr>
            <a:r>
              <a:rPr sz="1400" dirty="0">
                <a:latin typeface="Carlito"/>
                <a:cs typeface="Carlito"/>
              </a:rPr>
              <a:t>F I G U R E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F	S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  A</a:t>
            </a:r>
            <a:r>
              <a:rPr sz="1400" spc="-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L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 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dirty="0">
                <a:latin typeface="Wingdings"/>
                <a:cs typeface="Wingdings"/>
              </a:rPr>
              <a:t>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355976" y="1707654"/>
            <a:ext cx="3865879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i="1" spc="-20" dirty="0">
                <a:cs typeface="Carlito"/>
              </a:rPr>
              <a:t>Tujuan </a:t>
            </a:r>
            <a:r>
              <a:rPr i="1" spc="-15" dirty="0">
                <a:cs typeface="Carlito"/>
              </a:rPr>
              <a:t>rhetorika </a:t>
            </a:r>
            <a:r>
              <a:rPr i="1" spc="-5" dirty="0">
                <a:cs typeface="Carlito"/>
              </a:rPr>
              <a:t>adalah </a:t>
            </a:r>
            <a:r>
              <a:rPr i="1" spc="-10" dirty="0">
                <a:cs typeface="Carlito"/>
              </a:rPr>
              <a:t>PERSUASI,  </a:t>
            </a:r>
            <a:r>
              <a:rPr i="1" spc="-5" dirty="0">
                <a:cs typeface="Carlito"/>
              </a:rPr>
              <a:t>yang </a:t>
            </a:r>
            <a:r>
              <a:rPr i="1" spc="-10" dirty="0">
                <a:cs typeface="Carlito"/>
              </a:rPr>
              <a:t>dimaksudkan </a:t>
            </a:r>
            <a:r>
              <a:rPr i="1" spc="-5" dirty="0">
                <a:cs typeface="Carlito"/>
              </a:rPr>
              <a:t>dalam hubungan  </a:t>
            </a:r>
            <a:r>
              <a:rPr i="1" dirty="0">
                <a:cs typeface="Carlito"/>
              </a:rPr>
              <a:t>ini </a:t>
            </a:r>
            <a:r>
              <a:rPr i="1" spc="-5" dirty="0">
                <a:cs typeface="Carlito"/>
              </a:rPr>
              <a:t>adalah yakinnya penanggap  </a:t>
            </a:r>
            <a:r>
              <a:rPr i="1" dirty="0">
                <a:cs typeface="Carlito"/>
              </a:rPr>
              <a:t>penutur </a:t>
            </a:r>
            <a:r>
              <a:rPr i="1" spc="-5" dirty="0">
                <a:cs typeface="Carlito"/>
              </a:rPr>
              <a:t>(pendengar) </a:t>
            </a:r>
            <a:r>
              <a:rPr i="1" spc="-20" dirty="0">
                <a:cs typeface="Carlito"/>
              </a:rPr>
              <a:t>akan</a:t>
            </a:r>
            <a:r>
              <a:rPr i="1" spc="-125" dirty="0">
                <a:cs typeface="Carlito"/>
              </a:rPr>
              <a:t> </a:t>
            </a:r>
            <a:r>
              <a:rPr i="1" spc="-10" dirty="0">
                <a:cs typeface="Carlito"/>
              </a:rPr>
              <a:t>kebenaran  </a:t>
            </a:r>
            <a:r>
              <a:rPr i="1" spc="-5" dirty="0">
                <a:cs typeface="Carlito"/>
              </a:rPr>
              <a:t>gagasan </a:t>
            </a:r>
            <a:r>
              <a:rPr i="1" spc="-10" dirty="0">
                <a:cs typeface="Carlito"/>
              </a:rPr>
              <a:t>topic </a:t>
            </a:r>
            <a:r>
              <a:rPr i="1" dirty="0">
                <a:cs typeface="Carlito"/>
              </a:rPr>
              <a:t>tutur (hal </a:t>
            </a:r>
            <a:r>
              <a:rPr i="1" spc="-5" dirty="0">
                <a:cs typeface="Carlito"/>
              </a:rPr>
              <a:t>yang  </a:t>
            </a:r>
            <a:r>
              <a:rPr i="1" spc="-10" dirty="0">
                <a:cs typeface="Carlito"/>
              </a:rPr>
              <a:t>dibicarakan) </a:t>
            </a:r>
            <a:r>
              <a:rPr i="1" spc="-5" dirty="0">
                <a:cs typeface="Carlito"/>
              </a:rPr>
              <a:t>si </a:t>
            </a:r>
            <a:r>
              <a:rPr i="1" dirty="0">
                <a:cs typeface="Carlito"/>
              </a:rPr>
              <a:t>penutur</a:t>
            </a:r>
            <a:r>
              <a:rPr i="1" spc="-80" dirty="0">
                <a:cs typeface="Carlito"/>
              </a:rPr>
              <a:t> </a:t>
            </a:r>
            <a:r>
              <a:rPr i="1" spc="-5" dirty="0">
                <a:cs typeface="Carlito"/>
              </a:rPr>
              <a:t>(pembicara)</a:t>
            </a:r>
            <a:endParaRPr>
              <a:cs typeface="Carlito"/>
            </a:endParaRPr>
          </a:p>
        </p:txBody>
      </p:sp>
      <p:sp>
        <p:nvSpPr>
          <p:cNvPr id="7" name="Right Triangle 6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083918"/>
            <a:ext cx="9143999" cy="10595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3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35151" y="535896"/>
            <a:ext cx="13798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IRONI</a:t>
            </a:r>
          </a:p>
        </p:txBody>
      </p:sp>
      <p:sp>
        <p:nvSpPr>
          <p:cNvPr id="7" name="object 5"/>
          <p:cNvSpPr/>
          <p:nvPr/>
        </p:nvSpPr>
        <p:spPr>
          <a:xfrm>
            <a:off x="1763688" y="1387981"/>
            <a:ext cx="5806388" cy="2616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460408" y="4155926"/>
            <a:ext cx="828805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rlito"/>
                <a:cs typeface="Carlito"/>
              </a:rPr>
              <a:t>Iklan </a:t>
            </a:r>
            <a:r>
              <a:rPr sz="1400" i="1" spc="-20" dirty="0">
                <a:latin typeface="Carlito"/>
                <a:cs typeface="Carlito"/>
              </a:rPr>
              <a:t>Fedex </a:t>
            </a:r>
            <a:r>
              <a:rPr sz="1400" i="1" dirty="0">
                <a:latin typeface="Carlito"/>
                <a:cs typeface="Carlito"/>
              </a:rPr>
              <a:t>di </a:t>
            </a:r>
            <a:r>
              <a:rPr sz="1400" i="1" spc="-10" dirty="0">
                <a:latin typeface="Carlito"/>
                <a:cs typeface="Carlito"/>
              </a:rPr>
              <a:t>atas menyindir </a:t>
            </a:r>
            <a:r>
              <a:rPr sz="1400" i="1" spc="-15" dirty="0">
                <a:latin typeface="Carlito"/>
                <a:cs typeface="Carlito"/>
              </a:rPr>
              <a:t>kompetitornya </a:t>
            </a:r>
            <a:r>
              <a:rPr sz="1400" i="1" dirty="0">
                <a:latin typeface="Carlito"/>
                <a:cs typeface="Carlito"/>
              </a:rPr>
              <a:t>yaitu </a:t>
            </a:r>
            <a:r>
              <a:rPr sz="1400" i="1" spc="-5" dirty="0">
                <a:latin typeface="Carlito"/>
                <a:cs typeface="Carlito"/>
              </a:rPr>
              <a:t>DHL (warna </a:t>
            </a:r>
            <a:r>
              <a:rPr sz="1400" i="1" spc="-10" dirty="0">
                <a:latin typeface="Carlito"/>
                <a:cs typeface="Carlito"/>
              </a:rPr>
              <a:t>kuning). </a:t>
            </a:r>
            <a:r>
              <a:rPr sz="1400" i="1" spc="-5" dirty="0">
                <a:latin typeface="Carlito"/>
                <a:cs typeface="Carlito"/>
              </a:rPr>
              <a:t>Sindiran  halus </a:t>
            </a:r>
            <a:r>
              <a:rPr sz="1400" i="1" dirty="0">
                <a:latin typeface="Carlito"/>
                <a:cs typeface="Carlito"/>
              </a:rPr>
              <a:t>ini </a:t>
            </a:r>
            <a:r>
              <a:rPr sz="1400" i="1" spc="-5" dirty="0">
                <a:latin typeface="Carlito"/>
                <a:cs typeface="Carlito"/>
              </a:rPr>
              <a:t>berarti </a:t>
            </a:r>
            <a:r>
              <a:rPr sz="1400" i="1" spc="-10" dirty="0">
                <a:latin typeface="Carlito"/>
                <a:cs typeface="Carlito"/>
              </a:rPr>
              <a:t>bahwa </a:t>
            </a:r>
            <a:r>
              <a:rPr sz="1400" i="1" spc="-15" dirty="0">
                <a:latin typeface="Carlito"/>
                <a:cs typeface="Carlito"/>
              </a:rPr>
              <a:t>FedEx </a:t>
            </a:r>
            <a:r>
              <a:rPr sz="1400" i="1" spc="-5" dirty="0">
                <a:latin typeface="Carlito"/>
                <a:cs typeface="Carlito"/>
              </a:rPr>
              <a:t>selalu satu </a:t>
            </a:r>
            <a:r>
              <a:rPr sz="1400" i="1" spc="-15" dirty="0">
                <a:latin typeface="Carlito"/>
                <a:cs typeface="Carlito"/>
              </a:rPr>
              <a:t>langkah </a:t>
            </a:r>
            <a:r>
              <a:rPr sz="1400" i="1" dirty="0">
                <a:latin typeface="Carlito"/>
                <a:cs typeface="Carlito"/>
              </a:rPr>
              <a:t>di </a:t>
            </a:r>
            <a:r>
              <a:rPr sz="1400" i="1" spc="-5" dirty="0">
                <a:latin typeface="Carlito"/>
                <a:cs typeface="Carlito"/>
              </a:rPr>
              <a:t>depan </a:t>
            </a:r>
            <a:r>
              <a:rPr sz="1400" i="1" spc="-15" dirty="0">
                <a:latin typeface="Carlito"/>
                <a:cs typeface="Carlito"/>
              </a:rPr>
              <a:t>kompetitornya. </a:t>
            </a:r>
            <a:r>
              <a:rPr sz="1400" i="1" spc="-5" dirty="0">
                <a:latin typeface="Carlito"/>
                <a:cs typeface="Carlito"/>
              </a:rPr>
              <a:t>Selain  </a:t>
            </a:r>
            <a:r>
              <a:rPr sz="1400" i="1" dirty="0">
                <a:latin typeface="Carlito"/>
                <a:cs typeface="Carlito"/>
              </a:rPr>
              <a:t>itu, </a:t>
            </a:r>
            <a:r>
              <a:rPr sz="1400" i="1" spc="-10" dirty="0">
                <a:latin typeface="Carlito"/>
                <a:cs typeface="Carlito"/>
              </a:rPr>
              <a:t>secara </a:t>
            </a:r>
            <a:r>
              <a:rPr sz="1400" i="1" spc="-5" dirty="0">
                <a:latin typeface="Carlito"/>
                <a:cs typeface="Carlito"/>
              </a:rPr>
              <a:t>tidak </a:t>
            </a:r>
            <a:r>
              <a:rPr sz="1400" i="1" spc="-10" dirty="0">
                <a:latin typeface="Carlito"/>
                <a:cs typeface="Carlito"/>
              </a:rPr>
              <a:t>langsung </a:t>
            </a:r>
            <a:r>
              <a:rPr sz="1400" i="1" spc="-5" dirty="0">
                <a:latin typeface="Carlito"/>
                <a:cs typeface="Carlito"/>
              </a:rPr>
              <a:t>juga </a:t>
            </a:r>
            <a:r>
              <a:rPr sz="1400" i="1" spc="-10" dirty="0">
                <a:latin typeface="Carlito"/>
                <a:cs typeface="Carlito"/>
              </a:rPr>
              <a:t>menyindir </a:t>
            </a:r>
            <a:r>
              <a:rPr sz="1400" i="1" spc="-15" dirty="0">
                <a:latin typeface="Carlito"/>
                <a:cs typeface="Carlito"/>
              </a:rPr>
              <a:t>konsumen </a:t>
            </a:r>
            <a:r>
              <a:rPr sz="1400" i="1" spc="-10" dirty="0">
                <a:latin typeface="Carlito"/>
                <a:cs typeface="Carlito"/>
              </a:rPr>
              <a:t>pengguna </a:t>
            </a:r>
            <a:r>
              <a:rPr sz="1400" i="1" spc="-5" dirty="0">
                <a:latin typeface="Carlito"/>
                <a:cs typeface="Carlito"/>
              </a:rPr>
              <a:t>DHL </a:t>
            </a:r>
            <a:r>
              <a:rPr sz="1400" i="1" spc="-10" dirty="0">
                <a:latin typeface="Carlito"/>
                <a:cs typeface="Carlito"/>
              </a:rPr>
              <a:t>bahwa pada  dasarnya </a:t>
            </a:r>
            <a:r>
              <a:rPr sz="1400" i="1" spc="-5" dirty="0">
                <a:latin typeface="Carlito"/>
                <a:cs typeface="Carlito"/>
              </a:rPr>
              <a:t>DHL </a:t>
            </a:r>
            <a:r>
              <a:rPr sz="1400" i="1" dirty="0">
                <a:latin typeface="Carlito"/>
                <a:cs typeface="Carlito"/>
              </a:rPr>
              <a:t>menumpang pada</a:t>
            </a:r>
            <a:r>
              <a:rPr sz="1400" i="1" spc="-110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FedEx.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6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235697" y="567268"/>
            <a:ext cx="19843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SINISME</a:t>
            </a:r>
          </a:p>
        </p:txBody>
      </p:sp>
      <p:sp>
        <p:nvSpPr>
          <p:cNvPr id="7" name="object 5"/>
          <p:cNvSpPr txBox="1">
            <a:spLocks/>
          </p:cNvSpPr>
          <p:nvPr/>
        </p:nvSpPr>
        <p:spPr>
          <a:xfrm>
            <a:off x="719591" y="2067694"/>
            <a:ext cx="7709387" cy="749821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334" marR="5080" indent="0" algn="ctr">
              <a:lnSpc>
                <a:spcPct val="98900"/>
              </a:lnSpc>
              <a:spcBef>
                <a:spcPts val="145"/>
              </a:spcBef>
              <a:buNone/>
            </a:pPr>
            <a:r>
              <a:rPr lang="en-US" sz="2400" b="1" i="1" spc="-5" smtClean="0"/>
              <a:t>majas </a:t>
            </a:r>
            <a:r>
              <a:rPr lang="en-US" sz="2400" b="1" i="1" smtClean="0"/>
              <a:t>yang </a:t>
            </a:r>
            <a:r>
              <a:rPr lang="en-US" sz="2400" b="1" i="1" spc="-5" smtClean="0"/>
              <a:t>menyatakan sindiran </a:t>
            </a:r>
            <a:r>
              <a:rPr lang="en-US" sz="2400" b="1" i="1" smtClean="0"/>
              <a:t>secara  </a:t>
            </a:r>
            <a:r>
              <a:rPr lang="en-US" sz="2400" b="1" spc="-5" smtClean="0"/>
              <a:t>langsung, </a:t>
            </a:r>
            <a:r>
              <a:rPr lang="en-US" sz="2400" b="1" smtClean="0"/>
              <a:t>to the </a:t>
            </a:r>
            <a:r>
              <a:rPr lang="en-US" sz="2400" b="1" spc="-5" smtClean="0"/>
              <a:t>point, tanpa basa basi</a:t>
            </a:r>
            <a:r>
              <a:rPr lang="en-US" sz="2400" b="1" spc="-60" smtClean="0"/>
              <a:t> </a:t>
            </a:r>
            <a:r>
              <a:rPr lang="en-US" sz="2400" b="1" spc="-5" smtClean="0"/>
              <a:t>tetapi  </a:t>
            </a:r>
            <a:r>
              <a:rPr lang="en-US" sz="2400" b="1" smtClean="0"/>
              <a:t>masih </a:t>
            </a:r>
            <a:r>
              <a:rPr lang="en-US" sz="2400" b="1" spc="-5" smtClean="0"/>
              <a:t>dalam tingkat</a:t>
            </a:r>
            <a:r>
              <a:rPr lang="en-US" sz="2400" b="1" spc="-45" smtClean="0"/>
              <a:t> </a:t>
            </a:r>
            <a:r>
              <a:rPr lang="en-US" sz="2400" b="1" smtClean="0"/>
              <a:t>wajar</a:t>
            </a:r>
            <a:endParaRPr lang="en-US" sz="2400" b="1" dirty="0"/>
          </a:p>
        </p:txBody>
      </p:sp>
      <p:sp>
        <p:nvSpPr>
          <p:cNvPr id="8" name="object 6"/>
          <p:cNvSpPr txBox="1"/>
          <p:nvPr/>
        </p:nvSpPr>
        <p:spPr>
          <a:xfrm>
            <a:off x="1835696" y="3674858"/>
            <a:ext cx="57950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i="1" spc="-10" dirty="0">
                <a:latin typeface="Carlito"/>
                <a:cs typeface="Carlito"/>
              </a:rPr>
              <a:t>Contoh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2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bahasa: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i="1" dirty="0">
                <a:latin typeface="Carlito"/>
                <a:cs typeface="Carlito"/>
              </a:rPr>
              <a:t>Lama-lama </a:t>
            </a:r>
            <a:r>
              <a:rPr sz="1600" i="1" spc="-20" dirty="0">
                <a:latin typeface="Carlito"/>
                <a:cs typeface="Carlito"/>
              </a:rPr>
              <a:t>aku </a:t>
            </a:r>
            <a:r>
              <a:rPr sz="1600" i="1" spc="-5" dirty="0">
                <a:latin typeface="Carlito"/>
                <a:cs typeface="Carlito"/>
              </a:rPr>
              <a:t>bisa jadi gila </a:t>
            </a:r>
            <a:r>
              <a:rPr sz="1600" i="1" dirty="0">
                <a:latin typeface="Carlito"/>
                <a:cs typeface="Carlito"/>
              </a:rPr>
              <a:t>melihat </a:t>
            </a:r>
            <a:r>
              <a:rPr sz="1600" i="1" spc="-10" dirty="0">
                <a:latin typeface="Carlito"/>
                <a:cs typeface="Carlito"/>
              </a:rPr>
              <a:t>tingkah lakumu</a:t>
            </a:r>
            <a:r>
              <a:rPr sz="1600" i="1" spc="-5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itu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3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 txBox="1"/>
          <p:nvPr/>
        </p:nvSpPr>
        <p:spPr>
          <a:xfrm>
            <a:off x="699591" y="4227934"/>
            <a:ext cx="76168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i="1" spc="-10" dirty="0">
                <a:latin typeface="Carlito"/>
                <a:cs typeface="Carlito"/>
              </a:rPr>
              <a:t>Perang tarif </a:t>
            </a:r>
            <a:r>
              <a:rPr sz="1400" i="1" spc="-15" dirty="0">
                <a:latin typeface="Carlito"/>
                <a:cs typeface="Carlito"/>
              </a:rPr>
              <a:t>antara </a:t>
            </a:r>
            <a:r>
              <a:rPr sz="1400" i="1" spc="-30" dirty="0">
                <a:latin typeface="Carlito"/>
                <a:cs typeface="Carlito"/>
              </a:rPr>
              <a:t>Telkomsel </a:t>
            </a:r>
            <a:r>
              <a:rPr sz="1400" i="1" spc="-10" dirty="0">
                <a:latin typeface="Carlito"/>
                <a:cs typeface="Carlito"/>
              </a:rPr>
              <a:t>dengan </a:t>
            </a:r>
            <a:r>
              <a:rPr sz="1400" i="1" dirty="0">
                <a:latin typeface="Carlito"/>
                <a:cs typeface="Carlito"/>
              </a:rPr>
              <a:t>XL </a:t>
            </a:r>
            <a:r>
              <a:rPr sz="1400" i="1" spc="-5" dirty="0">
                <a:latin typeface="Carlito"/>
                <a:cs typeface="Carlito"/>
              </a:rPr>
              <a:t>tersaji dalam iklan billboard.  Dengan </a:t>
            </a:r>
            <a:r>
              <a:rPr sz="1400" i="1" spc="-10" dirty="0">
                <a:latin typeface="Carlito"/>
                <a:cs typeface="Carlito"/>
              </a:rPr>
              <a:t>cerdas </a:t>
            </a:r>
            <a:r>
              <a:rPr sz="1400" i="1" spc="-30" dirty="0">
                <a:latin typeface="Carlito"/>
                <a:cs typeface="Carlito"/>
              </a:rPr>
              <a:t>Telkomsel </a:t>
            </a:r>
            <a:r>
              <a:rPr sz="1400" i="1" spc="-5" dirty="0">
                <a:latin typeface="Carlito"/>
                <a:cs typeface="Carlito"/>
              </a:rPr>
              <a:t>memasang </a:t>
            </a:r>
            <a:r>
              <a:rPr sz="1400" i="1" spc="-10" dirty="0">
                <a:latin typeface="Carlito"/>
                <a:cs typeface="Carlito"/>
              </a:rPr>
              <a:t>iklannya </a:t>
            </a:r>
            <a:r>
              <a:rPr sz="1400" i="1" spc="-5" dirty="0">
                <a:latin typeface="Carlito"/>
                <a:cs typeface="Carlito"/>
              </a:rPr>
              <a:t>persis </a:t>
            </a:r>
            <a:r>
              <a:rPr sz="1400" i="1" dirty="0">
                <a:latin typeface="Carlito"/>
                <a:cs typeface="Carlito"/>
              </a:rPr>
              <a:t>di </a:t>
            </a:r>
            <a:r>
              <a:rPr sz="1400" i="1" spc="-10" dirty="0">
                <a:latin typeface="Carlito"/>
                <a:cs typeface="Carlito"/>
              </a:rPr>
              <a:t>samping </a:t>
            </a:r>
            <a:r>
              <a:rPr sz="1400" i="1" dirty="0">
                <a:latin typeface="Carlito"/>
                <a:cs typeface="Carlito"/>
              </a:rPr>
              <a:t>XL </a:t>
            </a:r>
            <a:r>
              <a:rPr sz="1400" i="1" spc="-5" dirty="0">
                <a:latin typeface="Carlito"/>
                <a:cs typeface="Carlito"/>
              </a:rPr>
              <a:t>dan  menyindir </a:t>
            </a:r>
            <a:r>
              <a:rPr sz="1400" i="1" dirty="0">
                <a:latin typeface="Carlito"/>
                <a:cs typeface="Carlito"/>
              </a:rPr>
              <a:t>langsung </a:t>
            </a:r>
            <a:r>
              <a:rPr sz="1400" i="1" spc="-5" dirty="0">
                <a:latin typeface="Carlito"/>
                <a:cs typeface="Carlito"/>
              </a:rPr>
              <a:t>melalui copywriting </a:t>
            </a:r>
            <a:r>
              <a:rPr sz="1400" i="1" dirty="0">
                <a:latin typeface="Carlito"/>
                <a:cs typeface="Carlito"/>
              </a:rPr>
              <a:t>dan</a:t>
            </a:r>
            <a:r>
              <a:rPr sz="1400" i="1" spc="-100" dirty="0">
                <a:latin typeface="Carlito"/>
                <a:cs typeface="Carlito"/>
              </a:rPr>
              <a:t> </a:t>
            </a:r>
            <a:r>
              <a:rPr sz="1400" i="1" spc="-5" dirty="0">
                <a:latin typeface="Carlito"/>
                <a:cs typeface="Carlito"/>
              </a:rPr>
              <a:t>visualnya.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2195736" y="1563638"/>
            <a:ext cx="4464496" cy="2510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235697" y="567268"/>
            <a:ext cx="1984375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mtClean="0"/>
              <a:t>SINISME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4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01531" y="579012"/>
            <a:ext cx="5166613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11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SARKASME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772168" y="2139702"/>
            <a:ext cx="7380207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5"/>
              </a:spcBef>
            </a:pPr>
            <a:r>
              <a:rPr sz="2400" b="1" i="1" spc="-5" dirty="0">
                <a:latin typeface="Carlito"/>
                <a:cs typeface="Carlito"/>
              </a:rPr>
              <a:t>majas sindiran yang paling </a:t>
            </a:r>
            <a:r>
              <a:rPr sz="2400" b="1" i="1" spc="-60" dirty="0">
                <a:latin typeface="Carlito"/>
                <a:cs typeface="Carlito"/>
              </a:rPr>
              <a:t>kasar, </a:t>
            </a:r>
            <a:r>
              <a:rPr sz="2400" b="1" i="1" spc="-5" dirty="0">
                <a:latin typeface="Carlito"/>
                <a:cs typeface="Carlito"/>
              </a:rPr>
              <a:t>melebihi </a:t>
            </a:r>
            <a:r>
              <a:rPr sz="2400" b="1" i="1" dirty="0">
                <a:latin typeface="Carlito"/>
                <a:cs typeface="Carlito"/>
              </a:rPr>
              <a:t>ironi </a:t>
            </a:r>
            <a:r>
              <a:rPr sz="2400" b="1" i="1" spc="-5" dirty="0">
                <a:latin typeface="Carlito"/>
                <a:cs typeface="Carlito"/>
              </a:rPr>
              <a:t>dan  sinisme</a:t>
            </a:r>
            <a:endParaRPr sz="2400" b="1"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2051720" y="3878168"/>
            <a:ext cx="519239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600" i="1" spc="-10" dirty="0">
                <a:latin typeface="Carlito"/>
                <a:cs typeface="Carlito"/>
              </a:rPr>
              <a:t>Contoh </a:t>
            </a:r>
            <a:r>
              <a:rPr sz="1600" i="1" spc="-5" dirty="0">
                <a:latin typeface="Carlito"/>
                <a:cs typeface="Carlito"/>
              </a:rPr>
              <a:t>dalam</a:t>
            </a:r>
            <a:r>
              <a:rPr sz="1600" i="1" spc="-2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bahasa:</a:t>
            </a:r>
            <a:endParaRPr sz="16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i="1" spc="-5" dirty="0">
                <a:latin typeface="Carlito"/>
                <a:cs typeface="Carlito"/>
              </a:rPr>
              <a:t>Dasar </a:t>
            </a:r>
            <a:r>
              <a:rPr sz="1600" i="1" spc="-15" dirty="0">
                <a:latin typeface="Carlito"/>
                <a:cs typeface="Carlito"/>
              </a:rPr>
              <a:t>kerbau </a:t>
            </a:r>
            <a:r>
              <a:rPr sz="1600" i="1" spc="-5" dirty="0">
                <a:latin typeface="Carlito"/>
                <a:cs typeface="Carlito"/>
              </a:rPr>
              <a:t>dungu, </a:t>
            </a:r>
            <a:r>
              <a:rPr sz="1600" i="1" spc="-15" dirty="0">
                <a:latin typeface="Carlito"/>
                <a:cs typeface="Carlito"/>
              </a:rPr>
              <a:t>kerja </a:t>
            </a:r>
            <a:r>
              <a:rPr sz="1600" i="1" spc="-5" dirty="0">
                <a:latin typeface="Carlito"/>
                <a:cs typeface="Carlito"/>
              </a:rPr>
              <a:t>begini saja </a:t>
            </a:r>
            <a:r>
              <a:rPr sz="1600" i="1" dirty="0">
                <a:latin typeface="Carlito"/>
                <a:cs typeface="Carlito"/>
              </a:rPr>
              <a:t>tidak</a:t>
            </a:r>
            <a:r>
              <a:rPr sz="1600" i="1" spc="-9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becus!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8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/>
        </p:nvSpPr>
        <p:spPr>
          <a:xfrm>
            <a:off x="1043608" y="1551825"/>
            <a:ext cx="2493389" cy="3180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3779912" y="2529978"/>
            <a:ext cx="427228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i="1" spc="-35" dirty="0">
                <a:latin typeface="Carlito"/>
                <a:cs typeface="Carlito"/>
              </a:rPr>
              <a:t>LG </a:t>
            </a:r>
            <a:r>
              <a:rPr sz="1600" i="1" spc="-10" dirty="0">
                <a:latin typeface="Carlito"/>
                <a:cs typeface="Carlito"/>
              </a:rPr>
              <a:t>pernah </a:t>
            </a:r>
            <a:r>
              <a:rPr sz="1600" i="1" spc="-5" dirty="0">
                <a:latin typeface="Carlito"/>
                <a:cs typeface="Carlito"/>
              </a:rPr>
              <a:t>mempublish iklan </a:t>
            </a:r>
            <a:r>
              <a:rPr sz="1600" i="1" spc="-10" dirty="0">
                <a:latin typeface="Carlito"/>
                <a:cs typeface="Carlito"/>
              </a:rPr>
              <a:t>yang  menyindir </a:t>
            </a:r>
            <a:r>
              <a:rPr sz="1600" i="1" spc="-5" dirty="0">
                <a:latin typeface="Carlito"/>
                <a:cs typeface="Carlito"/>
              </a:rPr>
              <a:t>Apple </a:t>
            </a:r>
            <a:r>
              <a:rPr sz="1600" i="1" spc="-10" dirty="0">
                <a:latin typeface="Carlito"/>
                <a:cs typeface="Carlito"/>
              </a:rPr>
              <a:t>secara </a:t>
            </a:r>
            <a:r>
              <a:rPr sz="1600" i="1" spc="-45" dirty="0">
                <a:latin typeface="Carlito"/>
                <a:cs typeface="Carlito"/>
              </a:rPr>
              <a:t>kasar. </a:t>
            </a:r>
            <a:r>
              <a:rPr sz="1600" i="1" dirty="0">
                <a:latin typeface="Carlito"/>
                <a:cs typeface="Carlito"/>
              </a:rPr>
              <a:t>Melalui  visualisasi </a:t>
            </a:r>
            <a:r>
              <a:rPr sz="1600" i="1" spc="-5" dirty="0">
                <a:latin typeface="Carlito"/>
                <a:cs typeface="Carlito"/>
              </a:rPr>
              <a:t>buah apel “kroak” </a:t>
            </a:r>
            <a:r>
              <a:rPr sz="1600" i="1" spc="-10" dirty="0">
                <a:latin typeface="Carlito"/>
                <a:cs typeface="Carlito"/>
              </a:rPr>
              <a:t>(logo  </a:t>
            </a:r>
            <a:r>
              <a:rPr sz="1600" i="1" spc="-5" dirty="0">
                <a:latin typeface="Carlito"/>
                <a:cs typeface="Carlito"/>
              </a:rPr>
              <a:t>apple) </a:t>
            </a:r>
            <a:r>
              <a:rPr sz="1600" i="1" spc="-10" dirty="0">
                <a:latin typeface="Carlito"/>
                <a:cs typeface="Carlito"/>
              </a:rPr>
              <a:t>dengan </a:t>
            </a:r>
            <a:r>
              <a:rPr sz="1600" i="1" spc="-5" dirty="0">
                <a:latin typeface="Carlito"/>
                <a:cs typeface="Carlito"/>
              </a:rPr>
              <a:t>smartphone yang </a:t>
            </a:r>
            <a:r>
              <a:rPr sz="1600" i="1" spc="-10" dirty="0">
                <a:latin typeface="Carlito"/>
                <a:cs typeface="Carlito"/>
              </a:rPr>
              <a:t>seolah  </a:t>
            </a:r>
            <a:r>
              <a:rPr sz="1600" i="1" spc="-5" dirty="0">
                <a:latin typeface="Carlito"/>
                <a:cs typeface="Carlito"/>
              </a:rPr>
              <a:t>berfungsi sebagai</a:t>
            </a:r>
            <a:r>
              <a:rPr sz="1600" i="1" spc="-7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pisau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3"/>
          <p:cNvSpPr txBox="1">
            <a:spLocks noGrp="1"/>
          </p:cNvSpPr>
          <p:nvPr>
            <p:ph type="title"/>
          </p:nvPr>
        </p:nvSpPr>
        <p:spPr>
          <a:xfrm>
            <a:off x="701531" y="579012"/>
            <a:ext cx="5166613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11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SARKASME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0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diting Video On a Computer. Stock Footage Video (100% Royalt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5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2888" y="2753509"/>
            <a:ext cx="9175676" cy="400110"/>
          </a:xfrm>
          <a:prstGeom prst="rect">
            <a:avLst/>
          </a:prstGeom>
          <a:solidFill>
            <a:srgbClr val="00B050">
              <a:alpha val="84000"/>
            </a:srgbClr>
          </a:solidFill>
        </p:spPr>
        <p:txBody>
          <a:bodyPr wrap="square" rtlCol="0">
            <a:spAutoFit/>
          </a:bodyPr>
          <a:lstStyle/>
          <a:p>
            <a:pPr marL="449263"/>
            <a:r>
              <a:rPr lang="en-US" sz="2000" b="1" smtClean="0">
                <a:solidFill>
                  <a:schemeClr val="bg1"/>
                </a:solidFill>
              </a:rPr>
              <a:t>SEKIAN &amp; TERIMAKASIH </a:t>
            </a:r>
            <a:r>
              <a:rPr lang="en-US" sz="2000" b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4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/>
          <p:nvPr/>
        </p:nvSpPr>
        <p:spPr>
          <a:xfrm>
            <a:off x="539552" y="1779662"/>
            <a:ext cx="3726815" cy="1459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900"/>
              </a:lnSpc>
              <a:spcBef>
                <a:spcPts val="100"/>
              </a:spcBef>
            </a:pPr>
            <a:r>
              <a:rPr sz="6000" b="1" spc="-305" dirty="0">
                <a:latin typeface="Trebuchet MS"/>
                <a:cs typeface="Trebuchet MS"/>
              </a:rPr>
              <a:t>R</a:t>
            </a:r>
            <a:r>
              <a:rPr sz="6000" b="1" spc="-300" dirty="0">
                <a:latin typeface="Trebuchet MS"/>
                <a:cs typeface="Trebuchet MS"/>
              </a:rPr>
              <a:t>H</a:t>
            </a:r>
            <a:r>
              <a:rPr sz="6000" b="1" spc="-310" dirty="0">
                <a:latin typeface="Trebuchet MS"/>
                <a:cs typeface="Trebuchet MS"/>
              </a:rPr>
              <a:t>E</a:t>
            </a:r>
            <a:r>
              <a:rPr sz="6000" b="1" spc="-660" dirty="0">
                <a:latin typeface="Trebuchet MS"/>
                <a:cs typeface="Trebuchet MS"/>
              </a:rPr>
              <a:t>T</a:t>
            </a:r>
            <a:r>
              <a:rPr sz="6000" b="1" spc="-295" dirty="0">
                <a:latin typeface="Trebuchet MS"/>
                <a:cs typeface="Trebuchet MS"/>
              </a:rPr>
              <a:t>O</a:t>
            </a:r>
            <a:r>
              <a:rPr sz="6000" b="1" spc="-305" dirty="0">
                <a:latin typeface="Trebuchet MS"/>
                <a:cs typeface="Trebuchet MS"/>
              </a:rPr>
              <a:t>RI</a:t>
            </a:r>
            <a:r>
              <a:rPr sz="6000" b="1" spc="-300" dirty="0">
                <a:latin typeface="Trebuchet MS"/>
                <a:cs typeface="Trebuchet MS"/>
              </a:rPr>
              <a:t>K</a:t>
            </a:r>
            <a:r>
              <a:rPr sz="6000" b="1" dirty="0">
                <a:latin typeface="Trebuchet MS"/>
                <a:cs typeface="Trebuchet MS"/>
              </a:rPr>
              <a:t>A</a:t>
            </a:r>
            <a:endParaRPr sz="6000">
              <a:latin typeface="Trebuchet MS"/>
              <a:cs typeface="Trebuchet MS"/>
            </a:endParaRPr>
          </a:p>
          <a:p>
            <a:pPr marR="38100" algn="r">
              <a:lnSpc>
                <a:spcPts val="1860"/>
              </a:lnSpc>
              <a:tabLst>
                <a:tab pos="1425575" algn="l"/>
              </a:tabLst>
            </a:pPr>
            <a:r>
              <a:rPr sz="1400" dirty="0">
                <a:latin typeface="Carlito"/>
                <a:cs typeface="Carlito"/>
              </a:rPr>
              <a:t>F I G U R E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F	S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endParaRPr sz="1400">
              <a:latin typeface="Carlito"/>
              <a:cs typeface="Carlito"/>
            </a:endParaRPr>
          </a:p>
          <a:p>
            <a:pPr marR="57150" algn="r">
              <a:lnSpc>
                <a:spcPct val="100000"/>
              </a:lnSpc>
              <a:spcBef>
                <a:spcPts val="770"/>
              </a:spcBef>
              <a:tabLst>
                <a:tab pos="2060575" algn="l"/>
              </a:tabLst>
            </a:pPr>
            <a:r>
              <a:rPr sz="1400" dirty="0">
                <a:latin typeface="Carlito"/>
                <a:cs typeface="Carlito"/>
              </a:rPr>
              <a:t>A</a:t>
            </a:r>
            <a:r>
              <a:rPr sz="1400" spc="-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L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 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dirty="0">
                <a:latin typeface="Wingdings"/>
                <a:cs typeface="Wingdings"/>
              </a:rPr>
              <a:t>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9" name="object 3"/>
          <p:cNvSpPr txBox="1">
            <a:spLocks noGrp="1"/>
          </p:cNvSpPr>
          <p:nvPr>
            <p:ph type="title"/>
          </p:nvPr>
        </p:nvSpPr>
        <p:spPr>
          <a:xfrm>
            <a:off x="4727828" y="1734601"/>
            <a:ext cx="3950970" cy="6483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69900" marR="5080" indent="-457200" algn="l">
              <a:lnSpc>
                <a:spcPts val="2390"/>
              </a:lnSpc>
              <a:spcBef>
                <a:spcPts val="300"/>
              </a:spcBef>
              <a:tabLst>
                <a:tab pos="469265" algn="l"/>
              </a:tabLst>
            </a:pPr>
            <a:r>
              <a:rPr sz="1600" b="0" i="1" dirty="0">
                <a:latin typeface="Carlito"/>
                <a:cs typeface="Carlito"/>
              </a:rPr>
              <a:t>1.	</a:t>
            </a:r>
            <a:r>
              <a:rPr sz="1600" b="0" i="1" spc="-5" dirty="0">
                <a:latin typeface="Carlito"/>
                <a:cs typeface="Carlito"/>
              </a:rPr>
              <a:t>Ethos </a:t>
            </a:r>
            <a:r>
              <a:rPr sz="1600" b="0" i="1" spc="-95" dirty="0">
                <a:latin typeface="Wingdings"/>
                <a:cs typeface="Wingdings"/>
              </a:rPr>
              <a:t></a:t>
            </a:r>
            <a:r>
              <a:rPr sz="1600" b="0" i="1" spc="-95" dirty="0">
                <a:latin typeface="Times New Roman"/>
                <a:cs typeface="Times New Roman"/>
              </a:rPr>
              <a:t> </a:t>
            </a:r>
            <a:r>
              <a:rPr sz="1600" b="0" i="1" spc="-10" dirty="0">
                <a:latin typeface="Carlito"/>
                <a:cs typeface="Carlito"/>
              </a:rPr>
              <a:t>karakteristik  </a:t>
            </a:r>
            <a:r>
              <a:rPr sz="1600" b="0" i="1" spc="-5" dirty="0">
                <a:latin typeface="Carlito"/>
                <a:cs typeface="Carlito"/>
              </a:rPr>
              <a:t>personal/kredibilitas</a:t>
            </a:r>
            <a:r>
              <a:rPr sz="1600" b="0" i="1" spc="-70" dirty="0">
                <a:latin typeface="Carlito"/>
                <a:cs typeface="Carlito"/>
              </a:rPr>
              <a:t> </a:t>
            </a:r>
            <a:r>
              <a:rPr sz="1600" b="0" i="1" spc="-20" dirty="0">
                <a:latin typeface="Carlito"/>
                <a:cs typeface="Carlito"/>
              </a:rPr>
              <a:t>komunikator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4727828" y="2344201"/>
            <a:ext cx="4002404" cy="12579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469900" marR="5080" indent="-457200">
              <a:lnSpc>
                <a:spcPts val="2390"/>
              </a:lnSpc>
              <a:spcBef>
                <a:spcPts val="3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1600" i="1" spc="-10" dirty="0">
                <a:latin typeface="Carlito"/>
                <a:cs typeface="Carlito"/>
              </a:rPr>
              <a:t>Pathos </a:t>
            </a:r>
            <a:r>
              <a:rPr sz="1600" i="1" spc="-95" dirty="0">
                <a:latin typeface="Wingdings"/>
                <a:cs typeface="Wingdings"/>
              </a:rPr>
              <a:t>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Carlito"/>
                <a:cs typeface="Carlito"/>
              </a:rPr>
              <a:t>mengajak </a:t>
            </a:r>
            <a:r>
              <a:rPr sz="1600" i="1" spc="-5" dirty="0">
                <a:latin typeface="Carlito"/>
                <a:cs typeface="Carlito"/>
              </a:rPr>
              <a:t>audiens</a:t>
            </a:r>
            <a:r>
              <a:rPr sz="1600" i="1" spc="-114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pada  </a:t>
            </a:r>
            <a:r>
              <a:rPr sz="1600" i="1" spc="-15" dirty="0">
                <a:latin typeface="Carlito"/>
                <a:cs typeface="Carlito"/>
              </a:rPr>
              <a:t>kerangka </a:t>
            </a:r>
            <a:r>
              <a:rPr sz="1600" i="1" spc="-20" dirty="0">
                <a:latin typeface="Carlito"/>
                <a:cs typeface="Carlito"/>
              </a:rPr>
              <a:t>“state </a:t>
            </a:r>
            <a:r>
              <a:rPr sz="1600" i="1" spc="-5" dirty="0">
                <a:latin typeface="Carlito"/>
                <a:cs typeface="Carlito"/>
              </a:rPr>
              <a:t>of mind”</a:t>
            </a:r>
            <a:r>
              <a:rPr sz="1600" i="1" spc="-50" dirty="0">
                <a:latin typeface="Carlito"/>
                <a:cs typeface="Carlito"/>
              </a:rPr>
              <a:t> </a:t>
            </a:r>
            <a:r>
              <a:rPr sz="1600" i="1" spc="-10" dirty="0">
                <a:latin typeface="Carlito"/>
                <a:cs typeface="Carlito"/>
              </a:rPr>
              <a:t>tertentu</a:t>
            </a:r>
            <a:endParaRPr sz="1600">
              <a:latin typeface="Carlito"/>
              <a:cs typeface="Carlito"/>
            </a:endParaRPr>
          </a:p>
          <a:p>
            <a:pPr marL="469900" marR="411480" indent="-457200">
              <a:lnSpc>
                <a:spcPts val="2390"/>
              </a:lnSpc>
              <a:spcBef>
                <a:spcPts val="2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1600" i="1" spc="-5" dirty="0">
                <a:latin typeface="Carlito"/>
                <a:cs typeface="Carlito"/>
              </a:rPr>
              <a:t>Logos </a:t>
            </a:r>
            <a:r>
              <a:rPr sz="1600" i="1" spc="-95" dirty="0">
                <a:latin typeface="Wingdings"/>
                <a:cs typeface="Wingdings"/>
              </a:rPr>
              <a:t>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Carlito"/>
                <a:cs typeface="Carlito"/>
              </a:rPr>
              <a:t>bukti-bukti yang bisa  </a:t>
            </a:r>
            <a:r>
              <a:rPr sz="1600" i="1" spc="-10" dirty="0">
                <a:latin typeface="Carlito"/>
                <a:cs typeface="Carlito"/>
              </a:rPr>
              <a:t>disampaikan </a:t>
            </a:r>
            <a:r>
              <a:rPr sz="1600" i="1" spc="-40" dirty="0">
                <a:latin typeface="Carlito"/>
                <a:cs typeface="Carlito"/>
              </a:rPr>
              <a:t>ke</a:t>
            </a:r>
            <a:r>
              <a:rPr sz="1600" i="1" spc="-3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audiens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714594" y="1275606"/>
            <a:ext cx="2474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rlito"/>
                <a:cs typeface="Carlito"/>
              </a:rPr>
              <a:t>P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N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</a:t>
            </a:r>
            <a:r>
              <a:rPr sz="1400" spc="1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6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K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2" name="Right Triangle 11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083918"/>
            <a:ext cx="9143999" cy="10595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764545" y="1962400"/>
            <a:ext cx="3726815" cy="1459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900"/>
              </a:lnSpc>
              <a:spcBef>
                <a:spcPts val="100"/>
              </a:spcBef>
            </a:pPr>
            <a:r>
              <a:rPr sz="6000" b="1" spc="-305" dirty="0">
                <a:latin typeface="Trebuchet MS"/>
                <a:cs typeface="Trebuchet MS"/>
              </a:rPr>
              <a:t>R</a:t>
            </a:r>
            <a:r>
              <a:rPr sz="6000" b="1" spc="-300" dirty="0">
                <a:latin typeface="Trebuchet MS"/>
                <a:cs typeface="Trebuchet MS"/>
              </a:rPr>
              <a:t>H</a:t>
            </a:r>
            <a:r>
              <a:rPr sz="6000" b="1" spc="-310" dirty="0">
                <a:latin typeface="Trebuchet MS"/>
                <a:cs typeface="Trebuchet MS"/>
              </a:rPr>
              <a:t>E</a:t>
            </a:r>
            <a:r>
              <a:rPr sz="6000" b="1" spc="-660" dirty="0">
                <a:latin typeface="Trebuchet MS"/>
                <a:cs typeface="Trebuchet MS"/>
              </a:rPr>
              <a:t>T</a:t>
            </a:r>
            <a:r>
              <a:rPr sz="6000" b="1" spc="-295" dirty="0">
                <a:latin typeface="Trebuchet MS"/>
                <a:cs typeface="Trebuchet MS"/>
              </a:rPr>
              <a:t>O</a:t>
            </a:r>
            <a:r>
              <a:rPr sz="6000" b="1" spc="-305" dirty="0">
                <a:latin typeface="Trebuchet MS"/>
                <a:cs typeface="Trebuchet MS"/>
              </a:rPr>
              <a:t>RI</a:t>
            </a:r>
            <a:r>
              <a:rPr sz="6000" b="1" spc="-300" dirty="0">
                <a:latin typeface="Trebuchet MS"/>
                <a:cs typeface="Trebuchet MS"/>
              </a:rPr>
              <a:t>K</a:t>
            </a:r>
            <a:r>
              <a:rPr sz="6000" b="1" dirty="0">
                <a:latin typeface="Trebuchet MS"/>
                <a:cs typeface="Trebuchet MS"/>
              </a:rPr>
              <a:t>A</a:t>
            </a:r>
            <a:endParaRPr sz="6000">
              <a:latin typeface="Trebuchet MS"/>
              <a:cs typeface="Trebuchet MS"/>
            </a:endParaRPr>
          </a:p>
          <a:p>
            <a:pPr marR="38100" algn="r">
              <a:lnSpc>
                <a:spcPts val="1860"/>
              </a:lnSpc>
              <a:tabLst>
                <a:tab pos="1425575" algn="l"/>
              </a:tabLst>
            </a:pPr>
            <a:r>
              <a:rPr sz="1400" dirty="0">
                <a:latin typeface="Carlito"/>
                <a:cs typeface="Carlito"/>
              </a:rPr>
              <a:t>F I G U R E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F	S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P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endParaRPr sz="1400">
              <a:latin typeface="Carlito"/>
              <a:cs typeface="Carlito"/>
            </a:endParaRPr>
          </a:p>
          <a:p>
            <a:pPr marR="57150" algn="r">
              <a:lnSpc>
                <a:spcPct val="100000"/>
              </a:lnSpc>
              <a:spcBef>
                <a:spcPts val="770"/>
              </a:spcBef>
              <a:tabLst>
                <a:tab pos="2060575" algn="l"/>
              </a:tabLst>
            </a:pPr>
            <a:r>
              <a:rPr sz="1400" dirty="0">
                <a:latin typeface="Carlito"/>
                <a:cs typeface="Carlito"/>
              </a:rPr>
              <a:t>A</a:t>
            </a:r>
            <a:r>
              <a:rPr sz="1400" spc="-10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14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6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L</a:t>
            </a:r>
            <a:r>
              <a:rPr sz="1400" spc="-1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2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 </a:t>
            </a:r>
            <a:r>
              <a:rPr sz="1400" spc="170" dirty="0">
                <a:latin typeface="Carlito"/>
                <a:cs typeface="Carlito"/>
              </a:rPr>
              <a:t> </a:t>
            </a:r>
            <a:r>
              <a:rPr sz="1400" dirty="0">
                <a:latin typeface="Wingdings"/>
                <a:cs typeface="Wingdings"/>
              </a:rPr>
              <a:t>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H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T</a:t>
            </a:r>
            <a:r>
              <a:rPr sz="1400" spc="-1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O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</a:t>
            </a:r>
            <a:r>
              <a:rPr sz="1400" spc="-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</a:t>
            </a:r>
            <a:r>
              <a:rPr sz="1400" spc="-1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827007" y="555526"/>
            <a:ext cx="3992245" cy="710451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760"/>
              </a:spcBef>
            </a:pPr>
            <a:r>
              <a:rPr sz="1600" dirty="0">
                <a:latin typeface="Carlito"/>
                <a:cs typeface="Carlito"/>
              </a:rPr>
              <a:t>P</a:t>
            </a:r>
            <a:r>
              <a:rPr sz="1600" spc="-1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</a:t>
            </a:r>
            <a:r>
              <a:rPr sz="1600" spc="-1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</a:t>
            </a:r>
            <a:r>
              <a:rPr sz="1600" spc="-1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</a:t>
            </a:r>
            <a:r>
              <a:rPr sz="1600" spc="17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</a:t>
            </a:r>
            <a:r>
              <a:rPr sz="1600" spc="-1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H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E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</a:t>
            </a:r>
            <a:r>
              <a:rPr sz="1600" spc="-16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R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</a:t>
            </a:r>
            <a:r>
              <a:rPr sz="1600" spc="-114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K</a:t>
            </a:r>
            <a:r>
              <a:rPr sz="1600" spc="-1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i="1" spc="-5" dirty="0">
                <a:latin typeface="Carlito"/>
                <a:cs typeface="Carlito"/>
              </a:rPr>
              <a:t>Penggunaan majas-majas</a:t>
            </a:r>
            <a:r>
              <a:rPr i="1" spc="-100" dirty="0">
                <a:latin typeface="Carlito"/>
                <a:cs typeface="Carlito"/>
              </a:rPr>
              <a:t> </a:t>
            </a:r>
            <a:r>
              <a:rPr i="1" spc="-10" dirty="0">
                <a:latin typeface="Carlito"/>
                <a:cs typeface="Carlito"/>
              </a:rPr>
              <a:t>kebahasaan</a:t>
            </a:r>
            <a:endParaRPr>
              <a:latin typeface="Carlito"/>
              <a:cs typeface="Carlito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902108" y="1703675"/>
            <a:ext cx="3112770" cy="197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15745">
              <a:lnSpc>
                <a:spcPct val="153300"/>
              </a:lnSpc>
              <a:spcBef>
                <a:spcPts val="100"/>
              </a:spcBef>
            </a:pPr>
            <a:r>
              <a:rPr sz="1600" i="1" spc="-95" dirty="0">
                <a:latin typeface="Carlito"/>
                <a:cs typeface="Carlito"/>
              </a:rPr>
              <a:t>K</a:t>
            </a:r>
            <a:r>
              <a:rPr sz="1600" i="1" spc="-5" dirty="0">
                <a:latin typeface="Carlito"/>
                <a:cs typeface="Carlito"/>
              </a:rPr>
              <a:t>OMUNIK</a:t>
            </a:r>
            <a:r>
              <a:rPr sz="1600" i="1" spc="-165" dirty="0">
                <a:latin typeface="Carlito"/>
                <a:cs typeface="Carlito"/>
              </a:rPr>
              <a:t>A</a:t>
            </a:r>
            <a:r>
              <a:rPr sz="1600" i="1" spc="-55" dirty="0">
                <a:latin typeface="Carlito"/>
                <a:cs typeface="Carlito"/>
              </a:rPr>
              <a:t>T</a:t>
            </a:r>
            <a:r>
              <a:rPr sz="1600" i="1" spc="-5" dirty="0">
                <a:latin typeface="Carlito"/>
                <a:cs typeface="Carlito"/>
              </a:rPr>
              <a:t>OR  </a:t>
            </a:r>
            <a:r>
              <a:rPr sz="1600" i="1" spc="-15" dirty="0">
                <a:latin typeface="Carlito"/>
                <a:cs typeface="Carlito"/>
              </a:rPr>
              <a:t>PENYANDIAN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600" b="1" i="1" spc="-10" dirty="0">
                <a:latin typeface="Carlito"/>
                <a:cs typeface="Carlito"/>
              </a:rPr>
              <a:t>PESAN </a:t>
            </a:r>
            <a:r>
              <a:rPr b="1" i="1" spc="-100" dirty="0">
                <a:latin typeface="Wingdings"/>
                <a:cs typeface="Wingdings"/>
              </a:rPr>
              <a:t></a:t>
            </a:r>
            <a:r>
              <a:rPr b="1" i="1" spc="-100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Carlito"/>
                <a:cs typeface="Carlito"/>
              </a:rPr>
              <a:t>VISUAL</a:t>
            </a:r>
            <a:r>
              <a:rPr sz="1600" b="1" i="1" spc="-35" dirty="0">
                <a:latin typeface="Carlito"/>
                <a:cs typeface="Carlito"/>
              </a:rPr>
              <a:t> </a:t>
            </a:r>
            <a:r>
              <a:rPr sz="1600" b="1" i="1" spc="-5" dirty="0">
                <a:latin typeface="Carlito"/>
                <a:cs typeface="Carlito"/>
              </a:rPr>
              <a:t>(majas)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1600" i="1" dirty="0">
                <a:latin typeface="Carlito"/>
                <a:cs typeface="Carlito"/>
              </a:rPr>
              <a:t>PENAFSIRAN</a:t>
            </a:r>
            <a:endParaRPr sz="1600">
              <a:latin typeface="Carlito"/>
              <a:cs typeface="Carlito"/>
            </a:endParaRPr>
          </a:p>
          <a:p>
            <a:pPr marL="19685">
              <a:lnSpc>
                <a:spcPct val="100000"/>
              </a:lnSpc>
              <a:spcBef>
                <a:spcPts val="790"/>
              </a:spcBef>
            </a:pPr>
            <a:r>
              <a:rPr sz="1600" i="1" spc="-15" dirty="0">
                <a:latin typeface="Carlito"/>
                <a:cs typeface="Carlito"/>
              </a:rPr>
              <a:t>KOMUNIKAN </a:t>
            </a:r>
            <a:r>
              <a:rPr i="1" spc="-95" dirty="0">
                <a:latin typeface="Wingdings"/>
                <a:cs typeface="Wingdings"/>
              </a:rPr>
              <a:t></a:t>
            </a:r>
            <a:r>
              <a:rPr i="1" spc="-1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Carlito"/>
                <a:cs typeface="Carlito"/>
              </a:rPr>
              <a:t>TERPERSUASI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4619095" y="1557342"/>
            <a:ext cx="208915" cy="2269490"/>
          </a:xfrm>
          <a:custGeom>
            <a:avLst/>
            <a:gdLst/>
            <a:ahLst/>
            <a:cxnLst/>
            <a:rect l="l" t="t" r="r" b="b"/>
            <a:pathLst>
              <a:path w="208914" h="2269490">
                <a:moveTo>
                  <a:pt x="156590" y="0"/>
                </a:moveTo>
                <a:lnTo>
                  <a:pt x="52197" y="0"/>
                </a:lnTo>
                <a:lnTo>
                  <a:pt x="52197" y="2164841"/>
                </a:lnTo>
                <a:lnTo>
                  <a:pt x="0" y="2164841"/>
                </a:lnTo>
                <a:lnTo>
                  <a:pt x="104393" y="2269235"/>
                </a:lnTo>
                <a:lnTo>
                  <a:pt x="208787" y="2164841"/>
                </a:lnTo>
                <a:lnTo>
                  <a:pt x="156590" y="2164841"/>
                </a:lnTo>
                <a:lnTo>
                  <a:pt x="15659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755576" y="4083918"/>
            <a:ext cx="80029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5080" indent="-404495">
              <a:lnSpc>
                <a:spcPct val="100000"/>
              </a:lnSpc>
              <a:spcBef>
                <a:spcPts val="100"/>
              </a:spcBef>
            </a:pPr>
            <a:r>
              <a:rPr sz="1600" b="1" i="1" spc="-5" dirty="0">
                <a:latin typeface="Carlito"/>
                <a:cs typeface="Carlito"/>
              </a:rPr>
              <a:t>PENGGUNAAN RETORIKA (MAJAS VISUAL) </a:t>
            </a:r>
            <a:r>
              <a:rPr sz="1600" b="1" i="1" spc="-10" dirty="0">
                <a:latin typeface="Carlito"/>
                <a:cs typeface="Carlito"/>
              </a:rPr>
              <a:t>DALAM </a:t>
            </a:r>
            <a:r>
              <a:rPr sz="1600" b="1" i="1" dirty="0">
                <a:latin typeface="Carlito"/>
                <a:cs typeface="Carlito"/>
              </a:rPr>
              <a:t>IKLAN SEMAKIN MARAK.  </a:t>
            </a:r>
            <a:r>
              <a:rPr sz="1600" b="1" i="1" spc="-5" dirty="0">
                <a:latin typeface="Carlito"/>
                <a:cs typeface="Carlito"/>
              </a:rPr>
              <a:t>HAL </a:t>
            </a:r>
            <a:r>
              <a:rPr sz="1600" b="1" i="1" dirty="0">
                <a:latin typeface="Carlito"/>
                <a:cs typeface="Carlito"/>
              </a:rPr>
              <a:t>INI BISA </a:t>
            </a:r>
            <a:r>
              <a:rPr sz="1600" b="1" i="1" spc="-10" dirty="0">
                <a:latin typeface="Carlito"/>
                <a:cs typeface="Carlito"/>
              </a:rPr>
              <a:t>MEMPERSUASI </a:t>
            </a:r>
            <a:r>
              <a:rPr sz="1600" b="1" i="1" spc="-15" dirty="0">
                <a:latin typeface="Carlito"/>
                <a:cs typeface="Carlito"/>
              </a:rPr>
              <a:t>DAN </a:t>
            </a:r>
            <a:r>
              <a:rPr sz="1600" b="1" i="1" spc="-5" dirty="0">
                <a:latin typeface="Carlito"/>
                <a:cs typeface="Carlito"/>
              </a:rPr>
              <a:t>MENARIK </a:t>
            </a:r>
            <a:r>
              <a:rPr sz="1600" b="1" i="1" spc="-20" dirty="0">
                <a:latin typeface="Carlito"/>
                <a:cs typeface="Carlito"/>
              </a:rPr>
              <a:t>PERHATIAN</a:t>
            </a:r>
            <a:r>
              <a:rPr sz="1600" b="1" i="1" spc="-65" dirty="0">
                <a:latin typeface="Carlito"/>
                <a:cs typeface="Carlito"/>
              </a:rPr>
              <a:t> </a:t>
            </a:r>
            <a:r>
              <a:rPr sz="1600" b="1" i="1" spc="-15" dirty="0">
                <a:latin typeface="Carlito"/>
                <a:cs typeface="Carlito"/>
              </a:rPr>
              <a:t>KONSUMEN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9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3165438" y="579011"/>
            <a:ext cx="21717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ASOSIASI</a:t>
            </a:r>
          </a:p>
        </p:txBody>
      </p:sp>
      <p:sp>
        <p:nvSpPr>
          <p:cNvPr id="5" name="object 4"/>
          <p:cNvSpPr txBox="1"/>
          <p:nvPr/>
        </p:nvSpPr>
        <p:spPr>
          <a:xfrm>
            <a:off x="1025067" y="2300506"/>
            <a:ext cx="6824345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5"/>
              </a:spcBef>
            </a:pPr>
            <a:r>
              <a:rPr sz="2400" b="1" i="1" dirty="0">
                <a:latin typeface="Carlito"/>
                <a:cs typeface="Carlito"/>
              </a:rPr>
              <a:t>Majas </a:t>
            </a:r>
            <a:r>
              <a:rPr sz="2400" b="1" i="1" spc="-5" dirty="0">
                <a:latin typeface="Carlito"/>
                <a:cs typeface="Carlito"/>
              </a:rPr>
              <a:t>yang </a:t>
            </a:r>
            <a:r>
              <a:rPr sz="2400" b="1" i="1" spc="-15" dirty="0">
                <a:latin typeface="Carlito"/>
                <a:cs typeface="Carlito"/>
              </a:rPr>
              <a:t>membandingkan </a:t>
            </a:r>
            <a:r>
              <a:rPr sz="2400" b="1" i="1" spc="-5" dirty="0">
                <a:latin typeface="Carlito"/>
                <a:cs typeface="Carlito"/>
              </a:rPr>
              <a:t>suatu objek  </a:t>
            </a:r>
            <a:r>
              <a:rPr sz="2400" b="1" i="1" spc="-20" dirty="0">
                <a:latin typeface="Carlito"/>
                <a:cs typeface="Carlito"/>
              </a:rPr>
              <a:t>karena </a:t>
            </a:r>
            <a:r>
              <a:rPr sz="2400" b="1" i="1" spc="-30" dirty="0">
                <a:latin typeface="Carlito"/>
                <a:cs typeface="Carlito"/>
              </a:rPr>
              <a:t>kedekatan</a:t>
            </a:r>
            <a:r>
              <a:rPr sz="2400" b="1" i="1" spc="20" dirty="0">
                <a:latin typeface="Carlito"/>
                <a:cs typeface="Carlito"/>
              </a:rPr>
              <a:t> </a:t>
            </a:r>
            <a:r>
              <a:rPr sz="2400" b="1" i="1" spc="-15" dirty="0">
                <a:latin typeface="Carlito"/>
                <a:cs typeface="Carlito"/>
              </a:rPr>
              <a:t>sifat</a:t>
            </a:r>
            <a:endParaRPr sz="2400" b="1">
              <a:latin typeface="Carlito"/>
              <a:cs typeface="Carlito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1100429" y="3618019"/>
            <a:ext cx="7086600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i="1" spc="-10" dirty="0">
                <a:latin typeface="Carlito"/>
                <a:cs typeface="Carlito"/>
              </a:rPr>
              <a:t>Contoh: </a:t>
            </a:r>
            <a:r>
              <a:rPr i="1" spc="-15" dirty="0">
                <a:latin typeface="Carlito"/>
                <a:cs typeface="Carlito"/>
              </a:rPr>
              <a:t>Tikus </a:t>
            </a:r>
            <a:r>
              <a:rPr sz="2000" i="1" spc="-95" dirty="0">
                <a:latin typeface="Wingdings"/>
                <a:cs typeface="Wingdings"/>
              </a:rPr>
              <a:t>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i="1" spc="-20" dirty="0">
                <a:latin typeface="Carlito"/>
                <a:cs typeface="Carlito"/>
              </a:rPr>
              <a:t>kotor </a:t>
            </a:r>
            <a:r>
              <a:rPr sz="2000" i="1" spc="-95" dirty="0">
                <a:latin typeface="Wingdings"/>
                <a:cs typeface="Wingdings"/>
              </a:rPr>
              <a:t>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i="1" spc="-35" dirty="0">
                <a:latin typeface="Carlito"/>
                <a:cs typeface="Carlito"/>
              </a:rPr>
              <a:t>koruptor, </a:t>
            </a:r>
            <a:r>
              <a:rPr i="1" spc="-10" dirty="0">
                <a:latin typeface="Carlito"/>
                <a:cs typeface="Carlito"/>
              </a:rPr>
              <a:t>matahari </a:t>
            </a:r>
            <a:r>
              <a:rPr sz="2000" i="1" spc="-95" dirty="0">
                <a:latin typeface="Wingdings"/>
                <a:cs typeface="Wingdings"/>
              </a:rPr>
              <a:t></a:t>
            </a:r>
            <a:r>
              <a:rPr sz="2000" i="1" spc="-95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Carlito"/>
                <a:cs typeface="Carlito"/>
              </a:rPr>
              <a:t>terang </a:t>
            </a:r>
            <a:r>
              <a:rPr sz="2000" i="1" spc="-95" dirty="0">
                <a:latin typeface="Wingdings"/>
                <a:cs typeface="Wingdings"/>
              </a:rPr>
              <a:t></a:t>
            </a:r>
            <a:r>
              <a:rPr sz="2000" i="1" spc="40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Carlito"/>
                <a:cs typeface="Carlito"/>
              </a:rPr>
              <a:t>kemuliaan</a:t>
            </a:r>
            <a:endParaRPr>
              <a:latin typeface="Carlito"/>
              <a:cs typeface="Carlito"/>
            </a:endParaRPr>
          </a:p>
        </p:txBody>
      </p:sp>
      <p:sp>
        <p:nvSpPr>
          <p:cNvPr id="8" name="Right Triangle 7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9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32867" y="4443958"/>
            <a:ext cx="82588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835" algn="ctr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Carlito"/>
                <a:cs typeface="Carlito"/>
              </a:rPr>
              <a:t>Iklan </a:t>
            </a:r>
            <a:r>
              <a:rPr sz="1600" i="1" spc="-15" dirty="0">
                <a:latin typeface="Carlito"/>
                <a:cs typeface="Carlito"/>
              </a:rPr>
              <a:t>Axe </a:t>
            </a:r>
            <a:r>
              <a:rPr sz="1600" i="1" spc="-5" dirty="0">
                <a:latin typeface="Carlito"/>
                <a:cs typeface="Carlito"/>
              </a:rPr>
              <a:t>di </a:t>
            </a:r>
            <a:r>
              <a:rPr sz="1600" i="1" spc="-10" dirty="0">
                <a:latin typeface="Carlito"/>
                <a:cs typeface="Carlito"/>
              </a:rPr>
              <a:t>atas mengasosiasikan </a:t>
            </a:r>
            <a:r>
              <a:rPr sz="1600" i="1" spc="-5" dirty="0">
                <a:latin typeface="Carlito"/>
                <a:cs typeface="Carlito"/>
              </a:rPr>
              <a:t>pria dan wanita dengan objek yang selalu  berpasangan </a:t>
            </a:r>
            <a:r>
              <a:rPr sz="1600" i="1" spc="-20" dirty="0">
                <a:latin typeface="Carlito"/>
                <a:cs typeface="Carlito"/>
              </a:rPr>
              <a:t>(steker </a:t>
            </a:r>
            <a:r>
              <a:rPr sz="1600" i="1" spc="-5" dirty="0">
                <a:latin typeface="Carlito"/>
                <a:cs typeface="Carlito"/>
              </a:rPr>
              <a:t>dan sambungan, rautan dan pensil, dan baut dan </a:t>
            </a:r>
            <a:r>
              <a:rPr sz="1600" i="1" spc="-40" dirty="0">
                <a:latin typeface="Carlito"/>
                <a:cs typeface="Carlito"/>
              </a:rPr>
              <a:t>mur,</a:t>
            </a:r>
            <a:r>
              <a:rPr sz="1600" i="1" spc="-110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dsb)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0" y="987574"/>
            <a:ext cx="9144000" cy="3265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>
            <a:spLocks noGrp="1"/>
          </p:cNvSpPr>
          <p:nvPr>
            <p:ph type="title"/>
          </p:nvPr>
        </p:nvSpPr>
        <p:spPr>
          <a:xfrm>
            <a:off x="3203848" y="195486"/>
            <a:ext cx="21717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ASOSIASI</a:t>
            </a:r>
          </a:p>
        </p:txBody>
      </p:sp>
      <p:sp>
        <p:nvSpPr>
          <p:cNvPr id="9" name="Right Triangle 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6951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4901312" y="2461601"/>
            <a:ext cx="13665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4345" algn="l"/>
              </a:tabLst>
            </a:pPr>
            <a:r>
              <a:rPr i="1" dirty="0">
                <a:latin typeface="Carlito"/>
                <a:cs typeface="Carlito"/>
              </a:rPr>
              <a:t>di	</a:t>
            </a:r>
            <a:r>
              <a:rPr i="1" spc="-10" dirty="0">
                <a:latin typeface="Carlito"/>
                <a:cs typeface="Carlito"/>
              </a:rPr>
              <a:t>samping</a:t>
            </a:r>
            <a:endParaRPr>
              <a:latin typeface="Carlito"/>
              <a:cs typeface="Carlito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6514084" y="2461601"/>
            <a:ext cx="14179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15" dirty="0">
                <a:latin typeface="Carlito"/>
                <a:cs typeface="Carlito"/>
              </a:rPr>
              <a:t>menyamakan</a:t>
            </a:r>
            <a:endParaRPr>
              <a:latin typeface="Carlito"/>
              <a:cs typeface="Carlito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4241419" y="2461601"/>
            <a:ext cx="664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Carlito"/>
                <a:cs typeface="Carlito"/>
              </a:rPr>
              <a:t>ILM</a:t>
            </a:r>
            <a:endParaRPr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Carlito"/>
                <a:cs typeface="Carlito"/>
              </a:rPr>
              <a:t>glo</a:t>
            </a:r>
            <a:r>
              <a:rPr i="1" spc="-15" dirty="0">
                <a:latin typeface="Carlito"/>
                <a:cs typeface="Carlito"/>
              </a:rPr>
              <a:t>b</a:t>
            </a:r>
            <a:r>
              <a:rPr i="1" spc="-5" dirty="0">
                <a:latin typeface="Carlito"/>
                <a:cs typeface="Carlito"/>
              </a:rPr>
              <a:t>al</a:t>
            </a:r>
            <a:endParaRPr>
              <a:latin typeface="Carlito"/>
              <a:cs typeface="Carlito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5044568" y="2766097"/>
            <a:ext cx="288607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3470" algn="l"/>
                <a:tab pos="2027555" algn="l"/>
                <a:tab pos="2410460" algn="l"/>
              </a:tabLst>
            </a:pPr>
            <a:r>
              <a:rPr i="1" spc="-20" dirty="0">
                <a:latin typeface="Carlito"/>
                <a:cs typeface="Carlito"/>
              </a:rPr>
              <a:t>w</a:t>
            </a:r>
            <a:r>
              <a:rPr i="1" spc="-5" dirty="0">
                <a:latin typeface="Carlito"/>
                <a:cs typeface="Carlito"/>
              </a:rPr>
              <a:t>arm</a:t>
            </a:r>
            <a:r>
              <a:rPr i="1" dirty="0">
                <a:latin typeface="Carlito"/>
                <a:cs typeface="Carlito"/>
              </a:rPr>
              <a:t>ing	</a:t>
            </a:r>
            <a:r>
              <a:rPr i="1" spc="-15" dirty="0">
                <a:latin typeface="Carlito"/>
                <a:cs typeface="Carlito"/>
              </a:rPr>
              <a:t>d</a:t>
            </a:r>
            <a:r>
              <a:rPr i="1" dirty="0">
                <a:latin typeface="Carlito"/>
                <a:cs typeface="Carlito"/>
              </a:rPr>
              <a:t>e</a:t>
            </a:r>
            <a:r>
              <a:rPr i="1" spc="-10" dirty="0">
                <a:latin typeface="Carlito"/>
                <a:cs typeface="Carlito"/>
              </a:rPr>
              <a:t>n</a:t>
            </a:r>
            <a:r>
              <a:rPr i="1" spc="-5" dirty="0">
                <a:latin typeface="Carlito"/>
                <a:cs typeface="Carlito"/>
              </a:rPr>
              <a:t>g</a:t>
            </a:r>
            <a:r>
              <a:rPr i="1" spc="-15" dirty="0">
                <a:latin typeface="Carlito"/>
                <a:cs typeface="Carlito"/>
              </a:rPr>
              <a:t>a</a:t>
            </a:r>
            <a:r>
              <a:rPr i="1" dirty="0">
                <a:latin typeface="Carlito"/>
                <a:cs typeface="Carlito"/>
              </a:rPr>
              <a:t>n	</a:t>
            </a:r>
            <a:r>
              <a:rPr i="1" spc="-15" dirty="0">
                <a:latin typeface="Carlito"/>
                <a:cs typeface="Carlito"/>
              </a:rPr>
              <a:t>e</a:t>
            </a:r>
            <a:r>
              <a:rPr i="1" dirty="0">
                <a:latin typeface="Carlito"/>
                <a:cs typeface="Carlito"/>
              </a:rPr>
              <a:t>s	kr</a:t>
            </a:r>
            <a:r>
              <a:rPr i="1" spc="-10" dirty="0">
                <a:latin typeface="Carlito"/>
                <a:cs typeface="Carlito"/>
              </a:rPr>
              <a:t>i</a:t>
            </a:r>
            <a:r>
              <a:rPr i="1" spc="5" dirty="0">
                <a:latin typeface="Carlito"/>
                <a:cs typeface="Carlito"/>
              </a:rPr>
              <a:t>m</a:t>
            </a:r>
            <a:endParaRPr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241419" y="3071532"/>
            <a:ext cx="36912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62940" algn="l"/>
                <a:tab pos="1682750" algn="l"/>
                <a:tab pos="2478405" algn="l"/>
              </a:tabLst>
            </a:pPr>
            <a:r>
              <a:rPr i="1" spc="-5" dirty="0">
                <a:latin typeface="Carlito"/>
                <a:cs typeface="Carlito"/>
              </a:rPr>
              <a:t>y</a:t>
            </a:r>
            <a:r>
              <a:rPr i="1" dirty="0">
                <a:latin typeface="Carlito"/>
                <a:cs typeface="Carlito"/>
              </a:rPr>
              <a:t>a</a:t>
            </a:r>
            <a:r>
              <a:rPr i="1" spc="-15" dirty="0">
                <a:latin typeface="Carlito"/>
                <a:cs typeface="Carlito"/>
              </a:rPr>
              <a:t>n</a:t>
            </a:r>
            <a:r>
              <a:rPr i="1" dirty="0">
                <a:latin typeface="Carlito"/>
                <a:cs typeface="Carlito"/>
              </a:rPr>
              <a:t>g	mele</a:t>
            </a:r>
            <a:r>
              <a:rPr i="1" spc="-20" dirty="0">
                <a:latin typeface="Carlito"/>
                <a:cs typeface="Carlito"/>
              </a:rPr>
              <a:t>l</a:t>
            </a:r>
            <a:r>
              <a:rPr i="1" dirty="0">
                <a:latin typeface="Carlito"/>
                <a:cs typeface="Carlito"/>
              </a:rPr>
              <a:t>e</a:t>
            </a:r>
            <a:r>
              <a:rPr i="1" spc="-10" dirty="0">
                <a:latin typeface="Carlito"/>
                <a:cs typeface="Carlito"/>
              </a:rPr>
              <a:t>h</a:t>
            </a:r>
            <a:r>
              <a:rPr i="1" dirty="0">
                <a:latin typeface="Carlito"/>
                <a:cs typeface="Carlito"/>
              </a:rPr>
              <a:t>,	</a:t>
            </a:r>
            <a:r>
              <a:rPr i="1" spc="-5" dirty="0">
                <a:latin typeface="Carlito"/>
                <a:cs typeface="Carlito"/>
              </a:rPr>
              <a:t>aki</a:t>
            </a:r>
            <a:r>
              <a:rPr i="1" spc="-15" dirty="0">
                <a:latin typeface="Carlito"/>
                <a:cs typeface="Carlito"/>
              </a:rPr>
              <a:t>b</a:t>
            </a:r>
            <a:r>
              <a:rPr i="1" spc="-5" dirty="0">
                <a:latin typeface="Carlito"/>
                <a:cs typeface="Carlito"/>
              </a:rPr>
              <a:t>a</a:t>
            </a:r>
            <a:r>
              <a:rPr i="1" dirty="0">
                <a:latin typeface="Carlito"/>
                <a:cs typeface="Carlito"/>
              </a:rPr>
              <a:t>t	</a:t>
            </a:r>
            <a:r>
              <a:rPr i="1" spc="-15" dirty="0">
                <a:latin typeface="Carlito"/>
                <a:cs typeface="Carlito"/>
              </a:rPr>
              <a:t>s</a:t>
            </a:r>
            <a:r>
              <a:rPr i="1" spc="-5" dirty="0">
                <a:latin typeface="Carlito"/>
                <a:cs typeface="Carlito"/>
              </a:rPr>
              <a:t>am</a:t>
            </a:r>
            <a:r>
              <a:rPr i="1" spc="-10" dirty="0">
                <a:latin typeface="Carlito"/>
                <a:cs typeface="Carlito"/>
              </a:rPr>
              <a:t>a</a:t>
            </a:r>
            <a:r>
              <a:rPr i="1" spc="-5" dirty="0">
                <a:latin typeface="Carlito"/>
                <a:cs typeface="Carlito"/>
              </a:rPr>
              <a:t>-sa</a:t>
            </a:r>
            <a:r>
              <a:rPr i="1" dirty="0">
                <a:latin typeface="Carlito"/>
                <a:cs typeface="Carlito"/>
              </a:rPr>
              <a:t>ma  </a:t>
            </a:r>
            <a:r>
              <a:rPr i="1" spc="-15" dirty="0">
                <a:latin typeface="Carlito"/>
                <a:cs typeface="Carlito"/>
              </a:rPr>
              <a:t>terkena</a:t>
            </a:r>
            <a:r>
              <a:rPr i="1" spc="-25" dirty="0">
                <a:latin typeface="Carlito"/>
                <a:cs typeface="Carlito"/>
              </a:rPr>
              <a:t> </a:t>
            </a:r>
            <a:r>
              <a:rPr i="1" dirty="0">
                <a:latin typeface="Carlito"/>
                <a:cs typeface="Carlito"/>
              </a:rPr>
              <a:t>panas.</a:t>
            </a:r>
            <a:endParaRPr>
              <a:latin typeface="Carlito"/>
              <a:cs typeface="Carlito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683568" y="1495150"/>
            <a:ext cx="3275856" cy="3152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 txBox="1">
            <a:spLocks noGrp="1"/>
          </p:cNvSpPr>
          <p:nvPr>
            <p:ph type="title"/>
          </p:nvPr>
        </p:nvSpPr>
        <p:spPr>
          <a:xfrm>
            <a:off x="3155569" y="507003"/>
            <a:ext cx="21717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ASOSIASI</a:t>
            </a:r>
          </a:p>
        </p:txBody>
      </p:sp>
      <p:sp>
        <p:nvSpPr>
          <p:cNvPr id="13" name="Right Triangle 12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16070" y="435335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4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3165966" y="579011"/>
            <a:ext cx="2630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SIN</a:t>
            </a:r>
            <a:r>
              <a:rPr spc="-50" dirty="0"/>
              <a:t>E</a:t>
            </a:r>
            <a:r>
              <a:rPr spc="-55" dirty="0"/>
              <a:t>S</a:t>
            </a:r>
            <a:r>
              <a:rPr spc="-5" dirty="0"/>
              <a:t>T</a:t>
            </a:r>
            <a:r>
              <a:rPr spc="-45" dirty="0"/>
              <a:t>E</a:t>
            </a:r>
            <a:r>
              <a:rPr dirty="0"/>
              <a:t>SIA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862340" y="1983504"/>
            <a:ext cx="3485515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Carlito"/>
                <a:cs typeface="Carlito"/>
              </a:rPr>
              <a:t>Majas </a:t>
            </a:r>
            <a:r>
              <a:rPr sz="2000" i="1" spc="-5" dirty="0">
                <a:latin typeface="Carlito"/>
                <a:cs typeface="Carlito"/>
              </a:rPr>
              <a:t>yang  </a:t>
            </a:r>
            <a:r>
              <a:rPr sz="2000" i="1" spc="-15" dirty="0">
                <a:latin typeface="Carlito"/>
                <a:cs typeface="Carlito"/>
              </a:rPr>
              <a:t>mengungkapan </a:t>
            </a:r>
            <a:r>
              <a:rPr sz="2000" i="1" dirty="0">
                <a:latin typeface="Carlito"/>
                <a:cs typeface="Carlito"/>
              </a:rPr>
              <a:t>rasa  </a:t>
            </a:r>
            <a:r>
              <a:rPr sz="2000" i="1" spc="-5" dirty="0">
                <a:latin typeface="Carlito"/>
                <a:cs typeface="Carlito"/>
              </a:rPr>
              <a:t>lewat </a:t>
            </a:r>
            <a:r>
              <a:rPr sz="2000" i="1" spc="-20" dirty="0">
                <a:latin typeface="Carlito"/>
                <a:cs typeface="Carlito"/>
              </a:rPr>
              <a:t>ungkapan </a:t>
            </a:r>
            <a:r>
              <a:rPr sz="2000" i="1" dirty="0">
                <a:latin typeface="Carlito"/>
                <a:cs typeface="Carlito"/>
              </a:rPr>
              <a:t>rasa  </a:t>
            </a:r>
            <a:r>
              <a:rPr sz="2000" i="1" spc="-5" dirty="0">
                <a:latin typeface="Carlito"/>
                <a:cs typeface="Carlito"/>
              </a:rPr>
              <a:t>indra</a:t>
            </a:r>
            <a:r>
              <a:rPr sz="2000" i="1" spc="10" dirty="0">
                <a:latin typeface="Carlito"/>
                <a:cs typeface="Carlito"/>
              </a:rPr>
              <a:t> </a:t>
            </a:r>
            <a:r>
              <a:rPr sz="2000" i="1" spc="-15" dirty="0">
                <a:latin typeface="Carlito"/>
                <a:cs typeface="Carlito"/>
              </a:rPr>
              <a:t>lainnya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847034" y="3054862"/>
            <a:ext cx="35477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5035" marR="5080" indent="-902969">
              <a:lnSpc>
                <a:spcPct val="100000"/>
              </a:lnSpc>
              <a:spcBef>
                <a:spcPts val="100"/>
              </a:spcBef>
            </a:pPr>
            <a:r>
              <a:rPr i="1" spc="-10" dirty="0">
                <a:latin typeface="Carlito"/>
                <a:cs typeface="Carlito"/>
              </a:rPr>
              <a:t>Contoh: Suaranya </a:t>
            </a:r>
            <a:r>
              <a:rPr i="1" spc="-5" dirty="0">
                <a:latin typeface="Carlito"/>
                <a:cs typeface="Carlito"/>
              </a:rPr>
              <a:t>sedap </a:t>
            </a:r>
            <a:r>
              <a:rPr i="1" spc="-20" dirty="0">
                <a:latin typeface="Carlito"/>
                <a:cs typeface="Carlito"/>
              </a:rPr>
              <a:t>didengar,  </a:t>
            </a:r>
            <a:r>
              <a:rPr i="1" spc="-10" dirty="0">
                <a:latin typeface="Carlito"/>
                <a:cs typeface="Carlito"/>
              </a:rPr>
              <a:t>Kulitnya </a:t>
            </a:r>
            <a:r>
              <a:rPr i="1" spc="-5" dirty="0">
                <a:latin typeface="Carlito"/>
                <a:cs typeface="Carlito"/>
              </a:rPr>
              <a:t>segar</a:t>
            </a:r>
            <a:r>
              <a:rPr i="1" spc="-65" dirty="0">
                <a:latin typeface="Carlito"/>
                <a:cs typeface="Carlito"/>
              </a:rPr>
              <a:t> </a:t>
            </a:r>
            <a:r>
              <a:rPr i="1" spc="-5" dirty="0">
                <a:latin typeface="Carlito"/>
                <a:cs typeface="Carlito"/>
              </a:rPr>
              <a:t>dipandang</a:t>
            </a:r>
            <a:endParaRPr>
              <a:latin typeface="Carlito"/>
              <a:cs typeface="Carlito"/>
            </a:endParaRPr>
          </a:p>
        </p:txBody>
      </p:sp>
      <p:sp>
        <p:nvSpPr>
          <p:cNvPr id="9" name="object 7"/>
          <p:cNvSpPr/>
          <p:nvPr/>
        </p:nvSpPr>
        <p:spPr>
          <a:xfrm>
            <a:off x="4678764" y="1331064"/>
            <a:ext cx="2774025" cy="3611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ight Triangle 9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9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/>
          <p:nvPr/>
        </p:nvSpPr>
        <p:spPr>
          <a:xfrm>
            <a:off x="-2" y="1564656"/>
            <a:ext cx="4355977" cy="33286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 txBox="1"/>
          <p:nvPr/>
        </p:nvSpPr>
        <p:spPr>
          <a:xfrm>
            <a:off x="4530600" y="2355726"/>
            <a:ext cx="3691254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i="1" spc="-10" dirty="0">
                <a:latin typeface="Carlito"/>
                <a:cs typeface="Carlito"/>
              </a:rPr>
              <a:t>Pergeseran </a:t>
            </a:r>
            <a:r>
              <a:rPr sz="1600" i="1" spc="-5" dirty="0">
                <a:latin typeface="Carlito"/>
                <a:cs typeface="Carlito"/>
              </a:rPr>
              <a:t>dari </a:t>
            </a:r>
            <a:r>
              <a:rPr sz="1600" i="1" dirty="0">
                <a:latin typeface="Carlito"/>
                <a:cs typeface="Carlito"/>
              </a:rPr>
              <a:t>indra </a:t>
            </a:r>
            <a:r>
              <a:rPr sz="1600" i="1" spc="-5" dirty="0">
                <a:latin typeface="Carlito"/>
                <a:cs typeface="Carlito"/>
              </a:rPr>
              <a:t>perasa</a:t>
            </a:r>
            <a:r>
              <a:rPr sz="1600" i="1" spc="150" dirty="0">
                <a:latin typeface="Carlito"/>
                <a:cs typeface="Carlito"/>
              </a:rPr>
              <a:t> </a:t>
            </a:r>
            <a:r>
              <a:rPr sz="1600" i="1" spc="-15" dirty="0">
                <a:latin typeface="Carlito"/>
                <a:cs typeface="Carlito"/>
              </a:rPr>
              <a:t>dan</a:t>
            </a:r>
            <a:endParaRPr sz="1600" i="1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i="1" spc="-5" dirty="0">
                <a:latin typeface="Carlito"/>
                <a:cs typeface="Carlito"/>
              </a:rPr>
              <a:t>peraba </a:t>
            </a:r>
            <a:r>
              <a:rPr sz="1600" i="1" spc="-40" dirty="0">
                <a:latin typeface="Carlito"/>
                <a:cs typeface="Carlito"/>
              </a:rPr>
              <a:t>ke </a:t>
            </a:r>
            <a:r>
              <a:rPr sz="1600" i="1" dirty="0">
                <a:latin typeface="Carlito"/>
                <a:cs typeface="Carlito"/>
              </a:rPr>
              <a:t>indra</a:t>
            </a:r>
            <a:r>
              <a:rPr sz="1600" i="1" spc="-25" dirty="0">
                <a:latin typeface="Carlito"/>
                <a:cs typeface="Carlito"/>
              </a:rPr>
              <a:t> </a:t>
            </a:r>
            <a:r>
              <a:rPr sz="1600" i="1" spc="-5" dirty="0">
                <a:latin typeface="Carlito"/>
                <a:cs typeface="Carlito"/>
              </a:rPr>
              <a:t>penglihatan</a:t>
            </a:r>
            <a:endParaRPr sz="1600" i="1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i="1">
              <a:latin typeface="Carlito"/>
              <a:cs typeface="Carlito"/>
            </a:endParaRPr>
          </a:p>
          <a:p>
            <a:pPr marL="12700" marR="5080">
              <a:spcBef>
                <a:spcPts val="5"/>
              </a:spcBef>
            </a:pPr>
            <a:r>
              <a:rPr sz="1600" i="1" dirty="0">
                <a:latin typeface="Carlito"/>
                <a:cs typeface="Carlito"/>
              </a:rPr>
              <a:t>Iklan </a:t>
            </a:r>
            <a:r>
              <a:rPr sz="1600" i="1" spc="-5" dirty="0">
                <a:latin typeface="Carlito"/>
                <a:cs typeface="Carlito"/>
              </a:rPr>
              <a:t>mie </a:t>
            </a:r>
            <a:r>
              <a:rPr sz="1600" i="1" dirty="0">
                <a:latin typeface="Carlito"/>
                <a:cs typeface="Carlito"/>
              </a:rPr>
              <a:t>di </a:t>
            </a:r>
            <a:r>
              <a:rPr sz="1600" i="1" spc="-10" dirty="0">
                <a:latin typeface="Carlito"/>
                <a:cs typeface="Carlito"/>
              </a:rPr>
              <a:t>samping  menggambarkan </a:t>
            </a:r>
            <a:r>
              <a:rPr sz="1600" i="1" spc="-5" dirty="0">
                <a:latin typeface="Carlito"/>
                <a:cs typeface="Carlito"/>
              </a:rPr>
              <a:t>pedas </a:t>
            </a:r>
            <a:r>
              <a:rPr sz="1600" i="1" spc="-10" dirty="0">
                <a:latin typeface="Carlito"/>
                <a:cs typeface="Carlito"/>
              </a:rPr>
              <a:t>dan </a:t>
            </a:r>
            <a:r>
              <a:rPr sz="1600" i="1" spc="-5" dirty="0">
                <a:latin typeface="Carlito"/>
                <a:cs typeface="Carlito"/>
              </a:rPr>
              <a:t>panas  melalui visual. </a:t>
            </a:r>
            <a:r>
              <a:rPr sz="1600" i="1" spc="-10" dirty="0">
                <a:latin typeface="Carlito"/>
                <a:cs typeface="Carlito"/>
              </a:rPr>
              <a:t>Padahal, </a:t>
            </a:r>
            <a:r>
              <a:rPr sz="1600" i="1" spc="-5">
                <a:latin typeface="Carlito"/>
                <a:cs typeface="Carlito"/>
              </a:rPr>
              <a:t>yang</a:t>
            </a:r>
            <a:r>
              <a:rPr sz="1600" i="1" spc="220">
                <a:latin typeface="Carlito"/>
                <a:cs typeface="Carlito"/>
              </a:rPr>
              <a:t> </a:t>
            </a:r>
            <a:r>
              <a:rPr sz="1600" i="1" spc="-5" smtClean="0">
                <a:latin typeface="Carlito"/>
                <a:cs typeface="Carlito"/>
              </a:rPr>
              <a:t>bisa</a:t>
            </a:r>
            <a:r>
              <a:rPr lang="en-US" sz="1600" i="1" spc="-5" smtClean="0">
                <a:latin typeface="Carlito"/>
                <a:cs typeface="Carlito"/>
              </a:rPr>
              <a:t> </a:t>
            </a:r>
            <a:r>
              <a:rPr lang="en-US" sz="1600" i="1" smtClean="0">
                <a:latin typeface="Carlito"/>
                <a:cs typeface="Carlito"/>
              </a:rPr>
              <a:t>mera</a:t>
            </a:r>
            <a:r>
              <a:rPr lang="en-US" sz="1600" i="1" spc="-15" smtClean="0">
                <a:latin typeface="Carlito"/>
                <a:cs typeface="Carlito"/>
              </a:rPr>
              <a:t>s</a:t>
            </a:r>
            <a:r>
              <a:rPr lang="en-US" sz="1600" i="1" spc="-5" smtClean="0">
                <a:latin typeface="Carlito"/>
                <a:cs typeface="Carlito"/>
              </a:rPr>
              <a:t>a</a:t>
            </a:r>
            <a:r>
              <a:rPr lang="en-US" sz="1600" i="1" spc="-75" smtClean="0">
                <a:latin typeface="Carlito"/>
                <a:cs typeface="Carlito"/>
              </a:rPr>
              <a:t>k</a:t>
            </a:r>
            <a:r>
              <a:rPr lang="en-US" sz="1600" i="1" spc="-5" smtClean="0">
                <a:latin typeface="Carlito"/>
                <a:cs typeface="Carlito"/>
              </a:rPr>
              <a:t>an pedas </a:t>
            </a:r>
            <a:r>
              <a:rPr lang="en-US" sz="1600" i="1" spc="-10" smtClean="0">
                <a:latin typeface="Carlito"/>
                <a:cs typeface="Carlito"/>
              </a:rPr>
              <a:t>adalah </a:t>
            </a:r>
            <a:r>
              <a:rPr lang="en-US" sz="1600" i="1" smtClean="0">
                <a:latin typeface="Carlito"/>
                <a:cs typeface="Carlito"/>
              </a:rPr>
              <a:t>indra </a:t>
            </a:r>
            <a:r>
              <a:rPr lang="en-US" sz="1600" i="1" spc="-10" smtClean="0">
                <a:latin typeface="Carlito"/>
                <a:cs typeface="Carlito"/>
              </a:rPr>
              <a:t>perasa, </a:t>
            </a:r>
            <a:r>
              <a:rPr lang="en-US" sz="1600" i="1" spc="-15" smtClean="0">
                <a:latin typeface="Carlito"/>
                <a:cs typeface="Carlito"/>
              </a:rPr>
              <a:t>sedangkan </a:t>
            </a:r>
            <a:r>
              <a:rPr lang="en-US" sz="1600" i="1" spc="-5" smtClean="0">
                <a:latin typeface="Carlito"/>
                <a:cs typeface="Carlito"/>
              </a:rPr>
              <a:t>yang </a:t>
            </a:r>
            <a:r>
              <a:rPr lang="en-US" sz="1600" i="1" smtClean="0">
                <a:latin typeface="Carlito"/>
                <a:cs typeface="Carlito"/>
              </a:rPr>
              <a:t>mera</a:t>
            </a:r>
            <a:r>
              <a:rPr lang="en-US" sz="1600" i="1" spc="-15" smtClean="0">
                <a:latin typeface="Carlito"/>
                <a:cs typeface="Carlito"/>
              </a:rPr>
              <a:t>s</a:t>
            </a:r>
            <a:r>
              <a:rPr lang="en-US" sz="1600" i="1" spc="-5" smtClean="0">
                <a:latin typeface="Carlito"/>
                <a:cs typeface="Carlito"/>
              </a:rPr>
              <a:t>a</a:t>
            </a:r>
            <a:r>
              <a:rPr lang="en-US" sz="1600" i="1" spc="-75" smtClean="0">
                <a:latin typeface="Carlito"/>
                <a:cs typeface="Carlito"/>
              </a:rPr>
              <a:t>k</a:t>
            </a:r>
            <a:r>
              <a:rPr lang="en-US" sz="1600" i="1" spc="-5" smtClean="0">
                <a:latin typeface="Carlito"/>
                <a:cs typeface="Carlito"/>
              </a:rPr>
              <a:t>an </a:t>
            </a:r>
            <a:r>
              <a:rPr lang="en-US" sz="1600" i="1" spc="-15" smtClean="0">
                <a:latin typeface="Carlito"/>
                <a:cs typeface="Carlito"/>
              </a:rPr>
              <a:t>p</a:t>
            </a:r>
            <a:r>
              <a:rPr lang="en-US" sz="1600" i="1" spc="-5" smtClean="0">
                <a:latin typeface="Carlito"/>
                <a:cs typeface="Carlito"/>
              </a:rPr>
              <a:t>a</a:t>
            </a:r>
            <a:r>
              <a:rPr lang="en-US" sz="1600" i="1" spc="-10" smtClean="0">
                <a:latin typeface="Carlito"/>
                <a:cs typeface="Carlito"/>
              </a:rPr>
              <a:t>n</a:t>
            </a:r>
            <a:r>
              <a:rPr lang="en-US" sz="1600" i="1" spc="-5" smtClean="0">
                <a:latin typeface="Carlito"/>
                <a:cs typeface="Carlito"/>
              </a:rPr>
              <a:t>a</a:t>
            </a:r>
            <a:r>
              <a:rPr lang="en-US" sz="1600" i="1" smtClean="0">
                <a:latin typeface="Carlito"/>
                <a:cs typeface="Carlito"/>
              </a:rPr>
              <a:t>s </a:t>
            </a:r>
            <a:r>
              <a:rPr lang="en-US" sz="1600" i="1" spc="-5" smtClean="0">
                <a:latin typeface="Carlito"/>
                <a:cs typeface="Carlito"/>
              </a:rPr>
              <a:t>y</a:t>
            </a:r>
            <a:r>
              <a:rPr lang="en-US" sz="1600" i="1" smtClean="0">
                <a:latin typeface="Carlito"/>
                <a:cs typeface="Carlito"/>
              </a:rPr>
              <a:t>aitu ind</a:t>
            </a:r>
            <a:r>
              <a:rPr lang="en-US" sz="1600" i="1" spc="-15" smtClean="0">
                <a:latin typeface="Carlito"/>
                <a:cs typeface="Carlito"/>
              </a:rPr>
              <a:t>r</a:t>
            </a:r>
            <a:r>
              <a:rPr lang="en-US" sz="1600" i="1" smtClean="0">
                <a:latin typeface="Carlito"/>
                <a:cs typeface="Carlito"/>
              </a:rPr>
              <a:t>a </a:t>
            </a:r>
            <a:r>
              <a:rPr lang="en-US" sz="1600" i="1" spc="-5" smtClean="0">
                <a:latin typeface="Carlito"/>
                <a:cs typeface="Carlito"/>
              </a:rPr>
              <a:t>peraba.</a:t>
            </a:r>
            <a:endParaRPr lang="en-US" sz="1600" i="1" smtClean="0">
              <a:latin typeface="Carlito"/>
              <a:cs typeface="Carlito"/>
            </a:endParaRPr>
          </a:p>
        </p:txBody>
      </p:sp>
      <p:sp>
        <p:nvSpPr>
          <p:cNvPr id="12" name="object 3"/>
          <p:cNvSpPr txBox="1">
            <a:spLocks noGrp="1"/>
          </p:cNvSpPr>
          <p:nvPr>
            <p:ph type="title"/>
          </p:nvPr>
        </p:nvSpPr>
        <p:spPr>
          <a:xfrm>
            <a:off x="3237974" y="567268"/>
            <a:ext cx="2630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SIN</a:t>
            </a:r>
            <a:r>
              <a:rPr spc="-50" dirty="0"/>
              <a:t>E</a:t>
            </a:r>
            <a:r>
              <a:rPr spc="-55" dirty="0"/>
              <a:t>S</a:t>
            </a:r>
            <a:r>
              <a:rPr spc="-5" dirty="0"/>
              <a:t>T</a:t>
            </a:r>
            <a:r>
              <a:rPr spc="-45" dirty="0"/>
              <a:t>E</a:t>
            </a:r>
            <a:r>
              <a:rPr dirty="0"/>
              <a:t>SIA</a:t>
            </a:r>
          </a:p>
        </p:txBody>
      </p:sp>
      <p:sp>
        <p:nvSpPr>
          <p:cNvPr id="16" name="object 9"/>
          <p:cNvSpPr txBox="1"/>
          <p:nvPr/>
        </p:nvSpPr>
        <p:spPr>
          <a:xfrm>
            <a:off x="6041284" y="3613398"/>
            <a:ext cx="14497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305" algn="l"/>
              </a:tabLst>
            </a:pPr>
            <a:r>
              <a:rPr sz="1600" i="1">
                <a:latin typeface="Carlito"/>
                <a:cs typeface="Carlito"/>
              </a:rPr>
              <a:t>	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8221854" y="0"/>
            <a:ext cx="922145" cy="915566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500067"/>
            <a:ext cx="314329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RHETORIKA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1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784</Words>
  <Application>Microsoft Office PowerPoint</Application>
  <PresentationFormat>On-screen Show (16:9)</PresentationFormat>
  <Paragraphs>109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IKLAN RETORIKA</vt:lpstr>
      <vt:lpstr>RHETORIKA</vt:lpstr>
      <vt:lpstr>1. Ethos  karakteristik  personal/kredibilitas komunikator</vt:lpstr>
      <vt:lpstr>PowerPoint Presentation</vt:lpstr>
      <vt:lpstr>ASOSIASI</vt:lpstr>
      <vt:lpstr>ASOSIASI</vt:lpstr>
      <vt:lpstr>ASOSIASI</vt:lpstr>
      <vt:lpstr>SINESTESIA</vt:lpstr>
      <vt:lpstr>SINESTESIA</vt:lpstr>
      <vt:lpstr>PERSONIFIKASI</vt:lpstr>
      <vt:lpstr>PERSONIFIKASI</vt:lpstr>
      <vt:lpstr>PARADOKS</vt:lpstr>
      <vt:lpstr>PowerPoint Presentation</vt:lpstr>
      <vt:lpstr>PowerPoint Presentation</vt:lpstr>
      <vt:lpstr>HIPERBOLA</vt:lpstr>
      <vt:lpstr>PowerPoint Presentation</vt:lpstr>
      <vt:lpstr>LITOTES</vt:lpstr>
      <vt:lpstr>LITOTES</vt:lpstr>
      <vt:lpstr>IRONI</vt:lpstr>
      <vt:lpstr>IRONI</vt:lpstr>
      <vt:lpstr>SINISME</vt:lpstr>
      <vt:lpstr>PowerPoint Presentation</vt:lpstr>
      <vt:lpstr>SARKASME</vt:lpstr>
      <vt:lpstr>SARKASME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IKLAN RETORIKA</dc:title>
  <dc:creator>Mrs. Dzuha</dc:creator>
  <cp:lastModifiedBy>Mrs. Dzuha</cp:lastModifiedBy>
  <cp:revision>11</cp:revision>
  <dcterms:created xsi:type="dcterms:W3CDTF">2020-05-20T23:09:52Z</dcterms:created>
  <dcterms:modified xsi:type="dcterms:W3CDTF">2020-05-21T00:10:18Z</dcterms:modified>
</cp:coreProperties>
</file>