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84" r:id="rId3"/>
    <p:sldId id="286" r:id="rId4"/>
    <p:sldId id="283" r:id="rId5"/>
    <p:sldId id="257" r:id="rId6"/>
    <p:sldId id="259" r:id="rId7"/>
    <p:sldId id="262" r:id="rId8"/>
    <p:sldId id="263" r:id="rId9"/>
    <p:sldId id="264" r:id="rId10"/>
    <p:sldId id="261" r:id="rId11"/>
    <p:sldId id="267" r:id="rId12"/>
    <p:sldId id="268" r:id="rId13"/>
    <p:sldId id="269" r:id="rId14"/>
    <p:sldId id="272" r:id="rId15"/>
    <p:sldId id="270" r:id="rId16"/>
    <p:sldId id="274" r:id="rId17"/>
    <p:sldId id="275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58" r:id="rId26"/>
    <p:sldId id="282" r:id="rId27"/>
    <p:sldId id="271" r:id="rId28"/>
    <p:sldId id="26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CC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F6ABD-403E-4BC3-9AD6-BBDCBF236830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C8D3D1B3-640A-4297-A206-6C594E44459B}">
      <dgm:prSet phldrT="[Text]"/>
      <dgm:spPr/>
      <dgm:t>
        <a:bodyPr/>
        <a:lstStyle/>
        <a:p>
          <a:r>
            <a:rPr lang="en-ID" dirty="0" err="1"/>
            <a:t>Kecamatan</a:t>
          </a:r>
          <a:endParaRPr lang="en-US" dirty="0"/>
        </a:p>
      </dgm:t>
    </dgm:pt>
    <dgm:pt modelId="{0D9C7406-C177-4111-8650-CE0A4BAD2C0E}" type="parTrans" cxnId="{0A6F60E8-CA63-44C3-8A27-CB7127EFED6D}">
      <dgm:prSet/>
      <dgm:spPr/>
      <dgm:t>
        <a:bodyPr/>
        <a:lstStyle/>
        <a:p>
          <a:endParaRPr lang="en-US"/>
        </a:p>
      </dgm:t>
    </dgm:pt>
    <dgm:pt modelId="{B5C83504-31C1-42C0-8AB3-D672C6FE394F}" type="sibTrans" cxnId="{0A6F60E8-CA63-44C3-8A27-CB7127EFED6D}">
      <dgm:prSet/>
      <dgm:spPr/>
      <dgm:t>
        <a:bodyPr/>
        <a:lstStyle/>
        <a:p>
          <a:endParaRPr lang="en-US"/>
        </a:p>
      </dgm:t>
    </dgm:pt>
    <dgm:pt modelId="{CFC664FE-0BF6-487D-B935-7BAA1E0B7A28}">
      <dgm:prSet phldrT="[Text]"/>
      <dgm:spPr/>
      <dgm:t>
        <a:bodyPr/>
        <a:lstStyle/>
        <a:p>
          <a:r>
            <a:rPr lang="en-ID" dirty="0" err="1"/>
            <a:t>Kabupaten</a:t>
          </a:r>
          <a:endParaRPr lang="en-US" dirty="0"/>
        </a:p>
      </dgm:t>
    </dgm:pt>
    <dgm:pt modelId="{73D27CD8-5433-46EA-BC1D-F356A390EB6C}" type="parTrans" cxnId="{85180230-DE46-4A9E-BF7A-B42BE8021E15}">
      <dgm:prSet/>
      <dgm:spPr/>
      <dgm:t>
        <a:bodyPr/>
        <a:lstStyle/>
        <a:p>
          <a:endParaRPr lang="en-US"/>
        </a:p>
      </dgm:t>
    </dgm:pt>
    <dgm:pt modelId="{17E7598C-EB91-4A89-9096-92E3AFC841AA}" type="sibTrans" cxnId="{85180230-DE46-4A9E-BF7A-B42BE8021E15}">
      <dgm:prSet/>
      <dgm:spPr/>
      <dgm:t>
        <a:bodyPr/>
        <a:lstStyle/>
        <a:p>
          <a:endParaRPr lang="en-US"/>
        </a:p>
      </dgm:t>
    </dgm:pt>
    <dgm:pt modelId="{4F0A9245-A4E7-4AA6-B309-C65C4B401A87}">
      <dgm:prSet phldrT="[Text]"/>
      <dgm:spPr/>
      <dgm:t>
        <a:bodyPr/>
        <a:lstStyle/>
        <a:p>
          <a:r>
            <a:rPr lang="en-ID" dirty="0" err="1"/>
            <a:t>Provinsi</a:t>
          </a:r>
          <a:endParaRPr lang="en-US" dirty="0"/>
        </a:p>
      </dgm:t>
    </dgm:pt>
    <dgm:pt modelId="{D7656846-60A7-405F-BAFC-7277CD0FB99B}" type="parTrans" cxnId="{85B91DE3-221E-4167-A19B-53574C73DE2E}">
      <dgm:prSet/>
      <dgm:spPr/>
      <dgm:t>
        <a:bodyPr/>
        <a:lstStyle/>
        <a:p>
          <a:endParaRPr lang="en-US"/>
        </a:p>
      </dgm:t>
    </dgm:pt>
    <dgm:pt modelId="{DA187CF1-C959-4785-B146-306B93A6E027}" type="sibTrans" cxnId="{85B91DE3-221E-4167-A19B-53574C73DE2E}">
      <dgm:prSet/>
      <dgm:spPr/>
      <dgm:t>
        <a:bodyPr/>
        <a:lstStyle/>
        <a:p>
          <a:endParaRPr lang="en-US"/>
        </a:p>
      </dgm:t>
    </dgm:pt>
    <dgm:pt modelId="{3B455C25-FE0B-48B0-8FDB-3C8BCDDA219E}" type="pres">
      <dgm:prSet presAssocID="{9F7F6ABD-403E-4BC3-9AD6-BBDCBF236830}" presName="Name0" presStyleCnt="0">
        <dgm:presLayoutVars>
          <dgm:dir/>
          <dgm:animLvl val="lvl"/>
          <dgm:resizeHandles val="exact"/>
        </dgm:presLayoutVars>
      </dgm:prSet>
      <dgm:spPr/>
    </dgm:pt>
    <dgm:pt modelId="{016EA2B0-6F0A-43F7-9E9A-BF4DDFADE53D}" type="pres">
      <dgm:prSet presAssocID="{C8D3D1B3-640A-4297-A206-6C594E44459B}" presName="Name8" presStyleCnt="0"/>
      <dgm:spPr/>
    </dgm:pt>
    <dgm:pt modelId="{DB4396F3-0E8F-4D31-97A9-DF8394CEF81A}" type="pres">
      <dgm:prSet presAssocID="{C8D3D1B3-640A-4297-A206-6C594E44459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5470F-D842-405B-9F84-10BD72A2DE08}" type="pres">
      <dgm:prSet presAssocID="{C8D3D1B3-640A-4297-A206-6C594E4445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64D1-EB64-4081-A9BE-584E240EC059}" type="pres">
      <dgm:prSet presAssocID="{CFC664FE-0BF6-487D-B935-7BAA1E0B7A28}" presName="Name8" presStyleCnt="0"/>
      <dgm:spPr/>
    </dgm:pt>
    <dgm:pt modelId="{8F0729DB-3C6E-446B-A3B3-0910F694DC6F}" type="pres">
      <dgm:prSet presAssocID="{CFC664FE-0BF6-487D-B935-7BAA1E0B7A2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D191C-DA44-44A0-86DA-1ECC1C95B5F8}" type="pres">
      <dgm:prSet presAssocID="{CFC664FE-0BF6-487D-B935-7BAA1E0B7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D78CD-F07F-4DA1-B116-C424FACE6C89}" type="pres">
      <dgm:prSet presAssocID="{4F0A9245-A4E7-4AA6-B309-C65C4B401A87}" presName="Name8" presStyleCnt="0"/>
      <dgm:spPr/>
    </dgm:pt>
    <dgm:pt modelId="{821708A4-1630-4D55-B0C1-B6DADCA23C7A}" type="pres">
      <dgm:prSet presAssocID="{4F0A9245-A4E7-4AA6-B309-C65C4B401A8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B8B98-A665-4EC8-B2AB-FCDFB0F8029C}" type="pres">
      <dgm:prSet presAssocID="{4F0A9245-A4E7-4AA6-B309-C65C4B401A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F60E8-CA63-44C3-8A27-CB7127EFED6D}" srcId="{9F7F6ABD-403E-4BC3-9AD6-BBDCBF236830}" destId="{C8D3D1B3-640A-4297-A206-6C594E44459B}" srcOrd="0" destOrd="0" parTransId="{0D9C7406-C177-4111-8650-CE0A4BAD2C0E}" sibTransId="{B5C83504-31C1-42C0-8AB3-D672C6FE394F}"/>
    <dgm:cxn modelId="{85B91DE3-221E-4167-A19B-53574C73DE2E}" srcId="{9F7F6ABD-403E-4BC3-9AD6-BBDCBF236830}" destId="{4F0A9245-A4E7-4AA6-B309-C65C4B401A87}" srcOrd="2" destOrd="0" parTransId="{D7656846-60A7-405F-BAFC-7277CD0FB99B}" sibTransId="{DA187CF1-C959-4785-B146-306B93A6E027}"/>
    <dgm:cxn modelId="{347429D3-F773-4CF2-AB86-F9756C0242C3}" type="presOf" srcId="{C8D3D1B3-640A-4297-A206-6C594E44459B}" destId="{3195470F-D842-405B-9F84-10BD72A2DE08}" srcOrd="1" destOrd="0" presId="urn:microsoft.com/office/officeart/2005/8/layout/pyramid1"/>
    <dgm:cxn modelId="{93D4F3A9-9067-4FC3-AE1B-D776A1E81F4E}" type="presOf" srcId="{CFC664FE-0BF6-487D-B935-7BAA1E0B7A28}" destId="{7E4D191C-DA44-44A0-86DA-1ECC1C95B5F8}" srcOrd="1" destOrd="0" presId="urn:microsoft.com/office/officeart/2005/8/layout/pyramid1"/>
    <dgm:cxn modelId="{920BB10E-9B4D-413A-A4B0-CA50315C3AD7}" type="presOf" srcId="{4F0A9245-A4E7-4AA6-B309-C65C4B401A87}" destId="{4A4B8B98-A665-4EC8-B2AB-FCDFB0F8029C}" srcOrd="1" destOrd="0" presId="urn:microsoft.com/office/officeart/2005/8/layout/pyramid1"/>
    <dgm:cxn modelId="{684B1255-2C6C-4665-963F-4EA73B78AF58}" type="presOf" srcId="{C8D3D1B3-640A-4297-A206-6C594E44459B}" destId="{DB4396F3-0E8F-4D31-97A9-DF8394CEF81A}" srcOrd="0" destOrd="0" presId="urn:microsoft.com/office/officeart/2005/8/layout/pyramid1"/>
    <dgm:cxn modelId="{5723D75D-AAB9-4332-85E6-8A27124670A0}" type="presOf" srcId="{9F7F6ABD-403E-4BC3-9AD6-BBDCBF236830}" destId="{3B455C25-FE0B-48B0-8FDB-3C8BCDDA219E}" srcOrd="0" destOrd="0" presId="urn:microsoft.com/office/officeart/2005/8/layout/pyramid1"/>
    <dgm:cxn modelId="{A0F8C439-5F59-4195-A640-8120B43DAE24}" type="presOf" srcId="{CFC664FE-0BF6-487D-B935-7BAA1E0B7A28}" destId="{8F0729DB-3C6E-446B-A3B3-0910F694DC6F}" srcOrd="0" destOrd="0" presId="urn:microsoft.com/office/officeart/2005/8/layout/pyramid1"/>
    <dgm:cxn modelId="{8AEDB5D4-0FEC-4177-9DF3-0CF613208649}" type="presOf" srcId="{4F0A9245-A4E7-4AA6-B309-C65C4B401A87}" destId="{821708A4-1630-4D55-B0C1-B6DADCA23C7A}" srcOrd="0" destOrd="0" presId="urn:microsoft.com/office/officeart/2005/8/layout/pyramid1"/>
    <dgm:cxn modelId="{85180230-DE46-4A9E-BF7A-B42BE8021E15}" srcId="{9F7F6ABD-403E-4BC3-9AD6-BBDCBF236830}" destId="{CFC664FE-0BF6-487D-B935-7BAA1E0B7A28}" srcOrd="1" destOrd="0" parTransId="{73D27CD8-5433-46EA-BC1D-F356A390EB6C}" sibTransId="{17E7598C-EB91-4A89-9096-92E3AFC841AA}"/>
    <dgm:cxn modelId="{7CD5320E-1D20-4239-8072-0390BE0A75F7}" type="presParOf" srcId="{3B455C25-FE0B-48B0-8FDB-3C8BCDDA219E}" destId="{016EA2B0-6F0A-43F7-9E9A-BF4DDFADE53D}" srcOrd="0" destOrd="0" presId="urn:microsoft.com/office/officeart/2005/8/layout/pyramid1"/>
    <dgm:cxn modelId="{825D2BFB-6E07-41B8-9B72-250A24CDB460}" type="presParOf" srcId="{016EA2B0-6F0A-43F7-9E9A-BF4DDFADE53D}" destId="{DB4396F3-0E8F-4D31-97A9-DF8394CEF81A}" srcOrd="0" destOrd="0" presId="urn:microsoft.com/office/officeart/2005/8/layout/pyramid1"/>
    <dgm:cxn modelId="{4FFCD1CC-3A13-44D2-B5E1-67BDA722A498}" type="presParOf" srcId="{016EA2B0-6F0A-43F7-9E9A-BF4DDFADE53D}" destId="{3195470F-D842-405B-9F84-10BD72A2DE08}" srcOrd="1" destOrd="0" presId="urn:microsoft.com/office/officeart/2005/8/layout/pyramid1"/>
    <dgm:cxn modelId="{45B0023D-45B2-45DB-94B5-0FC257E553A8}" type="presParOf" srcId="{3B455C25-FE0B-48B0-8FDB-3C8BCDDA219E}" destId="{57C264D1-EB64-4081-A9BE-584E240EC059}" srcOrd="1" destOrd="0" presId="urn:microsoft.com/office/officeart/2005/8/layout/pyramid1"/>
    <dgm:cxn modelId="{D9D51108-FD0A-49E2-BDFA-9A04B2A5375E}" type="presParOf" srcId="{57C264D1-EB64-4081-A9BE-584E240EC059}" destId="{8F0729DB-3C6E-446B-A3B3-0910F694DC6F}" srcOrd="0" destOrd="0" presId="urn:microsoft.com/office/officeart/2005/8/layout/pyramid1"/>
    <dgm:cxn modelId="{3F255129-7A90-49A2-B7CF-609DE75587FC}" type="presParOf" srcId="{57C264D1-EB64-4081-A9BE-584E240EC059}" destId="{7E4D191C-DA44-44A0-86DA-1ECC1C95B5F8}" srcOrd="1" destOrd="0" presId="urn:microsoft.com/office/officeart/2005/8/layout/pyramid1"/>
    <dgm:cxn modelId="{B6F7DC7D-6D03-4F28-A978-82EE298E3169}" type="presParOf" srcId="{3B455C25-FE0B-48B0-8FDB-3C8BCDDA219E}" destId="{9E1D78CD-F07F-4DA1-B116-C424FACE6C89}" srcOrd="2" destOrd="0" presId="urn:microsoft.com/office/officeart/2005/8/layout/pyramid1"/>
    <dgm:cxn modelId="{109C8B7C-F50F-43B8-8001-565FA2840C34}" type="presParOf" srcId="{9E1D78CD-F07F-4DA1-B116-C424FACE6C89}" destId="{821708A4-1630-4D55-B0C1-B6DADCA23C7A}" srcOrd="0" destOrd="0" presId="urn:microsoft.com/office/officeart/2005/8/layout/pyramid1"/>
    <dgm:cxn modelId="{A26CA98D-5C33-4DB4-8DB9-0DD420CAE98D}" type="presParOf" srcId="{9E1D78CD-F07F-4DA1-B116-C424FACE6C89}" destId="{4A4B8B98-A665-4EC8-B2AB-FCDFB0F8029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42DE3-548A-4EC3-97E9-AE946CA4484D}" type="doc">
      <dgm:prSet loTypeId="urn:microsoft.com/office/officeart/2005/8/layout/StepDown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D1FF94-A67D-471B-B8F7-CB06719C4570}">
      <dgm:prSet phldrT="[Text]"/>
      <dgm:spPr/>
      <dgm:t>
        <a:bodyPr/>
        <a:lstStyle/>
        <a:p>
          <a:r>
            <a:rPr lang="en-ID" dirty="0"/>
            <a:t>Basement</a:t>
          </a:r>
          <a:endParaRPr lang="en-US" dirty="0"/>
        </a:p>
      </dgm:t>
    </dgm:pt>
    <dgm:pt modelId="{8C4672B4-872B-47A4-8A38-28270604180E}" type="parTrans" cxnId="{51EF0F24-43F6-4BC8-AA4C-2DD4C942D1F0}">
      <dgm:prSet/>
      <dgm:spPr/>
      <dgm:t>
        <a:bodyPr/>
        <a:lstStyle/>
        <a:p>
          <a:endParaRPr lang="en-US"/>
        </a:p>
      </dgm:t>
    </dgm:pt>
    <dgm:pt modelId="{FD690F2C-81FC-4889-8A68-E43A9FE2BFA5}" type="sibTrans" cxnId="{51EF0F24-43F6-4BC8-AA4C-2DD4C942D1F0}">
      <dgm:prSet/>
      <dgm:spPr/>
      <dgm:t>
        <a:bodyPr/>
        <a:lstStyle/>
        <a:p>
          <a:endParaRPr lang="en-US"/>
        </a:p>
      </dgm:t>
    </dgm:pt>
    <dgm:pt modelId="{ABB488B7-6161-4627-A84A-5BCF04297B69}">
      <dgm:prSet phldrT="[Text]"/>
      <dgm:spPr/>
      <dgm:t>
        <a:bodyPr/>
        <a:lstStyle/>
        <a:p>
          <a:r>
            <a:rPr lang="en-ID" dirty="0" err="1"/>
            <a:t>Lantai</a:t>
          </a:r>
          <a:r>
            <a:rPr lang="en-ID" dirty="0"/>
            <a:t> </a:t>
          </a:r>
          <a:r>
            <a:rPr lang="en-ID" dirty="0" err="1"/>
            <a:t>Dasar</a:t>
          </a:r>
          <a:endParaRPr lang="en-US" dirty="0"/>
        </a:p>
      </dgm:t>
    </dgm:pt>
    <dgm:pt modelId="{A0120485-53D7-49BE-AB24-52F43A1DA259}" type="parTrans" cxnId="{48A772EC-08E7-44AE-B0CF-EA315FAFCB42}">
      <dgm:prSet/>
      <dgm:spPr/>
      <dgm:t>
        <a:bodyPr/>
        <a:lstStyle/>
        <a:p>
          <a:endParaRPr lang="en-US"/>
        </a:p>
      </dgm:t>
    </dgm:pt>
    <dgm:pt modelId="{B1C60AB8-BB5F-4678-A4F1-1689289261C1}" type="sibTrans" cxnId="{48A772EC-08E7-44AE-B0CF-EA315FAFCB42}">
      <dgm:prSet/>
      <dgm:spPr/>
      <dgm:t>
        <a:bodyPr/>
        <a:lstStyle/>
        <a:p>
          <a:endParaRPr lang="en-US"/>
        </a:p>
      </dgm:t>
    </dgm:pt>
    <dgm:pt modelId="{C1D44A1A-4A12-484A-97B2-15E672835EFE}">
      <dgm:prSet phldrT="[Text]"/>
      <dgm:spPr/>
      <dgm:t>
        <a:bodyPr/>
        <a:lstStyle/>
        <a:p>
          <a:r>
            <a:rPr lang="en-ID" dirty="0" err="1"/>
            <a:t>Lantai</a:t>
          </a:r>
          <a:r>
            <a:rPr lang="en-ID" dirty="0"/>
            <a:t> 1</a:t>
          </a:r>
          <a:endParaRPr lang="en-US" dirty="0"/>
        </a:p>
      </dgm:t>
    </dgm:pt>
    <dgm:pt modelId="{BEDB0DC6-382A-4C21-B409-D1D6A75546DD}" type="parTrans" cxnId="{A6353686-0F12-41B6-93D4-17E871852261}">
      <dgm:prSet/>
      <dgm:spPr/>
      <dgm:t>
        <a:bodyPr/>
        <a:lstStyle/>
        <a:p>
          <a:endParaRPr lang="en-US"/>
        </a:p>
      </dgm:t>
    </dgm:pt>
    <dgm:pt modelId="{7B637477-533F-4254-89F6-A4C0F63B803E}" type="sibTrans" cxnId="{A6353686-0F12-41B6-93D4-17E871852261}">
      <dgm:prSet/>
      <dgm:spPr/>
      <dgm:t>
        <a:bodyPr/>
        <a:lstStyle/>
        <a:p>
          <a:endParaRPr lang="en-US"/>
        </a:p>
      </dgm:t>
    </dgm:pt>
    <dgm:pt modelId="{F6BF4A6A-EF29-4272-AEC7-FCE5E16CD1D3}" type="pres">
      <dgm:prSet presAssocID="{A3442DE3-548A-4EC3-97E9-AE946CA448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BD58CB-5E39-41FA-A950-410692D5E007}" type="pres">
      <dgm:prSet presAssocID="{FDD1FF94-A67D-471B-B8F7-CB06719C4570}" presName="composite" presStyleCnt="0"/>
      <dgm:spPr/>
    </dgm:pt>
    <dgm:pt modelId="{1FF38E0C-059A-4969-B7A3-E745848C54E7}" type="pres">
      <dgm:prSet presAssocID="{FDD1FF94-A67D-471B-B8F7-CB06719C4570}" presName="bentUpArrow1" presStyleLbl="alignImgPlace1" presStyleIdx="0" presStyleCnt="2"/>
      <dgm:spPr/>
    </dgm:pt>
    <dgm:pt modelId="{10931880-BAA5-4F44-AC2A-4588BC359504}" type="pres">
      <dgm:prSet presAssocID="{FDD1FF94-A67D-471B-B8F7-CB06719C457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E217E-3982-405C-839D-E54B7F95DD9E}" type="pres">
      <dgm:prSet presAssocID="{FDD1FF94-A67D-471B-B8F7-CB06719C457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5222800-572E-4A66-A117-EA1270366629}" type="pres">
      <dgm:prSet presAssocID="{FD690F2C-81FC-4889-8A68-E43A9FE2BFA5}" presName="sibTrans" presStyleCnt="0"/>
      <dgm:spPr/>
    </dgm:pt>
    <dgm:pt modelId="{47F003C5-44C7-4932-ADB8-C848382392DC}" type="pres">
      <dgm:prSet presAssocID="{ABB488B7-6161-4627-A84A-5BCF04297B69}" presName="composite" presStyleCnt="0"/>
      <dgm:spPr/>
    </dgm:pt>
    <dgm:pt modelId="{3D773FF8-89AA-43A6-B31B-6ADF7E6D085D}" type="pres">
      <dgm:prSet presAssocID="{ABB488B7-6161-4627-A84A-5BCF04297B69}" presName="bentUpArrow1" presStyleLbl="alignImgPlace1" presStyleIdx="1" presStyleCnt="2"/>
      <dgm:spPr/>
    </dgm:pt>
    <dgm:pt modelId="{BD3A3C93-015E-48C2-84AC-2061704D518C}" type="pres">
      <dgm:prSet presAssocID="{ABB488B7-6161-4627-A84A-5BCF04297B6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1E1A9-AC28-47FF-9197-D70E21B7ED44}" type="pres">
      <dgm:prSet presAssocID="{ABB488B7-6161-4627-A84A-5BCF04297B6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C2F0804-11DF-49E3-9A45-5234BB531DB7}" type="pres">
      <dgm:prSet presAssocID="{B1C60AB8-BB5F-4678-A4F1-1689289261C1}" presName="sibTrans" presStyleCnt="0"/>
      <dgm:spPr/>
    </dgm:pt>
    <dgm:pt modelId="{3FF48DD5-B113-4005-B7E6-26657306F6FA}" type="pres">
      <dgm:prSet presAssocID="{C1D44A1A-4A12-484A-97B2-15E672835EFE}" presName="composite" presStyleCnt="0"/>
      <dgm:spPr/>
    </dgm:pt>
    <dgm:pt modelId="{E368C559-9FE6-4D92-B419-8DD88031E88D}" type="pres">
      <dgm:prSet presAssocID="{C1D44A1A-4A12-484A-97B2-15E672835EF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A92A2-8399-4003-9A9B-1E3549DB8300}" type="presOf" srcId="{ABB488B7-6161-4627-A84A-5BCF04297B69}" destId="{BD3A3C93-015E-48C2-84AC-2061704D518C}" srcOrd="0" destOrd="0" presId="urn:microsoft.com/office/officeart/2005/8/layout/StepDownProcess"/>
    <dgm:cxn modelId="{51EF0F24-43F6-4BC8-AA4C-2DD4C942D1F0}" srcId="{A3442DE3-548A-4EC3-97E9-AE946CA4484D}" destId="{FDD1FF94-A67D-471B-B8F7-CB06719C4570}" srcOrd="0" destOrd="0" parTransId="{8C4672B4-872B-47A4-8A38-28270604180E}" sibTransId="{FD690F2C-81FC-4889-8A68-E43A9FE2BFA5}"/>
    <dgm:cxn modelId="{48A772EC-08E7-44AE-B0CF-EA315FAFCB42}" srcId="{A3442DE3-548A-4EC3-97E9-AE946CA4484D}" destId="{ABB488B7-6161-4627-A84A-5BCF04297B69}" srcOrd="1" destOrd="0" parTransId="{A0120485-53D7-49BE-AB24-52F43A1DA259}" sibTransId="{B1C60AB8-BB5F-4678-A4F1-1689289261C1}"/>
    <dgm:cxn modelId="{B825C79E-341B-4506-865A-4A3D42C56701}" type="presOf" srcId="{C1D44A1A-4A12-484A-97B2-15E672835EFE}" destId="{E368C559-9FE6-4D92-B419-8DD88031E88D}" srcOrd="0" destOrd="0" presId="urn:microsoft.com/office/officeart/2005/8/layout/StepDownProcess"/>
    <dgm:cxn modelId="{A6353686-0F12-41B6-93D4-17E871852261}" srcId="{A3442DE3-548A-4EC3-97E9-AE946CA4484D}" destId="{C1D44A1A-4A12-484A-97B2-15E672835EFE}" srcOrd="2" destOrd="0" parTransId="{BEDB0DC6-382A-4C21-B409-D1D6A75546DD}" sibTransId="{7B637477-533F-4254-89F6-A4C0F63B803E}"/>
    <dgm:cxn modelId="{98519C1D-BBD2-4077-97FE-C7D5C36BAD93}" type="presOf" srcId="{A3442DE3-548A-4EC3-97E9-AE946CA4484D}" destId="{F6BF4A6A-EF29-4272-AEC7-FCE5E16CD1D3}" srcOrd="0" destOrd="0" presId="urn:microsoft.com/office/officeart/2005/8/layout/StepDownProcess"/>
    <dgm:cxn modelId="{0AF156B8-D938-4072-B4BB-B4023F842257}" type="presOf" srcId="{FDD1FF94-A67D-471B-B8F7-CB06719C4570}" destId="{10931880-BAA5-4F44-AC2A-4588BC359504}" srcOrd="0" destOrd="0" presId="urn:microsoft.com/office/officeart/2005/8/layout/StepDownProcess"/>
    <dgm:cxn modelId="{2B14313D-BAB9-4DEF-AF27-832A1A71D9A2}" type="presParOf" srcId="{F6BF4A6A-EF29-4272-AEC7-FCE5E16CD1D3}" destId="{A5BD58CB-5E39-41FA-A950-410692D5E007}" srcOrd="0" destOrd="0" presId="urn:microsoft.com/office/officeart/2005/8/layout/StepDownProcess"/>
    <dgm:cxn modelId="{8E91DA71-0A8E-4B26-9D4D-F03A45577231}" type="presParOf" srcId="{A5BD58CB-5E39-41FA-A950-410692D5E007}" destId="{1FF38E0C-059A-4969-B7A3-E745848C54E7}" srcOrd="0" destOrd="0" presId="urn:microsoft.com/office/officeart/2005/8/layout/StepDownProcess"/>
    <dgm:cxn modelId="{25FAD53D-45F2-46B1-8E69-8B95B1BE6E02}" type="presParOf" srcId="{A5BD58CB-5E39-41FA-A950-410692D5E007}" destId="{10931880-BAA5-4F44-AC2A-4588BC359504}" srcOrd="1" destOrd="0" presId="urn:microsoft.com/office/officeart/2005/8/layout/StepDownProcess"/>
    <dgm:cxn modelId="{26815852-D8B2-46AC-B063-4A28D12887C8}" type="presParOf" srcId="{A5BD58CB-5E39-41FA-A950-410692D5E007}" destId="{93EE217E-3982-405C-839D-E54B7F95DD9E}" srcOrd="2" destOrd="0" presId="urn:microsoft.com/office/officeart/2005/8/layout/StepDownProcess"/>
    <dgm:cxn modelId="{D93B74F1-99F6-4696-B3A8-95DD1595B196}" type="presParOf" srcId="{F6BF4A6A-EF29-4272-AEC7-FCE5E16CD1D3}" destId="{F5222800-572E-4A66-A117-EA1270366629}" srcOrd="1" destOrd="0" presId="urn:microsoft.com/office/officeart/2005/8/layout/StepDownProcess"/>
    <dgm:cxn modelId="{0831C34A-2962-489E-B48E-F008489C4845}" type="presParOf" srcId="{F6BF4A6A-EF29-4272-AEC7-FCE5E16CD1D3}" destId="{47F003C5-44C7-4932-ADB8-C848382392DC}" srcOrd="2" destOrd="0" presId="urn:microsoft.com/office/officeart/2005/8/layout/StepDownProcess"/>
    <dgm:cxn modelId="{8DF5E6DD-9364-467F-A45D-BE4C116C52EA}" type="presParOf" srcId="{47F003C5-44C7-4932-ADB8-C848382392DC}" destId="{3D773FF8-89AA-43A6-B31B-6ADF7E6D085D}" srcOrd="0" destOrd="0" presId="urn:microsoft.com/office/officeart/2005/8/layout/StepDownProcess"/>
    <dgm:cxn modelId="{5471DD0B-7B91-40E4-8B05-6807952B8FEC}" type="presParOf" srcId="{47F003C5-44C7-4932-ADB8-C848382392DC}" destId="{BD3A3C93-015E-48C2-84AC-2061704D518C}" srcOrd="1" destOrd="0" presId="urn:microsoft.com/office/officeart/2005/8/layout/StepDownProcess"/>
    <dgm:cxn modelId="{07195224-96E7-44C2-8715-B62EAB920C09}" type="presParOf" srcId="{47F003C5-44C7-4932-ADB8-C848382392DC}" destId="{C2F1E1A9-AC28-47FF-9197-D70E21B7ED44}" srcOrd="2" destOrd="0" presId="urn:microsoft.com/office/officeart/2005/8/layout/StepDownProcess"/>
    <dgm:cxn modelId="{B962FAC0-DCCA-444D-8255-3B6C01A8F7C3}" type="presParOf" srcId="{F6BF4A6A-EF29-4272-AEC7-FCE5E16CD1D3}" destId="{BC2F0804-11DF-49E3-9A45-5234BB531DB7}" srcOrd="3" destOrd="0" presId="urn:microsoft.com/office/officeart/2005/8/layout/StepDownProcess"/>
    <dgm:cxn modelId="{603BA2CA-164B-4003-94A4-C57E41391D74}" type="presParOf" srcId="{F6BF4A6A-EF29-4272-AEC7-FCE5E16CD1D3}" destId="{3FF48DD5-B113-4005-B7E6-26657306F6FA}" srcOrd="4" destOrd="0" presId="urn:microsoft.com/office/officeart/2005/8/layout/StepDownProcess"/>
    <dgm:cxn modelId="{5DF11EEB-E835-4CC2-8E65-366CF40C9B18}" type="presParOf" srcId="{3FF48DD5-B113-4005-B7E6-26657306F6FA}" destId="{E368C559-9FE6-4D92-B419-8DD88031E8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396F3-0E8F-4D31-97A9-DF8394CEF81A}">
      <dsp:nvSpPr>
        <dsp:cNvPr id="0" name=""/>
        <dsp:cNvSpPr/>
      </dsp:nvSpPr>
      <dsp:spPr>
        <a:xfrm>
          <a:off x="1017933" y="0"/>
          <a:ext cx="1017933" cy="814590"/>
        </a:xfrm>
        <a:prstGeom prst="trapezoid">
          <a:avLst>
            <a:gd name="adj" fmla="val 6248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/>
            <a:t>Kecamatan</a:t>
          </a:r>
          <a:endParaRPr lang="en-US" sz="1700" kern="1200" dirty="0"/>
        </a:p>
      </dsp:txBody>
      <dsp:txXfrm>
        <a:off x="1017933" y="0"/>
        <a:ext cx="1017933" cy="814590"/>
      </dsp:txXfrm>
    </dsp:sp>
    <dsp:sp modelId="{8F0729DB-3C6E-446B-A3B3-0910F694DC6F}">
      <dsp:nvSpPr>
        <dsp:cNvPr id="0" name=""/>
        <dsp:cNvSpPr/>
      </dsp:nvSpPr>
      <dsp:spPr>
        <a:xfrm>
          <a:off x="508966" y="814590"/>
          <a:ext cx="2035867" cy="814590"/>
        </a:xfrm>
        <a:prstGeom prst="trapezoid">
          <a:avLst>
            <a:gd name="adj" fmla="val 62481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/>
            <a:t>Kabupaten</a:t>
          </a:r>
          <a:endParaRPr lang="en-US" sz="1700" kern="1200" dirty="0"/>
        </a:p>
      </dsp:txBody>
      <dsp:txXfrm>
        <a:off x="865243" y="814590"/>
        <a:ext cx="1323313" cy="814590"/>
      </dsp:txXfrm>
    </dsp:sp>
    <dsp:sp modelId="{821708A4-1630-4D55-B0C1-B6DADCA23C7A}">
      <dsp:nvSpPr>
        <dsp:cNvPr id="0" name=""/>
        <dsp:cNvSpPr/>
      </dsp:nvSpPr>
      <dsp:spPr>
        <a:xfrm>
          <a:off x="0" y="1629181"/>
          <a:ext cx="3053801" cy="814590"/>
        </a:xfrm>
        <a:prstGeom prst="trapezoid">
          <a:avLst>
            <a:gd name="adj" fmla="val 624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/>
            <a:t>Provinsi</a:t>
          </a:r>
          <a:endParaRPr lang="en-US" sz="1700" kern="1200" dirty="0"/>
        </a:p>
      </dsp:txBody>
      <dsp:txXfrm>
        <a:off x="534415" y="1629181"/>
        <a:ext cx="1984970" cy="814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38E0C-059A-4969-B7A3-E745848C54E7}">
      <dsp:nvSpPr>
        <dsp:cNvPr id="0" name=""/>
        <dsp:cNvSpPr/>
      </dsp:nvSpPr>
      <dsp:spPr>
        <a:xfrm rot="5400000">
          <a:off x="515749" y="929848"/>
          <a:ext cx="822371" cy="9362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931880-BAA5-4F44-AC2A-4588BC359504}">
      <dsp:nvSpPr>
        <dsp:cNvPr id="0" name=""/>
        <dsp:cNvSpPr/>
      </dsp:nvSpPr>
      <dsp:spPr>
        <a:xfrm>
          <a:off x="297870" y="18233"/>
          <a:ext cx="1384388" cy="9690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/>
            <a:t>Basement</a:t>
          </a:r>
          <a:endParaRPr lang="en-US" sz="2100" kern="1200" dirty="0"/>
        </a:p>
      </dsp:txBody>
      <dsp:txXfrm>
        <a:off x="345183" y="65546"/>
        <a:ext cx="1289762" cy="874401"/>
      </dsp:txXfrm>
    </dsp:sp>
    <dsp:sp modelId="{93EE217E-3982-405C-839D-E54B7F95DD9E}">
      <dsp:nvSpPr>
        <dsp:cNvPr id="0" name=""/>
        <dsp:cNvSpPr/>
      </dsp:nvSpPr>
      <dsp:spPr>
        <a:xfrm>
          <a:off x="1682259" y="110652"/>
          <a:ext cx="1006872" cy="7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73FF8-89AA-43A6-B31B-6ADF7E6D085D}">
      <dsp:nvSpPr>
        <dsp:cNvPr id="0" name=""/>
        <dsp:cNvSpPr/>
      </dsp:nvSpPr>
      <dsp:spPr>
        <a:xfrm rot="5400000">
          <a:off x="1663554" y="2018386"/>
          <a:ext cx="822371" cy="9362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3">
                <a:tint val="50000"/>
                <a:hueOff val="10718665"/>
                <a:satOff val="-15729"/>
                <a:lumOff val="1066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10718665"/>
                <a:satOff val="-15729"/>
                <a:lumOff val="1066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10718665"/>
                <a:satOff val="-15729"/>
                <a:lumOff val="10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3A3C93-015E-48C2-84AC-2061704D518C}">
      <dsp:nvSpPr>
        <dsp:cNvPr id="0" name=""/>
        <dsp:cNvSpPr/>
      </dsp:nvSpPr>
      <dsp:spPr>
        <a:xfrm>
          <a:off x="1445676" y="1106771"/>
          <a:ext cx="1384388" cy="9690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err="1"/>
            <a:t>Lantai</a:t>
          </a:r>
          <a:r>
            <a:rPr lang="en-ID" sz="2100" kern="1200" dirty="0"/>
            <a:t> </a:t>
          </a:r>
          <a:r>
            <a:rPr lang="en-ID" sz="2100" kern="1200" dirty="0" err="1"/>
            <a:t>Dasar</a:t>
          </a:r>
          <a:endParaRPr lang="en-US" sz="2100" kern="1200" dirty="0"/>
        </a:p>
      </dsp:txBody>
      <dsp:txXfrm>
        <a:off x="1492989" y="1154084"/>
        <a:ext cx="1289762" cy="874401"/>
      </dsp:txXfrm>
    </dsp:sp>
    <dsp:sp modelId="{C2F1E1A9-AC28-47FF-9197-D70E21B7ED44}">
      <dsp:nvSpPr>
        <dsp:cNvPr id="0" name=""/>
        <dsp:cNvSpPr/>
      </dsp:nvSpPr>
      <dsp:spPr>
        <a:xfrm>
          <a:off x="2830064" y="1199190"/>
          <a:ext cx="1006872" cy="7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8C559-9FE6-4D92-B419-8DD88031E88D}">
      <dsp:nvSpPr>
        <dsp:cNvPr id="0" name=""/>
        <dsp:cNvSpPr/>
      </dsp:nvSpPr>
      <dsp:spPr>
        <a:xfrm>
          <a:off x="2593481" y="2195308"/>
          <a:ext cx="1384388" cy="9690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err="1"/>
            <a:t>Lantai</a:t>
          </a:r>
          <a:r>
            <a:rPr lang="en-ID" sz="2100" kern="1200" dirty="0"/>
            <a:t> 1</a:t>
          </a:r>
          <a:endParaRPr lang="en-US" sz="2100" kern="1200" dirty="0"/>
        </a:p>
      </dsp:txBody>
      <dsp:txXfrm>
        <a:off x="2640794" y="2242621"/>
        <a:ext cx="1289762" cy="87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0A01-65E4-4D78-9482-2328BEB2BBE8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5607-7701-4805-9CE3-F9D2CD9FF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419045"/>
            <a:ext cx="8246070" cy="77300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182570"/>
            <a:ext cx="8246070" cy="61082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AF223013-BAAD-4784-9B88-4DDCCA179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218" y="1378324"/>
            <a:ext cx="4430806" cy="1773471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218" y="3254189"/>
            <a:ext cx="3583642" cy="524436"/>
          </a:xfrm>
        </p:spPr>
        <p:txBody>
          <a:bodyPr>
            <a:normAutofit/>
          </a:bodyPr>
          <a:lstStyle>
            <a:lvl1pPr marL="0" indent="0" algn="l">
              <a:buNone/>
              <a:defRPr sz="1500" i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8983" y="298708"/>
            <a:ext cx="2228850" cy="340028"/>
          </a:xfrm>
          <a:prstGeom prst="rect">
            <a:avLst/>
          </a:prstGeom>
        </p:spPr>
        <p:txBody>
          <a:bodyPr/>
          <a:lstStyle>
            <a:lvl1pPr>
              <a:defRPr sz="1050" b="1" spc="225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466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778109"/>
            <a:ext cx="7308478" cy="60693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6" y="1526032"/>
            <a:ext cx="7308478" cy="22324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39304"/>
            <a:ext cx="2057400" cy="371474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963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090948"/>
            <a:ext cx="3009168" cy="56304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1768288"/>
            <a:ext cx="3009168" cy="27700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4" y="1090948"/>
            <a:ext cx="3023987" cy="56304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4" y="1768288"/>
            <a:ext cx="3023987" cy="27700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6" y="154881"/>
            <a:ext cx="1590115" cy="273844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426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932750"/>
            <a:ext cx="7308478" cy="60693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6" y="1680673"/>
            <a:ext cx="7308478" cy="22324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39304"/>
            <a:ext cx="2057400" cy="371474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93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090948"/>
            <a:ext cx="3009168" cy="56304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1768288"/>
            <a:ext cx="3009168" cy="27700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4" y="1090948"/>
            <a:ext cx="3023987" cy="56304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4" y="1768288"/>
            <a:ext cx="3023987" cy="27700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6" y="154881"/>
            <a:ext cx="1590115" cy="273844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522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5" y="1282304"/>
            <a:ext cx="3617258" cy="1608815"/>
          </a:xfrm>
        </p:spPr>
        <p:txBody>
          <a:bodyPr anchor="b">
            <a:normAutofit/>
          </a:bodyPr>
          <a:lstStyle>
            <a:lvl1pPr>
              <a:defRPr sz="36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2755" y="2984898"/>
            <a:ext cx="3232616" cy="77355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71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3388659"/>
            <a:ext cx="3009168" cy="282389"/>
          </a:xfrm>
        </p:spPr>
        <p:txBody>
          <a:bodyPr anchor="b"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3785348"/>
            <a:ext cx="3009168" cy="92112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4" y="3388659"/>
            <a:ext cx="3023987" cy="282389"/>
          </a:xfrm>
        </p:spPr>
        <p:txBody>
          <a:bodyPr anchor="b"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4" y="3785348"/>
            <a:ext cx="3023987" cy="92112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9144000" cy="31936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177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50110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30"/>
            <a:ext cx="8246070" cy="2748684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932750"/>
            <a:ext cx="2669243" cy="60693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7" y="1680673"/>
            <a:ext cx="2669243" cy="22324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39304"/>
            <a:ext cx="2057400" cy="371474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514850" y="571290"/>
            <a:ext cx="4629150" cy="457221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934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73" y="1862418"/>
            <a:ext cx="1761563" cy="120351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001" y="889243"/>
            <a:ext cx="4825893" cy="56304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2001" y="1566583"/>
            <a:ext cx="4825893" cy="27700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6" y="154881"/>
            <a:ext cx="1590115" cy="273844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2725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67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641361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198559"/>
            <a:ext cx="6413610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350110"/>
            <a:ext cx="8246071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14022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71749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14022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71749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43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1672935" y="159774"/>
            <a:ext cx="2683453" cy="4325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ID" sz="45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2580191" y="320720"/>
            <a:ext cx="2899065" cy="4325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 defTabSz="685800">
              <a:lnSpc>
                <a:spcPct val="114000"/>
              </a:lnSpc>
              <a:defRPr/>
            </a:pPr>
            <a:r>
              <a:rPr lang="en-US" sz="900" dirty="0">
                <a:solidFill>
                  <a:srgbClr val="ED7D31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900" dirty="0">
                <a:solidFill>
                  <a:srgbClr val="ED7D31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900" dirty="0" smtClean="0">
                <a:solidFill>
                  <a:srgbClr val="ED7D31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900" dirty="0">
              <a:solidFill>
                <a:srgbClr val="ED7D31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0" y="2419045"/>
            <a:ext cx="6563985" cy="1514895"/>
          </a:xfrm>
        </p:spPr>
        <p:txBody>
          <a:bodyPr>
            <a:normAutofit/>
          </a:bodyPr>
          <a:lstStyle/>
          <a:p>
            <a:r>
              <a:rPr lang="id-ID" dirty="0"/>
              <a:t>MODEL LITERASI INFORMASI DAN PERUMUSAN MASALAH</a:t>
            </a:r>
            <a:endParaRPr lang="en-ID" dirty="0"/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6993731" y="499038"/>
            <a:ext cx="1721645" cy="5085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ts val="0"/>
              </a:spcBef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MATA KULIAH</a:t>
            </a:r>
          </a:p>
          <a:p>
            <a:pPr algn="r" defTabSz="685800">
              <a:spcBef>
                <a:spcPts val="0"/>
              </a:spcBef>
              <a:defRPr/>
            </a:pPr>
            <a:r>
              <a:rPr lang="id-ID" sz="1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LITERASI INFORMASI</a:t>
            </a:r>
            <a:endParaRPr lang="en-ID" sz="900" b="1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r>
              <a:rPr lang="en-ID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Apa</a:t>
            </a:r>
            <a:r>
              <a:rPr lang="en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y</a:t>
            </a:r>
            <a:r>
              <a:rPr lang="id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</a:t>
            </a:r>
            <a:r>
              <a:rPr lang="en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 </a:t>
            </a:r>
            <a:r>
              <a:rPr lang="en-ID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dimaksud</a:t>
            </a:r>
            <a:r>
              <a:rPr lang="en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ID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masalah</a:t>
            </a:r>
            <a:r>
              <a:rPr lang="en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3" t="32555" r="49144" b="18884"/>
          <a:stretch/>
        </p:blipFill>
        <p:spPr>
          <a:xfrm>
            <a:off x="5788549" y="2189987"/>
            <a:ext cx="2901395" cy="22905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0421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Perumusan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ID" dirty="0" err="1"/>
              <a:t>Masalah</a:t>
            </a:r>
            <a:r>
              <a:rPr lang="en-ID" dirty="0"/>
              <a:t> : </a:t>
            </a:r>
            <a:r>
              <a:rPr lang="en-ID" dirty="0" err="1"/>
              <a:t>pertanyaan</a:t>
            </a:r>
            <a:r>
              <a:rPr lang="en-ID" dirty="0"/>
              <a:t>/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menjawab</a:t>
            </a:r>
            <a:r>
              <a:rPr lang="en-ID" dirty="0"/>
              <a:t>/ </a:t>
            </a:r>
            <a:r>
              <a:rPr lang="en-ID" dirty="0" err="1"/>
              <a:t>menguraikannya</a:t>
            </a:r>
            <a:endParaRPr lang="en-ID" dirty="0"/>
          </a:p>
          <a:p>
            <a:pPr algn="l"/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tanya</a:t>
            </a:r>
            <a:r>
              <a:rPr lang="en-ID" dirty="0"/>
              <a:t>?(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)</a:t>
            </a:r>
          </a:p>
          <a:p>
            <a:pPr algn="l"/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(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tulis</a:t>
            </a:r>
            <a:r>
              <a:rPr lang="en-ID" dirty="0"/>
              <a:t>)</a:t>
            </a:r>
          </a:p>
          <a:p>
            <a:pPr algn="l"/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kesenjangan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 &amp; </a:t>
            </a:r>
            <a:r>
              <a:rPr lang="en-ID" dirty="0" err="1"/>
              <a:t>kenyataan</a:t>
            </a:r>
            <a:r>
              <a:rPr lang="en-ID" dirty="0"/>
              <a:t>/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&amp;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diketahui</a:t>
            </a:r>
            <a:endParaRPr lang="en-ID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0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Perumusan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situasi</a:t>
            </a:r>
            <a:endParaRPr lang="en-ID" dirty="0"/>
          </a:p>
          <a:p>
            <a:pPr marL="804863" indent="-271463" algn="l"/>
            <a:r>
              <a:rPr lang="en-ID" dirty="0" err="1"/>
              <a:t>Pengumpulan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(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)</a:t>
            </a:r>
          </a:p>
          <a:p>
            <a:pPr marL="804863" indent="-271463" algn="l"/>
            <a:r>
              <a:rPr lang="en-ID" dirty="0"/>
              <a:t>Brainstorming (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kata </a:t>
            </a:r>
            <a:r>
              <a:rPr lang="en-ID" dirty="0" err="1"/>
              <a:t>kunci</a:t>
            </a:r>
            <a:r>
              <a:rPr lang="en-ID" dirty="0"/>
              <a:t>, variable, </a:t>
            </a:r>
            <a:r>
              <a:rPr lang="en-ID" dirty="0" err="1"/>
              <a:t>konsep</a:t>
            </a:r>
            <a:r>
              <a:rPr lang="en-ID" dirty="0"/>
              <a:t>, </a:t>
            </a:r>
            <a:r>
              <a:rPr lang="en-ID" dirty="0" err="1"/>
              <a:t>pemikiran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), </a:t>
            </a:r>
            <a:r>
              <a:rPr lang="en-ID" dirty="0" err="1"/>
              <a:t>memvisualisasikan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, </a:t>
            </a:r>
            <a:r>
              <a:rPr lang="en-ID" dirty="0" err="1"/>
              <a:t>lineargram</a:t>
            </a:r>
            <a:r>
              <a:rPr lang="en-ID" dirty="0"/>
              <a:t>, </a:t>
            </a:r>
            <a:r>
              <a:rPr lang="en-ID" dirty="0" err="1"/>
              <a:t>sekuens</a:t>
            </a:r>
            <a:r>
              <a:rPr lang="en-ID" dirty="0"/>
              <a:t>, </a:t>
            </a:r>
            <a:r>
              <a:rPr lang="en-ID" dirty="0" err="1"/>
              <a:t>spidergram</a:t>
            </a:r>
            <a:r>
              <a:rPr lang="en-ID" dirty="0"/>
              <a:t>, </a:t>
            </a:r>
            <a:r>
              <a:rPr lang="en-ID" dirty="0" err="1"/>
              <a:t>siklus</a:t>
            </a:r>
            <a:r>
              <a:rPr lang="en-ID" dirty="0"/>
              <a:t>,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,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,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pemecahan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webbing, concept mapping, idea mapping.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2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(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id-ID" dirty="0"/>
              <a:t>“ditulis” atau </a:t>
            </a:r>
            <a:r>
              <a:rPr lang="en-ID" dirty="0" err="1"/>
              <a:t>diteliti</a:t>
            </a:r>
            <a:r>
              <a:rPr lang="en-ID" dirty="0"/>
              <a:t>?, </a:t>
            </a:r>
            <a:r>
              <a:rPr lang="en-ID" dirty="0" err="1"/>
              <a:t>mengapa</a:t>
            </a:r>
            <a:r>
              <a:rPr lang="en-ID" dirty="0"/>
              <a:t>?)</a:t>
            </a:r>
          </a:p>
          <a:p>
            <a:pPr algn="l"/>
            <a:r>
              <a:rPr lang="en-ID" dirty="0" err="1"/>
              <a:t>Memvisualisasikan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, </a:t>
            </a:r>
            <a:r>
              <a:rPr lang="en-ID" dirty="0" err="1"/>
              <a:t>pemetaan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: </a:t>
            </a:r>
            <a:r>
              <a:rPr lang="en-ID" dirty="0" err="1"/>
              <a:t>Lineargram</a:t>
            </a:r>
            <a:r>
              <a:rPr lang="en-ID" dirty="0"/>
              <a:t>, </a:t>
            </a:r>
            <a:r>
              <a:rPr lang="en-ID" dirty="0" err="1"/>
              <a:t>Sekuen</a:t>
            </a:r>
            <a:r>
              <a:rPr lang="en-ID" dirty="0"/>
              <a:t>, </a:t>
            </a:r>
            <a:r>
              <a:rPr lang="en-ID" dirty="0" err="1"/>
              <a:t>Spidergram</a:t>
            </a:r>
            <a:r>
              <a:rPr lang="en-ID" dirty="0"/>
              <a:t>, </a:t>
            </a:r>
            <a:r>
              <a:rPr lang="en-ID" dirty="0" err="1"/>
              <a:t>Siklus</a:t>
            </a:r>
            <a:r>
              <a:rPr lang="en-ID" dirty="0"/>
              <a:t>,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,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,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Pemecahan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Webbing, Concept Mapping, Idea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4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Contoh</a:t>
            </a:r>
            <a:r>
              <a:rPr lang="en-ID" dirty="0"/>
              <a:t> Brainstorming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dirty="0" err="1"/>
              <a:t>Tulis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</a:t>
            </a:r>
            <a:r>
              <a:rPr lang="en-ID" dirty="0" err="1"/>
              <a:t>dibagian</a:t>
            </a:r>
            <a:r>
              <a:rPr lang="en-ID" dirty="0"/>
              <a:t> </a:t>
            </a:r>
            <a:r>
              <a:rPr lang="en-ID" dirty="0" err="1"/>
              <a:t>tengah</a:t>
            </a:r>
            <a:r>
              <a:rPr lang="en-ID" dirty="0"/>
              <a:t>, </a:t>
            </a:r>
            <a:r>
              <a:rPr lang="en-ID" dirty="0" err="1"/>
              <a:t>cari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bahasan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tema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bahasan</a:t>
            </a:r>
            <a:r>
              <a:rPr lang="en-ID" dirty="0"/>
              <a:t> </a:t>
            </a:r>
            <a:r>
              <a:rPr lang="en-ID" dirty="0" err="1"/>
              <a:t>pikirkan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sub </a:t>
            </a:r>
            <a:r>
              <a:rPr lang="en-ID" dirty="0" err="1"/>
              <a:t>bahasan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hubungkan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bahasan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5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20" t="17327" r="41650" b="32177"/>
          <a:stretch/>
        </p:blipFill>
        <p:spPr>
          <a:xfrm>
            <a:off x="1670605" y="1502815"/>
            <a:ext cx="5802790" cy="3401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7170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2800" dirty="0" err="1"/>
              <a:t>Langkah</a:t>
            </a:r>
            <a:r>
              <a:rPr lang="en-ID" sz="2800" dirty="0"/>
              <a:t> </a:t>
            </a:r>
            <a:r>
              <a:rPr lang="en-ID" sz="2800" dirty="0" err="1"/>
              <a:t>Kedua</a:t>
            </a:r>
            <a:r>
              <a:rPr lang="en-ID" sz="2800" dirty="0"/>
              <a:t> </a:t>
            </a:r>
            <a:r>
              <a:rPr lang="en-ID" sz="2800" dirty="0" err="1"/>
              <a:t>Perumusan</a:t>
            </a:r>
            <a:r>
              <a:rPr lang="en-ID" sz="2800" dirty="0"/>
              <a:t> </a:t>
            </a:r>
            <a:r>
              <a:rPr lang="en-ID" sz="2800" dirty="0" err="1"/>
              <a:t>Masalah</a:t>
            </a:r>
            <a:r>
              <a:rPr lang="en-ID" sz="2800" dirty="0"/>
              <a:t> (CI: Controlling Idea)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,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tulisan</a:t>
            </a:r>
            <a:r>
              <a:rPr lang="en-ID" dirty="0"/>
              <a:t> (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bab</a:t>
            </a:r>
            <a:r>
              <a:rPr lang="en-ID" dirty="0"/>
              <a:t>, sub-</a:t>
            </a:r>
            <a:r>
              <a:rPr lang="en-ID" dirty="0" err="1"/>
              <a:t>bab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/ paragraph)</a:t>
            </a:r>
          </a:p>
          <a:p>
            <a:pPr marL="514350" indent="-514350" algn="l">
              <a:buAutoNum type="arabicPeriod"/>
            </a:pP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penulisan</a:t>
            </a:r>
            <a:endParaRPr lang="en-ID" dirty="0"/>
          </a:p>
          <a:p>
            <a:pPr marL="514350" indent="-514350" algn="l">
              <a:buAutoNum type="arabicPeriod"/>
            </a:pP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penyajian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,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subjek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,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argument, </a:t>
            </a:r>
            <a:r>
              <a:rPr lang="en-ID" dirty="0" err="1"/>
              <a:t>penjelasan</a:t>
            </a:r>
            <a:r>
              <a:rPr lang="en-ID" dirty="0"/>
              <a:t>, </a:t>
            </a:r>
            <a:r>
              <a:rPr lang="en-ID" dirty="0" err="1"/>
              <a:t>tersaji</a:t>
            </a:r>
            <a:r>
              <a:rPr lang="en-ID" dirty="0"/>
              <a:t> </a:t>
            </a:r>
            <a:r>
              <a:rPr lang="en-ID" dirty="0" err="1"/>
              <a:t>sistematis</a:t>
            </a:r>
            <a:r>
              <a:rPr lang="en-ID" dirty="0"/>
              <a:t> &amp; </a:t>
            </a:r>
            <a:r>
              <a:rPr lang="en-ID" dirty="0" err="1"/>
              <a:t>logis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2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 algn="l">
              <a:buNone/>
            </a:pPr>
            <a:r>
              <a:rPr lang="en-ID" dirty="0"/>
              <a:t>4.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paragraph, sub-</a:t>
            </a:r>
            <a:r>
              <a:rPr lang="en-ID" dirty="0" err="1"/>
              <a:t>bab</a:t>
            </a:r>
            <a:r>
              <a:rPr lang="en-ID" dirty="0"/>
              <a:t>, </a:t>
            </a:r>
            <a:r>
              <a:rPr lang="en-ID" dirty="0" err="1"/>
              <a:t>bab</a:t>
            </a:r>
            <a:r>
              <a:rPr lang="en-ID" dirty="0"/>
              <a:t>/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tsb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memadai</a:t>
            </a:r>
            <a:endParaRPr lang="en-ID" dirty="0"/>
          </a:p>
          <a:p>
            <a:pPr marL="358775" indent="-358775" algn="l">
              <a:buNone/>
            </a:pPr>
            <a:r>
              <a:rPr lang="en-ID" dirty="0"/>
              <a:t>5.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</a:t>
            </a:r>
            <a:r>
              <a:rPr lang="en-ID" dirty="0" err="1"/>
              <a:t>pembahasan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dibuat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0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ID" sz="2400" dirty="0" err="1"/>
              <a:t>Apakah</a:t>
            </a:r>
            <a:r>
              <a:rPr lang="en-ID" sz="2400" dirty="0"/>
              <a:t> </a:t>
            </a:r>
            <a:r>
              <a:rPr lang="en-ID" sz="2400" dirty="0" err="1"/>
              <a:t>topik</a:t>
            </a:r>
            <a:r>
              <a:rPr lang="en-ID" sz="2400" dirty="0"/>
              <a:t> </a:t>
            </a:r>
            <a:r>
              <a:rPr lang="en-ID" sz="2400" dirty="0" err="1"/>
              <a:t>rumusan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terlalu</a:t>
            </a:r>
            <a:r>
              <a:rPr lang="en-ID" sz="2400" dirty="0"/>
              <a:t> </a:t>
            </a:r>
            <a:r>
              <a:rPr lang="en-ID" sz="2400" dirty="0" err="1"/>
              <a:t>luas</a:t>
            </a:r>
            <a:r>
              <a:rPr lang="en-ID" sz="2400" dirty="0"/>
              <a:t>/ </a:t>
            </a:r>
            <a:r>
              <a:rPr lang="en-ID" sz="2400" dirty="0" err="1"/>
              <a:t>terlalu</a:t>
            </a:r>
            <a:r>
              <a:rPr lang="en-ID" sz="2400" dirty="0"/>
              <a:t> </a:t>
            </a:r>
            <a:r>
              <a:rPr lang="en-ID" sz="2400" dirty="0" err="1"/>
              <a:t>sempit</a:t>
            </a:r>
            <a:r>
              <a:rPr lang="en-ID" sz="2400" dirty="0"/>
              <a:t>?</a:t>
            </a:r>
          </a:p>
          <a:p>
            <a:pPr marL="514350" indent="-514350" algn="l">
              <a:buAutoNum type="arabicPeriod"/>
            </a:pPr>
            <a:r>
              <a:rPr lang="en-ID" sz="2400" dirty="0" err="1"/>
              <a:t>Apakah</a:t>
            </a:r>
            <a:r>
              <a:rPr lang="en-ID" sz="2400" dirty="0"/>
              <a:t> CI yang </a:t>
            </a:r>
            <a:r>
              <a:rPr lang="en-ID" sz="2400" dirty="0" err="1"/>
              <a:t>dibuat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kategori</a:t>
            </a:r>
            <a:r>
              <a:rPr lang="en-ID" sz="2400" dirty="0"/>
              <a:t> &amp; </a:t>
            </a:r>
            <a:r>
              <a:rPr lang="en-ID" sz="2400" dirty="0" err="1"/>
              <a:t>hubungannya</a:t>
            </a:r>
            <a:r>
              <a:rPr lang="en-ID" sz="2400" dirty="0"/>
              <a:t>: </a:t>
            </a:r>
          </a:p>
          <a:p>
            <a:pPr marL="533400" indent="0" algn="l">
              <a:buNone/>
            </a:pPr>
            <a:r>
              <a:rPr lang="en-ID" sz="2400" dirty="0"/>
              <a:t>- </a:t>
            </a:r>
            <a:r>
              <a:rPr lang="en-ID" sz="2400" dirty="0" err="1"/>
              <a:t>apakah</a:t>
            </a:r>
            <a:r>
              <a:rPr lang="en-ID" sz="2400" dirty="0"/>
              <a:t> CI overlapping? Ex: </a:t>
            </a:r>
            <a:r>
              <a:rPr lang="en-ID" sz="2400" dirty="0" err="1"/>
              <a:t>karakteristik</a:t>
            </a:r>
            <a:r>
              <a:rPr lang="en-ID" sz="2400" dirty="0"/>
              <a:t> ayah &amp; </a:t>
            </a:r>
            <a:r>
              <a:rPr lang="en-ID" sz="2400" dirty="0" err="1"/>
              <a:t>laki-laki</a:t>
            </a:r>
            <a:endParaRPr lang="en-ID" sz="2400" dirty="0"/>
          </a:p>
          <a:p>
            <a:pPr marL="533400" indent="0" algn="l">
              <a:buNone/>
            </a:pPr>
            <a:r>
              <a:rPr lang="en-ID" sz="2400" dirty="0"/>
              <a:t>- </a:t>
            </a:r>
            <a:r>
              <a:rPr lang="en-ID" sz="2400" dirty="0" err="1"/>
              <a:t>apakah</a:t>
            </a:r>
            <a:r>
              <a:rPr lang="en-ID" sz="2400" dirty="0"/>
              <a:t> ide </a:t>
            </a:r>
            <a:r>
              <a:rPr lang="en-ID" sz="2400" dirty="0" err="1"/>
              <a:t>pengontrol</a:t>
            </a:r>
            <a:r>
              <a:rPr lang="en-ID" sz="2400" dirty="0"/>
              <a:t> </a:t>
            </a:r>
            <a:r>
              <a:rPr lang="en-ID" sz="2400" dirty="0" err="1"/>
              <a:t>urutannya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logis</a:t>
            </a:r>
            <a:r>
              <a:rPr lang="en-ID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80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Urutan</a:t>
            </a:r>
            <a:r>
              <a:rPr lang="en-ID" dirty="0"/>
              <a:t> CI yang </a:t>
            </a:r>
            <a:r>
              <a:rPr lang="en-ID" dirty="0" err="1"/>
              <a:t>Logis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025537"/>
              </p:ext>
            </p:extLst>
          </p:nvPr>
        </p:nvGraphicFramePr>
        <p:xfrm>
          <a:off x="449264" y="2266340"/>
          <a:ext cx="3053801" cy="244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728619"/>
              </p:ext>
            </p:extLst>
          </p:nvPr>
        </p:nvGraphicFramePr>
        <p:xfrm>
          <a:off x="3961180" y="1960930"/>
          <a:ext cx="4275741" cy="318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221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BBEC1-30D9-45A8-923F-88A75F62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CAPAIAN 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3B7BF-8338-4233-8B8E-F1BF29CF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id-ID" sz="1600" dirty="0"/>
              <a:t>Mahasiswa mampu mengenali dan menjelaskan model literasi informasi beserta langkah-langkahnya </a:t>
            </a:r>
          </a:p>
          <a:p>
            <a:pPr>
              <a:spcAft>
                <a:spcPts val="1200"/>
              </a:spcAft>
            </a:pPr>
            <a:r>
              <a:rPr lang="id-ID" sz="1600" dirty="0"/>
              <a:t>Mahasiswa mampu membuat rumusan masalah beserta langkah-langkahnya dan menentukan sudut pandang.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312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Sudut</a:t>
            </a:r>
            <a:r>
              <a:rPr lang="en-ID" dirty="0"/>
              <a:t> Pandang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ID" dirty="0"/>
              <a:t>1. </a:t>
            </a:r>
            <a:r>
              <a:rPr lang="en-ID" dirty="0" err="1"/>
              <a:t>Mendukung</a:t>
            </a:r>
            <a:r>
              <a:rPr lang="en-ID" dirty="0"/>
              <a:t>/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kebijakan</a:t>
            </a:r>
            <a:endParaRPr lang="en-ID" dirty="0"/>
          </a:p>
          <a:p>
            <a:pPr marL="358775" indent="0" algn="l">
              <a:buNone/>
            </a:pP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kantong</a:t>
            </a:r>
            <a:r>
              <a:rPr lang="en-ID" dirty="0"/>
              <a:t> </a:t>
            </a:r>
            <a:r>
              <a:rPr lang="en-ID" dirty="0" err="1"/>
              <a:t>plastik</a:t>
            </a:r>
            <a:r>
              <a:rPr lang="en-ID" dirty="0"/>
              <a:t> </a:t>
            </a:r>
            <a:r>
              <a:rPr lang="en-ID" dirty="0" err="1"/>
              <a:t>berbayar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</a:t>
            </a:r>
            <a:r>
              <a:rPr lang="en-ID" dirty="0" err="1"/>
              <a:t>plastik</a:t>
            </a:r>
            <a:endParaRPr lang="en-ID" dirty="0"/>
          </a:p>
          <a:p>
            <a:pPr marL="0" indent="0" algn="l">
              <a:buNone/>
            </a:pPr>
            <a:r>
              <a:rPr lang="en-ID" dirty="0"/>
              <a:t>2. </a:t>
            </a:r>
            <a:r>
              <a:rPr lang="en-ID" dirty="0" err="1"/>
              <a:t>Membuktikan</a:t>
            </a:r>
            <a:r>
              <a:rPr lang="en-ID" dirty="0"/>
              <a:t> </a:t>
            </a:r>
            <a:r>
              <a:rPr lang="en-ID" dirty="0" err="1"/>
              <a:t>sesuatu</a:t>
            </a:r>
            <a:endParaRPr lang="en-ID" dirty="0"/>
          </a:p>
          <a:p>
            <a:pPr marL="358775" indent="0" algn="l">
              <a:buNone/>
            </a:pP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Kafein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adiktif</a:t>
            </a:r>
            <a:r>
              <a:rPr lang="en-ID" dirty="0"/>
              <a:t>,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dikonsumsi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kesehatan</a:t>
            </a:r>
            <a:endParaRPr lang="en-ID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3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512215"/>
          </a:xfrm>
        </p:spPr>
        <p:txBody>
          <a:bodyPr>
            <a:normAutofit/>
          </a:bodyPr>
          <a:lstStyle/>
          <a:p>
            <a:pPr marL="271463" indent="-271463" algn="l">
              <a:buNone/>
            </a:pPr>
            <a:r>
              <a:rPr lang="en-ID" sz="2000" dirty="0"/>
              <a:t>3. </a:t>
            </a:r>
            <a:r>
              <a:rPr lang="en-ID" sz="2000" dirty="0" err="1"/>
              <a:t>Menganalisis</a:t>
            </a:r>
            <a:r>
              <a:rPr lang="en-ID" sz="2000" dirty="0"/>
              <a:t> </a:t>
            </a:r>
            <a:r>
              <a:rPr lang="en-ID" sz="2000" dirty="0" err="1"/>
              <a:t>bagian-bagian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&amp; </a:t>
            </a:r>
            <a:r>
              <a:rPr lang="en-ID" sz="2000" dirty="0" err="1"/>
              <a:t>menunjukkan</a:t>
            </a:r>
            <a:r>
              <a:rPr lang="en-ID" sz="2000" dirty="0"/>
              <a:t> </a:t>
            </a:r>
            <a:r>
              <a:rPr lang="en-ID" sz="2000" dirty="0" err="1"/>
              <a:t>bagaimana</a:t>
            </a:r>
            <a:r>
              <a:rPr lang="en-ID" sz="2000" dirty="0"/>
              <a:t> </a:t>
            </a:r>
            <a:r>
              <a:rPr lang="en-ID" sz="2000" dirty="0" err="1"/>
              <a:t>keseluruhan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berkaitan</a:t>
            </a:r>
            <a:endParaRPr lang="en-ID" sz="2000" dirty="0"/>
          </a:p>
          <a:p>
            <a:pPr marL="271463" indent="0" algn="l">
              <a:buNone/>
            </a:pPr>
            <a:r>
              <a:rPr lang="en-ID" sz="2000" dirty="0" err="1"/>
              <a:t>Contoh</a:t>
            </a:r>
            <a:r>
              <a:rPr lang="en-ID" sz="2000" dirty="0"/>
              <a:t>: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presentasi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power point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mudah</a:t>
            </a:r>
            <a:r>
              <a:rPr lang="en-ID" sz="2000" dirty="0"/>
              <a:t> </a:t>
            </a:r>
            <a:r>
              <a:rPr lang="en-ID" sz="2000" dirty="0" err="1"/>
              <a:t>apabila</a:t>
            </a:r>
            <a:r>
              <a:rPr lang="en-ID" sz="2000" dirty="0"/>
              <a:t> </a:t>
            </a:r>
            <a:r>
              <a:rPr lang="en-ID" sz="2000" dirty="0" err="1"/>
              <a:t>mengikuti</a:t>
            </a:r>
            <a:r>
              <a:rPr lang="en-ID" sz="2000" dirty="0"/>
              <a:t> </a:t>
            </a:r>
            <a:r>
              <a:rPr lang="en-ID" sz="2000" dirty="0" err="1"/>
              <a:t>langkah-langkahnya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menentukan</a:t>
            </a:r>
            <a:r>
              <a:rPr lang="en-ID" sz="2000" dirty="0"/>
              <a:t> </a:t>
            </a:r>
            <a:r>
              <a:rPr lang="en-ID" sz="2000" dirty="0" err="1"/>
              <a:t>materi</a:t>
            </a:r>
            <a:r>
              <a:rPr lang="en-ID" sz="2000" dirty="0"/>
              <a:t>, </a:t>
            </a:r>
            <a:r>
              <a:rPr lang="en-ID" sz="2000" dirty="0" err="1"/>
              <a:t>mempersiapkan</a:t>
            </a:r>
            <a:r>
              <a:rPr lang="en-ID" sz="2000" dirty="0"/>
              <a:t> </a:t>
            </a:r>
            <a:r>
              <a:rPr lang="en-ID" sz="2000" dirty="0" err="1"/>
              <a:t>materi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mendesain</a:t>
            </a:r>
            <a:r>
              <a:rPr lang="en-ID" sz="2000" dirty="0"/>
              <a:t> </a:t>
            </a:r>
          </a:p>
          <a:p>
            <a:pPr marL="0" lvl="0" indent="0" algn="l">
              <a:buNone/>
            </a:pPr>
            <a:r>
              <a:rPr lang="en-ID" sz="2000" dirty="0"/>
              <a:t>4. </a:t>
            </a:r>
            <a:r>
              <a:rPr lang="en-ID" sz="2000" dirty="0" err="1"/>
              <a:t>Mendefinisikan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endParaRPr lang="en-ID" sz="2000" dirty="0"/>
          </a:p>
          <a:p>
            <a:pPr marL="271463" lvl="0" indent="0" algn="l">
              <a:buNone/>
            </a:pPr>
            <a:r>
              <a:rPr lang="en-ID" sz="2000" dirty="0" err="1"/>
              <a:t>Contoh</a:t>
            </a:r>
            <a:r>
              <a:rPr lang="en-ID" sz="2000" dirty="0"/>
              <a:t>: </a:t>
            </a:r>
            <a:r>
              <a:rPr lang="en-ID" sz="2000" dirty="0" err="1"/>
              <a:t>Literasi</a:t>
            </a:r>
            <a:r>
              <a:rPr lang="en-ID" sz="2000" dirty="0"/>
              <a:t> Digital,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TIK </a:t>
            </a:r>
            <a:r>
              <a:rPr lang="en-ID" sz="2000" dirty="0" err="1"/>
              <a:t>tetapi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menemukan</a:t>
            </a:r>
            <a:r>
              <a:rPr lang="en-ID" sz="2000" dirty="0"/>
              <a:t>, </a:t>
            </a:r>
            <a:r>
              <a:rPr lang="en-ID" sz="2000" dirty="0" err="1"/>
              <a:t>memanfaatkan</a:t>
            </a:r>
            <a:r>
              <a:rPr lang="en-ID" sz="2000" dirty="0"/>
              <a:t>, </a:t>
            </a:r>
            <a:r>
              <a:rPr lang="en-ID" sz="2000" dirty="0" err="1"/>
              <a:t>mengkomunikasikan</a:t>
            </a:r>
            <a:r>
              <a:rPr lang="en-ID" sz="2000" dirty="0"/>
              <a:t> </a:t>
            </a:r>
            <a:r>
              <a:rPr lang="en-ID" sz="2000" dirty="0" err="1"/>
              <a:t>konten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kecakapan</a:t>
            </a:r>
            <a:r>
              <a:rPr lang="en-ID" sz="2000" dirty="0"/>
              <a:t> </a:t>
            </a:r>
            <a:r>
              <a:rPr lang="en-ID" sz="2000" dirty="0" err="1"/>
              <a:t>kognitif</a:t>
            </a:r>
            <a:r>
              <a:rPr lang="en-ID" sz="2000" dirty="0"/>
              <a:t>, </a:t>
            </a:r>
            <a:r>
              <a:rPr lang="en-ID" sz="2000" dirty="0" err="1"/>
              <a:t>etika</a:t>
            </a:r>
            <a:r>
              <a:rPr lang="en-ID" sz="2000" dirty="0"/>
              <a:t>, </a:t>
            </a:r>
            <a:r>
              <a:rPr lang="en-ID" sz="2000" dirty="0" err="1"/>
              <a:t>sosial</a:t>
            </a:r>
            <a:r>
              <a:rPr lang="en-ID" sz="2000" dirty="0"/>
              <a:t> </a:t>
            </a:r>
            <a:r>
              <a:rPr lang="en-ID" sz="2000" dirty="0" err="1"/>
              <a:t>emosional</a:t>
            </a:r>
            <a:r>
              <a:rPr lang="en-ID" sz="2000" dirty="0"/>
              <a:t> &amp; </a:t>
            </a:r>
            <a:r>
              <a:rPr lang="en-ID" sz="2000" dirty="0" err="1"/>
              <a:t>aspek</a:t>
            </a:r>
            <a:r>
              <a:rPr lang="en-ID" sz="2000" dirty="0"/>
              <a:t> </a:t>
            </a:r>
            <a:r>
              <a:rPr lang="en-ID" sz="2000" dirty="0" err="1"/>
              <a:t>teknis</a:t>
            </a:r>
            <a:r>
              <a:rPr lang="en-ID" sz="2000" dirty="0"/>
              <a:t>/</a:t>
            </a:r>
            <a:r>
              <a:rPr lang="en-ID" sz="2000" dirty="0" err="1"/>
              <a:t>teknologi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69570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512215"/>
          </a:xfrm>
        </p:spPr>
        <p:txBody>
          <a:bodyPr/>
          <a:lstStyle/>
          <a:p>
            <a:pPr marL="0" lvl="0" indent="0" algn="l">
              <a:buNone/>
            </a:pPr>
            <a:r>
              <a:rPr lang="en-ID" sz="1900" dirty="0"/>
              <a:t>5. </a:t>
            </a:r>
            <a:r>
              <a:rPr lang="en-ID" sz="1900" dirty="0" err="1"/>
              <a:t>Menjelaskan</a:t>
            </a:r>
            <a:r>
              <a:rPr lang="en-ID" sz="1900" dirty="0"/>
              <a:t> </a:t>
            </a: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sesuatu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kurun</a:t>
            </a:r>
            <a:r>
              <a:rPr lang="en-ID" sz="1900" dirty="0"/>
              <a:t> </a:t>
            </a:r>
            <a:r>
              <a:rPr lang="en-ID" sz="1900" dirty="0" err="1"/>
              <a:t>waktu</a:t>
            </a:r>
            <a:r>
              <a:rPr lang="en-ID" sz="1900" dirty="0"/>
              <a:t> </a:t>
            </a:r>
            <a:r>
              <a:rPr lang="en-ID" sz="1900" dirty="0" err="1"/>
              <a:t>tertentu</a:t>
            </a:r>
            <a:endParaRPr lang="en-ID" sz="1900" dirty="0"/>
          </a:p>
          <a:p>
            <a:pPr marL="0" lvl="0" indent="0" algn="l">
              <a:buNone/>
            </a:pPr>
            <a:r>
              <a:rPr lang="en-ID" sz="1900" dirty="0"/>
              <a:t>    </a:t>
            </a:r>
            <a:r>
              <a:rPr lang="en-ID" sz="1900" dirty="0" err="1"/>
              <a:t>Contoh</a:t>
            </a:r>
            <a:r>
              <a:rPr lang="en-ID" sz="1900" dirty="0"/>
              <a:t>: </a:t>
            </a: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musik</a:t>
            </a:r>
            <a:r>
              <a:rPr lang="en-ID" sz="1900" dirty="0"/>
              <a:t> K-Pop di Indonesia</a:t>
            </a:r>
          </a:p>
          <a:p>
            <a:pPr marL="0" lvl="0" indent="0" algn="l">
              <a:buNone/>
            </a:pPr>
            <a:r>
              <a:rPr lang="en-ID" sz="1900" dirty="0"/>
              <a:t>6. </a:t>
            </a:r>
            <a:r>
              <a:rPr lang="en-ID" sz="1900" dirty="0" err="1"/>
              <a:t>Mengidentifikasi</a:t>
            </a:r>
            <a:r>
              <a:rPr lang="en-ID" sz="1900" dirty="0"/>
              <a:t> &amp; </a:t>
            </a:r>
            <a:r>
              <a:rPr lang="en-ID" sz="1900" dirty="0" err="1"/>
              <a:t>menggambarkan</a:t>
            </a:r>
            <a:r>
              <a:rPr lang="en-ID" sz="1900" dirty="0"/>
              <a:t> </a:t>
            </a:r>
            <a:r>
              <a:rPr lang="en-ID" sz="1900" dirty="0" err="1"/>
              <a:t>suatu</a:t>
            </a:r>
            <a:r>
              <a:rPr lang="en-ID" sz="1900" dirty="0"/>
              <a:t> </a:t>
            </a:r>
            <a:r>
              <a:rPr lang="en-ID" sz="1900" dirty="0" err="1"/>
              <a:t>kecenderungan</a:t>
            </a:r>
            <a:r>
              <a:rPr lang="en-ID" sz="1900" dirty="0"/>
              <a:t>/ </a:t>
            </a:r>
            <a:r>
              <a:rPr lang="en-ID" sz="1900" dirty="0" err="1"/>
              <a:t>gejala</a:t>
            </a:r>
            <a:r>
              <a:rPr lang="en-ID" sz="1900" dirty="0"/>
              <a:t> </a:t>
            </a:r>
            <a:r>
              <a:rPr lang="en-ID" sz="1900" dirty="0" err="1"/>
              <a:t>umum</a:t>
            </a:r>
            <a:endParaRPr lang="en-ID" sz="1900" dirty="0"/>
          </a:p>
          <a:p>
            <a:pPr marL="271463" lvl="0" indent="-271463" algn="l">
              <a:buNone/>
            </a:pPr>
            <a:r>
              <a:rPr lang="en-ID" sz="1900" dirty="0"/>
              <a:t>	</a:t>
            </a:r>
            <a:r>
              <a:rPr lang="en-ID" sz="1900" dirty="0" err="1"/>
              <a:t>Contoh</a:t>
            </a:r>
            <a:r>
              <a:rPr lang="en-ID" sz="1900" dirty="0"/>
              <a:t>: </a:t>
            </a:r>
            <a:r>
              <a:rPr lang="en-ID" sz="1900" dirty="0" err="1"/>
              <a:t>komik</a:t>
            </a:r>
            <a:r>
              <a:rPr lang="en-ID" sz="1900" dirty="0"/>
              <a:t> </a:t>
            </a:r>
            <a:r>
              <a:rPr lang="en-ID" sz="1900" dirty="0" err="1"/>
              <a:t>jepang</a:t>
            </a:r>
            <a:r>
              <a:rPr lang="en-ID" sz="1900" dirty="0"/>
              <a:t> </a:t>
            </a:r>
            <a:r>
              <a:rPr lang="en-ID" sz="1900" dirty="0" err="1"/>
              <a:t>menjadi</a:t>
            </a:r>
            <a:r>
              <a:rPr lang="en-ID" sz="1900" dirty="0"/>
              <a:t> </a:t>
            </a:r>
            <a:r>
              <a:rPr lang="en-ID" sz="1900" dirty="0" err="1"/>
              <a:t>pilihan</a:t>
            </a:r>
            <a:r>
              <a:rPr lang="en-ID" sz="1900" dirty="0"/>
              <a:t> </a:t>
            </a:r>
            <a:r>
              <a:rPr lang="en-ID" sz="1900" dirty="0" err="1"/>
              <a:t>utama</a:t>
            </a:r>
            <a:r>
              <a:rPr lang="en-ID" sz="1900" dirty="0"/>
              <a:t> </a:t>
            </a:r>
            <a:r>
              <a:rPr lang="en-ID" sz="1900" dirty="0" err="1"/>
              <a:t>bacaan</a:t>
            </a:r>
            <a:r>
              <a:rPr lang="en-ID" sz="1900" dirty="0"/>
              <a:t> </a:t>
            </a:r>
            <a:r>
              <a:rPr lang="en-ID" sz="1900" dirty="0" err="1"/>
              <a:t>anak</a:t>
            </a:r>
            <a:r>
              <a:rPr lang="en-ID" sz="1900" dirty="0"/>
              <a:t> </a:t>
            </a:r>
            <a:r>
              <a:rPr lang="en-ID" sz="1900" dirty="0" err="1"/>
              <a:t>usia</a:t>
            </a:r>
            <a:r>
              <a:rPr lang="en-ID" sz="1900" dirty="0"/>
              <a:t> SD</a:t>
            </a:r>
          </a:p>
          <a:p>
            <a:pPr marL="0" lvl="0" indent="0" algn="l">
              <a:buNone/>
            </a:pPr>
            <a:r>
              <a:rPr lang="en-ID" sz="1900" dirty="0"/>
              <a:t>7. </a:t>
            </a:r>
            <a:r>
              <a:rPr lang="en-ID" sz="1900" dirty="0" err="1"/>
              <a:t>Mengklasifikasikan</a:t>
            </a:r>
            <a:r>
              <a:rPr lang="en-ID" sz="1900" dirty="0"/>
              <a:t> </a:t>
            </a:r>
            <a:r>
              <a:rPr lang="en-ID" sz="1900" dirty="0" err="1"/>
              <a:t>setiap</a:t>
            </a:r>
            <a:r>
              <a:rPr lang="en-ID" sz="1900" dirty="0"/>
              <a:t> </a:t>
            </a:r>
            <a:r>
              <a:rPr lang="en-ID" sz="1900" dirty="0" err="1"/>
              <a:t>jenis</a:t>
            </a:r>
            <a:r>
              <a:rPr lang="en-ID" sz="1900" dirty="0"/>
              <a:t> </a:t>
            </a:r>
            <a:r>
              <a:rPr lang="en-ID" sz="1900" dirty="0" err="1"/>
              <a:t>ke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kelompok</a:t>
            </a:r>
            <a:r>
              <a:rPr lang="en-ID" sz="1900" dirty="0"/>
              <a:t>/ </a:t>
            </a:r>
            <a:r>
              <a:rPr lang="en-ID" sz="1900" dirty="0" err="1"/>
              <a:t>kategori</a:t>
            </a:r>
            <a:endParaRPr lang="en-ID" sz="1900" dirty="0"/>
          </a:p>
          <a:p>
            <a:pPr marL="271463" lvl="0" indent="0" algn="l">
              <a:buNone/>
            </a:pPr>
            <a:r>
              <a:rPr lang="en-ID" sz="1900" dirty="0" err="1"/>
              <a:t>Contoh</a:t>
            </a:r>
            <a:r>
              <a:rPr lang="en-ID" sz="1900" dirty="0"/>
              <a:t>: (</a:t>
            </a:r>
            <a:r>
              <a:rPr lang="en-ID" sz="1900" dirty="0" err="1"/>
              <a:t>a,b,c,d</a:t>
            </a:r>
            <a:r>
              <a:rPr lang="en-ID" sz="1900" dirty="0"/>
              <a:t>)</a:t>
            </a:r>
          </a:p>
          <a:p>
            <a:pPr marL="0" lvl="0" indent="0" algn="l">
              <a:buNone/>
            </a:pPr>
            <a:r>
              <a:rPr lang="en-ID" sz="1900" dirty="0"/>
              <a:t>8. </a:t>
            </a:r>
            <a:r>
              <a:rPr lang="en-ID" sz="1900" dirty="0" err="1"/>
              <a:t>Menghubungkan</a:t>
            </a:r>
            <a:r>
              <a:rPr lang="en-ID" sz="1900" dirty="0"/>
              <a:t> </a:t>
            </a:r>
            <a:r>
              <a:rPr lang="en-ID" sz="1900" dirty="0" err="1"/>
              <a:t>satu</a:t>
            </a:r>
            <a:r>
              <a:rPr lang="en-ID" sz="1900" dirty="0"/>
              <a:t> </a:t>
            </a:r>
            <a:r>
              <a:rPr lang="en-ID" sz="1900" dirty="0" err="1"/>
              <a:t>bagian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seluruh</a:t>
            </a:r>
            <a:r>
              <a:rPr lang="en-ID" sz="1900" dirty="0"/>
              <a:t> </a:t>
            </a:r>
            <a:r>
              <a:rPr lang="en-ID" sz="1900" dirty="0" err="1"/>
              <a:t>bagian</a:t>
            </a:r>
            <a:endParaRPr lang="en-ID" sz="1900" dirty="0"/>
          </a:p>
          <a:p>
            <a:pPr marL="271463" lvl="0" indent="0" algn="l">
              <a:buNone/>
            </a:pPr>
            <a:r>
              <a:rPr lang="en-ID" sz="1900" dirty="0" err="1"/>
              <a:t>Contoh</a:t>
            </a:r>
            <a:r>
              <a:rPr lang="en-ID" sz="1900" dirty="0"/>
              <a:t>: gadget </a:t>
            </a:r>
            <a:r>
              <a:rPr lang="en-ID" sz="1900" dirty="0" err="1"/>
              <a:t>memiliki</a:t>
            </a:r>
            <a:r>
              <a:rPr lang="en-ID" sz="1900" dirty="0"/>
              <a:t> </a:t>
            </a:r>
            <a:r>
              <a:rPr lang="en-ID" sz="1900" dirty="0" err="1"/>
              <a:t>dua</a:t>
            </a:r>
            <a:r>
              <a:rPr lang="en-ID" sz="1900" dirty="0"/>
              <a:t> </a:t>
            </a:r>
            <a:r>
              <a:rPr lang="en-ID" sz="1900" dirty="0" err="1"/>
              <a:t>pengaruh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anak</a:t>
            </a:r>
            <a:r>
              <a:rPr lang="en-ID" sz="1900" dirty="0"/>
              <a:t>,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bermanfaat</a:t>
            </a:r>
            <a:r>
              <a:rPr lang="en-ID" sz="1900" dirty="0"/>
              <a:t> </a:t>
            </a:r>
            <a:r>
              <a:rPr lang="en-ID" sz="1900" dirty="0" err="1"/>
              <a:t>sebagai</a:t>
            </a:r>
            <a:r>
              <a:rPr lang="en-ID" sz="1900" dirty="0"/>
              <a:t> media </a:t>
            </a:r>
            <a:r>
              <a:rPr lang="en-ID" sz="1900" dirty="0" err="1"/>
              <a:t>pendidikan</a:t>
            </a:r>
            <a:r>
              <a:rPr lang="en-ID" sz="1900" dirty="0"/>
              <a:t>, </a:t>
            </a:r>
            <a:r>
              <a:rPr lang="en-ID" sz="1900" dirty="0" err="1"/>
              <a:t>namun</a:t>
            </a:r>
            <a:r>
              <a:rPr lang="en-ID" sz="1900" dirty="0"/>
              <a:t> juga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membuat</a:t>
            </a:r>
            <a:r>
              <a:rPr lang="en-ID" sz="1900" dirty="0"/>
              <a:t> </a:t>
            </a:r>
            <a:r>
              <a:rPr lang="en-ID" sz="1900" dirty="0" err="1"/>
              <a:t>anak</a:t>
            </a:r>
            <a:r>
              <a:rPr lang="en-ID" sz="1900" dirty="0"/>
              <a:t> </a:t>
            </a:r>
            <a:r>
              <a:rPr lang="en-ID" sz="1900" dirty="0" err="1"/>
              <a:t>malas</a:t>
            </a:r>
            <a:r>
              <a:rPr lang="en-ID" sz="1900" dirty="0"/>
              <a:t> </a:t>
            </a:r>
            <a:r>
              <a:rPr lang="en-ID" sz="1900" dirty="0" err="1"/>
              <a:t>belajar</a:t>
            </a:r>
            <a:r>
              <a:rPr lang="en-ID" sz="1900" dirty="0"/>
              <a:t> (game)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512215"/>
          </a:xfrm>
        </p:spPr>
        <p:txBody>
          <a:bodyPr>
            <a:normAutofit fontScale="85000" lnSpcReduction="20000"/>
          </a:bodyPr>
          <a:lstStyle/>
          <a:p>
            <a:pPr marL="446088" indent="-446088" algn="l">
              <a:buNone/>
            </a:pPr>
            <a:r>
              <a:rPr lang="en-ID" dirty="0"/>
              <a:t>9.  	</a:t>
            </a:r>
            <a:r>
              <a:rPr lang="en-ID" dirty="0" err="1"/>
              <a:t>Membandingkan</a:t>
            </a:r>
            <a:r>
              <a:rPr lang="en-ID" dirty="0"/>
              <a:t> </a:t>
            </a:r>
            <a:r>
              <a:rPr lang="en-ID" dirty="0" err="1"/>
              <a:t>persamaan</a:t>
            </a:r>
            <a:r>
              <a:rPr lang="en-ID" dirty="0"/>
              <a:t>/ </a:t>
            </a:r>
            <a:r>
              <a:rPr lang="en-ID" dirty="0" err="1"/>
              <a:t>perbedaan</a:t>
            </a:r>
            <a:r>
              <a:rPr lang="en-ID" dirty="0"/>
              <a:t> 2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persamaan</a:t>
            </a:r>
            <a:r>
              <a:rPr lang="en-ID" dirty="0"/>
              <a:t>/ </a:t>
            </a:r>
            <a:r>
              <a:rPr lang="en-ID" dirty="0" err="1"/>
              <a:t>perbedaan</a:t>
            </a:r>
            <a:endParaRPr lang="en-ID" dirty="0"/>
          </a:p>
          <a:p>
            <a:pPr marL="446088" indent="0" algn="l">
              <a:buNone/>
            </a:pP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Transportasi</a:t>
            </a:r>
            <a:r>
              <a:rPr lang="en-ID" dirty="0"/>
              <a:t> </a:t>
            </a:r>
            <a:r>
              <a:rPr lang="en-ID" dirty="0" err="1"/>
              <a:t>darat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dipilih</a:t>
            </a:r>
            <a:r>
              <a:rPr lang="en-ID" dirty="0"/>
              <a:t> </a:t>
            </a:r>
            <a:r>
              <a:rPr lang="en-ID" dirty="0" err="1"/>
              <a:t>pemudik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, </a:t>
            </a:r>
            <a:r>
              <a:rPr lang="en-ID" dirty="0" err="1"/>
              <a:t>transportasi</a:t>
            </a:r>
            <a:r>
              <a:rPr lang="en-ID" dirty="0"/>
              <a:t> </a:t>
            </a:r>
            <a:r>
              <a:rPr lang="en-ID" dirty="0" err="1"/>
              <a:t>laut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3 </a:t>
            </a:r>
            <a:r>
              <a:rPr lang="en-ID" dirty="0" err="1"/>
              <a:t>alasan</a:t>
            </a:r>
            <a:r>
              <a:rPr lang="en-ID" dirty="0"/>
              <a:t>, </a:t>
            </a:r>
            <a:r>
              <a:rPr lang="en-ID" dirty="0" err="1"/>
              <a:t>biaya</a:t>
            </a:r>
            <a:r>
              <a:rPr lang="en-ID" dirty="0"/>
              <a:t>,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tempuh</a:t>
            </a:r>
            <a:r>
              <a:rPr lang="en-ID" dirty="0"/>
              <a:t>, </a:t>
            </a:r>
            <a:r>
              <a:rPr lang="en-ID" dirty="0" err="1"/>
              <a:t>variatif</a:t>
            </a:r>
            <a:endParaRPr lang="en-ID" dirty="0"/>
          </a:p>
          <a:p>
            <a:pPr marL="0" indent="0" algn="l">
              <a:buNone/>
            </a:pPr>
            <a:r>
              <a:rPr lang="en-ID" dirty="0"/>
              <a:t>10. </a:t>
            </a:r>
            <a:r>
              <a:rPr lang="en-ID" dirty="0" err="1"/>
              <a:t>Meneliti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teknik</a:t>
            </a:r>
            <a:endParaRPr lang="en-ID" dirty="0"/>
          </a:p>
          <a:p>
            <a:pPr marL="446088" indent="0" algn="l">
              <a:buNone/>
              <a:tabLst>
                <a:tab pos="446088" algn="l"/>
              </a:tabLst>
            </a:pPr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media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beragam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(media </a:t>
            </a:r>
            <a:r>
              <a:rPr lang="en-ID" dirty="0" err="1"/>
              <a:t>cetak</a:t>
            </a:r>
            <a:r>
              <a:rPr lang="en-ID" dirty="0"/>
              <a:t>, </a:t>
            </a:r>
            <a:r>
              <a:rPr lang="en-ID" dirty="0" err="1"/>
              <a:t>elektronik</a:t>
            </a:r>
            <a:r>
              <a:rPr lang="en-ID" dirty="0"/>
              <a:t>, online)</a:t>
            </a:r>
          </a:p>
          <a:p>
            <a:pPr marL="0" indent="0" algn="l">
              <a:buNone/>
            </a:pPr>
            <a:r>
              <a:rPr lang="en-ID" dirty="0"/>
              <a:t>11.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spesifik</a:t>
            </a:r>
            <a:endParaRPr lang="en-ID" dirty="0"/>
          </a:p>
          <a:p>
            <a:pPr marL="446088" indent="0" algn="l">
              <a:buNone/>
            </a:pP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literasi</a:t>
            </a:r>
            <a:r>
              <a:rPr lang="en-ID" dirty="0"/>
              <a:t> (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, digital, media)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9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Latihan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pengumpulan</a:t>
            </a:r>
            <a:r>
              <a:rPr lang="en-ID" dirty="0"/>
              <a:t> </a:t>
            </a:r>
            <a:r>
              <a:rPr lang="en-ID" dirty="0" err="1"/>
              <a:t>informasi</a:t>
            </a:r>
            <a:endParaRPr lang="en-US" dirty="0"/>
          </a:p>
          <a:p>
            <a:r>
              <a:rPr lang="en-ID" dirty="0" err="1"/>
              <a:t>Lakukan</a:t>
            </a:r>
            <a:r>
              <a:rPr lang="en-ID" dirty="0"/>
              <a:t> brainstorming</a:t>
            </a:r>
          </a:p>
          <a:p>
            <a:r>
              <a:rPr lang="en-ID" dirty="0" err="1"/>
              <a:t>Rumuskan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lang="en-ID" dirty="0"/>
          </a:p>
          <a:p>
            <a:r>
              <a:rPr lang="en-ID" dirty="0" err="1"/>
              <a:t>Tentukan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pandang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Teknologi</a:t>
            </a:r>
            <a:endParaRPr lang="en-ID" dirty="0"/>
          </a:p>
          <a:p>
            <a:r>
              <a:rPr lang="en-ID" dirty="0"/>
              <a:t>Media </a:t>
            </a:r>
            <a:r>
              <a:rPr lang="en-ID" dirty="0" err="1"/>
              <a:t>sosial</a:t>
            </a:r>
            <a:endParaRPr lang="en-ID" dirty="0"/>
          </a:p>
          <a:p>
            <a:r>
              <a:rPr lang="en-ID" dirty="0" err="1"/>
              <a:t>Ekonomi</a:t>
            </a:r>
            <a:endParaRPr lang="en-ID" dirty="0"/>
          </a:p>
          <a:p>
            <a:r>
              <a:rPr lang="en-ID" dirty="0" err="1"/>
              <a:t>politik</a:t>
            </a:r>
            <a:endParaRPr lang="en-US" dirty="0"/>
          </a:p>
          <a:p>
            <a:r>
              <a:rPr lang="en-ID" dirty="0" err="1"/>
              <a:t>Sosial</a:t>
            </a:r>
            <a:endParaRPr lang="en-US" dirty="0"/>
          </a:p>
          <a:p>
            <a:r>
              <a:rPr lang="en-ID" dirty="0" err="1"/>
              <a:t>Budaya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Lembar</a:t>
            </a:r>
            <a:r>
              <a:rPr lang="en-ID" dirty="0"/>
              <a:t> </a:t>
            </a:r>
            <a:r>
              <a:rPr lang="en-ID" dirty="0" err="1"/>
              <a:t>Kerja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 algn="l">
              <a:buAutoNum type="arabicPeriod"/>
            </a:pPr>
            <a:r>
              <a:rPr lang="en-ID" sz="3300" dirty="0" err="1"/>
              <a:t>Catat</a:t>
            </a:r>
            <a:r>
              <a:rPr lang="en-ID" sz="3300" dirty="0"/>
              <a:t> </a:t>
            </a:r>
            <a:r>
              <a:rPr lang="en-ID" sz="3300" dirty="0" err="1"/>
              <a:t>hasil</a:t>
            </a:r>
            <a:r>
              <a:rPr lang="en-ID" sz="3300" dirty="0"/>
              <a:t> </a:t>
            </a:r>
            <a:r>
              <a:rPr lang="en-ID" sz="3300" dirty="0" err="1"/>
              <a:t>pengumpulan</a:t>
            </a:r>
            <a:r>
              <a:rPr lang="en-ID" sz="3300" dirty="0"/>
              <a:t> </a:t>
            </a:r>
            <a:r>
              <a:rPr lang="en-ID" sz="3300" dirty="0" err="1"/>
              <a:t>informasi</a:t>
            </a:r>
            <a:endParaRPr lang="en-ID" sz="3300" dirty="0"/>
          </a:p>
          <a:p>
            <a:pPr marL="514350" indent="-514350" algn="l">
              <a:buAutoNum type="arabicPeriod"/>
            </a:pPr>
            <a:endParaRPr lang="en-ID" dirty="0"/>
          </a:p>
          <a:p>
            <a:pPr marL="514350" indent="-514350" algn="l">
              <a:buAutoNum type="arabicPeriod"/>
            </a:pPr>
            <a:endParaRPr lang="en-ID" dirty="0"/>
          </a:p>
          <a:p>
            <a:pPr marL="514350" indent="-514350" algn="l">
              <a:buAutoNum type="arabicPeriod"/>
            </a:pPr>
            <a:endParaRPr lang="en-ID" dirty="0"/>
          </a:p>
          <a:p>
            <a:pPr marL="0" indent="0" algn="l">
              <a:buNone/>
            </a:pPr>
            <a:endParaRPr lang="en-ID" dirty="0"/>
          </a:p>
          <a:p>
            <a:pPr marL="0" indent="0" algn="l">
              <a:buNone/>
            </a:pPr>
            <a:endParaRPr lang="en-ID" dirty="0"/>
          </a:p>
          <a:p>
            <a:pPr marL="0" indent="0" algn="l">
              <a:buNone/>
            </a:pPr>
            <a:endParaRPr lang="en-ID" dirty="0"/>
          </a:p>
          <a:p>
            <a:pPr marL="0" indent="0" algn="l">
              <a:buNone/>
            </a:pPr>
            <a:r>
              <a:rPr lang="en-ID" sz="2900" dirty="0"/>
              <a:t>2. </a:t>
            </a:r>
            <a:r>
              <a:rPr lang="en-ID" sz="2900" dirty="0" err="1"/>
              <a:t>Lakukan</a:t>
            </a:r>
            <a:r>
              <a:rPr lang="en-ID" sz="2900" dirty="0"/>
              <a:t> brainstorming</a:t>
            </a:r>
            <a:endParaRPr lang="id-ID" sz="2900" dirty="0"/>
          </a:p>
          <a:p>
            <a:pPr marL="176213" indent="0" algn="l">
              <a:buNone/>
            </a:pPr>
            <a:r>
              <a:rPr lang="id-ID" sz="2900" dirty="0"/>
              <a:t>Untuk menggali, mempertajam, mengembangkan gagasan, hubungan antargagasan atau pemecahan masalah (mengajukan pertanyaan “apa” dan “mengapa” kemudian memvisualisasikan pemikiran kita)</a:t>
            </a:r>
            <a:endParaRPr lang="en-ID" sz="2900" dirty="0"/>
          </a:p>
          <a:p>
            <a:pPr marL="0" indent="0" algn="l">
              <a:buNone/>
            </a:pPr>
            <a:r>
              <a:rPr lang="en-ID" sz="2900" dirty="0"/>
              <a:t>3. </a:t>
            </a:r>
            <a:r>
              <a:rPr lang="en-ID" sz="2900" dirty="0" err="1"/>
              <a:t>Rumuskan</a:t>
            </a:r>
            <a:r>
              <a:rPr lang="en-ID" sz="2900" dirty="0"/>
              <a:t> </a:t>
            </a:r>
            <a:r>
              <a:rPr lang="en-ID" sz="2900" dirty="0" err="1"/>
              <a:t>masalah</a:t>
            </a:r>
            <a:endParaRPr lang="en-ID" sz="2900" dirty="0"/>
          </a:p>
          <a:p>
            <a:pPr marL="0" indent="0" algn="l">
              <a:buNone/>
            </a:pPr>
            <a:r>
              <a:rPr lang="en-ID" sz="2900" dirty="0"/>
              <a:t>4. </a:t>
            </a:r>
            <a:r>
              <a:rPr lang="en-ID" sz="2900" dirty="0" err="1"/>
              <a:t>Tentukan</a:t>
            </a:r>
            <a:r>
              <a:rPr lang="en-ID" sz="2900" dirty="0"/>
              <a:t> </a:t>
            </a:r>
            <a:r>
              <a:rPr lang="en-ID" sz="2900" dirty="0" err="1"/>
              <a:t>sudut</a:t>
            </a:r>
            <a:r>
              <a:rPr lang="en-ID" sz="2900" dirty="0"/>
              <a:t> </a:t>
            </a:r>
            <a:r>
              <a:rPr lang="en-ID" sz="2900" dirty="0" err="1"/>
              <a:t>pandang</a:t>
            </a:r>
            <a:endParaRPr lang="en-ID" sz="2900" dirty="0"/>
          </a:p>
          <a:p>
            <a:pPr marL="0" indent="0" algn="l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87922"/>
              </p:ext>
            </p:extLst>
          </p:nvPr>
        </p:nvGraphicFramePr>
        <p:xfrm>
          <a:off x="907080" y="259359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Sumber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63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Source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Lien et al. 2014.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: 7 </a:t>
            </a:r>
            <a:r>
              <a:rPr lang="en-ID" dirty="0" err="1"/>
              <a:t>Langkah</a:t>
            </a:r>
            <a:r>
              <a:rPr lang="en-ID" dirty="0"/>
              <a:t> Knowledge Management. </a:t>
            </a:r>
            <a:r>
              <a:rPr lang="en-ID" dirty="0" err="1"/>
              <a:t>Universitas</a:t>
            </a:r>
            <a:r>
              <a:rPr lang="en-ID" dirty="0"/>
              <a:t> </a:t>
            </a:r>
            <a:r>
              <a:rPr lang="en-ID" dirty="0" err="1"/>
              <a:t>Atma</a:t>
            </a:r>
            <a:r>
              <a:rPr lang="en-ID" dirty="0"/>
              <a:t> Jaya: Jakarta.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6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3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id-ID" sz="4000" dirty="0"/>
              <a:t>Outline 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113635"/>
            <a:ext cx="8246070" cy="2748684"/>
          </a:xfrm>
        </p:spPr>
        <p:txBody>
          <a:bodyPr/>
          <a:lstStyle/>
          <a:p>
            <a:pPr marL="569913" indent="-569913" algn="l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Model </a:t>
            </a:r>
            <a:r>
              <a:rPr lang="en-US" dirty="0" err="1">
                <a:latin typeface="Times New Roman" panose="02020603050405020304" pitchFamily="18" charset="0"/>
              </a:rPr>
              <a:t>Literasi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Informasi</a:t>
            </a:r>
            <a:endParaRPr lang="id-ID" dirty="0">
              <a:latin typeface="Times New Roman" panose="02020603050405020304" pitchFamily="18" charset="0"/>
            </a:endParaRPr>
          </a:p>
          <a:p>
            <a:pPr marL="569913" indent="-569913" algn="l"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</a:rPr>
              <a:t>Perumusan Masalah</a:t>
            </a:r>
          </a:p>
          <a:p>
            <a:pPr marL="569913" indent="-569913" algn="l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6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Model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1. The Big 6</a:t>
            </a:r>
          </a:p>
          <a:p>
            <a:pPr marL="719138" indent="-360363" algn="just"/>
            <a:r>
              <a:rPr lang="en-ID" dirty="0"/>
              <a:t>Michael B. Eisenberg &amp; Robert E Berkowitz 1987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1994"/>
            <a:ext cx="6413610" cy="572644"/>
          </a:xfrm>
        </p:spPr>
        <p:txBody>
          <a:bodyPr>
            <a:normAutofit fontScale="90000"/>
          </a:bodyPr>
          <a:lstStyle/>
          <a:p>
            <a:r>
              <a:rPr lang="en-ID" dirty="0"/>
              <a:t>6 </a:t>
            </a:r>
            <a:r>
              <a:rPr lang="en-ID" dirty="0" err="1"/>
              <a:t>Keterampilan</a:t>
            </a:r>
            <a:r>
              <a:rPr lang="en-ID" dirty="0"/>
              <a:t> &amp; 12 </a:t>
            </a:r>
            <a:r>
              <a:rPr lang="en-ID" dirty="0" err="1"/>
              <a:t>Langkah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500227"/>
              </p:ext>
            </p:extLst>
          </p:nvPr>
        </p:nvGraphicFramePr>
        <p:xfrm>
          <a:off x="601668" y="739290"/>
          <a:ext cx="8093366" cy="4089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46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6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6 </a:t>
                      </a:r>
                      <a:r>
                        <a:rPr lang="en-ID" sz="1600" dirty="0" err="1"/>
                        <a:t>Keterampilan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/>
                        <a:t>12 </a:t>
                      </a:r>
                      <a:r>
                        <a:rPr lang="en-ID" sz="1600" dirty="0" err="1"/>
                        <a:t>Langkah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1 </a:t>
                      </a:r>
                      <a:r>
                        <a:rPr lang="en-ID" sz="1600" dirty="0" err="1"/>
                        <a:t>Perumusan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masalah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Merumuskan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masalah</a:t>
                      </a:r>
                      <a:r>
                        <a:rPr lang="en-ID" sz="1600" dirty="0"/>
                        <a:t>.</a:t>
                      </a:r>
                    </a:p>
                    <a:p>
                      <a:r>
                        <a:rPr lang="en-ID" sz="1600" dirty="0" err="1"/>
                        <a:t>Mengidentifikasi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informasi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yg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diperlukan</a:t>
                      </a:r>
                      <a:r>
                        <a:rPr lang="en-ID" sz="1600" baseline="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2 </a:t>
                      </a:r>
                      <a:r>
                        <a:rPr lang="en-ID" sz="1600" dirty="0" err="1"/>
                        <a:t>Strategi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pencarian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informasi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Menentukan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sumber</a:t>
                      </a:r>
                      <a:r>
                        <a:rPr lang="en-ID" sz="1600" dirty="0"/>
                        <a:t>.</a:t>
                      </a:r>
                    </a:p>
                    <a:p>
                      <a:r>
                        <a:rPr lang="en-ID" sz="1600" dirty="0" err="1"/>
                        <a:t>Memilih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sumber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terbaik</a:t>
                      </a:r>
                      <a:r>
                        <a:rPr lang="en-ID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3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Alokasi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dan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akses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Mengalokasi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sumber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secara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intelektual</a:t>
                      </a:r>
                      <a:r>
                        <a:rPr lang="en-ID" sz="1600" baseline="0" dirty="0"/>
                        <a:t> &amp; </a:t>
                      </a:r>
                      <a:r>
                        <a:rPr lang="en-ID" sz="1600" baseline="0" dirty="0" err="1"/>
                        <a:t>fisik</a:t>
                      </a:r>
                      <a:r>
                        <a:rPr lang="en-ID" sz="1600" baseline="0" dirty="0"/>
                        <a:t>.</a:t>
                      </a:r>
                    </a:p>
                    <a:p>
                      <a:r>
                        <a:rPr lang="en-ID" sz="1600" baseline="0" dirty="0" err="1"/>
                        <a:t>Menemukan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informasi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didalam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sumber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tsb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4 </a:t>
                      </a:r>
                      <a:r>
                        <a:rPr lang="en-ID" sz="1600" dirty="0" err="1"/>
                        <a:t>Pemanfaatan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informasi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Membaca</a:t>
                      </a:r>
                      <a:r>
                        <a:rPr lang="en-ID" sz="1600" dirty="0"/>
                        <a:t>,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mendengar</a:t>
                      </a:r>
                      <a:r>
                        <a:rPr lang="en-ID" sz="1600" baseline="0" dirty="0"/>
                        <a:t>, </a:t>
                      </a:r>
                      <a:r>
                        <a:rPr lang="en-ID" sz="1600" baseline="0" dirty="0" err="1"/>
                        <a:t>meraba</a:t>
                      </a:r>
                      <a:r>
                        <a:rPr lang="en-ID" sz="1600" baseline="0" dirty="0"/>
                        <a:t>.</a:t>
                      </a:r>
                    </a:p>
                    <a:p>
                      <a:r>
                        <a:rPr lang="en-ID" sz="1600" dirty="0" err="1"/>
                        <a:t>Mengekstraksi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informasi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yg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relevan</a:t>
                      </a:r>
                      <a:r>
                        <a:rPr lang="en-ID" sz="1600" baseline="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5 </a:t>
                      </a:r>
                      <a:r>
                        <a:rPr lang="en-ID" sz="1600" dirty="0" err="1"/>
                        <a:t>Sintesis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Mengorganisasikan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informasi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dari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beragam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sumber</a:t>
                      </a:r>
                      <a:r>
                        <a:rPr lang="en-ID" sz="1600" baseline="0" dirty="0"/>
                        <a:t>.</a:t>
                      </a:r>
                    </a:p>
                    <a:p>
                      <a:r>
                        <a:rPr lang="en-ID" sz="1600" baseline="0" dirty="0" err="1"/>
                        <a:t>Mempersentasikan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informasi</a:t>
                      </a:r>
                      <a:r>
                        <a:rPr lang="en-ID" sz="1600" baseline="0" dirty="0"/>
                        <a:t> </a:t>
                      </a:r>
                      <a:r>
                        <a:rPr lang="en-ID" sz="1600" baseline="0" dirty="0" err="1"/>
                        <a:t>tsb</a:t>
                      </a:r>
                      <a:endParaRPr lang="en-ID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dirty="0"/>
                        <a:t>6 </a:t>
                      </a:r>
                      <a:r>
                        <a:rPr lang="en-ID" sz="1600" dirty="0" err="1"/>
                        <a:t>Evaluasi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 err="1"/>
                        <a:t>Mengevaluasi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hasil</a:t>
                      </a:r>
                      <a:r>
                        <a:rPr lang="en-ID" sz="1600" dirty="0"/>
                        <a:t> (</a:t>
                      </a:r>
                      <a:r>
                        <a:rPr lang="en-ID" sz="1600" dirty="0" err="1"/>
                        <a:t>efektivitas</a:t>
                      </a:r>
                      <a:r>
                        <a:rPr lang="en-ID" sz="1600" dirty="0"/>
                        <a:t>)</a:t>
                      </a:r>
                    </a:p>
                    <a:p>
                      <a:r>
                        <a:rPr lang="en-ID" sz="1600" dirty="0" err="1"/>
                        <a:t>Mengevaluasi</a:t>
                      </a:r>
                      <a:r>
                        <a:rPr lang="en-ID" sz="1600" dirty="0"/>
                        <a:t> proses (</a:t>
                      </a:r>
                      <a:r>
                        <a:rPr lang="en-ID" sz="1600" dirty="0" err="1"/>
                        <a:t>efisiensi</a:t>
                      </a:r>
                      <a:r>
                        <a:rPr lang="en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Model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2. Empowering 8</a:t>
            </a:r>
          </a:p>
          <a:p>
            <a:pPr marL="719138" indent="-360363" algn="just"/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datanya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81175"/>
            <a:ext cx="6413610" cy="333463"/>
          </a:xfrm>
        </p:spPr>
        <p:txBody>
          <a:bodyPr>
            <a:normAutofit fontScale="90000"/>
          </a:bodyPr>
          <a:lstStyle/>
          <a:p>
            <a:r>
              <a:rPr lang="en-ID" dirty="0"/>
              <a:t>8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12850"/>
              </p:ext>
            </p:extLst>
          </p:nvPr>
        </p:nvGraphicFramePr>
        <p:xfrm>
          <a:off x="448965" y="739290"/>
          <a:ext cx="8093366" cy="41464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0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998">
                <a:tc>
                  <a:txBody>
                    <a:bodyPr/>
                    <a:lstStyle/>
                    <a:p>
                      <a:r>
                        <a:rPr lang="en-ID" sz="1800" dirty="0" err="1"/>
                        <a:t>Karakteristik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Deskripsi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Mengidentifikasi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Topik</a:t>
                      </a:r>
                      <a:r>
                        <a:rPr lang="en-ID" sz="1800" dirty="0"/>
                        <a:t>/</a:t>
                      </a:r>
                      <a:r>
                        <a:rPr lang="en-ID" sz="1800" dirty="0" err="1"/>
                        <a:t>subjek</a:t>
                      </a:r>
                      <a:r>
                        <a:rPr lang="en-ID" sz="1800" dirty="0"/>
                        <a:t>, </a:t>
                      </a:r>
                      <a:r>
                        <a:rPr lang="en-ID" sz="1800" dirty="0" err="1"/>
                        <a:t>audiens</a:t>
                      </a:r>
                      <a:r>
                        <a:rPr lang="en-ID" sz="1800" dirty="0"/>
                        <a:t>,</a:t>
                      </a:r>
                      <a:r>
                        <a:rPr lang="en-ID" sz="1800" baseline="0" dirty="0"/>
                        <a:t> format, </a:t>
                      </a:r>
                      <a:r>
                        <a:rPr lang="en-ID" sz="1800" baseline="0" dirty="0" err="1"/>
                        <a:t>jenis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sumber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Mengeksplorasi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Sumber</a:t>
                      </a:r>
                      <a:r>
                        <a:rPr lang="en-ID" sz="1800" dirty="0"/>
                        <a:t> &amp; </a:t>
                      </a:r>
                      <a:r>
                        <a:rPr lang="en-ID" sz="1800" dirty="0" err="1"/>
                        <a:t>informasi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yg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sesuai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dengan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topik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Menyeleksi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Merekam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informasi</a:t>
                      </a:r>
                      <a:r>
                        <a:rPr lang="en-ID" sz="1800" dirty="0"/>
                        <a:t> y</a:t>
                      </a:r>
                      <a:r>
                        <a:rPr lang="id-ID" sz="1800" dirty="0"/>
                        <a:t>an</a:t>
                      </a:r>
                      <a:r>
                        <a:rPr lang="en-ID" sz="1800" dirty="0"/>
                        <a:t>g </a:t>
                      </a:r>
                      <a:r>
                        <a:rPr lang="en-ID" sz="1800" dirty="0" err="1"/>
                        <a:t>relevan</a:t>
                      </a:r>
                      <a:r>
                        <a:rPr lang="en-ID" sz="1800" dirty="0"/>
                        <a:t> &amp; </a:t>
                      </a:r>
                      <a:r>
                        <a:rPr lang="en-ID" sz="1800" dirty="0" err="1"/>
                        <a:t>mengumpulkan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kutipan</a:t>
                      </a:r>
                      <a:r>
                        <a:rPr lang="en-ID" sz="1800" baseline="0" dirty="0"/>
                        <a:t> y</a:t>
                      </a:r>
                      <a:r>
                        <a:rPr lang="id-ID" sz="1800" baseline="0" dirty="0"/>
                        <a:t>an</a:t>
                      </a:r>
                      <a:r>
                        <a:rPr lang="en-ID" sz="1800" baseline="0" dirty="0"/>
                        <a:t>g </a:t>
                      </a:r>
                      <a:r>
                        <a:rPr lang="en-ID" sz="1800" baseline="0" dirty="0" err="1"/>
                        <a:t>sesuai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Mengorganisasi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Mengevaluasi</a:t>
                      </a:r>
                      <a:r>
                        <a:rPr lang="en-ID" sz="1800" dirty="0"/>
                        <a:t>, </a:t>
                      </a:r>
                      <a:r>
                        <a:rPr lang="en-ID" sz="1800" dirty="0" err="1"/>
                        <a:t>menyusun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informasi</a:t>
                      </a:r>
                      <a:r>
                        <a:rPr lang="en-ID" sz="1800" baseline="0" dirty="0"/>
                        <a:t>, </a:t>
                      </a:r>
                      <a:r>
                        <a:rPr lang="en-ID" sz="1800" baseline="0" dirty="0" err="1"/>
                        <a:t>membedakan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fakta</a:t>
                      </a:r>
                      <a:r>
                        <a:rPr lang="id-ID" sz="1800" baseline="0" dirty="0"/>
                        <a:t> </a:t>
                      </a:r>
                      <a:r>
                        <a:rPr lang="en-ID" sz="1800" baseline="0" dirty="0"/>
                        <a:t>&amp;</a:t>
                      </a:r>
                      <a:r>
                        <a:rPr lang="id-ID" sz="1800" baseline="0" dirty="0"/>
                        <a:t> </a:t>
                      </a:r>
                      <a:r>
                        <a:rPr lang="en-ID" sz="1800" baseline="0" dirty="0" err="1"/>
                        <a:t>pendapat</a:t>
                      </a:r>
                      <a:r>
                        <a:rPr lang="en-ID" sz="1800" baseline="0" dirty="0"/>
                        <a:t>, </a:t>
                      </a:r>
                      <a:r>
                        <a:rPr lang="en-ID" sz="1800" baseline="0" dirty="0" err="1"/>
                        <a:t>alat</a:t>
                      </a:r>
                      <a:r>
                        <a:rPr lang="en-ID" sz="1800" baseline="0" dirty="0"/>
                        <a:t> bantu visual </a:t>
                      </a:r>
                      <a:r>
                        <a:rPr lang="en-ID" sz="1800" baseline="0" dirty="0" err="1"/>
                        <a:t>untuk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membandingkan</a:t>
                      </a:r>
                      <a:r>
                        <a:rPr lang="en-ID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Menciptakan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Informasi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dengan</a:t>
                      </a:r>
                      <a:r>
                        <a:rPr lang="en-ID" sz="1800" dirty="0"/>
                        <a:t> kata-kata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dirty="0" err="1"/>
                        <a:t>sendiri</a:t>
                      </a:r>
                      <a:r>
                        <a:rPr lang="en-ID" sz="1800" dirty="0"/>
                        <a:t>, </a:t>
                      </a:r>
                      <a:r>
                        <a:rPr lang="en-ID" sz="1800" dirty="0" err="1"/>
                        <a:t>membuat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daftar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pustaka</a:t>
                      </a:r>
                      <a:r>
                        <a:rPr lang="en-ID" sz="1800" baseline="0" dirty="0"/>
                        <a:t>, </a:t>
                      </a:r>
                      <a:r>
                        <a:rPr lang="en-ID" sz="1800" baseline="0" dirty="0" err="1"/>
                        <a:t>menghasilkan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karya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baru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Mempresentasi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Menyampaikan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informasi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yg</a:t>
                      </a:r>
                      <a:r>
                        <a:rPr lang="en-ID" sz="1800" baseline="0" dirty="0"/>
                        <a:t> </a:t>
                      </a:r>
                      <a:r>
                        <a:rPr lang="en-ID" sz="1800" baseline="0" dirty="0" err="1"/>
                        <a:t>dihasilkan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Menilai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luaran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/>
                        <a:t>Output </a:t>
                      </a:r>
                      <a:r>
                        <a:rPr lang="en-ID" sz="1800" dirty="0" err="1"/>
                        <a:t>berdasarkan</a:t>
                      </a:r>
                      <a:r>
                        <a:rPr lang="en-ID" sz="1800" dirty="0"/>
                        <a:t> input </a:t>
                      </a:r>
                      <a:r>
                        <a:rPr lang="en-ID" sz="1800" dirty="0" err="1"/>
                        <a:t>dari</a:t>
                      </a:r>
                      <a:r>
                        <a:rPr lang="en-ID" sz="1800" dirty="0"/>
                        <a:t> orang</a:t>
                      </a:r>
                      <a:r>
                        <a:rPr lang="en-ID" sz="1800" baseline="0" dirty="0"/>
                        <a:t> lain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dirty="0" err="1"/>
                        <a:t>Menerapkan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masukan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/>
                        <a:t>Penilaian</a:t>
                      </a:r>
                      <a:r>
                        <a:rPr lang="en-ID" sz="1800" dirty="0"/>
                        <a:t>, </a:t>
                      </a:r>
                      <a:r>
                        <a:rPr lang="en-ID" sz="1800" dirty="0" err="1"/>
                        <a:t>pengalaman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untuk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kegiatan</a:t>
                      </a:r>
                      <a:r>
                        <a:rPr lang="en-ID" sz="1800" dirty="0"/>
                        <a:t> </a:t>
                      </a:r>
                      <a:r>
                        <a:rPr lang="en-ID" sz="1800" dirty="0" err="1"/>
                        <a:t>mendatang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79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197405"/>
            <a:ext cx="8229600" cy="857250"/>
          </a:xfrm>
        </p:spPr>
        <p:txBody>
          <a:bodyPr>
            <a:normAutofit/>
          </a:bodyPr>
          <a:lstStyle/>
          <a:p>
            <a:r>
              <a:rPr lang="en-ID" dirty="0" err="1"/>
              <a:t>Pengetahuan</a:t>
            </a:r>
            <a:r>
              <a:rPr lang="en-ID" dirty="0"/>
              <a:t>/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0264" y="2266340"/>
            <a:ext cx="2376441" cy="2518260"/>
          </a:xfrm>
        </p:spPr>
        <p:txBody>
          <a:bodyPr>
            <a:normAutofit/>
          </a:bodyPr>
          <a:lstStyle/>
          <a:p>
            <a:r>
              <a:rPr lang="en-ID" sz="1400" dirty="0"/>
              <a:t>7 </a:t>
            </a:r>
            <a:r>
              <a:rPr lang="en-ID" sz="1400" dirty="0" err="1"/>
              <a:t>Menarik</a:t>
            </a:r>
            <a:r>
              <a:rPr lang="en-ID" sz="1400" dirty="0"/>
              <a:t> </a:t>
            </a:r>
            <a:r>
              <a:rPr lang="en-ID" sz="1400" dirty="0" err="1"/>
              <a:t>Pelajaran</a:t>
            </a:r>
            <a:r>
              <a:rPr lang="en-ID" sz="1400" dirty="0"/>
              <a:t> </a:t>
            </a:r>
          </a:p>
          <a:p>
            <a:pPr marL="0" indent="0">
              <a:buNone/>
            </a:pPr>
            <a:endParaRPr lang="en-ID" sz="1400" dirty="0"/>
          </a:p>
          <a:p>
            <a:r>
              <a:rPr lang="en-ID" sz="1400" dirty="0"/>
              <a:t>5 </a:t>
            </a:r>
            <a:r>
              <a:rPr lang="en-ID" sz="1400" dirty="0" err="1"/>
              <a:t>Menciptakan</a:t>
            </a:r>
            <a:r>
              <a:rPr lang="en-ID" sz="1400" dirty="0"/>
              <a:t> </a:t>
            </a:r>
            <a:r>
              <a:rPr lang="en-ID" sz="1400" dirty="0" err="1"/>
              <a:t>Karya</a:t>
            </a:r>
            <a:endParaRPr lang="en-ID" sz="1400" dirty="0"/>
          </a:p>
          <a:p>
            <a:endParaRPr lang="en-ID" sz="1400" dirty="0"/>
          </a:p>
          <a:p>
            <a:r>
              <a:rPr lang="en-ID" sz="1400" dirty="0"/>
              <a:t>3 </a:t>
            </a:r>
            <a:r>
              <a:rPr lang="en-ID" sz="1400" dirty="0" err="1"/>
              <a:t>Mengevaluasi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endParaRPr lang="en-ID" sz="1400" dirty="0"/>
          </a:p>
          <a:p>
            <a:pPr marL="0" indent="0">
              <a:buNone/>
            </a:pPr>
            <a:endParaRPr lang="en-ID" sz="1400" dirty="0"/>
          </a:p>
          <a:p>
            <a:r>
              <a:rPr lang="en-ID" sz="1400" dirty="0"/>
              <a:t>1 </a:t>
            </a:r>
            <a:r>
              <a:rPr lang="en-ID" sz="1400" dirty="0" err="1"/>
              <a:t>Perumusan</a:t>
            </a:r>
            <a:r>
              <a:rPr lang="en-ID" sz="1400" dirty="0"/>
              <a:t> </a:t>
            </a:r>
            <a:r>
              <a:rPr lang="en-ID" sz="1400" dirty="0" err="1"/>
              <a:t>Masalah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3640" y="2266340"/>
            <a:ext cx="3054100" cy="2619563"/>
          </a:xfrm>
        </p:spPr>
        <p:txBody>
          <a:bodyPr>
            <a:normAutofit/>
          </a:bodyPr>
          <a:lstStyle/>
          <a:p>
            <a:r>
              <a:rPr lang="en-ID" sz="1400" dirty="0"/>
              <a:t>6 </a:t>
            </a:r>
            <a:r>
              <a:rPr lang="en-ID" sz="1400" dirty="0" err="1"/>
              <a:t>Mengevaluasi</a:t>
            </a:r>
            <a:r>
              <a:rPr lang="en-ID" sz="1400" dirty="0"/>
              <a:t> </a:t>
            </a:r>
            <a:r>
              <a:rPr lang="en-ID" sz="1400" dirty="0" err="1"/>
              <a:t>Karya</a:t>
            </a:r>
            <a:endParaRPr lang="en-ID" sz="1400" dirty="0"/>
          </a:p>
          <a:p>
            <a:endParaRPr lang="en-ID" sz="1400" dirty="0"/>
          </a:p>
          <a:p>
            <a:r>
              <a:rPr lang="en-ID" sz="1400" dirty="0"/>
              <a:t>4 </a:t>
            </a:r>
            <a:r>
              <a:rPr lang="en-ID" sz="1400" dirty="0" err="1"/>
              <a:t>Menggunakan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endParaRPr lang="en-ID" sz="1400" dirty="0"/>
          </a:p>
          <a:p>
            <a:endParaRPr lang="en-ID" sz="1400" dirty="0"/>
          </a:p>
          <a:p>
            <a:r>
              <a:rPr lang="en-ID" sz="1400" dirty="0"/>
              <a:t>2 </a:t>
            </a:r>
            <a:r>
              <a:rPr lang="en-ID" sz="1400" dirty="0" err="1"/>
              <a:t>Mengidentifikasi</a:t>
            </a:r>
            <a:r>
              <a:rPr lang="id-ID" sz="1400" dirty="0"/>
              <a:t> </a:t>
            </a:r>
            <a:r>
              <a:rPr lang="en-ID" sz="1400" dirty="0"/>
              <a:t>&amp;</a:t>
            </a:r>
            <a:r>
              <a:rPr lang="id-ID" sz="1400" dirty="0"/>
              <a:t> </a:t>
            </a:r>
            <a:r>
              <a:rPr lang="en-ID" sz="1400" dirty="0" err="1"/>
              <a:t>Mengakses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(</a:t>
            </a:r>
            <a:r>
              <a:rPr lang="en-ID" sz="1400" dirty="0" err="1"/>
              <a:t>fisik</a:t>
            </a:r>
            <a:r>
              <a:rPr lang="en-ID" sz="1400" dirty="0"/>
              <a:t> &amp; </a:t>
            </a:r>
            <a:r>
              <a:rPr lang="en-ID" sz="1400" dirty="0" err="1"/>
              <a:t>intelektual</a:t>
            </a:r>
            <a:r>
              <a:rPr lang="en-ID" sz="14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92" t="16886" r="48954" b="15832"/>
          <a:stretch/>
        </p:blipFill>
        <p:spPr>
          <a:xfrm>
            <a:off x="2586835" y="2016884"/>
            <a:ext cx="2748690" cy="259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1647" y="4639888"/>
            <a:ext cx="333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/>
              <a:t>MASALAH, KASUS, TUGAS, DSB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64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28470"/>
            <a:ext cx="6413610" cy="878054"/>
          </a:xfrm>
        </p:spPr>
        <p:txBody>
          <a:bodyPr>
            <a:normAutofit/>
          </a:bodyPr>
          <a:lstStyle/>
          <a:p>
            <a:r>
              <a:rPr lang="en-ID" dirty="0"/>
              <a:t>Lesson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keperluan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 (</a:t>
            </a:r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makalah</a:t>
            </a:r>
            <a:r>
              <a:rPr lang="en-ID" dirty="0"/>
              <a:t>,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)</a:t>
            </a:r>
          </a:p>
          <a:p>
            <a:r>
              <a:rPr lang="en-ID" dirty="0" err="1"/>
              <a:t>Merumuskan</a:t>
            </a:r>
            <a:r>
              <a:rPr lang="en-ID" dirty="0"/>
              <a:t> </a:t>
            </a:r>
            <a:r>
              <a:rPr lang="en-ID" dirty="0" err="1"/>
              <a:t>keperluan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cakupannya</a:t>
            </a:r>
            <a:endParaRPr lang="en-ID" dirty="0"/>
          </a:p>
          <a:p>
            <a:r>
              <a:rPr lang="en-ID" dirty="0" err="1"/>
              <a:t>Mengakses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, </a:t>
            </a:r>
            <a:r>
              <a:rPr lang="en-ID" dirty="0" err="1"/>
              <a:t>etis</a:t>
            </a:r>
            <a:r>
              <a:rPr lang="en-ID" dirty="0"/>
              <a:t> &amp; legal</a:t>
            </a:r>
          </a:p>
          <a:p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sumbernya</a:t>
            </a:r>
            <a:r>
              <a:rPr lang="en-ID" dirty="0"/>
              <a:t> (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,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politik</a:t>
            </a:r>
            <a:r>
              <a:rPr lang="en-ID" dirty="0"/>
              <a:t>)</a:t>
            </a:r>
          </a:p>
          <a:p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ID" dirty="0"/>
          </a:p>
          <a:p>
            <a:r>
              <a:rPr lang="en-ID" dirty="0" err="1"/>
              <a:t>Mengintegrasikan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karya</a:t>
            </a:r>
            <a:endParaRPr lang="en-ID" dirty="0"/>
          </a:p>
          <a:p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dihasilkan</a:t>
            </a:r>
            <a:endParaRPr lang="en-ID" dirty="0"/>
          </a:p>
          <a:p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mandiri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314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917</Words>
  <Application>Microsoft Office PowerPoint</Application>
  <PresentationFormat>On-screen Show (16:9)</PresentationFormat>
  <Paragraphs>168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1_Custom Design</vt:lpstr>
      <vt:lpstr>MODEL LITERASI INFORMASI DAN PERUMUSAN MASALAH</vt:lpstr>
      <vt:lpstr>CAPAIAN PEMBELAJARAN</vt:lpstr>
      <vt:lpstr> Outline Materi</vt:lpstr>
      <vt:lpstr> Model Literasi Informasi</vt:lpstr>
      <vt:lpstr>6 Keterampilan &amp; 12 Langkah</vt:lpstr>
      <vt:lpstr> Model Literasi Informasi</vt:lpstr>
      <vt:lpstr>8 Kemampuan Literasi Informasi</vt:lpstr>
      <vt:lpstr>Pengetahuan/Ilmu Pengetahuan</vt:lpstr>
      <vt:lpstr>Lesson Learned</vt:lpstr>
      <vt:lpstr>PowerPoint Presentation</vt:lpstr>
      <vt:lpstr>Perumusan Masalah</vt:lpstr>
      <vt:lpstr>Langkah Perumusan Masalah</vt:lpstr>
      <vt:lpstr>PowerPoint Presentation</vt:lpstr>
      <vt:lpstr>Contoh Brainstorming </vt:lpstr>
      <vt:lpstr>PowerPoint Presentation</vt:lpstr>
      <vt:lpstr>Langkah Kedua Perumusan Masalah (CI: Controlling Idea)</vt:lpstr>
      <vt:lpstr>PowerPoint Presentation</vt:lpstr>
      <vt:lpstr>Apakah Rumusan Masalah Sudah Tepat?</vt:lpstr>
      <vt:lpstr>Urutan CI yang Logis</vt:lpstr>
      <vt:lpstr>Sudut Pandang dalam Rumusan Masalah</vt:lpstr>
      <vt:lpstr>PowerPoint Presentation</vt:lpstr>
      <vt:lpstr>PowerPoint Presentation</vt:lpstr>
      <vt:lpstr>PowerPoint Presentation</vt:lpstr>
      <vt:lpstr>Latihan</vt:lpstr>
      <vt:lpstr>Lembar Kerja</vt:lpstr>
      <vt:lpstr>Source</vt:lpstr>
      <vt:lpstr>Terimakasih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208</cp:revision>
  <dcterms:created xsi:type="dcterms:W3CDTF">2013-08-21T19:17:07Z</dcterms:created>
  <dcterms:modified xsi:type="dcterms:W3CDTF">2022-03-08T06:11:42Z</dcterms:modified>
</cp:coreProperties>
</file>