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  <p:sldMasterId id="2147483827" r:id="rId2"/>
    <p:sldMasterId id="2147483840" r:id="rId3"/>
    <p:sldMasterId id="2147483853" r:id="rId4"/>
    <p:sldMasterId id="2147483866" r:id="rId5"/>
    <p:sldMasterId id="2147483884" r:id="rId6"/>
    <p:sldMasterId id="2147483902" r:id="rId7"/>
  </p:sldMasterIdLst>
  <p:notesMasterIdLst>
    <p:notesMasterId r:id="rId40"/>
  </p:notesMasterIdLst>
  <p:sldIdLst>
    <p:sldId id="256" r:id="rId8"/>
    <p:sldId id="284" r:id="rId9"/>
    <p:sldId id="286" r:id="rId10"/>
    <p:sldId id="287" r:id="rId11"/>
    <p:sldId id="283" r:id="rId12"/>
    <p:sldId id="288" r:id="rId13"/>
    <p:sldId id="289" r:id="rId14"/>
    <p:sldId id="290" r:id="rId15"/>
    <p:sldId id="257" r:id="rId16"/>
    <p:sldId id="27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8" r:id="rId32"/>
    <p:sldId id="273" r:id="rId33"/>
    <p:sldId id="274" r:id="rId34"/>
    <p:sldId id="276" r:id="rId35"/>
    <p:sldId id="275" r:id="rId36"/>
    <p:sldId id="279" r:id="rId37"/>
    <p:sldId id="280" r:id="rId38"/>
    <p:sldId id="281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E6B149-9F08-4C91-ACF4-9406AB90C8B3}" type="datetimeFigureOut">
              <a:rPr lang="en-US"/>
              <a:pPr>
                <a:defRPr/>
              </a:pPr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D49D04-E82B-4542-9E0B-8BF8C6D9D2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696234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942FC55-3D47-4C6F-9AB7-0D272713EC52}" type="slidenum">
              <a:rPr lang="en-US" altLang="id-ID"/>
              <a:pPr eaLnBrk="1" hangingPunct="1"/>
              <a:t>1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172714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42CD05-827B-460D-95D1-CF6542C88F67}" type="slidenum">
              <a:rPr lang="en-US" altLang="id-ID"/>
              <a:pPr eaLnBrk="1" hangingPunct="1"/>
              <a:t>18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738422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A1DB9B-E8C7-4B81-969D-9E2744E12B1A}" type="slidenum">
              <a:rPr lang="en-US" altLang="id-ID"/>
              <a:pPr eaLnBrk="1" hangingPunct="1"/>
              <a:t>19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349559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E52579-5FF7-450A-A6D7-F61F1AB8A810}" type="slidenum">
              <a:rPr lang="en-US" altLang="id-ID"/>
              <a:pPr eaLnBrk="1" hangingPunct="1"/>
              <a:t>20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160230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87FF21-9603-4503-BD39-D0E32EFF1EA3}" type="slidenum">
              <a:rPr lang="en-US" altLang="id-ID"/>
              <a:pPr eaLnBrk="1" hangingPunct="1"/>
              <a:t>21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720588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7A6F26-376B-49B9-99EC-FC7269C80C1B}" type="slidenum">
              <a:rPr lang="en-US" altLang="id-ID"/>
              <a:pPr eaLnBrk="1" hangingPunct="1"/>
              <a:t>22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8539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903D33-DC95-4D5B-A458-0FF37D0D46D1}" type="slidenum">
              <a:rPr lang="en-US" altLang="id-ID"/>
              <a:pPr eaLnBrk="1" hangingPunct="1"/>
              <a:t>23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3954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8C0218-EC4D-4640-A9B5-0304C059B1E3}" type="slidenum">
              <a:rPr lang="en-US" altLang="id-ID"/>
              <a:pPr eaLnBrk="1" hangingPunct="1"/>
              <a:t>24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29162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D68AAA-E898-43A6-B40B-6D380ABBCF1E}" type="slidenum">
              <a:rPr lang="en-US" altLang="id-ID"/>
              <a:pPr eaLnBrk="1" hangingPunct="1"/>
              <a:t>26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737941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E14362-8BF0-471F-AE8B-65A533DF247A}" type="slidenum">
              <a:rPr lang="en-US" altLang="id-ID"/>
              <a:pPr eaLnBrk="1" hangingPunct="1"/>
              <a:t>27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896320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7702C2A-44A7-4740-A3D3-AEE4BBA6C385}" type="slidenum">
              <a:rPr lang="en-US" altLang="id-ID"/>
              <a:pPr eaLnBrk="1" hangingPunct="1"/>
              <a:t>28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06379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AE765C-0FD0-4A11-830E-50069EF6A631}" type="slidenum">
              <a:rPr lang="en-US" altLang="id-ID"/>
              <a:pPr eaLnBrk="1" hangingPunct="1"/>
              <a:t>9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173493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C01DE7-3FFE-4F63-9023-7BE566B12D7B}" type="slidenum">
              <a:rPr lang="en-US" altLang="id-ID"/>
              <a:pPr eaLnBrk="1" hangingPunct="1"/>
              <a:t>29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776657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0BAC2F-E54F-4079-8BC1-1F8110FDD82C}" type="slidenum">
              <a:rPr lang="en-US" altLang="id-ID"/>
              <a:pPr eaLnBrk="1" hangingPunct="1"/>
              <a:t>11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777191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334A66-3CEA-44EA-B7B7-A3EF45B106F6}" type="slidenum">
              <a:rPr lang="en-US" altLang="id-ID"/>
              <a:pPr eaLnBrk="1" hangingPunct="1"/>
              <a:t>12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898338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178777-029F-4FBE-B3B0-07529CE16F3F}" type="slidenum">
              <a:rPr lang="en-US" altLang="id-ID"/>
              <a:pPr eaLnBrk="1" hangingPunct="1"/>
              <a:t>13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988384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A5B9A5-D7A7-4ECA-8D24-A1CB9E51BB81}" type="slidenum">
              <a:rPr lang="en-US" altLang="id-ID"/>
              <a:pPr eaLnBrk="1" hangingPunct="1"/>
              <a:t>14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57491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4AEB49-EF7D-4B01-BA98-BC0377E86CBF}" type="slidenum">
              <a:rPr lang="en-US" altLang="id-ID"/>
              <a:pPr eaLnBrk="1" hangingPunct="1"/>
              <a:t>15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60335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39046C-33B4-4B11-B136-6531324617A7}" type="slidenum">
              <a:rPr lang="en-US" altLang="id-ID"/>
              <a:pPr eaLnBrk="1" hangingPunct="1"/>
              <a:t>16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004692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F08CAAC-FAE5-4C73-811F-A3FCD57A098F}" type="slidenum">
              <a:rPr lang="en-US" altLang="id-ID"/>
              <a:pPr eaLnBrk="1" hangingPunct="1"/>
              <a:t>17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75665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F8737-1223-45AB-8BEC-EB6EE3F4062D}" type="datetime1">
              <a:rPr lang="en-US" smtClean="0"/>
              <a:t>3/15/2016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7A52D-EF29-46C4-BC3A-8566EBCAE71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179375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D0054-A857-400E-9A73-C9209F5F36CF}" type="datetime1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0D097-E162-40CF-A3B9-606E1D45D19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9441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F54B2-2397-489C-A372-652B97B351E3}" type="datetime1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CA4C6-06E6-4A5C-AA44-F114E949E7A6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58218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BC5225-0AD9-4AF9-8BBE-C8E05A7DEFB7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95B18-8DF0-4118-A568-5B8986282BF7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67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4C3AFE-7C8A-4457-BACC-CD320C001950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111B1-5094-4696-8519-3686AD2CA8B4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0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937E85-20CB-440C-8EA0-451B39F2697F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DD5C7-A07B-49FF-ACD7-B0B6D0739690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65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DEEDD7-5AA1-4A7F-A61E-6E73BFCAD68D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F3C85-5555-44CB-B75D-89185CC02559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43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224B77-2B10-4C3B-9C4B-0DEA3DA66C43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D14F8-9EF9-49D0-BC1D-D3820350BBA0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63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58A3E4-5183-4471-864C-DE6D03876ACF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14EC5-6717-4350-89AD-B40D98481EB6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49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F756F6-B8E0-47CD-AD06-8CEC4CFE89C1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70013-8181-4A71-9064-6EA295C295F9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95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3E3B1-C1E5-49A3-AA78-B41E68AC0E72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F7E0B-35AE-42F5-9B7F-EA9B49AC856E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0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725F-74C2-478B-9551-895D5C9A4577}" type="datetime1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1BBF9-193F-4504-9442-FF53083DF5F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823750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227754-113B-4B37-925E-C2F27E184729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EFD69-D2D5-4993-B66C-50E276FE5238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61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9966D3-39D7-4B8C-AEE0-E46860ABF0E0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DFBF6-A6B0-47F3-BDB6-4E2011974C98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20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E7078E-5FF5-49DB-B9C6-14D62DE7169D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7CF16-B92C-45AB-AB27-0A72F57E9D44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34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342835-E954-4EBB-AB51-58B77E6A0D09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84BFB8-0417-41B3-8B65-F6F0CDF8B190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07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570D5D-2722-40A0-A8F4-BFB0BC7C9733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95B18-8DF0-4118-A568-5B8986282BF7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32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32EA76-90C4-405D-BEA9-52E62762E5DF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111B1-5094-4696-8519-3686AD2CA8B4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34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7DF25-DD7A-47D2-8916-CFED575ECCF0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DD5C7-A07B-49FF-ACD7-B0B6D0739690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952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457C07-6234-4802-915C-6FE6D297246E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F3C85-5555-44CB-B75D-89185CC02559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53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08285A-C17F-4159-A697-B2123DCBDD23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D14F8-9EF9-49D0-BC1D-D3820350BBA0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70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90521B-F17D-492B-AFD7-BB90723325B0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14EC5-6717-4350-89AD-B40D98481EB6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5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323ED-E4BE-4DD2-8CA4-8AC3716948A9}" type="datetime1">
              <a:rPr lang="en-US" smtClean="0"/>
              <a:t>3/15/2016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4C9CE290-9420-48F4-A4DE-7DD84A0E146A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40731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7B15EA-5934-4DFA-91B1-1B35E7A061DD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70013-8181-4A71-9064-6EA295C295F9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8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CB71AC-3CC0-451F-9C3A-0882EBD4D7C1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F7E0B-35AE-42F5-9B7F-EA9B49AC856E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19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3DC8C-817D-468B-938D-8FFE2FAA1CF1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EFD69-D2D5-4993-B66C-50E276FE5238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59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E9F04A-6F11-404F-961D-66DECBEF35A2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DFBF6-A6B0-47F3-BDB6-4E2011974C98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540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53C593-6B67-475F-AE6E-BBA871D94480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7CF16-B92C-45AB-AB27-0A72F57E9D44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598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0150644-84E2-4BA6-A92A-C52166ACB385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84BFB8-0417-41B3-8B65-F6F0CDF8B190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12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5FD950-46B3-434E-8686-89417B7E3966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95B18-8DF0-4118-A568-5B8986282BF7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0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F67166-5F47-4770-9108-8E5AAE08430D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111B1-5094-4696-8519-3686AD2CA8B4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66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9E8B4-3B67-447A-8A5D-668429853997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DD5C7-A07B-49FF-ACD7-B0B6D0739690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32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5BC97D-C6B2-4817-B6C0-64DE6E1DC6B1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F3C85-5555-44CB-B75D-89185CC02559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AE958-3E45-43B1-90BC-2C15E530AAFE}" type="datetime1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8DFB5-BAD2-4407-BCEE-22572A58056E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923663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75E839-A693-4B9B-A356-7E1AD94D5F1A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D14F8-9EF9-49D0-BC1D-D3820350BBA0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7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DFF88-2C28-4286-AEB5-1FB951BF9A7C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14EC5-6717-4350-89AD-B40D98481EB6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603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B94F31-F08A-4B3C-ADDE-4E409921AB91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70013-8181-4A71-9064-6EA295C295F9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10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DA458-D56B-4D2A-8548-A28E809D92A0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F7E0B-35AE-42F5-9B7F-EA9B49AC856E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0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42D30E-FA74-4913-AF34-736A85340AAF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EFD69-D2D5-4993-B66C-50E276FE5238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334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C156B0-6356-4813-B8BD-F912778505E9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DFBF6-A6B0-47F3-BDB6-4E2011974C98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646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8F7AA5-FCFC-48DF-9219-CD4073213357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7CF16-B92C-45AB-AB27-0A72F57E9D44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79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60AF00-4347-437D-BFB8-7B887616885E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84BFB8-0417-41B3-8B65-F6F0CDF8B190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756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427F-D800-493F-BEB1-9F171590295E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27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5238B-2F55-4A37-AD67-2FA0954E2D32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9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FF445-3E78-4EFC-8FF6-AD4F9EDE5C48}" type="datetime1">
              <a:rPr lang="en-US" smtClean="0"/>
              <a:t>3/15/2016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9C51E-A2CC-4837-898F-5905AD3D3F5E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195688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603A2-EF49-45BA-ADEC-57015134D36D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47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36F7-A18B-4747-9951-0AF828A1DC8C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980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3FB0B-D5EB-4C0F-9AFE-E40D4AB6309D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997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AD16-9E40-409F-B2F5-216FB8995460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818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7717-EEFD-45A7-BE36-6324CD40B91B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831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7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400A7-AFB2-4917-8101-260AE119F2DB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229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D9F60-9106-4D3D-B0A4-7639076D278B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897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E6E3-3DAD-4637-A248-D25723779867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17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1753-67D9-4E52-8B5A-175A33C70BE6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7486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45973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3890-36E1-41C5-BC3B-432D58EC4218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915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915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788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99827-0F9C-4484-9C23-CFEF213995EA}" type="datetime1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6D254-617F-4217-B399-99C7AEDDE695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7717500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4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3E59-093E-47DF-B4A4-E75AB7368D04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432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9944-D14B-4080-A866-CAE8EC675E15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193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BCDA6-A9B0-4051-A704-803F2ED6F69F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771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75B99-69D9-4E51-BA98-6764B9C0AD45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410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82AD-ECFA-4A4F-8ED2-3F2BD71AD9E1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2151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08D81-3E2A-41E8-A6EA-D045DE20727A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213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7450-853A-421D-B680-7BB3DF872F7B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153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2201-F1DC-4F80-B320-4F3FB106A77B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9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76880-B26C-4108-A3B6-4AB1D39D7138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39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97E3-9EC2-446F-8544-B93CFAC36C3A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3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3AE5-6076-4D2E-8AC8-530ADDD87E5B}" type="datetime1">
              <a:rPr lang="en-US" smtClean="0"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85831-0DD5-4598-BC96-99BB6F222A9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7127678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9A1D-D5B5-408B-89D7-AAB7EF48821A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592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C2AA3-DF1E-40E0-95C6-0A6C5EBB7FCE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497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7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BB46F-3114-4758-9E9A-98540CB67CCB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519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F8F6A-C5A4-47FC-8FA6-3D566634A641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9558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6A68C-8F22-4E3B-A80E-D1D1F482560E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341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9333-2C54-4EF6-89EB-12741E00E827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946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45973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12E6-1D00-4FE3-B3DA-526B2F4D994C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915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915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312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4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0A3D-46A2-4113-B75F-E62C1269F4D6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295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D400A-F844-4400-BAC1-12A69AD9F97B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308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3C53A-3E77-49ED-B450-F550DBD194D4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5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22510-8195-462D-AE12-E72313755870}" type="datetime1">
              <a:rPr lang="en-US" smtClean="0"/>
              <a:t>3/15/2016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E199F-2028-419C-B5CB-67C318565D0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5398720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AFBEE-589C-4ED9-972E-D6577432641C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479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18F6-EAE2-40A4-8004-4919CD74F2AE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966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IlKom-YuvenTyas-Bab2-2016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fld id="{6780AE37-2B42-4198-9234-21E6781997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734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IlKom-YuvenTyas-Bab2-2016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fld id="{7798107A-6C1B-4C40-BA60-F5388FD76A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5223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IlKom-YuvenTyas-Bab2-2016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fld id="{2FBC2C00-0CAA-49CF-9D99-7362A69D6E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66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39624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9624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IlKom-YuvenTyas-Bab2-2016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fld id="{3277CAF0-3A77-451E-897A-B5A565BA7A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584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IlKom-YuvenTyas-Bab2-2016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fld id="{85651B1B-E9C6-44FA-9452-D1B56EC6C7D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399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IlKom-YuvenTyas-Bab2-2016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fld id="{BA238137-2879-40BC-8DB9-F064C3CC21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237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IlKom-YuvenTyas-Bab2-2016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fld id="{B4089D09-F63E-4E1D-8CD0-BA03F70FBE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564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IlKom-YuvenTyas-Bab2-2016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fld id="{6C8DE299-8E22-4965-B8B9-3D5D9799A0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1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697E4-EFFE-43B9-9434-275A1DC3E042}" type="datetime1">
              <a:rPr lang="en-US" smtClean="0"/>
              <a:t>3/15/2016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6518EE8B-7FC9-4215-9233-85E5B0DB9EB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2652537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IlKom-YuvenTyas-Bab2-2016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fld id="{E3FDBD5D-378B-47CE-B790-DEA8232D8E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020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IlKom-YuvenTyas-Bab2-2016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fld id="{5C74FE2A-1F3A-420E-98D4-34C1D8DF18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751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60350"/>
            <a:ext cx="2019300" cy="5988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60350"/>
            <a:ext cx="5905500" cy="5988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IlKom-YuvenTyas-Bab2-2016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fld id="{42BBD662-60C3-437C-B531-48879A33F0A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7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68F6987-121C-4D14-8993-5A3F9D85DD17}" type="datetime1">
              <a:rPr lang="en-US" smtClean="0"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1B7B0AB2-9D1E-455F-8DAB-20B553D362E4}" type="slidenum">
              <a:rPr lang="en-US" altLang="id-ID"/>
              <a:pPr/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16" r:id="rId2"/>
    <p:sldLayoutId id="2147483824" r:id="rId3"/>
    <p:sldLayoutId id="2147483817" r:id="rId4"/>
    <p:sldLayoutId id="2147483818" r:id="rId5"/>
    <p:sldLayoutId id="2147483819" r:id="rId6"/>
    <p:sldLayoutId id="2147483820" r:id="rId7"/>
    <p:sldLayoutId id="2147483825" r:id="rId8"/>
    <p:sldLayoutId id="2147483826" r:id="rId9"/>
    <p:sldLayoutId id="2147483821" r:id="rId10"/>
    <p:sldLayoutId id="2147483822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5585FFA-3449-4BCE-9852-129C622806DB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667579-2809-433B-B2D6-D2A5B851F9DE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  <p:pic>
        <p:nvPicPr>
          <p:cNvPr id="1032" name="Picture 8" descr="C:\My Documents\PowerpointPres\background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95263" y="6477000"/>
            <a:ext cx="419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d-ID" sz="1000">
                <a:solidFill>
                  <a:srgbClr val="FFFFFF"/>
                </a:solidFill>
                <a:latin typeface="Times New Roman" panose="02020603050405020304" pitchFamily="18" charset="0"/>
              </a:rPr>
              <a:t>Developed by Cool Pictures &amp; MultiMedia Presentations</a:t>
            </a: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4071938" y="6477000"/>
            <a:ext cx="495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FC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d-ID" sz="1000">
                <a:solidFill>
                  <a:srgbClr val="FFFFFF"/>
                </a:solidFill>
                <a:latin typeface="Times New Roman" panose="02020603050405020304" pitchFamily="18" charset="0"/>
              </a:rPr>
              <a:t>Copyright © 2003 by South-Western, a division of Thomson Learning. All 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1403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5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877D634-7932-4467-B91E-367BA6B45BE2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667579-2809-433B-B2D6-D2A5B851F9DE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  <p:pic>
        <p:nvPicPr>
          <p:cNvPr id="1032" name="Picture 8" descr="C:\My Documents\PowerpointPres\background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95263" y="6477000"/>
            <a:ext cx="419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d-ID" sz="1000">
                <a:solidFill>
                  <a:srgbClr val="FFFFFF"/>
                </a:solidFill>
                <a:latin typeface="Times New Roman" panose="02020603050405020304" pitchFamily="18" charset="0"/>
              </a:rPr>
              <a:t>Developed by Cool Pictures &amp; MultiMedia Presentations</a:t>
            </a: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4071938" y="6477000"/>
            <a:ext cx="495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FC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d-ID" sz="1000">
                <a:solidFill>
                  <a:srgbClr val="FFFFFF"/>
                </a:solidFill>
                <a:latin typeface="Times New Roman" panose="02020603050405020304" pitchFamily="18" charset="0"/>
              </a:rPr>
              <a:t>Copyright © 2003 by South-Western, a division of Thomson Learning. All 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3126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5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29C26AB-F64B-48CA-9806-DE087A99D5A9}" type="datetime1">
              <a:rPr lang="en-US" altLang="id-ID" smtClean="0">
                <a:solidFill>
                  <a:srgbClr val="000000"/>
                </a:solidFill>
              </a:rPr>
              <a:t>3/15/2016</a:t>
            </a:fld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667579-2809-433B-B2D6-D2A5B851F9DE}" type="slidenum">
              <a:rPr lang="en-US" altLang="id-ID">
                <a:solidFill>
                  <a:srgbClr val="000000"/>
                </a:solidFill>
              </a:rPr>
              <a:pPr/>
              <a:t>‹#›</a:t>
            </a:fld>
            <a:endParaRPr lang="en-US" altLang="id-ID">
              <a:solidFill>
                <a:srgbClr val="000000"/>
              </a:solidFill>
            </a:endParaRPr>
          </a:p>
        </p:txBody>
      </p:sp>
      <p:pic>
        <p:nvPicPr>
          <p:cNvPr id="1032" name="Picture 8" descr="C:\My Documents\PowerpointPres\background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95263" y="6477000"/>
            <a:ext cx="419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d-ID" sz="1000">
                <a:solidFill>
                  <a:srgbClr val="FFFFFF"/>
                </a:solidFill>
                <a:latin typeface="Times New Roman" panose="02020603050405020304" pitchFamily="18" charset="0"/>
              </a:rPr>
              <a:t>Developed by Cool Pictures &amp; MultiMedia Presentations</a:t>
            </a: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4071938" y="6477000"/>
            <a:ext cx="495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FC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id-ID" sz="1000">
                <a:solidFill>
                  <a:srgbClr val="FFFFFF"/>
                </a:solidFill>
                <a:latin typeface="Times New Roman" panose="02020603050405020304" pitchFamily="18" charset="0"/>
              </a:rPr>
              <a:t>Copyright © 2003 by South-Western, a division of Thomson Learning. All 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1134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5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6"/>
            <a:ext cx="302675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2CF2D9F0-9126-4B7B-A531-18A54FB419E6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entury Gothic" panose="020B0502020202020204"/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entury Gothic" panose="020B0502020202020204"/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61174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</p:sldLayoutIdLst>
  <p:hf sldNum="0" hd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6"/>
            <a:ext cx="302675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D6E8CE4B-D14B-4DA1-A6BA-0693BFA38EF1}" type="datetime1"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entury Gothic" panose="020B0502020202020204"/>
              </a:rPr>
              <a:t>3/15/2016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  <a:latin typeface="Century Gothic" panose="020B0502020202020204"/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entury Gothic" panose="020B0502020202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52492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</p:sldLayoutIdLst>
  <p:hf sldNum="0" hd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077200" cy="502920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00800"/>
            <a:ext cx="441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r>
              <a:rPr lang="en-US" altLang="en-US" smtClean="0">
                <a:solidFill>
                  <a:srgbClr val="000000"/>
                </a:solidFill>
              </a:rPr>
              <a:t>IlKom-YuvenTyas-Bab2-2016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477000"/>
            <a:ext cx="1143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fld id="{BCB7023F-18AC-49D3-83F8-820A228F5E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33400" y="260350"/>
            <a:ext cx="8077200" cy="831850"/>
          </a:xfrm>
          <a:prstGeom prst="rect">
            <a:avLst/>
          </a:prstGeom>
          <a:gradFill rotWithShape="0">
            <a:gsLst>
              <a:gs pos="0">
                <a:srgbClr val="0066FF">
                  <a:gamma/>
                  <a:shade val="4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33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37160" rIns="91440" bIns="13716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076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6" grpId="0" animBg="1" autoUpdateAnimBg="0"/>
    </p:bld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rgbClr val="FFFFE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FFFFE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FFFFE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FFFFE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FFFFE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E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E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E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E1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222250" indent="-22225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rgbClr val="333399"/>
          </a:solidFill>
          <a:latin typeface="+mn-lt"/>
          <a:ea typeface="+mn-ea"/>
          <a:cs typeface="+mn-cs"/>
        </a:defRPr>
      </a:lvl1pPr>
      <a:lvl2pPr marL="620713" indent="-284163" algn="l" rtl="0" fontAlgn="base">
        <a:spcBef>
          <a:spcPct val="20000"/>
        </a:spcBef>
        <a:spcAft>
          <a:spcPct val="0"/>
        </a:spcAft>
        <a:buChar char="–"/>
        <a:defRPr sz="2000" b="1" kern="1200">
          <a:solidFill>
            <a:srgbClr val="996633"/>
          </a:solidFill>
          <a:latin typeface="+mn-lt"/>
          <a:ea typeface="+mn-ea"/>
          <a:cs typeface="+mn-cs"/>
        </a:defRPr>
      </a:lvl2pPr>
      <a:lvl3pPr marL="909638" indent="-174625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196975" indent="-173038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595438" indent="-160338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kyenet.net/~leg/suptrn.htm" TargetMode="Externa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1928813" y="3929063"/>
            <a:ext cx="6400800" cy="685800"/>
          </a:xfrm>
        </p:spPr>
        <p:txBody>
          <a:bodyPr/>
          <a:lstStyle/>
          <a:p>
            <a:r>
              <a:rPr lang="en-US" altLang="id-ID" b="1" dirty="0" err="1" smtClean="0"/>
              <a:t>Pertemuan</a:t>
            </a:r>
            <a:r>
              <a:rPr lang="en-US" altLang="id-ID" b="1" dirty="0" smtClean="0"/>
              <a:t> 2</a:t>
            </a:r>
            <a:endParaRPr lang="id-ID" altLang="id-ID" b="1" dirty="0" smtClean="0"/>
          </a:p>
          <a:p>
            <a:r>
              <a:rPr lang="id-ID" altLang="id-ID" b="1" dirty="0" smtClean="0"/>
              <a:t>Oleh: Dr. Y. Tyas Catur Pramudi, S.Si, M.Kom</a:t>
            </a:r>
            <a:endParaRPr lang="en-US" altLang="id-ID" b="1" dirty="0" smtClean="0"/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altLang="id-ID" smtClean="0"/>
              <a:t>FONDASI SEJARAH MANAJEMEN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3214688" y="5929313"/>
            <a:ext cx="3500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b="1">
                <a:latin typeface="Constantia" panose="02030602050306030303" pitchFamily="18" charset="0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altLang="id-ID"/>
              <a:t>Management Perspectives</a:t>
            </a:r>
            <a:br>
              <a:rPr lang="en-US" altLang="id-ID"/>
            </a:br>
            <a:r>
              <a:rPr lang="en-US" altLang="id-ID"/>
              <a:t>Over Time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3400" y="1676400"/>
            <a:ext cx="8077200" cy="4724400"/>
          </a:xfrm>
          <a:prstGeom prst="rect">
            <a:avLst/>
          </a:prstGeom>
          <a:solidFill>
            <a:srgbClr val="E7E5D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2363" dir="4557825" algn="ctr" rotWithShape="0">
                    <a:srgbClr val="8A561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rgbClr val="000000"/>
              </a:solidFill>
            </a:endParaRPr>
          </a:p>
        </p:txBody>
      </p:sp>
      <p:grpSp>
        <p:nvGrpSpPr>
          <p:cNvPr id="6195" name="Group 51"/>
          <p:cNvGrpSpPr>
            <a:grpSpLocks/>
          </p:cNvGrpSpPr>
          <p:nvPr/>
        </p:nvGrpSpPr>
        <p:grpSpPr bwMode="auto">
          <a:xfrm>
            <a:off x="990600" y="5114925"/>
            <a:ext cx="6324600" cy="725488"/>
            <a:chOff x="624" y="3318"/>
            <a:chExt cx="3984" cy="457"/>
          </a:xfrm>
        </p:grpSpPr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2112" y="3456"/>
              <a:ext cx="2352" cy="192"/>
            </a:xfrm>
            <a:prstGeom prst="rightArrow">
              <a:avLst>
                <a:gd name="adj1" fmla="val 50000"/>
                <a:gd name="adj2" fmla="val 306250"/>
              </a:avLst>
            </a:prstGeom>
            <a:solidFill>
              <a:srgbClr val="4A86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2064" y="3318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id-ID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1930</a:t>
              </a:r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624" y="3441"/>
              <a:ext cx="14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altLang="id-ID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Humanistic Perspective</a:t>
              </a:r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4224" y="3563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id-ID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1990</a:t>
              </a:r>
            </a:p>
          </p:txBody>
        </p:sp>
      </p:grpSp>
      <p:grpSp>
        <p:nvGrpSpPr>
          <p:cNvPr id="6196" name="Group 52"/>
          <p:cNvGrpSpPr>
            <a:grpSpLocks/>
          </p:cNvGrpSpPr>
          <p:nvPr/>
        </p:nvGrpSpPr>
        <p:grpSpPr bwMode="auto">
          <a:xfrm>
            <a:off x="457200" y="5665788"/>
            <a:ext cx="4191000" cy="614362"/>
            <a:chOff x="288" y="3665"/>
            <a:chExt cx="2640" cy="387"/>
          </a:xfrm>
        </p:grpSpPr>
        <p:sp>
          <p:nvSpPr>
            <p:cNvPr id="6154" name="AutoShape 10"/>
            <p:cNvSpPr>
              <a:spLocks noChangeArrowheads="1"/>
            </p:cNvSpPr>
            <p:nvPr/>
          </p:nvSpPr>
          <p:spPr bwMode="auto">
            <a:xfrm>
              <a:off x="1104" y="3792"/>
              <a:ext cx="1488" cy="192"/>
            </a:xfrm>
            <a:prstGeom prst="rightArrow">
              <a:avLst>
                <a:gd name="adj1" fmla="val 50000"/>
                <a:gd name="adj2" fmla="val 193750"/>
              </a:avLst>
            </a:prstGeom>
            <a:solidFill>
              <a:srgbClr val="4A86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1056" y="3665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id-ID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1890</a:t>
              </a:r>
            </a:p>
          </p:txBody>
        </p:sp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288" y="3772"/>
              <a:ext cx="7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altLang="id-ID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Classical</a:t>
              </a:r>
            </a:p>
          </p:txBody>
        </p:sp>
        <p:sp>
          <p:nvSpPr>
            <p:cNvPr id="6157" name="Text Box 13"/>
            <p:cNvSpPr txBox="1">
              <a:spLocks noChangeArrowheads="1"/>
            </p:cNvSpPr>
            <p:nvPr/>
          </p:nvSpPr>
          <p:spPr bwMode="auto">
            <a:xfrm>
              <a:off x="2544" y="3840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id-ID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1940</a:t>
              </a:r>
            </a:p>
          </p:txBody>
        </p:sp>
      </p:grpSp>
      <p:grpSp>
        <p:nvGrpSpPr>
          <p:cNvPr id="6192" name="Group 48"/>
          <p:cNvGrpSpPr>
            <a:grpSpLocks/>
          </p:cNvGrpSpPr>
          <p:nvPr/>
        </p:nvGrpSpPr>
        <p:grpSpPr bwMode="auto">
          <a:xfrm>
            <a:off x="3124200" y="3810000"/>
            <a:ext cx="4648200" cy="735013"/>
            <a:chOff x="1968" y="2496"/>
            <a:chExt cx="2928" cy="463"/>
          </a:xfrm>
        </p:grpSpPr>
        <p:sp>
          <p:nvSpPr>
            <p:cNvPr id="6163" name="AutoShape 19"/>
            <p:cNvSpPr>
              <a:spLocks noChangeArrowheads="1"/>
            </p:cNvSpPr>
            <p:nvPr/>
          </p:nvSpPr>
          <p:spPr bwMode="auto">
            <a:xfrm>
              <a:off x="3024" y="2640"/>
              <a:ext cx="1680" cy="192"/>
            </a:xfrm>
            <a:prstGeom prst="rightArrow">
              <a:avLst>
                <a:gd name="adj1" fmla="val 50000"/>
                <a:gd name="adj2" fmla="val 218750"/>
              </a:avLst>
            </a:prstGeom>
            <a:solidFill>
              <a:srgbClr val="4A86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6164" name="Text Box 20"/>
            <p:cNvSpPr txBox="1">
              <a:spLocks noChangeArrowheads="1"/>
            </p:cNvSpPr>
            <p:nvPr/>
          </p:nvSpPr>
          <p:spPr bwMode="auto">
            <a:xfrm>
              <a:off x="2976" y="2496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id-ID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1950</a:t>
              </a:r>
            </a:p>
          </p:txBody>
        </p:sp>
        <p:sp>
          <p:nvSpPr>
            <p:cNvPr id="6165" name="Text Box 21"/>
            <p:cNvSpPr txBox="1">
              <a:spLocks noChangeArrowheads="1"/>
            </p:cNvSpPr>
            <p:nvPr/>
          </p:nvSpPr>
          <p:spPr bwMode="auto">
            <a:xfrm>
              <a:off x="4512" y="2747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id-ID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2000</a:t>
              </a:r>
            </a:p>
          </p:txBody>
        </p:sp>
        <p:sp>
          <p:nvSpPr>
            <p:cNvPr id="6166" name="Text Box 22"/>
            <p:cNvSpPr txBox="1">
              <a:spLocks noChangeArrowheads="1"/>
            </p:cNvSpPr>
            <p:nvPr/>
          </p:nvSpPr>
          <p:spPr bwMode="auto">
            <a:xfrm>
              <a:off x="1968" y="2620"/>
              <a:ext cx="10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altLang="id-ID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Systems Theory</a:t>
              </a:r>
            </a:p>
          </p:txBody>
        </p:sp>
      </p:grpSp>
      <p:grpSp>
        <p:nvGrpSpPr>
          <p:cNvPr id="6187" name="Group 43"/>
          <p:cNvGrpSpPr>
            <a:grpSpLocks/>
          </p:cNvGrpSpPr>
          <p:nvPr/>
        </p:nvGrpSpPr>
        <p:grpSpPr bwMode="auto">
          <a:xfrm>
            <a:off x="3886200" y="1752600"/>
            <a:ext cx="4572000" cy="766763"/>
            <a:chOff x="2448" y="1200"/>
            <a:chExt cx="2880" cy="483"/>
          </a:xfrm>
        </p:grpSpPr>
        <p:sp>
          <p:nvSpPr>
            <p:cNvPr id="6176" name="AutoShape 32"/>
            <p:cNvSpPr>
              <a:spLocks noChangeArrowheads="1"/>
            </p:cNvSpPr>
            <p:nvPr/>
          </p:nvSpPr>
          <p:spPr bwMode="auto">
            <a:xfrm>
              <a:off x="4560" y="1327"/>
              <a:ext cx="576" cy="209"/>
            </a:xfrm>
            <a:prstGeom prst="rightArrow">
              <a:avLst>
                <a:gd name="adj1" fmla="val 50000"/>
                <a:gd name="adj2" fmla="val 68900"/>
              </a:avLst>
            </a:prstGeom>
            <a:solidFill>
              <a:srgbClr val="4A86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6177" name="Text Box 33"/>
            <p:cNvSpPr txBox="1">
              <a:spLocks noChangeArrowheads="1"/>
            </p:cNvSpPr>
            <p:nvPr/>
          </p:nvSpPr>
          <p:spPr bwMode="auto">
            <a:xfrm>
              <a:off x="4512" y="1200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id-ID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2000</a:t>
              </a:r>
            </a:p>
          </p:txBody>
        </p:sp>
        <p:sp>
          <p:nvSpPr>
            <p:cNvPr id="6178" name="Text Box 34"/>
            <p:cNvSpPr txBox="1">
              <a:spLocks noChangeArrowheads="1"/>
            </p:cNvSpPr>
            <p:nvPr/>
          </p:nvSpPr>
          <p:spPr bwMode="auto">
            <a:xfrm>
              <a:off x="4944" y="1471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id-ID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2010</a:t>
              </a:r>
            </a:p>
          </p:txBody>
        </p:sp>
        <p:sp>
          <p:nvSpPr>
            <p:cNvPr id="6179" name="Text Box 35"/>
            <p:cNvSpPr txBox="1">
              <a:spLocks noChangeArrowheads="1"/>
            </p:cNvSpPr>
            <p:nvPr/>
          </p:nvSpPr>
          <p:spPr bwMode="auto">
            <a:xfrm>
              <a:off x="2448" y="1307"/>
              <a:ext cx="21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altLang="id-ID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The Technology-Driven Workplace</a:t>
              </a:r>
            </a:p>
          </p:txBody>
        </p:sp>
      </p:grpSp>
      <p:grpSp>
        <p:nvGrpSpPr>
          <p:cNvPr id="6182" name="Group 38"/>
          <p:cNvGrpSpPr>
            <a:grpSpLocks/>
          </p:cNvGrpSpPr>
          <p:nvPr/>
        </p:nvGrpSpPr>
        <p:grpSpPr bwMode="auto">
          <a:xfrm>
            <a:off x="4267200" y="2209800"/>
            <a:ext cx="4114800" cy="766763"/>
            <a:chOff x="2592" y="1440"/>
            <a:chExt cx="2592" cy="483"/>
          </a:xfrm>
        </p:grpSpPr>
        <p:sp>
          <p:nvSpPr>
            <p:cNvPr id="6183" name="AutoShape 39"/>
            <p:cNvSpPr>
              <a:spLocks noChangeArrowheads="1"/>
            </p:cNvSpPr>
            <p:nvPr/>
          </p:nvSpPr>
          <p:spPr bwMode="auto">
            <a:xfrm>
              <a:off x="4224" y="1567"/>
              <a:ext cx="768" cy="192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4A86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6184" name="Text Box 40"/>
            <p:cNvSpPr txBox="1">
              <a:spLocks noChangeArrowheads="1"/>
            </p:cNvSpPr>
            <p:nvPr/>
          </p:nvSpPr>
          <p:spPr bwMode="auto">
            <a:xfrm>
              <a:off x="4176" y="1440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id-ID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1990</a:t>
              </a:r>
            </a:p>
          </p:txBody>
        </p:sp>
        <p:sp>
          <p:nvSpPr>
            <p:cNvPr id="6185" name="Text Box 41"/>
            <p:cNvSpPr txBox="1">
              <a:spLocks noChangeArrowheads="1"/>
            </p:cNvSpPr>
            <p:nvPr/>
          </p:nvSpPr>
          <p:spPr bwMode="auto">
            <a:xfrm>
              <a:off x="4800" y="1711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id-ID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2010</a:t>
              </a:r>
            </a:p>
          </p:txBody>
        </p:sp>
        <p:sp>
          <p:nvSpPr>
            <p:cNvPr id="6186" name="Text Box 42"/>
            <p:cNvSpPr txBox="1">
              <a:spLocks noChangeArrowheads="1"/>
            </p:cNvSpPr>
            <p:nvPr/>
          </p:nvSpPr>
          <p:spPr bwMode="auto">
            <a:xfrm>
              <a:off x="2592" y="1547"/>
              <a:ext cx="163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altLang="id-ID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The Learning Organization</a:t>
              </a:r>
            </a:p>
          </p:txBody>
        </p:sp>
      </p:grpSp>
      <p:grpSp>
        <p:nvGrpSpPr>
          <p:cNvPr id="6191" name="Group 47"/>
          <p:cNvGrpSpPr>
            <a:grpSpLocks/>
          </p:cNvGrpSpPr>
          <p:nvPr/>
        </p:nvGrpSpPr>
        <p:grpSpPr bwMode="auto">
          <a:xfrm>
            <a:off x="3733800" y="3208338"/>
            <a:ext cx="4038600" cy="725487"/>
            <a:chOff x="2352" y="2117"/>
            <a:chExt cx="2544" cy="457"/>
          </a:xfrm>
        </p:grpSpPr>
        <p:sp>
          <p:nvSpPr>
            <p:cNvPr id="6168" name="AutoShape 24"/>
            <p:cNvSpPr>
              <a:spLocks noChangeArrowheads="1"/>
            </p:cNvSpPr>
            <p:nvPr/>
          </p:nvSpPr>
          <p:spPr bwMode="auto">
            <a:xfrm>
              <a:off x="3552" y="2239"/>
              <a:ext cx="1152" cy="192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4A86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6169" name="Text Box 25"/>
            <p:cNvSpPr txBox="1">
              <a:spLocks noChangeArrowheads="1"/>
            </p:cNvSpPr>
            <p:nvPr/>
          </p:nvSpPr>
          <p:spPr bwMode="auto">
            <a:xfrm>
              <a:off x="3504" y="2117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id-ID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1970</a:t>
              </a:r>
            </a:p>
          </p:txBody>
        </p:sp>
        <p:sp>
          <p:nvSpPr>
            <p:cNvPr id="6170" name="Text Box 26"/>
            <p:cNvSpPr txBox="1">
              <a:spLocks noChangeArrowheads="1"/>
            </p:cNvSpPr>
            <p:nvPr/>
          </p:nvSpPr>
          <p:spPr bwMode="auto">
            <a:xfrm>
              <a:off x="2352" y="2219"/>
              <a:ext cx="12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altLang="id-ID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Contingency Views</a:t>
              </a:r>
            </a:p>
          </p:txBody>
        </p:sp>
        <p:sp>
          <p:nvSpPr>
            <p:cNvPr id="6188" name="Text Box 44"/>
            <p:cNvSpPr txBox="1">
              <a:spLocks noChangeArrowheads="1"/>
            </p:cNvSpPr>
            <p:nvPr/>
          </p:nvSpPr>
          <p:spPr bwMode="auto">
            <a:xfrm>
              <a:off x="4512" y="2362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id-ID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2000</a:t>
              </a:r>
            </a:p>
          </p:txBody>
        </p:sp>
      </p:grpSp>
      <p:grpSp>
        <p:nvGrpSpPr>
          <p:cNvPr id="6190" name="Group 46"/>
          <p:cNvGrpSpPr>
            <a:grpSpLocks/>
          </p:cNvGrpSpPr>
          <p:nvPr/>
        </p:nvGrpSpPr>
        <p:grpSpPr bwMode="auto">
          <a:xfrm>
            <a:off x="3352800" y="2657475"/>
            <a:ext cx="4572000" cy="695325"/>
            <a:chOff x="2112" y="1770"/>
            <a:chExt cx="2880" cy="438"/>
          </a:xfrm>
        </p:grpSpPr>
        <p:sp>
          <p:nvSpPr>
            <p:cNvPr id="6172" name="AutoShape 28"/>
            <p:cNvSpPr>
              <a:spLocks noChangeArrowheads="1"/>
            </p:cNvSpPr>
            <p:nvPr/>
          </p:nvSpPr>
          <p:spPr bwMode="auto">
            <a:xfrm>
              <a:off x="3936" y="1903"/>
              <a:ext cx="768" cy="192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4A86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6173" name="Text Box 29"/>
            <p:cNvSpPr txBox="1">
              <a:spLocks noChangeArrowheads="1"/>
            </p:cNvSpPr>
            <p:nvPr/>
          </p:nvSpPr>
          <p:spPr bwMode="auto">
            <a:xfrm>
              <a:off x="3888" y="1770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id-ID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1980</a:t>
              </a:r>
            </a:p>
          </p:txBody>
        </p:sp>
        <p:sp>
          <p:nvSpPr>
            <p:cNvPr id="6174" name="Text Box 30"/>
            <p:cNvSpPr txBox="1">
              <a:spLocks noChangeArrowheads="1"/>
            </p:cNvSpPr>
            <p:nvPr/>
          </p:nvSpPr>
          <p:spPr bwMode="auto">
            <a:xfrm>
              <a:off x="2112" y="1883"/>
              <a:ext cx="18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altLang="id-ID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Total Quality Management</a:t>
              </a:r>
            </a:p>
          </p:txBody>
        </p:sp>
        <p:sp>
          <p:nvSpPr>
            <p:cNvPr id="6189" name="Text Box 45"/>
            <p:cNvSpPr txBox="1">
              <a:spLocks noChangeArrowheads="1"/>
            </p:cNvSpPr>
            <p:nvPr/>
          </p:nvSpPr>
          <p:spPr bwMode="auto">
            <a:xfrm>
              <a:off x="4608" y="1996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id-ID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2000</a:t>
              </a:r>
            </a:p>
          </p:txBody>
        </p:sp>
      </p:grpSp>
      <p:grpSp>
        <p:nvGrpSpPr>
          <p:cNvPr id="6194" name="Group 50"/>
          <p:cNvGrpSpPr>
            <a:grpSpLocks/>
          </p:cNvGrpSpPr>
          <p:nvPr/>
        </p:nvGrpSpPr>
        <p:grpSpPr bwMode="auto">
          <a:xfrm>
            <a:off x="1066800" y="4464050"/>
            <a:ext cx="6248400" cy="735013"/>
            <a:chOff x="672" y="2908"/>
            <a:chExt cx="3936" cy="463"/>
          </a:xfrm>
        </p:grpSpPr>
        <p:sp>
          <p:nvSpPr>
            <p:cNvPr id="6159" name="AutoShape 15"/>
            <p:cNvSpPr>
              <a:spLocks noChangeArrowheads="1"/>
            </p:cNvSpPr>
            <p:nvPr/>
          </p:nvSpPr>
          <p:spPr bwMode="auto">
            <a:xfrm>
              <a:off x="2640" y="3051"/>
              <a:ext cx="1824" cy="192"/>
            </a:xfrm>
            <a:prstGeom prst="rightArrow">
              <a:avLst>
                <a:gd name="adj1" fmla="val 50000"/>
                <a:gd name="adj2" fmla="val 237500"/>
              </a:avLst>
            </a:prstGeom>
            <a:solidFill>
              <a:srgbClr val="4A869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d-ID">
                <a:solidFill>
                  <a:srgbClr val="000000"/>
                </a:solidFill>
              </a:endParaRPr>
            </a:p>
          </p:txBody>
        </p:sp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2592" y="2908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id-ID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1940</a:t>
              </a:r>
            </a:p>
          </p:txBody>
        </p:sp>
        <p:sp>
          <p:nvSpPr>
            <p:cNvPr id="6161" name="Text Box 17"/>
            <p:cNvSpPr txBox="1">
              <a:spLocks noChangeArrowheads="1"/>
            </p:cNvSpPr>
            <p:nvPr/>
          </p:nvSpPr>
          <p:spPr bwMode="auto">
            <a:xfrm>
              <a:off x="672" y="3030"/>
              <a:ext cx="196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altLang="id-ID" sz="16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Management Science Perspective</a:t>
              </a:r>
            </a:p>
          </p:txBody>
        </p:sp>
        <p:sp>
          <p:nvSpPr>
            <p:cNvPr id="6193" name="Text Box 49"/>
            <p:cNvSpPr txBox="1">
              <a:spLocks noChangeArrowheads="1"/>
            </p:cNvSpPr>
            <p:nvPr/>
          </p:nvSpPr>
          <p:spPr bwMode="auto">
            <a:xfrm>
              <a:off x="4224" y="3159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id-ID" sz="1600">
                  <a:solidFill>
                    <a:srgbClr val="000000"/>
                  </a:solidFill>
                  <a:latin typeface="Times New Roman" panose="02020603050405020304" pitchFamily="18" charset="0"/>
                </a:rPr>
                <a:t>1990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03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917575"/>
          </a:xfrm>
        </p:spPr>
        <p:txBody>
          <a:bodyPr/>
          <a:lstStyle/>
          <a:p>
            <a:r>
              <a:rPr lang="en-US" altLang="id-ID" sz="3200" smtClean="0"/>
              <a:t>CLASSICAL PERSPECTIVE?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id-ID" sz="2400" smtClean="0"/>
              <a:t>Perspektif Klasik adalah “suatu perspektif manajemen  yang muncul sepanjang  abad 19 dan awal abad ke-20, yang menekankan pendekatan rasional dan ilmiah terhadap studi manajemen dan berupaya untuk membuat organisasi mampu mengoperasikan  mesin-mesin efisien.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id-ID" sz="2400" smtClean="0"/>
          </a:p>
          <a:p>
            <a:r>
              <a:rPr lang="en-US" altLang="id-ID" sz="2400" smtClean="0"/>
              <a:t>Perspektif Klasik meliputi 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sz="2400" smtClean="0"/>
              <a:t>	a. Manajemen Ilmiah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sz="2400" smtClean="0"/>
              <a:t>	b. Organisasi Birokrasi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sz="2400" smtClean="0"/>
              <a:t>	c. Prinsip Administrasi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z="2000" i="1" smtClean="0"/>
              <a:t>Perspektif Klasik </a:t>
            </a:r>
            <a:r>
              <a:rPr lang="en-US" altLang="id-ID" smtClean="0"/>
              <a:t>MANAJEMEN ILMIAH?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 smtClean="0"/>
              <a:t>Manajemen</a:t>
            </a:r>
            <a:r>
              <a:rPr lang="en-US" sz="2800" dirty="0" smtClean="0"/>
              <a:t> </a:t>
            </a:r>
            <a:r>
              <a:rPr lang="en-US" sz="2800" dirty="0" err="1" smtClean="0"/>
              <a:t>Ilmiah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perspektif</a:t>
            </a:r>
            <a:r>
              <a:rPr lang="en-US" sz="2800" dirty="0" smtClean="0"/>
              <a:t> </a:t>
            </a:r>
            <a:r>
              <a:rPr lang="en-US" sz="2800" dirty="0" err="1" smtClean="0"/>
              <a:t>manajemen</a:t>
            </a:r>
            <a:r>
              <a:rPr lang="en-US" sz="2800" dirty="0" smtClean="0"/>
              <a:t> </a:t>
            </a:r>
            <a:r>
              <a:rPr lang="en-US" sz="2800" dirty="0" err="1" smtClean="0"/>
              <a:t>klasik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menekankan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praktik</a:t>
            </a:r>
            <a:r>
              <a:rPr lang="en-US" sz="2800" dirty="0" smtClean="0"/>
              <a:t> </a:t>
            </a:r>
            <a:r>
              <a:rPr lang="en-US" sz="2800" dirty="0" err="1" smtClean="0"/>
              <a:t>manajemen</a:t>
            </a:r>
            <a:r>
              <a:rPr lang="en-US" sz="2800" dirty="0" smtClean="0"/>
              <a:t> </a:t>
            </a:r>
            <a:r>
              <a:rPr lang="en-US" sz="2800" dirty="0" err="1" smtClean="0"/>
              <a:t>ditentukan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ilmiah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solusi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meningkatkan</a:t>
            </a:r>
            <a:r>
              <a:rPr lang="en-US" sz="2800" dirty="0" smtClean="0"/>
              <a:t> </a:t>
            </a:r>
            <a:r>
              <a:rPr lang="en-US" sz="2800" dirty="0" err="1" smtClean="0"/>
              <a:t>produktivitas</a:t>
            </a:r>
            <a:r>
              <a:rPr lang="en-US" sz="2800" dirty="0" smtClean="0"/>
              <a:t> </a:t>
            </a:r>
            <a:r>
              <a:rPr lang="en-US" sz="2800" dirty="0" err="1" smtClean="0"/>
              <a:t>buruh</a:t>
            </a:r>
            <a:r>
              <a:rPr lang="en-US" sz="2800" dirty="0" smtClean="0"/>
              <a:t>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 smtClean="0"/>
              <a:t>Pelopor</a:t>
            </a:r>
            <a:r>
              <a:rPr lang="en-US" sz="2800" dirty="0" smtClean="0"/>
              <a:t> :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Frederick Winslow Taylor (</a:t>
            </a:r>
            <a:r>
              <a:rPr lang="en-US" sz="2800" dirty="0" err="1" smtClean="0"/>
              <a:t>studi</a:t>
            </a:r>
            <a:r>
              <a:rPr lang="en-US" sz="2800" dirty="0" smtClean="0"/>
              <a:t> </a:t>
            </a:r>
            <a:r>
              <a:rPr lang="en-US" sz="2800" dirty="0" err="1" smtClean="0"/>
              <a:t>ilmiah</a:t>
            </a:r>
            <a:r>
              <a:rPr lang="en-US" sz="2800" dirty="0" smtClean="0"/>
              <a:t> pd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mnj</a:t>
            </a:r>
            <a:r>
              <a:rPr lang="en-US" sz="2800" dirty="0" smtClean="0"/>
              <a:t>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Henry Gantt (</a:t>
            </a:r>
            <a:r>
              <a:rPr lang="en-US" sz="2800" dirty="0" err="1" smtClean="0"/>
              <a:t>grafik</a:t>
            </a:r>
            <a:r>
              <a:rPr lang="en-US" sz="2800" dirty="0" smtClean="0"/>
              <a:t> </a:t>
            </a:r>
            <a:r>
              <a:rPr lang="en-US" sz="2800" dirty="0" err="1" smtClean="0"/>
              <a:t>gantt</a:t>
            </a:r>
            <a:r>
              <a:rPr lang="en-US" sz="2800" dirty="0" smtClean="0"/>
              <a:t> ; </a:t>
            </a:r>
            <a:r>
              <a:rPr lang="en-US" sz="2800" dirty="0" err="1" smtClean="0"/>
              <a:t>tahapan</a:t>
            </a:r>
            <a:r>
              <a:rPr lang="en-US" sz="2800" dirty="0" smtClean="0"/>
              <a:t> </a:t>
            </a:r>
            <a:r>
              <a:rPr lang="en-US" sz="2800" dirty="0" err="1" smtClean="0"/>
              <a:t>produksi</a:t>
            </a:r>
            <a:r>
              <a:rPr lang="en-US" sz="2800" dirty="0" smtClean="0"/>
              <a:t>…)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Frank B </a:t>
            </a:r>
            <a:r>
              <a:rPr lang="en-US" sz="2800" dirty="0" err="1" smtClean="0"/>
              <a:t>Gilberth</a:t>
            </a:r>
            <a:r>
              <a:rPr lang="en-US" sz="2800" dirty="0" smtClean="0"/>
              <a:t> (time &amp; motion study)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571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smtClean="0"/>
              <a:t>Karakteristik Manajemen Ilmiah?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43925" cy="4525963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 smtClean="0"/>
              <a:t>Pendekatan</a:t>
            </a:r>
            <a:r>
              <a:rPr lang="en-US" sz="2800" dirty="0" smtClean="0"/>
              <a:t> </a:t>
            </a:r>
            <a:r>
              <a:rPr lang="en-US" sz="2800" dirty="0" err="1" smtClean="0"/>
              <a:t>Umum</a:t>
            </a:r>
            <a:r>
              <a:rPr lang="en-US" sz="2800" dirty="0" smtClean="0"/>
              <a:t> :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-</a:t>
            </a:r>
            <a:r>
              <a:rPr lang="en-US" sz="2800" dirty="0" err="1" smtClean="0"/>
              <a:t>Mengembangkan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standar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pekerjaan</a:t>
            </a:r>
            <a:endParaRPr lang="en-US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-</a:t>
            </a:r>
            <a:r>
              <a:rPr lang="en-US" sz="2800" dirty="0" err="1" smtClean="0"/>
              <a:t>Memilih</a:t>
            </a:r>
            <a:r>
              <a:rPr lang="en-US" sz="2800" dirty="0" smtClean="0"/>
              <a:t> </a:t>
            </a:r>
            <a:r>
              <a:rPr lang="en-US" sz="2800" dirty="0" err="1" smtClean="0"/>
              <a:t>karyawan</a:t>
            </a:r>
            <a:r>
              <a:rPr lang="en-US" sz="2800" dirty="0" smtClean="0"/>
              <a:t> dg </a:t>
            </a:r>
            <a:r>
              <a:rPr lang="en-US" sz="2800" dirty="0" err="1" smtClean="0"/>
              <a:t>kemampuan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tepat</a:t>
            </a:r>
            <a:r>
              <a:rPr lang="en-US" sz="2800" dirty="0" smtClean="0"/>
              <a:t>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-</a:t>
            </a:r>
            <a:r>
              <a:rPr lang="en-US" sz="2800" dirty="0" err="1" smtClean="0"/>
              <a:t>Melatih</a:t>
            </a:r>
            <a:r>
              <a:rPr lang="en-US" sz="2800" dirty="0" smtClean="0"/>
              <a:t> </a:t>
            </a:r>
            <a:r>
              <a:rPr lang="en-US" sz="2800" dirty="0" err="1" smtClean="0"/>
              <a:t>pekerja</a:t>
            </a:r>
            <a:r>
              <a:rPr lang="en-US" sz="2800" dirty="0" smtClean="0"/>
              <a:t>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standar</a:t>
            </a:r>
            <a:endParaRPr lang="en-US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-</a:t>
            </a:r>
            <a:r>
              <a:rPr lang="en-US" sz="2800" dirty="0" err="1" smtClean="0"/>
              <a:t>Mendukung</a:t>
            </a:r>
            <a:r>
              <a:rPr lang="en-US" sz="2800" dirty="0" smtClean="0"/>
              <a:t> </a:t>
            </a:r>
            <a:r>
              <a:rPr lang="en-US" sz="2800" dirty="0" err="1" smtClean="0"/>
              <a:t>pekerja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merencanakan</a:t>
            </a:r>
            <a:r>
              <a:rPr lang="en-US" sz="2800" dirty="0" smtClean="0"/>
              <a:t> </a:t>
            </a:r>
            <a:r>
              <a:rPr lang="en-US" sz="2800" dirty="0" err="1" smtClean="0"/>
              <a:t>pekerjaan</a:t>
            </a:r>
            <a:endParaRPr lang="en-US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mereka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mengurangi</a:t>
            </a:r>
            <a:r>
              <a:rPr lang="en-US" sz="2800" dirty="0" smtClean="0"/>
              <a:t> </a:t>
            </a:r>
            <a:r>
              <a:rPr lang="en-US" sz="2800" dirty="0" err="1" smtClean="0"/>
              <a:t>interupsi</a:t>
            </a:r>
            <a:endParaRPr lang="en-US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-</a:t>
            </a:r>
            <a:r>
              <a:rPr lang="en-US" sz="2800" dirty="0" err="1" smtClean="0"/>
              <a:t>Menyediakan</a:t>
            </a:r>
            <a:r>
              <a:rPr lang="en-US" sz="2800" dirty="0" smtClean="0"/>
              <a:t> </a:t>
            </a:r>
            <a:r>
              <a:rPr lang="en-US" sz="2800" dirty="0" err="1" smtClean="0"/>
              <a:t>insentif</a:t>
            </a:r>
            <a:r>
              <a:rPr lang="en-US" sz="2800" dirty="0" smtClean="0"/>
              <a:t> </a:t>
            </a:r>
            <a:r>
              <a:rPr lang="en-US" sz="2800" dirty="0" err="1" smtClean="0"/>
              <a:t>gaji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pekerja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endParaRPr lang="en-US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produksi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meningkat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z="3200" smtClean="0"/>
              <a:t>Karakteristik Manajemen Ilmiah?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071688"/>
            <a:ext cx="8229600" cy="4252912"/>
          </a:xfrm>
        </p:spPr>
        <p:txBody>
          <a:bodyPr/>
          <a:lstStyle/>
          <a:p>
            <a:r>
              <a:rPr lang="en-US" altLang="id-ID" sz="2800" smtClean="0"/>
              <a:t>Kontribusi 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sz="2800" smtClean="0"/>
              <a:t>	-Menunjukkan pentingnya kompensasi terhadap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sz="2800" smtClean="0"/>
              <a:t>     kinerja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sz="2800" smtClean="0"/>
              <a:t>	-Memulai studi yang seksama tentang tugas dan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sz="2800" smtClean="0"/>
              <a:t>     pekerjaan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sz="2800" smtClean="0"/>
              <a:t>	-Menunjukkan pentingnya seleksi dan pelatihan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sz="2800" smtClean="0"/>
              <a:t>     bagi personal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857250"/>
          </a:xfrm>
        </p:spPr>
        <p:txBody>
          <a:bodyPr/>
          <a:lstStyle/>
          <a:p>
            <a:r>
              <a:rPr lang="en-US" altLang="id-ID" sz="3200" smtClean="0"/>
              <a:t>Karakteristik Manajemen Ilmiah?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2000250"/>
            <a:ext cx="8229600" cy="3900488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 smtClean="0"/>
              <a:t>Kritik</a:t>
            </a:r>
            <a:r>
              <a:rPr lang="en-US" sz="2800" dirty="0" smtClean="0"/>
              <a:t> :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-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menghargai</a:t>
            </a:r>
            <a:r>
              <a:rPr lang="en-US" sz="2800" dirty="0" smtClean="0"/>
              <a:t> </a:t>
            </a:r>
            <a:r>
              <a:rPr lang="en-US" sz="2800" dirty="0" err="1" smtClean="0"/>
              <a:t>konteks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</a:t>
            </a:r>
            <a:r>
              <a:rPr lang="en-US" sz="2800" dirty="0" err="1" smtClean="0"/>
              <a:t>bekerja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pekerja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endParaRPr lang="en-US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-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mengakui</a:t>
            </a:r>
            <a:r>
              <a:rPr lang="en-US" sz="2800" dirty="0" smtClean="0"/>
              <a:t> </a:t>
            </a:r>
            <a:r>
              <a:rPr lang="en-US" sz="2800" dirty="0" err="1" smtClean="0"/>
              <a:t>adanya</a:t>
            </a:r>
            <a:r>
              <a:rPr lang="en-US" sz="2800" dirty="0" smtClean="0"/>
              <a:t> </a:t>
            </a:r>
            <a:r>
              <a:rPr lang="en-US" sz="2800" dirty="0" err="1" smtClean="0"/>
              <a:t>keberagaman</a:t>
            </a:r>
            <a:r>
              <a:rPr lang="en-US" sz="2800" dirty="0" smtClean="0"/>
              <a:t>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orang</a:t>
            </a:r>
            <a:endParaRPr lang="en-US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-</a:t>
            </a:r>
            <a:r>
              <a:rPr lang="en-US" sz="2800" dirty="0" err="1" smtClean="0"/>
              <a:t>Cenderung</a:t>
            </a:r>
            <a:r>
              <a:rPr lang="en-US" sz="2800" dirty="0" smtClean="0"/>
              <a:t> </a:t>
            </a:r>
            <a:r>
              <a:rPr lang="en-US" sz="2800" dirty="0" err="1" smtClean="0"/>
              <a:t>menganggap</a:t>
            </a:r>
            <a:r>
              <a:rPr lang="en-US" sz="2800" dirty="0" smtClean="0"/>
              <a:t> </a:t>
            </a:r>
            <a:r>
              <a:rPr lang="en-US" sz="2800" dirty="0" err="1" smtClean="0"/>
              <a:t>pekerja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kelompok</a:t>
            </a:r>
            <a:r>
              <a:rPr lang="en-US" sz="2800" dirty="0" smtClean="0"/>
              <a:t>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yang </a:t>
            </a:r>
            <a:r>
              <a:rPr lang="en-US" sz="2800" dirty="0" err="1" smtClean="0"/>
              <a:t>seragam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mengabaikan</a:t>
            </a:r>
            <a:r>
              <a:rPr lang="en-US" sz="2800" dirty="0" smtClean="0"/>
              <a:t> </a:t>
            </a:r>
            <a:r>
              <a:rPr lang="en-US" sz="2800" dirty="0" err="1" smtClean="0"/>
              <a:t>ide</a:t>
            </a:r>
            <a:r>
              <a:rPr lang="en-US" sz="2800" dirty="0" smtClean="0"/>
              <a:t> </a:t>
            </a:r>
            <a:r>
              <a:rPr lang="en-US" sz="2800" dirty="0" err="1" smtClean="0"/>
              <a:t>serta</a:t>
            </a:r>
            <a:r>
              <a:rPr lang="en-US" sz="2800" dirty="0" smtClean="0"/>
              <a:t> saran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mereka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r>
              <a:rPr lang="en-US" altLang="id-ID" sz="1800" i="1" smtClean="0"/>
              <a:t>Perspektif Klasik </a:t>
            </a:r>
            <a:r>
              <a:rPr lang="en-US" altLang="id-ID" smtClean="0"/>
              <a:t>Organisasi Birokrasi?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500063" y="2428875"/>
            <a:ext cx="8229600" cy="3851275"/>
          </a:xfrm>
        </p:spPr>
        <p:txBody>
          <a:bodyPr/>
          <a:lstStyle/>
          <a:p>
            <a:r>
              <a:rPr lang="en-US" altLang="id-ID" sz="2800" smtClean="0"/>
              <a:t>Perspektif manajemen klasik yang menekankan manajemen pada dasar nonpersonal dan rasional melalui elemen-elemen seperti otoritas dan tanggung jawab yang didefinisikan secara jelas, pencatatan secara formal, dan pemisahan  antara manajemen dengan kepemilikan.</a:t>
            </a:r>
          </a:p>
          <a:p>
            <a:r>
              <a:rPr lang="en-US" altLang="id-ID" sz="2800" smtClean="0"/>
              <a:t>Pelopor 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sz="2800" smtClean="0"/>
              <a:t>	Max Weber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060450"/>
          </a:xfrm>
        </p:spPr>
        <p:txBody>
          <a:bodyPr/>
          <a:lstStyle/>
          <a:p>
            <a:r>
              <a:rPr lang="en-US" altLang="id-ID" sz="3200" smtClean="0"/>
              <a:t>Karakteristik Organisasi Birokrasi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 smtClean="0"/>
              <a:t>Buruh</a:t>
            </a:r>
            <a:r>
              <a:rPr lang="en-US" sz="2400" dirty="0" smtClean="0"/>
              <a:t> </a:t>
            </a:r>
            <a:r>
              <a:rPr lang="en-US" sz="2400" dirty="0" err="1" smtClean="0"/>
              <a:t>dibagi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dg </a:t>
            </a:r>
            <a:r>
              <a:rPr lang="en-US" sz="2400" dirty="0" err="1" smtClean="0"/>
              <a:t>definisi</a:t>
            </a:r>
            <a:r>
              <a:rPr lang="en-US" sz="2400" dirty="0" smtClean="0"/>
              <a:t> </a:t>
            </a:r>
            <a:r>
              <a:rPr lang="en-US" sz="2400" dirty="0" err="1" smtClean="0"/>
              <a:t>otoritas</a:t>
            </a:r>
            <a:r>
              <a:rPr lang="en-US" sz="2400" dirty="0" smtClean="0"/>
              <a:t> &amp; </a:t>
            </a:r>
            <a:r>
              <a:rPr lang="en-US" sz="2400" dirty="0" err="1" smtClean="0"/>
              <a:t>tanggung</a:t>
            </a:r>
            <a:r>
              <a:rPr lang="en-US" sz="2400" dirty="0" smtClean="0"/>
              <a:t> </a:t>
            </a:r>
            <a:r>
              <a:rPr lang="en-US" sz="2400" dirty="0" err="1" smtClean="0"/>
              <a:t>jawab</a:t>
            </a:r>
            <a:r>
              <a:rPr lang="en-US" sz="2400" dirty="0" smtClean="0"/>
              <a:t> </a:t>
            </a:r>
            <a:r>
              <a:rPr lang="en-US" sz="2400" dirty="0" err="1" smtClean="0"/>
              <a:t>jelas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dilegitimasikan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kewajiban</a:t>
            </a:r>
            <a:r>
              <a:rPr lang="en-US" sz="2400" dirty="0" smtClean="0"/>
              <a:t> </a:t>
            </a:r>
            <a:r>
              <a:rPr lang="en-US" sz="2400" dirty="0" err="1" smtClean="0"/>
              <a:t>resmi</a:t>
            </a:r>
            <a:endParaRPr lang="en-US" sz="24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 smtClean="0"/>
              <a:t>Posisi</a:t>
            </a:r>
            <a:r>
              <a:rPr lang="en-US" sz="2400" dirty="0" smtClean="0"/>
              <a:t> </a:t>
            </a:r>
            <a:r>
              <a:rPr lang="en-US" sz="2400" dirty="0" err="1" smtClean="0"/>
              <a:t>diorganisasikan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hirarki</a:t>
            </a:r>
            <a:r>
              <a:rPr lang="en-US" sz="2400" dirty="0" smtClean="0"/>
              <a:t> </a:t>
            </a:r>
            <a:r>
              <a:rPr lang="en-US" sz="2400" dirty="0" err="1" smtClean="0"/>
              <a:t>otoritas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masing2 </a:t>
            </a:r>
            <a:r>
              <a:rPr lang="en-US" sz="2400" dirty="0" err="1" smtClean="0"/>
              <a:t>berada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bawah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endParaRPr lang="en-US" sz="24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personel</a:t>
            </a:r>
            <a:r>
              <a:rPr lang="en-US" sz="2400" dirty="0" smtClean="0"/>
              <a:t>  </a:t>
            </a:r>
            <a:r>
              <a:rPr lang="en-US" sz="2400" dirty="0" err="1" smtClean="0"/>
              <a:t>diseleksi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dipromosikan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</a:t>
            </a:r>
            <a:r>
              <a:rPr lang="en-US" sz="2400" dirty="0" smtClean="0"/>
              <a:t> </a:t>
            </a:r>
            <a:r>
              <a:rPr lang="en-US" sz="2400" dirty="0" err="1" smtClean="0"/>
              <a:t>kualifikasi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teknis</a:t>
            </a:r>
            <a:r>
              <a:rPr lang="en-US" sz="2400" dirty="0" smtClean="0"/>
              <a:t>, yang </a:t>
            </a:r>
            <a:r>
              <a:rPr lang="en-US" sz="2400" dirty="0" err="1" smtClean="0"/>
              <a:t>dinilai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pemeriksaan</a:t>
            </a:r>
            <a:r>
              <a:rPr lang="en-US" sz="2400" dirty="0" smtClean="0"/>
              <a:t> (</a:t>
            </a:r>
            <a:r>
              <a:rPr lang="en-US" sz="2400" dirty="0" err="1" smtClean="0"/>
              <a:t>ujian</a:t>
            </a:r>
            <a:r>
              <a:rPr lang="en-US" sz="2400" dirty="0" smtClean="0"/>
              <a:t>)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menurut</a:t>
            </a:r>
            <a:r>
              <a:rPr lang="en-US" sz="2400" dirty="0" smtClean="0"/>
              <a:t> </a:t>
            </a:r>
            <a:r>
              <a:rPr lang="en-US" sz="2400" dirty="0" err="1" smtClean="0"/>
              <a:t>latihan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pengalaman</a:t>
            </a:r>
            <a:r>
              <a:rPr lang="en-US" sz="2400" dirty="0" smtClean="0"/>
              <a:t>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keputusan</a:t>
            </a:r>
            <a:r>
              <a:rPr lang="en-US" sz="2400" dirty="0" smtClean="0"/>
              <a:t> </a:t>
            </a:r>
            <a:r>
              <a:rPr lang="en-US" sz="2400" dirty="0" err="1" smtClean="0"/>
              <a:t>administratif</a:t>
            </a:r>
            <a:r>
              <a:rPr lang="en-US" sz="2400" dirty="0" smtClean="0"/>
              <a:t> </a:t>
            </a:r>
            <a:r>
              <a:rPr lang="en-US" sz="2400" dirty="0" err="1" smtClean="0"/>
              <a:t>dicatat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tertulis</a:t>
            </a:r>
            <a:r>
              <a:rPr lang="en-US" sz="2400" dirty="0" smtClean="0"/>
              <a:t>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 smtClean="0"/>
              <a:t>Manajemen</a:t>
            </a:r>
            <a:r>
              <a:rPr lang="en-US" sz="2400" dirty="0" smtClean="0"/>
              <a:t> </a:t>
            </a:r>
            <a:r>
              <a:rPr lang="en-US" sz="2400" dirty="0" err="1" smtClean="0"/>
              <a:t>terpisah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kepemilikan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err="1" smtClean="0"/>
              <a:t>Manajer</a:t>
            </a:r>
            <a:r>
              <a:rPr lang="en-US" sz="2400" dirty="0" smtClean="0"/>
              <a:t> </a:t>
            </a:r>
            <a:r>
              <a:rPr lang="en-US" sz="2400" dirty="0" err="1" smtClean="0"/>
              <a:t>mematuhi</a:t>
            </a:r>
            <a:r>
              <a:rPr lang="en-US" sz="2400" dirty="0" smtClean="0"/>
              <a:t> </a:t>
            </a:r>
            <a:r>
              <a:rPr lang="en-US" sz="2400" dirty="0" err="1" smtClean="0"/>
              <a:t>aturan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prosedur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memastikan</a:t>
            </a:r>
            <a:r>
              <a:rPr lang="en-US" sz="2400" dirty="0" smtClean="0"/>
              <a:t> </a:t>
            </a:r>
            <a:r>
              <a:rPr lang="en-US" sz="2400" dirty="0" err="1" smtClean="0"/>
              <a:t>perilaku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dpt</a:t>
            </a:r>
            <a:r>
              <a:rPr lang="en-US" sz="2400" dirty="0" smtClean="0"/>
              <a:t> </a:t>
            </a:r>
            <a:r>
              <a:rPr lang="en-US" sz="2400" dirty="0" err="1" smtClean="0"/>
              <a:t>diandalkan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diprediksi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785813"/>
          </a:xfrm>
        </p:spPr>
        <p:txBody>
          <a:bodyPr/>
          <a:lstStyle/>
          <a:p>
            <a:r>
              <a:rPr lang="en-US" altLang="id-ID" sz="1800" i="1" smtClean="0"/>
              <a:t>Perspektif Klasik  </a:t>
            </a:r>
            <a:r>
              <a:rPr lang="en-US" altLang="id-ID" sz="3600" smtClean="0"/>
              <a:t>Prinsip Administrasi?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 smtClean="0"/>
              <a:t>Perspektif</a:t>
            </a:r>
            <a:r>
              <a:rPr lang="en-US" sz="2800" dirty="0" smtClean="0"/>
              <a:t> </a:t>
            </a:r>
            <a:r>
              <a:rPr lang="en-US" sz="2800" dirty="0" err="1" smtClean="0"/>
              <a:t>manajemen</a:t>
            </a:r>
            <a:r>
              <a:rPr lang="en-US" sz="2800" dirty="0" smtClean="0"/>
              <a:t> </a:t>
            </a:r>
            <a:r>
              <a:rPr lang="en-US" sz="2800" dirty="0" err="1" smtClean="0"/>
              <a:t>klasik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berfokus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keseluruhan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bukan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pekerja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individu</a:t>
            </a:r>
            <a:r>
              <a:rPr lang="en-US" sz="2800" dirty="0" smtClean="0"/>
              <a:t>,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mengurangi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manajemen</a:t>
            </a:r>
            <a:r>
              <a:rPr lang="en-US" sz="2800" dirty="0" smtClean="0"/>
              <a:t>, </a:t>
            </a:r>
            <a:r>
              <a:rPr lang="en-US" sz="2800" dirty="0" err="1" smtClean="0"/>
              <a:t>yaitu</a:t>
            </a:r>
            <a:r>
              <a:rPr lang="en-US" sz="2800" dirty="0" smtClean="0"/>
              <a:t> </a:t>
            </a:r>
            <a:r>
              <a:rPr lang="en-US" sz="2800" dirty="0" err="1" smtClean="0"/>
              <a:t>perencanaan</a:t>
            </a:r>
            <a:r>
              <a:rPr lang="en-US" sz="2800" dirty="0" smtClean="0"/>
              <a:t>, </a:t>
            </a:r>
            <a:r>
              <a:rPr lang="en-US" sz="2800" dirty="0" err="1" smtClean="0"/>
              <a:t>pengorganisasian</a:t>
            </a:r>
            <a:r>
              <a:rPr lang="en-US" sz="2800" dirty="0" smtClean="0"/>
              <a:t>, </a:t>
            </a:r>
            <a:r>
              <a:rPr lang="en-US" sz="2800" dirty="0" err="1" smtClean="0"/>
              <a:t>komando</a:t>
            </a:r>
            <a:r>
              <a:rPr lang="en-US" sz="2800" dirty="0" smtClean="0"/>
              <a:t>, </a:t>
            </a:r>
            <a:r>
              <a:rPr lang="en-US" sz="2800" dirty="0" err="1" smtClean="0"/>
              <a:t>pengkoordinasian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pengendalian</a:t>
            </a:r>
            <a:r>
              <a:rPr lang="en-US" sz="2800" dirty="0" smtClean="0"/>
              <a:t>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 smtClean="0"/>
              <a:t>Pelopor</a:t>
            </a:r>
            <a:r>
              <a:rPr lang="en-US" sz="2800" dirty="0" smtClean="0"/>
              <a:t> :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Henri </a:t>
            </a:r>
            <a:r>
              <a:rPr lang="en-US" sz="2800" dirty="0" err="1" smtClean="0"/>
              <a:t>Fayol</a:t>
            </a:r>
            <a:endParaRPr lang="en-US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Mary Parker </a:t>
            </a:r>
            <a:r>
              <a:rPr lang="en-US" sz="2800" dirty="0" err="1" smtClean="0"/>
              <a:t>Follet</a:t>
            </a:r>
            <a:endParaRPr lang="en-US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Chester I Barnard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857250"/>
          </a:xfrm>
        </p:spPr>
        <p:txBody>
          <a:bodyPr/>
          <a:lstStyle/>
          <a:p>
            <a:r>
              <a:rPr lang="en-US" altLang="id-ID" sz="3200" smtClean="0"/>
              <a:t>Fayol Mengemukakan……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 smtClean="0"/>
              <a:t>Prinsip</a:t>
            </a:r>
            <a:r>
              <a:rPr lang="en-US" sz="2800" dirty="0" smtClean="0"/>
              <a:t> </a:t>
            </a:r>
            <a:r>
              <a:rPr lang="en-US" sz="2800" dirty="0" err="1" smtClean="0"/>
              <a:t>Manajemen</a:t>
            </a:r>
            <a:r>
              <a:rPr lang="en-US" sz="2800" dirty="0" smtClean="0"/>
              <a:t> (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filosofi</a:t>
            </a:r>
            <a:r>
              <a:rPr lang="en-US" sz="2800" dirty="0" smtClean="0"/>
              <a:t> </a:t>
            </a:r>
            <a:r>
              <a:rPr lang="en-US" sz="2800" dirty="0" err="1" smtClean="0"/>
              <a:t>manajemen</a:t>
            </a:r>
            <a:r>
              <a:rPr lang="en-US" sz="2800" dirty="0" smtClean="0"/>
              <a:t> ):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-</a:t>
            </a:r>
            <a:r>
              <a:rPr lang="en-US" sz="2800" dirty="0" err="1" smtClean="0"/>
              <a:t>Kesatuan</a:t>
            </a:r>
            <a:r>
              <a:rPr lang="en-US" sz="2800" dirty="0" smtClean="0"/>
              <a:t> </a:t>
            </a:r>
            <a:r>
              <a:rPr lang="en-US" sz="2800" dirty="0" err="1" smtClean="0"/>
              <a:t>komando</a:t>
            </a:r>
            <a:endParaRPr lang="en-US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-</a:t>
            </a:r>
            <a:r>
              <a:rPr lang="en-US" sz="2800" dirty="0" err="1" smtClean="0"/>
              <a:t>Pembagian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endParaRPr lang="en-US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-</a:t>
            </a:r>
            <a:r>
              <a:rPr lang="en-US" sz="2800" dirty="0" err="1" smtClean="0"/>
              <a:t>Kesatuan</a:t>
            </a:r>
            <a:r>
              <a:rPr lang="en-US" sz="2800" dirty="0" smtClean="0"/>
              <a:t> </a:t>
            </a:r>
            <a:r>
              <a:rPr lang="en-US" sz="2800" dirty="0" err="1" smtClean="0"/>
              <a:t>arah</a:t>
            </a:r>
            <a:endParaRPr lang="en-US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-</a:t>
            </a:r>
            <a:r>
              <a:rPr lang="en-US" sz="2800" dirty="0" err="1" smtClean="0"/>
              <a:t>Rantai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menyebar</a:t>
            </a:r>
            <a:endParaRPr lang="en-US" sz="2800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Lima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(</a:t>
            </a:r>
            <a:r>
              <a:rPr lang="en-US" sz="2800" dirty="0" err="1" smtClean="0"/>
              <a:t>elemen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) </a:t>
            </a:r>
            <a:r>
              <a:rPr lang="en-US" sz="2800" dirty="0" err="1" smtClean="0"/>
              <a:t>Manajemen</a:t>
            </a:r>
            <a:r>
              <a:rPr lang="en-US" sz="2800" dirty="0" smtClean="0"/>
              <a:t> :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	</a:t>
            </a:r>
            <a:r>
              <a:rPr lang="en-US" sz="2800" dirty="0" smtClean="0"/>
              <a:t>-</a:t>
            </a:r>
            <a:r>
              <a:rPr lang="en-US" sz="2800" dirty="0" err="1" smtClean="0"/>
              <a:t>Perencanaan</a:t>
            </a:r>
            <a:r>
              <a:rPr lang="en-US" sz="2800" dirty="0" smtClean="0"/>
              <a:t>, </a:t>
            </a:r>
            <a:r>
              <a:rPr lang="en-US" sz="2800" dirty="0" err="1" smtClean="0"/>
              <a:t>Pengorganisasian</a:t>
            </a:r>
            <a:r>
              <a:rPr lang="en-US" sz="2800" dirty="0" smtClean="0"/>
              <a:t>, </a:t>
            </a:r>
            <a:r>
              <a:rPr lang="en-US" sz="2800" dirty="0" err="1" smtClean="0"/>
              <a:t>Pengkomandoan</a:t>
            </a:r>
            <a:r>
              <a:rPr lang="en-US" sz="2800" dirty="0" smtClean="0"/>
              <a:t>,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 err="1" smtClean="0"/>
              <a:t>Pengkoordinasian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Pengendalian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EMPAT MASA TRANSISI PERADABAN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2052919"/>
            <a:ext cx="7704956" cy="4195481"/>
          </a:xfrm>
        </p:spPr>
        <p:txBody>
          <a:bodyPr>
            <a:normAutofit/>
          </a:bodyPr>
          <a:lstStyle/>
          <a:p>
            <a:r>
              <a:rPr lang="id-ID" sz="2800" dirty="0"/>
              <a:t>Peradaban Berburu</a:t>
            </a:r>
          </a:p>
          <a:p>
            <a:r>
              <a:rPr lang="id-ID" sz="2800" dirty="0"/>
              <a:t>Bertani dan Bercocok Tanam</a:t>
            </a:r>
          </a:p>
          <a:p>
            <a:r>
              <a:rPr lang="id-ID" sz="2800" dirty="0"/>
              <a:t>Era Industri</a:t>
            </a:r>
          </a:p>
          <a:p>
            <a:r>
              <a:rPr lang="id-ID" sz="2800" dirty="0"/>
              <a:t>Era Teknologi Informasi</a:t>
            </a:r>
          </a:p>
          <a:p>
            <a:pPr marL="0" indent="0">
              <a:buNone/>
            </a:pPr>
            <a:endParaRPr lang="id-ID" sz="2800" dirty="0" smtClean="0"/>
          </a:p>
          <a:p>
            <a:pPr marL="0" indent="0">
              <a:buNone/>
            </a:pPr>
            <a:r>
              <a:rPr lang="id-ID" sz="2800" dirty="0" smtClean="0"/>
              <a:t>Apakah </a:t>
            </a:r>
            <a:r>
              <a:rPr lang="id-ID" sz="2800" dirty="0"/>
              <a:t>yang terjadi era di masa datang?</a:t>
            </a:r>
          </a:p>
          <a:p>
            <a:r>
              <a:rPr lang="id-ID" sz="2800" dirty="0"/>
              <a:t>Era Knowlagde?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/>
              <a:t>HUMANISTIC PERSPECTIVE?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id-ID" sz="2800" smtClean="0"/>
              <a:t>Perspektif Kemanusiaan adalah perspektif manajemen yang muncul pada akhir abad ke-19 yang menekankan pemahaman terhadap kebiasaan, kebutuhan, dan perilaku orang di tempat kerja.</a:t>
            </a:r>
          </a:p>
          <a:p>
            <a:r>
              <a:rPr lang="en-US" altLang="id-ID" sz="2800" smtClean="0"/>
              <a:t>Meliputi 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sz="2800" smtClean="0"/>
              <a:t>	a. Gerakan hubungan manusia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sz="2800" smtClean="0"/>
              <a:t>	b. Perspektif sumber daya manusia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sz="2800" smtClean="0"/>
              <a:t>	c. Pendekatan ilmu perilaku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r>
              <a:rPr lang="en-US" altLang="id-ID" sz="3600" smtClean="0"/>
              <a:t>Gerakan Hubungan Manusia?</a:t>
            </a:r>
            <a:br>
              <a:rPr lang="en-US" altLang="id-ID" sz="3600" smtClean="0"/>
            </a:br>
            <a:r>
              <a:rPr lang="en-US" altLang="id-ID" sz="1800" i="1" smtClean="0"/>
              <a:t>Perspektif Kemanusiaan                               </a:t>
            </a:r>
            <a:r>
              <a:rPr lang="en-US" altLang="id-ID" sz="1800" b="1" smtClean="0"/>
              <a:t>(Elton Mayo &amp; Fritz Roethlisberger)</a:t>
            </a:r>
            <a:endParaRPr lang="en-US" altLang="id-ID" sz="3600" b="1" i="1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625" y="2071688"/>
            <a:ext cx="8229600" cy="4286250"/>
          </a:xfrm>
        </p:spPr>
        <p:txBody>
          <a:bodyPr>
            <a:norm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gerakan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pemikiran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praktik</a:t>
            </a:r>
            <a:r>
              <a:rPr lang="en-US" sz="2800" dirty="0" smtClean="0"/>
              <a:t> </a:t>
            </a:r>
            <a:r>
              <a:rPr lang="en-US" sz="2800" dirty="0" err="1" smtClean="0"/>
              <a:t>manajemen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menekankan</a:t>
            </a:r>
            <a:r>
              <a:rPr lang="en-US" sz="2800" dirty="0" smtClean="0"/>
              <a:t> </a:t>
            </a:r>
            <a:r>
              <a:rPr lang="en-US" sz="2800" dirty="0" err="1" smtClean="0"/>
              <a:t>kepuasan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dasar</a:t>
            </a:r>
            <a:r>
              <a:rPr lang="en-US" sz="2800" dirty="0" smtClean="0"/>
              <a:t> (non </a:t>
            </a:r>
            <a:r>
              <a:rPr lang="en-US" sz="2800" dirty="0" err="1" smtClean="0"/>
              <a:t>materi</a:t>
            </a:r>
            <a:r>
              <a:rPr lang="en-US" sz="2800" dirty="0" smtClean="0"/>
              <a:t>)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karyawan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kunci</a:t>
            </a:r>
            <a:r>
              <a:rPr lang="en-US" sz="2800" dirty="0" smtClean="0"/>
              <a:t> </a:t>
            </a:r>
            <a:r>
              <a:rPr lang="en-US" sz="2800" dirty="0" err="1" smtClean="0"/>
              <a:t>meningkatnya</a:t>
            </a:r>
            <a:r>
              <a:rPr lang="en-US" sz="2800" dirty="0" smtClean="0"/>
              <a:t> </a:t>
            </a:r>
            <a:r>
              <a:rPr lang="en-US" sz="2800" dirty="0" err="1" smtClean="0"/>
              <a:t>produktivitas</a:t>
            </a:r>
            <a:r>
              <a:rPr lang="en-US" sz="2800" dirty="0" smtClean="0"/>
              <a:t> </a:t>
            </a:r>
            <a:r>
              <a:rPr lang="en-US" sz="2800" dirty="0" err="1" smtClean="0"/>
              <a:t>pekerja</a:t>
            </a:r>
            <a:r>
              <a:rPr lang="en-US" sz="2800" dirty="0" smtClean="0"/>
              <a:t>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err="1" smtClean="0"/>
              <a:t>Diyakini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…. :</a:t>
            </a:r>
          </a:p>
          <a:p>
            <a:pPr marL="534988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dirty="0" err="1" smtClean="0"/>
              <a:t>kontrol</a:t>
            </a:r>
            <a:r>
              <a:rPr lang="en-US" sz="2800" dirty="0" smtClean="0"/>
              <a:t> </a:t>
            </a:r>
            <a:r>
              <a:rPr lang="en-US" sz="2800" dirty="0" err="1" smtClean="0"/>
              <a:t>yg</a:t>
            </a:r>
            <a:r>
              <a:rPr lang="en-US" sz="2800" dirty="0" smtClean="0"/>
              <a:t> </a:t>
            </a:r>
            <a:r>
              <a:rPr lang="en-US" sz="2800" dirty="0" err="1" smtClean="0"/>
              <a:t>benar</a:t>
            </a:r>
            <a:r>
              <a:rPr lang="id-ID" sz="2800" dirty="0" smtClean="0"/>
              <a:t> benar</a:t>
            </a:r>
            <a:r>
              <a:rPr lang="en-US" sz="2800" dirty="0" smtClean="0"/>
              <a:t> </a:t>
            </a:r>
            <a:r>
              <a:rPr lang="en-US" sz="2800" dirty="0" err="1" smtClean="0"/>
              <a:t>efektif</a:t>
            </a:r>
            <a:r>
              <a:rPr lang="en-US" sz="2800" dirty="0" smtClean="0"/>
              <a:t> </a:t>
            </a:r>
            <a:r>
              <a:rPr lang="en-US" sz="2800" dirty="0" err="1" smtClean="0"/>
              <a:t>datang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individu</a:t>
            </a:r>
            <a:r>
              <a:rPr lang="en-US" sz="2800" dirty="0" smtClean="0"/>
              <a:t> </a:t>
            </a:r>
            <a:r>
              <a:rPr lang="en-US" sz="2800" dirty="0" err="1" smtClean="0"/>
              <a:t>pekerja</a:t>
            </a:r>
            <a:r>
              <a:rPr lang="en-US" sz="2800" dirty="0" smtClean="0"/>
              <a:t>, </a:t>
            </a:r>
            <a:r>
              <a:rPr lang="en-US" sz="2800" dirty="0" err="1" smtClean="0"/>
              <a:t>bukan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kontrol</a:t>
            </a:r>
            <a:r>
              <a:rPr lang="en-US" sz="2800" dirty="0" smtClean="0"/>
              <a:t> </a:t>
            </a:r>
            <a:r>
              <a:rPr lang="en-US" sz="2800" dirty="0" err="1" smtClean="0"/>
              <a:t>ketat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otoriter</a:t>
            </a:r>
            <a:r>
              <a:rPr lang="en-US" sz="2800" dirty="0" smtClean="0"/>
              <a:t>…</a:t>
            </a:r>
          </a:p>
          <a:p>
            <a:pPr marL="534988" indent="-274320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n-US" sz="2800" dirty="0" err="1" smtClean="0"/>
              <a:t>kenaikan</a:t>
            </a:r>
            <a:r>
              <a:rPr lang="en-US" sz="2800" dirty="0" smtClean="0"/>
              <a:t> </a:t>
            </a:r>
            <a:r>
              <a:rPr lang="en-US" sz="2800" dirty="0" err="1" smtClean="0"/>
              <a:t>produktivitas</a:t>
            </a:r>
            <a:r>
              <a:rPr lang="en-US" sz="2800" dirty="0" smtClean="0"/>
              <a:t> </a:t>
            </a:r>
            <a:r>
              <a:rPr lang="en-US" sz="2800" u="sng" dirty="0" err="1" smtClean="0"/>
              <a:t>bukan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karena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uang</a:t>
            </a:r>
            <a:r>
              <a:rPr lang="en-US" sz="2800" u="sng" dirty="0" smtClean="0"/>
              <a:t> </a:t>
            </a:r>
            <a:r>
              <a:rPr lang="en-US" sz="2800" dirty="0" err="1" smtClean="0"/>
              <a:t>tetapi</a:t>
            </a:r>
            <a:r>
              <a:rPr lang="en-US" sz="2800" dirty="0" smtClean="0"/>
              <a:t>  </a:t>
            </a:r>
            <a:r>
              <a:rPr lang="en-US" sz="2800" dirty="0" err="1" smtClean="0"/>
              <a:t>adanya</a:t>
            </a:r>
            <a:r>
              <a:rPr lang="en-US" sz="2800" dirty="0" smtClean="0"/>
              <a:t> </a:t>
            </a:r>
            <a:r>
              <a:rPr lang="en-US" sz="2800" u="sng" dirty="0" err="1" smtClean="0"/>
              <a:t>hubungan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manusia</a:t>
            </a:r>
            <a:r>
              <a:rPr lang="en-US" sz="2800" u="sng" dirty="0" smtClean="0"/>
              <a:t> </a:t>
            </a:r>
            <a:r>
              <a:rPr lang="en-US" sz="2800" dirty="0" smtClean="0"/>
              <a:t>yang </a:t>
            </a:r>
            <a:r>
              <a:rPr lang="en-US" sz="2800" dirty="0" err="1" smtClean="0"/>
              <a:t>baik</a:t>
            </a:r>
            <a:r>
              <a:rPr lang="en-US" sz="2800" dirty="0" smtClean="0"/>
              <a:t>….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z="3200" smtClean="0"/>
              <a:t>Perspektif Sumber Daya Manusia</a:t>
            </a:r>
            <a:br>
              <a:rPr lang="en-US" altLang="id-ID" sz="3200" smtClean="0"/>
            </a:br>
            <a:r>
              <a:rPr lang="en-US" altLang="id-ID" sz="1800" i="1" smtClean="0"/>
              <a:t>Perspektif  Kemanusiaan</a:t>
            </a:r>
            <a:endParaRPr lang="en-US" altLang="id-ID" sz="3200" i="1" smtClean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id-ID" sz="2800" smtClean="0"/>
              <a:t>Perspektif manajemen yang menyatakan  bahwa pekerjaan seharusnya dirancang untuk memenuhi kebutuhan yang  lebih tinggi dengan membolehkan para pekerja untuk menggunakan potensinya secara penuh.</a:t>
            </a:r>
          </a:p>
          <a:p>
            <a:r>
              <a:rPr lang="en-US" altLang="id-ID" sz="2800" smtClean="0"/>
              <a:t>Pelopor 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sz="2800" smtClean="0"/>
              <a:t>	Abraham  Maslow (Teori Hirarki Kebutuhan)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sz="2800" smtClean="0"/>
              <a:t>	Douglas McGregor (Teori </a:t>
            </a:r>
            <a:r>
              <a:rPr lang="en-US" altLang="id-ID" sz="2800" b="1" smtClean="0">
                <a:solidFill>
                  <a:srgbClr val="FF0000"/>
                </a:solidFill>
              </a:rPr>
              <a:t>X</a:t>
            </a:r>
            <a:r>
              <a:rPr lang="en-US" altLang="id-ID" sz="2800" smtClean="0"/>
              <a:t> dan Teori </a:t>
            </a:r>
            <a:r>
              <a:rPr lang="en-US" altLang="id-ID" sz="2800" b="1" smtClean="0">
                <a:solidFill>
                  <a:srgbClr val="0070C0"/>
                </a:solidFill>
              </a:rPr>
              <a:t>Y</a:t>
            </a:r>
            <a:r>
              <a:rPr lang="en-US" altLang="id-ID" sz="2800" smtClean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r>
              <a:rPr lang="en-US" altLang="id-ID" sz="3200" smtClean="0"/>
              <a:t>Pendekatan Ilmu Perilaku</a:t>
            </a:r>
            <a:br>
              <a:rPr lang="en-US" altLang="id-ID" sz="3200" smtClean="0"/>
            </a:br>
            <a:r>
              <a:rPr lang="en-US" altLang="id-ID" sz="1800" i="1" smtClean="0"/>
              <a:t>Perspektif Kemanusiaan</a:t>
            </a:r>
            <a:endParaRPr lang="en-US" altLang="id-ID" sz="3200" i="1" smtClean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id-ID" sz="2800" smtClean="0"/>
              <a:t>Perspektif manajemen kemanusian yang menerapkan ilmu  sosial  di dalam konteks organisasi, yang diambil dari ekonomi, psikologi, sosiologi, dan disiplin ilmu lainnya.</a:t>
            </a:r>
          </a:p>
          <a:p>
            <a:r>
              <a:rPr lang="en-US" altLang="id-ID" sz="2800" smtClean="0"/>
              <a:t>Pendekatan ini digunakan untuk memahami perilaku dan interaksi karyawan  dalam lingkungan organisasi perusahaan.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774700"/>
          </a:xfrm>
        </p:spPr>
        <p:txBody>
          <a:bodyPr/>
          <a:lstStyle/>
          <a:p>
            <a:r>
              <a:rPr lang="en-US" altLang="id-ID" sz="3600" smtClean="0"/>
              <a:t>Management Science Perspective?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285750" y="1428750"/>
            <a:ext cx="8572500" cy="4525963"/>
          </a:xfrm>
        </p:spPr>
        <p:txBody>
          <a:bodyPr/>
          <a:lstStyle/>
          <a:p>
            <a:r>
              <a:rPr lang="en-US" altLang="id-ID" sz="2800" dirty="0" err="1" smtClean="0"/>
              <a:t>Perspektif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Sains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Manajemen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adalah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perspektif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manajemen</a:t>
            </a:r>
            <a:r>
              <a:rPr lang="en-US" altLang="id-ID" sz="2800" dirty="0" smtClean="0"/>
              <a:t> yang </a:t>
            </a:r>
            <a:r>
              <a:rPr lang="en-US" altLang="id-ID" sz="2800" dirty="0" err="1" smtClean="0"/>
              <a:t>muncul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setelah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perang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dunia</a:t>
            </a:r>
            <a:r>
              <a:rPr lang="en-US" altLang="id-ID" sz="2800" dirty="0" smtClean="0"/>
              <a:t> II </a:t>
            </a:r>
            <a:r>
              <a:rPr lang="en-US" altLang="id-ID" sz="2800" dirty="0" err="1" smtClean="0"/>
              <a:t>dan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menerapkan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matematika</a:t>
            </a:r>
            <a:r>
              <a:rPr lang="en-US" altLang="id-ID" sz="2800" dirty="0" smtClean="0"/>
              <a:t>, </a:t>
            </a:r>
            <a:r>
              <a:rPr lang="en-US" altLang="id-ID" sz="2800" dirty="0" err="1" smtClean="0"/>
              <a:t>statistik</a:t>
            </a:r>
            <a:r>
              <a:rPr lang="en-US" altLang="id-ID" sz="2800" dirty="0" smtClean="0"/>
              <a:t>, </a:t>
            </a:r>
            <a:r>
              <a:rPr lang="en-US" altLang="id-ID" sz="2800" dirty="0" err="1" smtClean="0"/>
              <a:t>serta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teknik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kuantitatif</a:t>
            </a:r>
            <a:r>
              <a:rPr lang="en-US" altLang="id-ID" sz="2800" dirty="0" smtClean="0"/>
              <a:t>  lain </a:t>
            </a:r>
            <a:r>
              <a:rPr lang="en-US" altLang="id-ID" sz="2800" dirty="0" err="1" smtClean="0"/>
              <a:t>untuk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masalah-masalah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manajerial</a:t>
            </a:r>
            <a:r>
              <a:rPr lang="en-US" altLang="id-ID" sz="2800" dirty="0" smtClean="0"/>
              <a:t>.</a:t>
            </a:r>
          </a:p>
          <a:p>
            <a:r>
              <a:rPr lang="en-US" altLang="id-ID" sz="2400" dirty="0" smtClean="0"/>
              <a:t>Tiga </a:t>
            </a:r>
            <a:r>
              <a:rPr lang="en-US" altLang="id-ID" sz="2400" dirty="0" err="1" smtClean="0"/>
              <a:t>subbagian</a:t>
            </a:r>
            <a:r>
              <a:rPr lang="en-US" altLang="id-ID" sz="2400" dirty="0" smtClean="0"/>
              <a:t> 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sz="2400" dirty="0" smtClean="0"/>
              <a:t>	-</a:t>
            </a:r>
            <a:r>
              <a:rPr lang="en-US" altLang="id-ID" sz="2400" dirty="0" err="1" smtClean="0"/>
              <a:t>Riset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operasi</a:t>
            </a:r>
            <a:r>
              <a:rPr lang="en-US" altLang="id-ID" sz="2400" dirty="0" smtClean="0"/>
              <a:t> (model </a:t>
            </a:r>
            <a:r>
              <a:rPr lang="en-US" altLang="id-ID" sz="2400" dirty="0" err="1" smtClean="0"/>
              <a:t>matematika</a:t>
            </a:r>
            <a:r>
              <a:rPr lang="en-US" altLang="id-ID" sz="2400" dirty="0" smtClean="0"/>
              <a:t>  &amp; </a:t>
            </a:r>
            <a:r>
              <a:rPr lang="en-US" altLang="id-ID" sz="2400" dirty="0" err="1" smtClean="0"/>
              <a:t>teknik</a:t>
            </a:r>
            <a:r>
              <a:rPr lang="en-US" altLang="id-ID" sz="2400" dirty="0" smtClean="0"/>
              <a:t>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sz="2400" dirty="0" smtClean="0"/>
              <a:t>      </a:t>
            </a:r>
            <a:r>
              <a:rPr lang="en-US" altLang="id-ID" sz="2400" dirty="0" err="1" smtClean="0"/>
              <a:t>kuantitatif</a:t>
            </a:r>
            <a:r>
              <a:rPr lang="en-US" altLang="id-ID" sz="2400" dirty="0" smtClean="0"/>
              <a:t> lain </a:t>
            </a:r>
            <a:r>
              <a:rPr lang="en-US" altLang="id-ID" sz="2400" dirty="0" err="1" smtClean="0"/>
              <a:t>utk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masalah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manajerial</a:t>
            </a:r>
            <a:r>
              <a:rPr lang="en-US" altLang="id-ID" sz="2400" dirty="0" smtClean="0"/>
              <a:t>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sz="2400" dirty="0" smtClean="0"/>
              <a:t>	-</a:t>
            </a:r>
            <a:r>
              <a:rPr lang="en-US" altLang="id-ID" sz="2400" dirty="0" err="1" smtClean="0"/>
              <a:t>Manajemen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operasi</a:t>
            </a:r>
            <a:r>
              <a:rPr lang="en-US" altLang="id-ID" sz="2400" dirty="0" smtClean="0"/>
              <a:t> (</a:t>
            </a:r>
            <a:r>
              <a:rPr lang="en-US" altLang="id-ID" sz="2400" dirty="0" err="1" smtClean="0"/>
              <a:t>metode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kuantitatif</a:t>
            </a:r>
            <a:r>
              <a:rPr lang="en-US" altLang="id-ID" sz="2400" dirty="0" smtClean="0"/>
              <a:t> ; </a:t>
            </a:r>
            <a:r>
              <a:rPr lang="en-US" altLang="id-ID" sz="2400" dirty="0" err="1" smtClean="0"/>
              <a:t>peramalan</a:t>
            </a:r>
            <a:r>
              <a:rPr lang="en-US" altLang="id-ID" sz="2400" dirty="0" smtClean="0"/>
              <a:t>,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sz="2400" dirty="0" smtClean="0"/>
              <a:t>      </a:t>
            </a:r>
            <a:r>
              <a:rPr lang="en-US" altLang="id-ID" sz="2400" dirty="0" err="1" smtClean="0"/>
              <a:t>penjadwalan</a:t>
            </a:r>
            <a:r>
              <a:rPr lang="en-US" altLang="id-ID" sz="2400" dirty="0" smtClean="0"/>
              <a:t>, BEP…</a:t>
            </a:r>
            <a:r>
              <a:rPr lang="en-US" altLang="id-ID" sz="2400" dirty="0" err="1" smtClean="0"/>
              <a:t>utk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produksi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brg</a:t>
            </a:r>
            <a:r>
              <a:rPr lang="en-US" altLang="id-ID" sz="2400" dirty="0" smtClean="0"/>
              <a:t> &amp; </a:t>
            </a:r>
            <a:r>
              <a:rPr lang="en-US" altLang="id-ID" sz="2400" dirty="0" err="1" smtClean="0"/>
              <a:t>jasa</a:t>
            </a:r>
            <a:r>
              <a:rPr lang="en-US" altLang="id-ID" sz="2400" dirty="0" smtClean="0"/>
              <a:t>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sz="2400" dirty="0" smtClean="0"/>
              <a:t>	-</a:t>
            </a:r>
            <a:r>
              <a:rPr lang="en-US" altLang="id-ID" sz="2400" dirty="0" err="1" smtClean="0"/>
              <a:t>Teknologi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informasi</a:t>
            </a:r>
            <a:r>
              <a:rPr lang="en-US" altLang="id-ID" sz="2400" dirty="0" smtClean="0"/>
              <a:t> (</a:t>
            </a:r>
            <a:r>
              <a:rPr lang="en-US" altLang="id-ID" sz="2400" dirty="0" err="1" smtClean="0"/>
              <a:t>menyediakan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informasi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utk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manajer</a:t>
            </a:r>
            <a:r>
              <a:rPr lang="en-US" altLang="id-ID" sz="2400" dirty="0" smtClean="0"/>
              <a:t>..)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id-ID" dirty="0"/>
              <a:t>Three Contemporary </a:t>
            </a:r>
            <a:r>
              <a:rPr lang="en-US" altLang="id-ID" dirty="0" smtClean="0"/>
              <a:t>Trends</a:t>
            </a:r>
            <a:r>
              <a:rPr lang="id-ID" altLang="id-ID" dirty="0" smtClean="0"/>
              <a:t/>
            </a:r>
            <a:br>
              <a:rPr lang="id-ID" altLang="id-ID" dirty="0" smtClean="0"/>
            </a:br>
            <a:r>
              <a:rPr lang="en-US" altLang="id-ID" sz="2800" b="0" dirty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Tiga </a:t>
            </a:r>
            <a:r>
              <a:rPr lang="en-US" altLang="id-ID" sz="2800" b="0" dirty="0" err="1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tren</a:t>
            </a:r>
            <a:r>
              <a:rPr lang="en-US" altLang="id-ID" sz="2800" b="0" dirty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 </a:t>
            </a:r>
            <a:r>
              <a:rPr lang="en-US" altLang="id-ID" sz="2800" b="0" dirty="0" err="1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terbaru</a:t>
            </a:r>
            <a:r>
              <a:rPr lang="en-US" altLang="id-ID" sz="2800" b="0" dirty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 </a:t>
            </a:r>
            <a:r>
              <a:rPr lang="en-US" altLang="id-ID" sz="2800" b="0" dirty="0" err="1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dari</a:t>
            </a:r>
            <a:r>
              <a:rPr lang="en-US" altLang="id-ID" sz="2800" b="0" dirty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 </a:t>
            </a:r>
            <a:r>
              <a:rPr lang="en-US" altLang="id-ID" sz="2800" b="0" dirty="0" err="1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perspektif</a:t>
            </a:r>
            <a:r>
              <a:rPr lang="en-US" altLang="id-ID" sz="2800" b="0" dirty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 </a:t>
            </a:r>
            <a:r>
              <a:rPr lang="en-US" altLang="id-ID" sz="2800" b="0" dirty="0" err="1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kemanusiaan</a:t>
            </a:r>
            <a:r>
              <a:rPr lang="en-US" altLang="id-ID" sz="2800" b="0" dirty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 </a:t>
            </a:r>
            <a:r>
              <a:rPr lang="en-US" altLang="id-ID" sz="2800" b="0" dirty="0" err="1">
                <a:solidFill>
                  <a:prstClr val="black"/>
                </a:solidFill>
                <a:latin typeface="Perpetua"/>
                <a:ea typeface="+mn-ea"/>
                <a:cs typeface="+mn-cs"/>
              </a:rPr>
              <a:t>adalah</a:t>
            </a:r>
            <a:endParaRPr lang="en-US" altLang="id-ID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981200"/>
            <a:ext cx="5472606" cy="1752600"/>
          </a:xfrm>
          <a:ln/>
          <a:extLst>
            <a:ext uri="{91240B29-F687-4F45-9708-019B960494DF}">
              <a14:hiddenLine xmlns:a14="http://schemas.microsoft.com/office/drawing/2010/main" w="28575" cmpd="sng">
                <a:solidFill>
                  <a:srgbClr val="66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1"/>
            </a:pPr>
            <a:r>
              <a:rPr lang="en-US" altLang="id-ID" sz="2400" dirty="0" smtClean="0"/>
              <a:t>Systems Theory</a:t>
            </a:r>
            <a:r>
              <a:rPr lang="id-ID" altLang="id-ID" sz="2400" dirty="0" smtClean="0"/>
              <a:t> (Teori Sistem)</a:t>
            </a:r>
            <a:endParaRPr lang="en-US" altLang="id-ID" sz="2400" dirty="0"/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1"/>
            </a:pPr>
            <a:r>
              <a:rPr lang="en-US" altLang="id-ID" sz="2400" dirty="0"/>
              <a:t>Contingency </a:t>
            </a:r>
            <a:r>
              <a:rPr lang="en-US" altLang="id-ID" sz="2400" dirty="0" smtClean="0"/>
              <a:t>View</a:t>
            </a:r>
            <a:r>
              <a:rPr lang="id-ID" altLang="id-ID" sz="2400" dirty="0" smtClean="0"/>
              <a:t> (Pandangan Kontinjensi)</a:t>
            </a:r>
            <a:endParaRPr lang="en-US" altLang="id-ID" sz="2400" dirty="0"/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1"/>
            </a:pPr>
            <a:r>
              <a:rPr lang="en-US" altLang="id-ID" sz="2400" dirty="0"/>
              <a:t>Total Quality Management (TQM</a:t>
            </a:r>
            <a:r>
              <a:rPr lang="en-US" altLang="id-ID" sz="2400" dirty="0" smtClean="0"/>
              <a:t>)</a:t>
            </a:r>
            <a:r>
              <a:rPr lang="id-ID" altLang="id-ID" sz="2400" dirty="0" smtClean="0"/>
              <a:t> –Manajemen Kualitas Total</a:t>
            </a:r>
            <a:endParaRPr lang="en-US" altLang="id-ID" sz="2400" dirty="0"/>
          </a:p>
        </p:txBody>
      </p:sp>
      <p:pic>
        <p:nvPicPr>
          <p:cNvPr id="17412" name="Picture 4" descr="webalert copy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175" y="2181225"/>
            <a:ext cx="1359049" cy="1219200"/>
          </a:xfrm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156174" y="3429000"/>
            <a:ext cx="17686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sz="1200" dirty="0">
                <a:solidFill>
                  <a:srgbClr val="FFFFFF"/>
                </a:solidFill>
                <a:latin typeface="Times New Roman" panose="02020603050405020304" pitchFamily="18" charset="0"/>
              </a:rPr>
              <a:t>Managers need certain core skills and basic understanding of management and leadership if they plan to operate within a TQM System. This site has several core modules.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0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5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633413"/>
          </a:xfrm>
        </p:spPr>
        <p:txBody>
          <a:bodyPr/>
          <a:lstStyle/>
          <a:p>
            <a:pPr algn="ctr"/>
            <a:r>
              <a:rPr lang="en-US" altLang="id-ID" sz="3200" smtClean="0"/>
              <a:t>TEORI SISTEM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id-ID" smtClean="0"/>
              <a:t>Sistem adalah Kumpulan bagian-bagian yang saling terkait, berfungsi secara bersama-sama untuk mencapai tujuan yang sama.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id-ID" smtClean="0"/>
          </a:p>
          <a:p>
            <a:r>
              <a:rPr lang="en-US" altLang="id-ID" smtClean="0"/>
              <a:t>Teori Sistem adalah “Perluasan perspektif kemanusiaan yang menjelaskan organisasi sebagai sistem terbuka dengan karakter  entropi, sinergi, dan ketergantungan antar-subsistem.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81025"/>
          </a:xfrm>
        </p:spPr>
        <p:txBody>
          <a:bodyPr/>
          <a:lstStyle/>
          <a:p>
            <a:pPr algn="ctr"/>
            <a:r>
              <a:rPr lang="en-US" altLang="id-ID" sz="3200" smtClean="0"/>
              <a:t>TEORI SISTEM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id-ID" smtClean="0"/>
              <a:t>Entropi adalah Kecenderungan sebuah sistem untuk menurun dan mati</a:t>
            </a:r>
          </a:p>
          <a:p>
            <a:r>
              <a:rPr lang="en-US" altLang="id-ID" smtClean="0"/>
              <a:t>Sinergi adalah Konsep yang menyatakan bahwa hasil keseluruhan lebih besar daripada jumlah masing-masing bagian</a:t>
            </a:r>
          </a:p>
          <a:p>
            <a:r>
              <a:rPr lang="en-US" altLang="id-ID" smtClean="0"/>
              <a:t>Subsistem adalah bagian dari sebuah sistem yang  bergantung satu sama lain agar dapat berfungsi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9063" y="2000250"/>
            <a:ext cx="2214562" cy="2714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err="1"/>
              <a:t>Proses</a:t>
            </a:r>
            <a:r>
              <a:rPr lang="en-US" sz="1600" dirty="0"/>
              <a:t> </a:t>
            </a:r>
            <a:r>
              <a:rPr lang="en-US" sz="1600" dirty="0" err="1"/>
              <a:t>Transformasi</a:t>
            </a:r>
            <a:endParaRPr lang="en-US" sz="1600" dirty="0"/>
          </a:p>
          <a:p>
            <a:pPr algn="ctr">
              <a:defRPr/>
            </a:pPr>
            <a:endParaRPr lang="en-US" sz="1200" dirty="0"/>
          </a:p>
          <a:p>
            <a:pPr algn="ctr">
              <a:defRPr/>
            </a:pPr>
            <a:endParaRPr lang="en-US" sz="1200" dirty="0"/>
          </a:p>
          <a:p>
            <a:pPr algn="ctr">
              <a:defRPr/>
            </a:pPr>
            <a:r>
              <a:rPr lang="en-US" sz="1400" dirty="0" err="1"/>
              <a:t>Manajemen</a:t>
            </a:r>
            <a:r>
              <a:rPr lang="en-US" sz="1400" dirty="0"/>
              <a:t>/</a:t>
            </a:r>
            <a:r>
              <a:rPr lang="en-US" sz="1400" dirty="0" err="1"/>
              <a:t>Produksi</a:t>
            </a:r>
            <a:r>
              <a:rPr lang="en-US" sz="1400" dirty="0"/>
              <a:t> </a:t>
            </a:r>
            <a:r>
              <a:rPr lang="en-US" sz="1400" dirty="0" err="1"/>
              <a:t>Teknologi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6643688" y="1714500"/>
            <a:ext cx="1357312" cy="1071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/>
              <a:t>Kepuasan</a:t>
            </a:r>
            <a:r>
              <a:rPr lang="en-US" sz="1200" b="1" dirty="0"/>
              <a:t> </a:t>
            </a:r>
            <a:r>
              <a:rPr lang="en-US" sz="1200" b="1" dirty="0" err="1"/>
              <a:t>Karyawan</a:t>
            </a:r>
            <a:endParaRPr lang="en-US" sz="1200" b="1" dirty="0"/>
          </a:p>
        </p:txBody>
      </p:sp>
      <p:sp>
        <p:nvSpPr>
          <p:cNvPr id="6" name="Oval 5"/>
          <p:cNvSpPr/>
          <p:nvPr/>
        </p:nvSpPr>
        <p:spPr>
          <a:xfrm>
            <a:off x="7358063" y="2714625"/>
            <a:ext cx="1357312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  <a:r>
              <a:rPr lang="en-US" sz="1200" b="1" dirty="0" err="1"/>
              <a:t>Produksi</a:t>
            </a:r>
            <a:r>
              <a:rPr lang="en-US" sz="1200" b="1" dirty="0"/>
              <a:t>/</a:t>
            </a:r>
          </a:p>
          <a:p>
            <a:pPr algn="ctr">
              <a:defRPr/>
            </a:pPr>
            <a:r>
              <a:rPr lang="en-US" sz="1200" b="1" dirty="0" err="1"/>
              <a:t>Jasa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6715125" y="3857625"/>
            <a:ext cx="1571625" cy="1071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err="1"/>
              <a:t>Keuntungan</a:t>
            </a:r>
            <a:r>
              <a:rPr lang="en-US" sz="1200" b="1" dirty="0"/>
              <a:t>/</a:t>
            </a:r>
            <a:r>
              <a:rPr lang="en-US" sz="1200" b="1" dirty="0" err="1"/>
              <a:t>kerugiaan</a:t>
            </a:r>
            <a:r>
              <a:rPr lang="en-US" sz="1200" b="1" dirty="0"/>
              <a:t> 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2000250" y="3357563"/>
            <a:ext cx="12858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  <a:r>
              <a:rPr lang="en-US" sz="1200" b="1" dirty="0"/>
              <a:t>S.D.</a:t>
            </a:r>
          </a:p>
          <a:p>
            <a:pPr algn="ctr">
              <a:defRPr/>
            </a:pPr>
            <a:r>
              <a:rPr lang="en-US" sz="1200" b="1" dirty="0" err="1"/>
              <a:t>Keuang</a:t>
            </a:r>
            <a:r>
              <a:rPr lang="en-US" sz="1200" dirty="0" err="1"/>
              <a:t>an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71500" y="3357563"/>
            <a:ext cx="12001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SD</a:t>
            </a:r>
          </a:p>
          <a:p>
            <a:pPr algn="ctr">
              <a:defRPr/>
            </a:pPr>
            <a:r>
              <a:rPr lang="en-US" sz="1200" b="1" dirty="0" err="1">
                <a:solidFill>
                  <a:schemeClr val="bg1"/>
                </a:solidFill>
              </a:rPr>
              <a:t>Manusia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71688" y="2143125"/>
            <a:ext cx="128587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 </a:t>
            </a:r>
            <a:r>
              <a:rPr lang="en-US" sz="1200" b="1" dirty="0"/>
              <a:t>S.D. </a:t>
            </a:r>
            <a:r>
              <a:rPr lang="en-US" sz="1200" b="1" dirty="0" err="1"/>
              <a:t>informasi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500063" y="1857375"/>
            <a:ext cx="1500187" cy="1071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 </a:t>
            </a:r>
            <a:r>
              <a:rPr lang="en-US" sz="1200" b="1" dirty="0"/>
              <a:t>S.D. </a:t>
            </a:r>
            <a:r>
              <a:rPr lang="en-US" sz="1200" b="1" dirty="0" err="1"/>
              <a:t>Bahan</a:t>
            </a:r>
            <a:r>
              <a:rPr lang="en-US" sz="1200" b="1" dirty="0"/>
              <a:t> </a:t>
            </a:r>
            <a:r>
              <a:rPr lang="en-US" sz="1200" b="1" dirty="0" err="1"/>
              <a:t>Mentah</a:t>
            </a:r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643188" y="5357813"/>
            <a:ext cx="4786312" cy="15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7251700" y="5180013"/>
            <a:ext cx="357187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142331" y="4858544"/>
            <a:ext cx="10001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613" name="TextBox 24"/>
          <p:cNvSpPr txBox="1">
            <a:spLocks noChangeArrowheads="1"/>
          </p:cNvSpPr>
          <p:nvPr/>
        </p:nvSpPr>
        <p:spPr bwMode="auto">
          <a:xfrm>
            <a:off x="4286250" y="5857875"/>
            <a:ext cx="149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b="1">
                <a:solidFill>
                  <a:srgbClr val="FF0000"/>
                </a:solidFill>
              </a:rPr>
              <a:t>Lingkungan</a:t>
            </a:r>
          </a:p>
        </p:txBody>
      </p:sp>
      <p:sp>
        <p:nvSpPr>
          <p:cNvPr id="25614" name="TextBox 25"/>
          <p:cNvSpPr txBox="1">
            <a:spLocks noChangeArrowheads="1"/>
          </p:cNvSpPr>
          <p:nvPr/>
        </p:nvSpPr>
        <p:spPr bwMode="auto">
          <a:xfrm>
            <a:off x="4286250" y="642938"/>
            <a:ext cx="149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b="1">
                <a:solidFill>
                  <a:srgbClr val="FF0000"/>
                </a:solidFill>
              </a:rPr>
              <a:t>Lingkungan</a:t>
            </a:r>
          </a:p>
        </p:txBody>
      </p:sp>
      <p:sp>
        <p:nvSpPr>
          <p:cNvPr id="25615" name="TextBox 26"/>
          <p:cNvSpPr txBox="1">
            <a:spLocks noChangeArrowheads="1"/>
          </p:cNvSpPr>
          <p:nvPr/>
        </p:nvSpPr>
        <p:spPr bwMode="auto">
          <a:xfrm>
            <a:off x="7143750" y="1000125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/>
              <a:t>Keluaran</a:t>
            </a:r>
          </a:p>
        </p:txBody>
      </p:sp>
      <p:sp>
        <p:nvSpPr>
          <p:cNvPr id="25616" name="TextBox 27"/>
          <p:cNvSpPr txBox="1">
            <a:spLocks noChangeArrowheads="1"/>
          </p:cNvSpPr>
          <p:nvPr/>
        </p:nvSpPr>
        <p:spPr bwMode="auto">
          <a:xfrm>
            <a:off x="1285875" y="1143000"/>
            <a:ext cx="1120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/>
              <a:t>Masukan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14813" y="1500188"/>
            <a:ext cx="17478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Sistem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Organisasi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618" name="TextBox 29"/>
          <p:cNvSpPr txBox="1">
            <a:spLocks noChangeArrowheads="1"/>
          </p:cNvSpPr>
          <p:nvPr/>
        </p:nvSpPr>
        <p:spPr bwMode="auto">
          <a:xfrm>
            <a:off x="4357688" y="5000625"/>
            <a:ext cx="1270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d-ID" sz="1400" b="1"/>
              <a:t>Umpan Balik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143250" y="3143250"/>
            <a:ext cx="71437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286500" y="3143250"/>
            <a:ext cx="78581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857875" y="6072188"/>
            <a:ext cx="928688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6572251" y="5715000"/>
            <a:ext cx="571500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3214688" y="6072188"/>
            <a:ext cx="928687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V="1">
            <a:off x="2786063" y="5643563"/>
            <a:ext cx="571500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929313" y="857250"/>
            <a:ext cx="428625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H="1">
            <a:off x="6179344" y="1035844"/>
            <a:ext cx="642938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>
            <a:off x="3429000" y="857250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2893219" y="964406"/>
            <a:ext cx="642938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714375"/>
          </a:xfrm>
        </p:spPr>
        <p:txBody>
          <a:bodyPr/>
          <a:lstStyle/>
          <a:p>
            <a:pPr algn="ctr"/>
            <a:r>
              <a:rPr lang="en-US" altLang="id-ID" sz="3200" smtClean="0"/>
              <a:t>PANDANGAN KONTIJENSI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id-ID" smtClean="0"/>
              <a:t>Pandangan Kontijensi adalah perluasan perspektif kemanusiaan dimana penyelesaian persoalan organisasi yang berhasil dianggap bergantung pada identifikasi manajer  atas variabel kunci mengenai situasi yang dihadapi.</a:t>
            </a:r>
          </a:p>
          <a:p>
            <a:endParaRPr lang="en-US" altLang="id-ID" smtClean="0"/>
          </a:p>
          <a:p>
            <a:r>
              <a:rPr lang="en-US" altLang="id-ID" smtClean="0"/>
              <a:t>Pandangan kontijensi menyatakan bahwa “apa yang berhasil di suatu lingkungan mungkin tidak  akan berjalan  di lingkungan lain”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ERA INDUSTRI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 smtClean="0"/>
              <a:t>Kemampuan diukur dari kepemilikan mereka terhadap kapital bukan pada kemampuan dan kenadalan diri</a:t>
            </a:r>
          </a:p>
          <a:p>
            <a:r>
              <a:rPr lang="id-ID" sz="2400" dirty="0" smtClean="0"/>
              <a:t>Kental dengan garis keturunan, ningrat dll</a:t>
            </a:r>
          </a:p>
          <a:p>
            <a:r>
              <a:rPr lang="id-ID" sz="2400" dirty="0" smtClean="0"/>
              <a:t>Gelar dan titel untuk menunjukan jatidiri bukan kemampuan yang dimiliki</a:t>
            </a:r>
          </a:p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id-ID" sz="3200"/>
              <a:t>Contingency View</a:t>
            </a:r>
          </a:p>
        </p:txBody>
      </p:sp>
      <p:pic>
        <p:nvPicPr>
          <p:cNvPr id="21507" name="Picture 3" descr="C:\My Documents\PowerpointPres\contingen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349500"/>
            <a:ext cx="8229600" cy="2178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58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838200" y="1809750"/>
            <a:ext cx="7543800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H="1">
            <a:off x="2743200" y="3076575"/>
            <a:ext cx="1800225" cy="1800225"/>
          </a:xfrm>
          <a:prstGeom prst="line">
            <a:avLst/>
          </a:prstGeom>
          <a:noFill/>
          <a:ln w="28575">
            <a:solidFill>
              <a:srgbClr val="E7E5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id-ID"/>
              <a:t>Elements of a Learning Organization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4800600" y="3048000"/>
            <a:ext cx="1752600" cy="1752600"/>
          </a:xfrm>
          <a:prstGeom prst="line">
            <a:avLst/>
          </a:prstGeom>
          <a:noFill/>
          <a:ln w="28575">
            <a:solidFill>
              <a:srgbClr val="E7E5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2895600" y="5105400"/>
            <a:ext cx="3505200" cy="0"/>
          </a:xfrm>
          <a:prstGeom prst="line">
            <a:avLst/>
          </a:prstGeom>
          <a:noFill/>
          <a:ln w="28575">
            <a:solidFill>
              <a:srgbClr val="E7E5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879850" y="3930650"/>
            <a:ext cx="168275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b="1">
                <a:solidFill>
                  <a:srgbClr val="000000"/>
                </a:solidFill>
              </a:rPr>
              <a:t>Learning Organization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781800" y="469265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b="1">
                <a:solidFill>
                  <a:srgbClr val="000000"/>
                </a:solidFill>
              </a:rPr>
              <a:t>Open Information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838200" y="469265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b="1">
                <a:solidFill>
                  <a:srgbClr val="000000"/>
                </a:solidFill>
              </a:rPr>
              <a:t>Empowered Employees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657600" y="1873250"/>
            <a:ext cx="1981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 b="1">
                <a:solidFill>
                  <a:srgbClr val="000000"/>
                </a:solidFill>
              </a:rPr>
              <a:t>Team-Based</a:t>
            </a:r>
          </a:p>
          <a:p>
            <a:pPr algn="ctr">
              <a:spcBef>
                <a:spcPct val="50000"/>
              </a:spcBef>
            </a:pPr>
            <a:r>
              <a:rPr lang="en-US" altLang="id-ID" b="1">
                <a:solidFill>
                  <a:srgbClr val="000000"/>
                </a:solidFill>
              </a:rPr>
              <a:t>Structure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2438400" y="4811713"/>
            <a:ext cx="541338" cy="490537"/>
          </a:xfrm>
          <a:prstGeom prst="ellipse">
            <a:avLst/>
          </a:prstGeom>
          <a:solidFill>
            <a:srgbClr val="4A869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4368800" y="2711450"/>
            <a:ext cx="541338" cy="490538"/>
          </a:xfrm>
          <a:prstGeom prst="ellipse">
            <a:avLst/>
          </a:prstGeom>
          <a:solidFill>
            <a:srgbClr val="4A869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6292850" y="4794250"/>
            <a:ext cx="541338" cy="490538"/>
          </a:xfrm>
          <a:prstGeom prst="ellipse">
            <a:avLst/>
          </a:prstGeom>
          <a:solidFill>
            <a:srgbClr val="4A869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72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1066800" y="1724025"/>
            <a:ext cx="7019925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altLang="id-ID"/>
              <a:t>Types of E-Commerce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505200" y="1781175"/>
            <a:ext cx="2286000" cy="12033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id-ID">
                <a:solidFill>
                  <a:srgbClr val="000000"/>
                </a:solidFill>
                <a:latin typeface="Times New Roman" panose="02020603050405020304" pitchFamily="18" charset="0"/>
              </a:rPr>
              <a:t>Business-to-Consumer B2C </a:t>
            </a:r>
          </a:p>
          <a:p>
            <a:pPr algn="ctr"/>
            <a:r>
              <a:rPr lang="en-US" altLang="id-ID">
                <a:solidFill>
                  <a:srgbClr val="000000"/>
                </a:solidFill>
                <a:latin typeface="Times New Roman" panose="02020603050405020304" pitchFamily="18" charset="0"/>
              </a:rPr>
              <a:t>Selling Products and</a:t>
            </a:r>
          </a:p>
          <a:p>
            <a:pPr algn="ctr"/>
            <a:r>
              <a:rPr lang="en-US" altLang="id-ID">
                <a:solidFill>
                  <a:srgbClr val="000000"/>
                </a:solidFill>
                <a:latin typeface="Times New Roman" panose="02020603050405020304" pitchFamily="18" charset="0"/>
              </a:rPr>
              <a:t>Services Online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143000" y="4764088"/>
            <a:ext cx="2209800" cy="16160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>
                <a:solidFill>
                  <a:srgbClr val="000000"/>
                </a:solidFill>
                <a:latin typeface="Times New Roman" panose="02020603050405020304" pitchFamily="18" charset="0"/>
              </a:rPr>
              <a:t>Business-to-Business  B2B </a:t>
            </a:r>
          </a:p>
          <a:p>
            <a:pPr algn="ctr">
              <a:spcBef>
                <a:spcPct val="50000"/>
              </a:spcBef>
            </a:pPr>
            <a:r>
              <a:rPr lang="en-US" altLang="id-ID">
                <a:solidFill>
                  <a:srgbClr val="000000"/>
                </a:solidFill>
                <a:latin typeface="Times New Roman" panose="02020603050405020304" pitchFamily="18" charset="0"/>
              </a:rPr>
              <a:t>Transactions Between Organizations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562600" y="4645025"/>
            <a:ext cx="2438400" cy="16160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id-ID">
                <a:solidFill>
                  <a:srgbClr val="000000"/>
                </a:solidFill>
                <a:latin typeface="Times New Roman" panose="02020603050405020304" pitchFamily="18" charset="0"/>
              </a:rPr>
              <a:t>Consumer-to-Consumer C2C </a:t>
            </a:r>
          </a:p>
          <a:p>
            <a:pPr algn="ctr">
              <a:spcBef>
                <a:spcPct val="50000"/>
              </a:spcBef>
            </a:pPr>
            <a:r>
              <a:rPr lang="en-US" altLang="id-ID">
                <a:solidFill>
                  <a:srgbClr val="000000"/>
                </a:solidFill>
                <a:latin typeface="Times New Roman" panose="02020603050405020304" pitchFamily="18" charset="0"/>
              </a:rPr>
              <a:t>Electronic Markets Created by Web-Based Intermediaries</a:t>
            </a:r>
          </a:p>
        </p:txBody>
      </p:sp>
      <p:pic>
        <p:nvPicPr>
          <p:cNvPr id="25612" name="Picture 12" descr="E:\IMAGES\BUS_IND\ELEC_QUP\ALU0006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13747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5410200" y="38862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3200400" y="39624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4648200" y="299085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d-ID" smtClean="0">
                <a:solidFill>
                  <a:srgbClr val="000000"/>
                </a:solidFill>
              </a:rPr>
              <a:t>IlKom-YuvenTyas-Bab2-2016</a:t>
            </a:r>
            <a:endParaRPr lang="en-US" alt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0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ERA INFORMASI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800" dirty="0" smtClean="0"/>
              <a:t>Banjir informasi harus memilih dan memilah</a:t>
            </a:r>
          </a:p>
          <a:p>
            <a:r>
              <a:rPr lang="id-ID" sz="2800" dirty="0" smtClean="0"/>
              <a:t>Orang yang berpengetahuan memiliki kesempatan yang besar</a:t>
            </a:r>
          </a:p>
          <a:p>
            <a:r>
              <a:rPr lang="id-ID" sz="2800" dirty="0" smtClean="0"/>
              <a:t>Segala sesuatu tdk formal</a:t>
            </a:r>
          </a:p>
          <a:p>
            <a:r>
              <a:rPr lang="id-ID" sz="2800" dirty="0" smtClean="0"/>
              <a:t>Nilai seseorang bukan pad atribut yang dibawa melainkan pada Kemampuan dan kecakapan</a:t>
            </a:r>
          </a:p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MINDSET DAN PARADIGMA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84" y="908721"/>
            <a:ext cx="6709906" cy="5339680"/>
          </a:xfrm>
        </p:spPr>
        <p:txBody>
          <a:bodyPr>
            <a:noAutofit/>
          </a:bodyPr>
          <a:lstStyle/>
          <a:p>
            <a:r>
              <a:rPr lang="id-ID" sz="2400" dirty="0" smtClean="0"/>
              <a:t>Perubahan peradaban tergantung pada cara berfikir (mindset) dan paradigma yang dimiliki</a:t>
            </a:r>
          </a:p>
          <a:p>
            <a:r>
              <a:rPr lang="id-ID" sz="2400" dirty="0" smtClean="0"/>
              <a:t>Bukan berarti bahwa manusia yang sudah menggunakan teknologi tinggi bisa dikatakan masuk dalam peradaban terkini</a:t>
            </a:r>
          </a:p>
          <a:p>
            <a:r>
              <a:rPr lang="id-ID" sz="2400" dirty="0" smtClean="0"/>
              <a:t>Jika Masyarakat sudah dilengkapi teknologi canggih tetapi cara berfikirnya masih peradaban pertanian, sehingga belum dapat dikatakan masyarakat tersebut dalam tatanan informasi baru</a:t>
            </a:r>
          </a:p>
          <a:p>
            <a:r>
              <a:rPr lang="id-ID" sz="2400" dirty="0" smtClean="0"/>
              <a:t>Bagaimana Pendapat anda berkaitan dengan E-Bugedting yang ditentang oleh DPRD Jakarta?</a:t>
            </a:r>
            <a:endParaRPr lang="id-ID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IlKom-YuvenTyas-Bab2-2016</a:t>
            </a:r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IlKom-YuvenTyas-Bab2-2016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Precursors of Management Theory</a:t>
            </a:r>
          </a:p>
        </p:txBody>
      </p:sp>
      <p:sp>
        <p:nvSpPr>
          <p:cNvPr id="297217" name="Rectangle 257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77200" cy="533400"/>
          </a:xfrm>
        </p:spPr>
        <p:txBody>
          <a:bodyPr/>
          <a:lstStyle/>
          <a:p>
            <a:r>
              <a:rPr lang="en-US" altLang="en-US"/>
              <a:t>Management in Antiquity</a:t>
            </a:r>
          </a:p>
        </p:txBody>
      </p:sp>
      <p:grpSp>
        <p:nvGrpSpPr>
          <p:cNvPr id="297216" name="Group 256"/>
          <p:cNvGrpSpPr>
            <a:grpSpLocks/>
          </p:cNvGrpSpPr>
          <p:nvPr/>
        </p:nvGrpSpPr>
        <p:grpSpPr bwMode="auto">
          <a:xfrm>
            <a:off x="457200" y="2368550"/>
            <a:ext cx="8210550" cy="3194050"/>
            <a:chOff x="288" y="1152"/>
            <a:chExt cx="5172" cy="2012"/>
          </a:xfrm>
        </p:grpSpPr>
        <p:sp>
          <p:nvSpPr>
            <p:cNvPr id="297125" name="Rectangle 165"/>
            <p:cNvSpPr>
              <a:spLocks noChangeArrowheads="1"/>
            </p:cNvSpPr>
            <p:nvPr/>
          </p:nvSpPr>
          <p:spPr bwMode="auto">
            <a:xfrm>
              <a:off x="470" y="1908"/>
              <a:ext cx="666" cy="153"/>
            </a:xfrm>
            <a:prstGeom prst="rect">
              <a:avLst/>
            </a:prstGeom>
            <a:solidFill>
              <a:srgbClr val="FB8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26" name="Rectangle 166"/>
            <p:cNvSpPr>
              <a:spLocks noChangeArrowheads="1"/>
            </p:cNvSpPr>
            <p:nvPr/>
          </p:nvSpPr>
          <p:spPr bwMode="auto">
            <a:xfrm>
              <a:off x="472" y="1910"/>
              <a:ext cx="663" cy="150"/>
            </a:xfrm>
            <a:prstGeom prst="rect">
              <a:avLst/>
            </a:prstGeom>
            <a:noFill/>
            <a:ln w="3175">
              <a:solidFill>
                <a:srgbClr val="FB8D6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27" name="Line 167"/>
            <p:cNvSpPr>
              <a:spLocks noChangeShapeType="1"/>
            </p:cNvSpPr>
            <p:nvPr/>
          </p:nvSpPr>
          <p:spPr bwMode="auto">
            <a:xfrm>
              <a:off x="494" y="2180"/>
              <a:ext cx="4818" cy="2"/>
            </a:xfrm>
            <a:prstGeom prst="line">
              <a:avLst/>
            </a:prstGeom>
            <a:noFill/>
            <a:ln w="19050">
              <a:solidFill>
                <a:srgbClr val="E6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28" name="Freeform 168"/>
            <p:cNvSpPr>
              <a:spLocks/>
            </p:cNvSpPr>
            <p:nvPr/>
          </p:nvSpPr>
          <p:spPr bwMode="auto">
            <a:xfrm>
              <a:off x="460" y="2159"/>
              <a:ext cx="42" cy="44"/>
            </a:xfrm>
            <a:custGeom>
              <a:avLst/>
              <a:gdLst>
                <a:gd name="T0" fmla="*/ 16 w 32"/>
                <a:gd name="T1" fmla="*/ 32 h 32"/>
                <a:gd name="T2" fmla="*/ 22 w 32"/>
                <a:gd name="T3" fmla="*/ 32 h 32"/>
                <a:gd name="T4" fmla="*/ 28 w 32"/>
                <a:gd name="T5" fmla="*/ 28 h 32"/>
                <a:gd name="T6" fmla="*/ 30 w 32"/>
                <a:gd name="T7" fmla="*/ 24 h 32"/>
                <a:gd name="T8" fmla="*/ 32 w 32"/>
                <a:gd name="T9" fmla="*/ 16 h 32"/>
                <a:gd name="T10" fmla="*/ 30 w 32"/>
                <a:gd name="T11" fmla="*/ 10 h 32"/>
                <a:gd name="T12" fmla="*/ 28 w 32"/>
                <a:gd name="T13" fmla="*/ 6 h 32"/>
                <a:gd name="T14" fmla="*/ 22 w 32"/>
                <a:gd name="T15" fmla="*/ 2 h 32"/>
                <a:gd name="T16" fmla="*/ 16 w 32"/>
                <a:gd name="T17" fmla="*/ 0 h 32"/>
                <a:gd name="T18" fmla="*/ 10 w 32"/>
                <a:gd name="T19" fmla="*/ 2 h 32"/>
                <a:gd name="T20" fmla="*/ 4 w 32"/>
                <a:gd name="T21" fmla="*/ 6 h 32"/>
                <a:gd name="T22" fmla="*/ 2 w 32"/>
                <a:gd name="T23" fmla="*/ 10 h 32"/>
                <a:gd name="T24" fmla="*/ 0 w 32"/>
                <a:gd name="T25" fmla="*/ 16 h 32"/>
                <a:gd name="T26" fmla="*/ 2 w 32"/>
                <a:gd name="T27" fmla="*/ 24 h 32"/>
                <a:gd name="T28" fmla="*/ 4 w 32"/>
                <a:gd name="T29" fmla="*/ 28 h 32"/>
                <a:gd name="T30" fmla="*/ 10 w 32"/>
                <a:gd name="T31" fmla="*/ 32 h 32"/>
                <a:gd name="T32" fmla="*/ 16 w 32"/>
                <a:gd name="T3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22" y="32"/>
                  </a:lnTo>
                  <a:lnTo>
                    <a:pt x="28" y="28"/>
                  </a:lnTo>
                  <a:lnTo>
                    <a:pt x="30" y="24"/>
                  </a:lnTo>
                  <a:lnTo>
                    <a:pt x="32" y="16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E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29" name="Freeform 169"/>
            <p:cNvSpPr>
              <a:spLocks/>
            </p:cNvSpPr>
            <p:nvPr/>
          </p:nvSpPr>
          <p:spPr bwMode="auto">
            <a:xfrm>
              <a:off x="985" y="2159"/>
              <a:ext cx="43" cy="44"/>
            </a:xfrm>
            <a:custGeom>
              <a:avLst/>
              <a:gdLst>
                <a:gd name="T0" fmla="*/ 16 w 32"/>
                <a:gd name="T1" fmla="*/ 32 h 32"/>
                <a:gd name="T2" fmla="*/ 22 w 32"/>
                <a:gd name="T3" fmla="*/ 32 h 32"/>
                <a:gd name="T4" fmla="*/ 26 w 32"/>
                <a:gd name="T5" fmla="*/ 28 h 32"/>
                <a:gd name="T6" fmla="*/ 30 w 32"/>
                <a:gd name="T7" fmla="*/ 24 h 32"/>
                <a:gd name="T8" fmla="*/ 32 w 32"/>
                <a:gd name="T9" fmla="*/ 16 h 32"/>
                <a:gd name="T10" fmla="*/ 30 w 32"/>
                <a:gd name="T11" fmla="*/ 10 h 32"/>
                <a:gd name="T12" fmla="*/ 26 w 32"/>
                <a:gd name="T13" fmla="*/ 6 h 32"/>
                <a:gd name="T14" fmla="*/ 22 w 32"/>
                <a:gd name="T15" fmla="*/ 2 h 32"/>
                <a:gd name="T16" fmla="*/ 16 w 32"/>
                <a:gd name="T17" fmla="*/ 0 h 32"/>
                <a:gd name="T18" fmla="*/ 8 w 32"/>
                <a:gd name="T19" fmla="*/ 2 h 32"/>
                <a:gd name="T20" fmla="*/ 4 w 32"/>
                <a:gd name="T21" fmla="*/ 6 h 32"/>
                <a:gd name="T22" fmla="*/ 0 w 32"/>
                <a:gd name="T23" fmla="*/ 10 h 32"/>
                <a:gd name="T24" fmla="*/ 0 w 32"/>
                <a:gd name="T25" fmla="*/ 16 h 32"/>
                <a:gd name="T26" fmla="*/ 0 w 32"/>
                <a:gd name="T27" fmla="*/ 24 h 32"/>
                <a:gd name="T28" fmla="*/ 4 w 32"/>
                <a:gd name="T29" fmla="*/ 28 h 32"/>
                <a:gd name="T30" fmla="*/ 8 w 32"/>
                <a:gd name="T31" fmla="*/ 32 h 32"/>
                <a:gd name="T32" fmla="*/ 16 w 32"/>
                <a:gd name="T3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22" y="32"/>
                  </a:lnTo>
                  <a:lnTo>
                    <a:pt x="26" y="28"/>
                  </a:lnTo>
                  <a:lnTo>
                    <a:pt x="30" y="24"/>
                  </a:lnTo>
                  <a:lnTo>
                    <a:pt x="32" y="16"/>
                  </a:lnTo>
                  <a:lnTo>
                    <a:pt x="30" y="10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E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30" name="Freeform 170"/>
            <p:cNvSpPr>
              <a:spLocks/>
            </p:cNvSpPr>
            <p:nvPr/>
          </p:nvSpPr>
          <p:spPr bwMode="auto">
            <a:xfrm>
              <a:off x="1524" y="2159"/>
              <a:ext cx="42" cy="44"/>
            </a:xfrm>
            <a:custGeom>
              <a:avLst/>
              <a:gdLst>
                <a:gd name="T0" fmla="*/ 16 w 32"/>
                <a:gd name="T1" fmla="*/ 32 h 32"/>
                <a:gd name="T2" fmla="*/ 22 w 32"/>
                <a:gd name="T3" fmla="*/ 32 h 32"/>
                <a:gd name="T4" fmla="*/ 28 w 32"/>
                <a:gd name="T5" fmla="*/ 28 h 32"/>
                <a:gd name="T6" fmla="*/ 30 w 32"/>
                <a:gd name="T7" fmla="*/ 24 h 32"/>
                <a:gd name="T8" fmla="*/ 32 w 32"/>
                <a:gd name="T9" fmla="*/ 16 h 32"/>
                <a:gd name="T10" fmla="*/ 30 w 32"/>
                <a:gd name="T11" fmla="*/ 10 h 32"/>
                <a:gd name="T12" fmla="*/ 28 w 32"/>
                <a:gd name="T13" fmla="*/ 6 h 32"/>
                <a:gd name="T14" fmla="*/ 22 w 32"/>
                <a:gd name="T15" fmla="*/ 2 h 32"/>
                <a:gd name="T16" fmla="*/ 16 w 32"/>
                <a:gd name="T17" fmla="*/ 0 h 32"/>
                <a:gd name="T18" fmla="*/ 10 w 32"/>
                <a:gd name="T19" fmla="*/ 2 h 32"/>
                <a:gd name="T20" fmla="*/ 4 w 32"/>
                <a:gd name="T21" fmla="*/ 6 h 32"/>
                <a:gd name="T22" fmla="*/ 2 w 32"/>
                <a:gd name="T23" fmla="*/ 10 h 32"/>
                <a:gd name="T24" fmla="*/ 0 w 32"/>
                <a:gd name="T25" fmla="*/ 16 h 32"/>
                <a:gd name="T26" fmla="*/ 2 w 32"/>
                <a:gd name="T27" fmla="*/ 24 h 32"/>
                <a:gd name="T28" fmla="*/ 4 w 32"/>
                <a:gd name="T29" fmla="*/ 28 h 32"/>
                <a:gd name="T30" fmla="*/ 10 w 32"/>
                <a:gd name="T31" fmla="*/ 32 h 32"/>
                <a:gd name="T32" fmla="*/ 16 w 32"/>
                <a:gd name="T3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22" y="32"/>
                  </a:lnTo>
                  <a:lnTo>
                    <a:pt x="28" y="28"/>
                  </a:lnTo>
                  <a:lnTo>
                    <a:pt x="30" y="24"/>
                  </a:lnTo>
                  <a:lnTo>
                    <a:pt x="32" y="16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E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31" name="Freeform 171"/>
            <p:cNvSpPr>
              <a:spLocks/>
            </p:cNvSpPr>
            <p:nvPr/>
          </p:nvSpPr>
          <p:spPr bwMode="auto">
            <a:xfrm>
              <a:off x="2063" y="2159"/>
              <a:ext cx="42" cy="44"/>
            </a:xfrm>
            <a:custGeom>
              <a:avLst/>
              <a:gdLst>
                <a:gd name="T0" fmla="*/ 16 w 32"/>
                <a:gd name="T1" fmla="*/ 32 h 32"/>
                <a:gd name="T2" fmla="*/ 22 w 32"/>
                <a:gd name="T3" fmla="*/ 32 h 32"/>
                <a:gd name="T4" fmla="*/ 26 w 32"/>
                <a:gd name="T5" fmla="*/ 28 h 32"/>
                <a:gd name="T6" fmla="*/ 30 w 32"/>
                <a:gd name="T7" fmla="*/ 24 h 32"/>
                <a:gd name="T8" fmla="*/ 32 w 32"/>
                <a:gd name="T9" fmla="*/ 16 h 32"/>
                <a:gd name="T10" fmla="*/ 30 w 32"/>
                <a:gd name="T11" fmla="*/ 10 h 32"/>
                <a:gd name="T12" fmla="*/ 26 w 32"/>
                <a:gd name="T13" fmla="*/ 6 h 32"/>
                <a:gd name="T14" fmla="*/ 22 w 32"/>
                <a:gd name="T15" fmla="*/ 2 h 32"/>
                <a:gd name="T16" fmla="*/ 16 w 32"/>
                <a:gd name="T17" fmla="*/ 0 h 32"/>
                <a:gd name="T18" fmla="*/ 8 w 32"/>
                <a:gd name="T19" fmla="*/ 2 h 32"/>
                <a:gd name="T20" fmla="*/ 4 w 32"/>
                <a:gd name="T21" fmla="*/ 6 h 32"/>
                <a:gd name="T22" fmla="*/ 0 w 32"/>
                <a:gd name="T23" fmla="*/ 10 h 32"/>
                <a:gd name="T24" fmla="*/ 0 w 32"/>
                <a:gd name="T25" fmla="*/ 16 h 32"/>
                <a:gd name="T26" fmla="*/ 0 w 32"/>
                <a:gd name="T27" fmla="*/ 24 h 32"/>
                <a:gd name="T28" fmla="*/ 4 w 32"/>
                <a:gd name="T29" fmla="*/ 28 h 32"/>
                <a:gd name="T30" fmla="*/ 8 w 32"/>
                <a:gd name="T31" fmla="*/ 32 h 32"/>
                <a:gd name="T32" fmla="*/ 16 w 32"/>
                <a:gd name="T3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22" y="32"/>
                  </a:lnTo>
                  <a:lnTo>
                    <a:pt x="26" y="28"/>
                  </a:lnTo>
                  <a:lnTo>
                    <a:pt x="30" y="24"/>
                  </a:lnTo>
                  <a:lnTo>
                    <a:pt x="32" y="16"/>
                  </a:lnTo>
                  <a:lnTo>
                    <a:pt x="30" y="10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E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32" name="Freeform 172"/>
            <p:cNvSpPr>
              <a:spLocks/>
            </p:cNvSpPr>
            <p:nvPr/>
          </p:nvSpPr>
          <p:spPr bwMode="auto">
            <a:xfrm>
              <a:off x="2599" y="2159"/>
              <a:ext cx="43" cy="44"/>
            </a:xfrm>
            <a:custGeom>
              <a:avLst/>
              <a:gdLst>
                <a:gd name="T0" fmla="*/ 16 w 32"/>
                <a:gd name="T1" fmla="*/ 32 h 32"/>
                <a:gd name="T2" fmla="*/ 22 w 32"/>
                <a:gd name="T3" fmla="*/ 32 h 32"/>
                <a:gd name="T4" fmla="*/ 28 w 32"/>
                <a:gd name="T5" fmla="*/ 28 h 32"/>
                <a:gd name="T6" fmla="*/ 30 w 32"/>
                <a:gd name="T7" fmla="*/ 24 h 32"/>
                <a:gd name="T8" fmla="*/ 32 w 32"/>
                <a:gd name="T9" fmla="*/ 16 h 32"/>
                <a:gd name="T10" fmla="*/ 30 w 32"/>
                <a:gd name="T11" fmla="*/ 10 h 32"/>
                <a:gd name="T12" fmla="*/ 28 w 32"/>
                <a:gd name="T13" fmla="*/ 6 h 32"/>
                <a:gd name="T14" fmla="*/ 22 w 32"/>
                <a:gd name="T15" fmla="*/ 2 h 32"/>
                <a:gd name="T16" fmla="*/ 16 w 32"/>
                <a:gd name="T17" fmla="*/ 0 h 32"/>
                <a:gd name="T18" fmla="*/ 10 w 32"/>
                <a:gd name="T19" fmla="*/ 2 h 32"/>
                <a:gd name="T20" fmla="*/ 4 w 32"/>
                <a:gd name="T21" fmla="*/ 6 h 32"/>
                <a:gd name="T22" fmla="*/ 2 w 32"/>
                <a:gd name="T23" fmla="*/ 10 h 32"/>
                <a:gd name="T24" fmla="*/ 0 w 32"/>
                <a:gd name="T25" fmla="*/ 16 h 32"/>
                <a:gd name="T26" fmla="*/ 2 w 32"/>
                <a:gd name="T27" fmla="*/ 24 h 32"/>
                <a:gd name="T28" fmla="*/ 4 w 32"/>
                <a:gd name="T29" fmla="*/ 28 h 32"/>
                <a:gd name="T30" fmla="*/ 10 w 32"/>
                <a:gd name="T31" fmla="*/ 32 h 32"/>
                <a:gd name="T32" fmla="*/ 16 w 32"/>
                <a:gd name="T3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22" y="32"/>
                  </a:lnTo>
                  <a:lnTo>
                    <a:pt x="28" y="28"/>
                  </a:lnTo>
                  <a:lnTo>
                    <a:pt x="30" y="24"/>
                  </a:lnTo>
                  <a:lnTo>
                    <a:pt x="32" y="16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E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33" name="Freeform 173"/>
            <p:cNvSpPr>
              <a:spLocks/>
            </p:cNvSpPr>
            <p:nvPr/>
          </p:nvSpPr>
          <p:spPr bwMode="auto">
            <a:xfrm>
              <a:off x="3133" y="2159"/>
              <a:ext cx="42" cy="44"/>
            </a:xfrm>
            <a:custGeom>
              <a:avLst/>
              <a:gdLst>
                <a:gd name="T0" fmla="*/ 16 w 32"/>
                <a:gd name="T1" fmla="*/ 32 h 32"/>
                <a:gd name="T2" fmla="*/ 22 w 32"/>
                <a:gd name="T3" fmla="*/ 32 h 32"/>
                <a:gd name="T4" fmla="*/ 26 w 32"/>
                <a:gd name="T5" fmla="*/ 28 h 32"/>
                <a:gd name="T6" fmla="*/ 30 w 32"/>
                <a:gd name="T7" fmla="*/ 24 h 32"/>
                <a:gd name="T8" fmla="*/ 32 w 32"/>
                <a:gd name="T9" fmla="*/ 16 h 32"/>
                <a:gd name="T10" fmla="*/ 30 w 32"/>
                <a:gd name="T11" fmla="*/ 10 h 32"/>
                <a:gd name="T12" fmla="*/ 26 w 32"/>
                <a:gd name="T13" fmla="*/ 6 h 32"/>
                <a:gd name="T14" fmla="*/ 22 w 32"/>
                <a:gd name="T15" fmla="*/ 2 h 32"/>
                <a:gd name="T16" fmla="*/ 16 w 32"/>
                <a:gd name="T17" fmla="*/ 0 h 32"/>
                <a:gd name="T18" fmla="*/ 10 w 32"/>
                <a:gd name="T19" fmla="*/ 2 h 32"/>
                <a:gd name="T20" fmla="*/ 4 w 32"/>
                <a:gd name="T21" fmla="*/ 6 h 32"/>
                <a:gd name="T22" fmla="*/ 0 w 32"/>
                <a:gd name="T23" fmla="*/ 10 h 32"/>
                <a:gd name="T24" fmla="*/ 0 w 32"/>
                <a:gd name="T25" fmla="*/ 16 h 32"/>
                <a:gd name="T26" fmla="*/ 0 w 32"/>
                <a:gd name="T27" fmla="*/ 24 h 32"/>
                <a:gd name="T28" fmla="*/ 4 w 32"/>
                <a:gd name="T29" fmla="*/ 28 h 32"/>
                <a:gd name="T30" fmla="*/ 10 w 32"/>
                <a:gd name="T31" fmla="*/ 32 h 32"/>
                <a:gd name="T32" fmla="*/ 16 w 32"/>
                <a:gd name="T3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22" y="32"/>
                  </a:lnTo>
                  <a:lnTo>
                    <a:pt x="26" y="28"/>
                  </a:lnTo>
                  <a:lnTo>
                    <a:pt x="30" y="24"/>
                  </a:lnTo>
                  <a:lnTo>
                    <a:pt x="32" y="16"/>
                  </a:lnTo>
                  <a:lnTo>
                    <a:pt x="30" y="10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E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34" name="Freeform 174"/>
            <p:cNvSpPr>
              <a:spLocks/>
            </p:cNvSpPr>
            <p:nvPr/>
          </p:nvSpPr>
          <p:spPr bwMode="auto">
            <a:xfrm>
              <a:off x="3669" y="2159"/>
              <a:ext cx="42" cy="44"/>
            </a:xfrm>
            <a:custGeom>
              <a:avLst/>
              <a:gdLst>
                <a:gd name="T0" fmla="*/ 16 w 32"/>
                <a:gd name="T1" fmla="*/ 32 h 32"/>
                <a:gd name="T2" fmla="*/ 22 w 32"/>
                <a:gd name="T3" fmla="*/ 32 h 32"/>
                <a:gd name="T4" fmla="*/ 28 w 32"/>
                <a:gd name="T5" fmla="*/ 28 h 32"/>
                <a:gd name="T6" fmla="*/ 32 w 32"/>
                <a:gd name="T7" fmla="*/ 24 h 32"/>
                <a:gd name="T8" fmla="*/ 32 w 32"/>
                <a:gd name="T9" fmla="*/ 16 h 32"/>
                <a:gd name="T10" fmla="*/ 32 w 32"/>
                <a:gd name="T11" fmla="*/ 10 h 32"/>
                <a:gd name="T12" fmla="*/ 28 w 32"/>
                <a:gd name="T13" fmla="*/ 6 h 32"/>
                <a:gd name="T14" fmla="*/ 22 w 32"/>
                <a:gd name="T15" fmla="*/ 2 h 32"/>
                <a:gd name="T16" fmla="*/ 16 w 32"/>
                <a:gd name="T17" fmla="*/ 0 h 32"/>
                <a:gd name="T18" fmla="*/ 10 w 32"/>
                <a:gd name="T19" fmla="*/ 2 h 32"/>
                <a:gd name="T20" fmla="*/ 6 w 32"/>
                <a:gd name="T21" fmla="*/ 6 h 32"/>
                <a:gd name="T22" fmla="*/ 2 w 32"/>
                <a:gd name="T23" fmla="*/ 10 h 32"/>
                <a:gd name="T24" fmla="*/ 0 w 32"/>
                <a:gd name="T25" fmla="*/ 16 h 32"/>
                <a:gd name="T26" fmla="*/ 2 w 32"/>
                <a:gd name="T27" fmla="*/ 24 h 32"/>
                <a:gd name="T28" fmla="*/ 6 w 32"/>
                <a:gd name="T29" fmla="*/ 28 h 32"/>
                <a:gd name="T30" fmla="*/ 10 w 32"/>
                <a:gd name="T31" fmla="*/ 32 h 32"/>
                <a:gd name="T32" fmla="*/ 16 w 32"/>
                <a:gd name="T3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22" y="32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10"/>
                  </a:lnTo>
                  <a:lnTo>
                    <a:pt x="28" y="6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10" y="3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E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35" name="Freeform 175"/>
            <p:cNvSpPr>
              <a:spLocks/>
            </p:cNvSpPr>
            <p:nvPr/>
          </p:nvSpPr>
          <p:spPr bwMode="auto">
            <a:xfrm>
              <a:off x="4208" y="2159"/>
              <a:ext cx="42" cy="44"/>
            </a:xfrm>
            <a:custGeom>
              <a:avLst/>
              <a:gdLst>
                <a:gd name="T0" fmla="*/ 16 w 32"/>
                <a:gd name="T1" fmla="*/ 32 h 32"/>
                <a:gd name="T2" fmla="*/ 22 w 32"/>
                <a:gd name="T3" fmla="*/ 32 h 32"/>
                <a:gd name="T4" fmla="*/ 26 w 32"/>
                <a:gd name="T5" fmla="*/ 28 h 32"/>
                <a:gd name="T6" fmla="*/ 30 w 32"/>
                <a:gd name="T7" fmla="*/ 24 h 32"/>
                <a:gd name="T8" fmla="*/ 32 w 32"/>
                <a:gd name="T9" fmla="*/ 16 h 32"/>
                <a:gd name="T10" fmla="*/ 30 w 32"/>
                <a:gd name="T11" fmla="*/ 10 h 32"/>
                <a:gd name="T12" fmla="*/ 26 w 32"/>
                <a:gd name="T13" fmla="*/ 6 h 32"/>
                <a:gd name="T14" fmla="*/ 22 w 32"/>
                <a:gd name="T15" fmla="*/ 2 h 32"/>
                <a:gd name="T16" fmla="*/ 16 w 32"/>
                <a:gd name="T17" fmla="*/ 0 h 32"/>
                <a:gd name="T18" fmla="*/ 10 w 32"/>
                <a:gd name="T19" fmla="*/ 2 h 32"/>
                <a:gd name="T20" fmla="*/ 4 w 32"/>
                <a:gd name="T21" fmla="*/ 6 h 32"/>
                <a:gd name="T22" fmla="*/ 0 w 32"/>
                <a:gd name="T23" fmla="*/ 10 h 32"/>
                <a:gd name="T24" fmla="*/ 0 w 32"/>
                <a:gd name="T25" fmla="*/ 16 h 32"/>
                <a:gd name="T26" fmla="*/ 0 w 32"/>
                <a:gd name="T27" fmla="*/ 24 h 32"/>
                <a:gd name="T28" fmla="*/ 4 w 32"/>
                <a:gd name="T29" fmla="*/ 28 h 32"/>
                <a:gd name="T30" fmla="*/ 10 w 32"/>
                <a:gd name="T31" fmla="*/ 32 h 32"/>
                <a:gd name="T32" fmla="*/ 16 w 32"/>
                <a:gd name="T3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22" y="32"/>
                  </a:lnTo>
                  <a:lnTo>
                    <a:pt x="26" y="28"/>
                  </a:lnTo>
                  <a:lnTo>
                    <a:pt x="30" y="24"/>
                  </a:lnTo>
                  <a:lnTo>
                    <a:pt x="32" y="16"/>
                  </a:lnTo>
                  <a:lnTo>
                    <a:pt x="30" y="10"/>
                  </a:lnTo>
                  <a:lnTo>
                    <a:pt x="26" y="6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E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36" name="Freeform 176"/>
            <p:cNvSpPr>
              <a:spLocks/>
            </p:cNvSpPr>
            <p:nvPr/>
          </p:nvSpPr>
          <p:spPr bwMode="auto">
            <a:xfrm>
              <a:off x="4744" y="2159"/>
              <a:ext cx="42" cy="44"/>
            </a:xfrm>
            <a:custGeom>
              <a:avLst/>
              <a:gdLst>
                <a:gd name="T0" fmla="*/ 16 w 32"/>
                <a:gd name="T1" fmla="*/ 32 h 32"/>
                <a:gd name="T2" fmla="*/ 22 w 32"/>
                <a:gd name="T3" fmla="*/ 32 h 32"/>
                <a:gd name="T4" fmla="*/ 28 w 32"/>
                <a:gd name="T5" fmla="*/ 28 h 32"/>
                <a:gd name="T6" fmla="*/ 32 w 32"/>
                <a:gd name="T7" fmla="*/ 24 h 32"/>
                <a:gd name="T8" fmla="*/ 32 w 32"/>
                <a:gd name="T9" fmla="*/ 16 h 32"/>
                <a:gd name="T10" fmla="*/ 32 w 32"/>
                <a:gd name="T11" fmla="*/ 10 h 32"/>
                <a:gd name="T12" fmla="*/ 28 w 32"/>
                <a:gd name="T13" fmla="*/ 6 h 32"/>
                <a:gd name="T14" fmla="*/ 22 w 32"/>
                <a:gd name="T15" fmla="*/ 2 h 32"/>
                <a:gd name="T16" fmla="*/ 16 w 32"/>
                <a:gd name="T17" fmla="*/ 0 h 32"/>
                <a:gd name="T18" fmla="*/ 10 w 32"/>
                <a:gd name="T19" fmla="*/ 2 h 32"/>
                <a:gd name="T20" fmla="*/ 6 w 32"/>
                <a:gd name="T21" fmla="*/ 6 h 32"/>
                <a:gd name="T22" fmla="*/ 2 w 32"/>
                <a:gd name="T23" fmla="*/ 10 h 32"/>
                <a:gd name="T24" fmla="*/ 0 w 32"/>
                <a:gd name="T25" fmla="*/ 16 h 32"/>
                <a:gd name="T26" fmla="*/ 2 w 32"/>
                <a:gd name="T27" fmla="*/ 24 h 32"/>
                <a:gd name="T28" fmla="*/ 6 w 32"/>
                <a:gd name="T29" fmla="*/ 28 h 32"/>
                <a:gd name="T30" fmla="*/ 10 w 32"/>
                <a:gd name="T31" fmla="*/ 32 h 32"/>
                <a:gd name="T32" fmla="*/ 16 w 32"/>
                <a:gd name="T3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22" y="32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32" y="10"/>
                  </a:lnTo>
                  <a:lnTo>
                    <a:pt x="28" y="6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6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6" y="28"/>
                  </a:lnTo>
                  <a:lnTo>
                    <a:pt x="10" y="3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E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37" name="Freeform 177"/>
            <p:cNvSpPr>
              <a:spLocks/>
            </p:cNvSpPr>
            <p:nvPr/>
          </p:nvSpPr>
          <p:spPr bwMode="auto">
            <a:xfrm>
              <a:off x="5283" y="2159"/>
              <a:ext cx="42" cy="44"/>
            </a:xfrm>
            <a:custGeom>
              <a:avLst/>
              <a:gdLst>
                <a:gd name="T0" fmla="*/ 16 w 32"/>
                <a:gd name="T1" fmla="*/ 32 h 32"/>
                <a:gd name="T2" fmla="*/ 22 w 32"/>
                <a:gd name="T3" fmla="*/ 32 h 32"/>
                <a:gd name="T4" fmla="*/ 28 w 32"/>
                <a:gd name="T5" fmla="*/ 28 h 32"/>
                <a:gd name="T6" fmla="*/ 30 w 32"/>
                <a:gd name="T7" fmla="*/ 24 h 32"/>
                <a:gd name="T8" fmla="*/ 32 w 32"/>
                <a:gd name="T9" fmla="*/ 16 h 32"/>
                <a:gd name="T10" fmla="*/ 30 w 32"/>
                <a:gd name="T11" fmla="*/ 10 h 32"/>
                <a:gd name="T12" fmla="*/ 28 w 32"/>
                <a:gd name="T13" fmla="*/ 6 h 32"/>
                <a:gd name="T14" fmla="*/ 22 w 32"/>
                <a:gd name="T15" fmla="*/ 2 h 32"/>
                <a:gd name="T16" fmla="*/ 16 w 32"/>
                <a:gd name="T17" fmla="*/ 0 h 32"/>
                <a:gd name="T18" fmla="*/ 10 w 32"/>
                <a:gd name="T19" fmla="*/ 2 h 32"/>
                <a:gd name="T20" fmla="*/ 4 w 32"/>
                <a:gd name="T21" fmla="*/ 6 h 32"/>
                <a:gd name="T22" fmla="*/ 0 w 32"/>
                <a:gd name="T23" fmla="*/ 10 h 32"/>
                <a:gd name="T24" fmla="*/ 0 w 32"/>
                <a:gd name="T25" fmla="*/ 16 h 32"/>
                <a:gd name="T26" fmla="*/ 0 w 32"/>
                <a:gd name="T27" fmla="*/ 24 h 32"/>
                <a:gd name="T28" fmla="*/ 4 w 32"/>
                <a:gd name="T29" fmla="*/ 28 h 32"/>
                <a:gd name="T30" fmla="*/ 10 w 32"/>
                <a:gd name="T31" fmla="*/ 32 h 32"/>
                <a:gd name="T32" fmla="*/ 16 w 32"/>
                <a:gd name="T3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22" y="32"/>
                  </a:lnTo>
                  <a:lnTo>
                    <a:pt x="28" y="28"/>
                  </a:lnTo>
                  <a:lnTo>
                    <a:pt x="30" y="24"/>
                  </a:lnTo>
                  <a:lnTo>
                    <a:pt x="32" y="16"/>
                  </a:lnTo>
                  <a:lnTo>
                    <a:pt x="30" y="10"/>
                  </a:lnTo>
                  <a:lnTo>
                    <a:pt x="28" y="6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E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38" name="Rectangle 178"/>
            <p:cNvSpPr>
              <a:spLocks noChangeArrowheads="1"/>
            </p:cNvSpPr>
            <p:nvPr/>
          </p:nvSpPr>
          <p:spPr bwMode="auto">
            <a:xfrm>
              <a:off x="288" y="2238"/>
              <a:ext cx="1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3000 </a:t>
              </a:r>
            </a:p>
          </p:txBody>
        </p:sp>
        <p:sp>
          <p:nvSpPr>
            <p:cNvPr id="297139" name="Rectangle 179"/>
            <p:cNvSpPr>
              <a:spLocks noChangeArrowheads="1"/>
            </p:cNvSpPr>
            <p:nvPr/>
          </p:nvSpPr>
          <p:spPr bwMode="auto">
            <a:xfrm>
              <a:off x="499" y="2238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B.C.</a:t>
              </a:r>
            </a:p>
          </p:txBody>
        </p:sp>
        <p:sp>
          <p:nvSpPr>
            <p:cNvPr id="297140" name="Rectangle 180"/>
            <p:cNvSpPr>
              <a:spLocks noChangeArrowheads="1"/>
            </p:cNvSpPr>
            <p:nvPr/>
          </p:nvSpPr>
          <p:spPr bwMode="auto">
            <a:xfrm>
              <a:off x="827" y="2238"/>
              <a:ext cx="1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2500 </a:t>
              </a:r>
            </a:p>
          </p:txBody>
        </p:sp>
        <p:sp>
          <p:nvSpPr>
            <p:cNvPr id="297141" name="Rectangle 181"/>
            <p:cNvSpPr>
              <a:spLocks noChangeArrowheads="1"/>
            </p:cNvSpPr>
            <p:nvPr/>
          </p:nvSpPr>
          <p:spPr bwMode="auto">
            <a:xfrm>
              <a:off x="1038" y="2238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B.C.</a:t>
              </a:r>
            </a:p>
          </p:txBody>
        </p:sp>
        <p:sp>
          <p:nvSpPr>
            <p:cNvPr id="297142" name="Rectangle 182"/>
            <p:cNvSpPr>
              <a:spLocks noChangeArrowheads="1"/>
            </p:cNvSpPr>
            <p:nvPr/>
          </p:nvSpPr>
          <p:spPr bwMode="auto">
            <a:xfrm>
              <a:off x="507" y="1928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A </a:t>
              </a:r>
            </a:p>
          </p:txBody>
        </p:sp>
        <p:sp>
          <p:nvSpPr>
            <p:cNvPr id="297143" name="Rectangle 183"/>
            <p:cNvSpPr>
              <a:spLocks noChangeArrowheads="1"/>
            </p:cNvSpPr>
            <p:nvPr/>
          </p:nvSpPr>
          <p:spPr bwMode="auto">
            <a:xfrm>
              <a:off x="634" y="1928"/>
              <a:ext cx="49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Sumerians</a:t>
              </a:r>
            </a:p>
          </p:txBody>
        </p:sp>
        <p:sp>
          <p:nvSpPr>
            <p:cNvPr id="297144" name="Rectangle 184"/>
            <p:cNvSpPr>
              <a:spLocks noChangeArrowheads="1"/>
            </p:cNvSpPr>
            <p:nvPr/>
          </p:nvSpPr>
          <p:spPr bwMode="auto">
            <a:xfrm>
              <a:off x="2084" y="1908"/>
              <a:ext cx="2951" cy="153"/>
            </a:xfrm>
            <a:prstGeom prst="rect">
              <a:avLst/>
            </a:prstGeom>
            <a:solidFill>
              <a:srgbClr val="BEC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45" name="Rectangle 185"/>
            <p:cNvSpPr>
              <a:spLocks noChangeArrowheads="1"/>
            </p:cNvSpPr>
            <p:nvPr/>
          </p:nvSpPr>
          <p:spPr bwMode="auto">
            <a:xfrm>
              <a:off x="2086" y="1910"/>
              <a:ext cx="2947" cy="150"/>
            </a:xfrm>
            <a:prstGeom prst="rect">
              <a:avLst/>
            </a:prstGeom>
            <a:noFill/>
            <a:ln w="3175">
              <a:solidFill>
                <a:srgbClr val="BEC5E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46" name="Rectangle 186"/>
            <p:cNvSpPr>
              <a:spLocks noChangeArrowheads="1"/>
            </p:cNvSpPr>
            <p:nvPr/>
          </p:nvSpPr>
          <p:spPr bwMode="auto">
            <a:xfrm>
              <a:off x="2121" y="1928"/>
              <a:ext cx="8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F </a:t>
              </a:r>
            </a:p>
          </p:txBody>
        </p:sp>
        <p:sp>
          <p:nvSpPr>
            <p:cNvPr id="297147" name="Rectangle 187"/>
            <p:cNvSpPr>
              <a:spLocks noChangeArrowheads="1"/>
            </p:cNvSpPr>
            <p:nvPr/>
          </p:nvSpPr>
          <p:spPr bwMode="auto">
            <a:xfrm>
              <a:off x="2248" y="1928"/>
              <a:ext cx="37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Chinese</a:t>
              </a:r>
            </a:p>
          </p:txBody>
        </p:sp>
        <p:sp>
          <p:nvSpPr>
            <p:cNvPr id="297148" name="Rectangle 188"/>
            <p:cNvSpPr>
              <a:spLocks noChangeArrowheads="1"/>
            </p:cNvSpPr>
            <p:nvPr/>
          </p:nvSpPr>
          <p:spPr bwMode="auto">
            <a:xfrm>
              <a:off x="470" y="1655"/>
              <a:ext cx="2150" cy="153"/>
            </a:xfrm>
            <a:prstGeom prst="rect">
              <a:avLst/>
            </a:prstGeom>
            <a:solidFill>
              <a:srgbClr val="FEE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49" name="Rectangle 189"/>
            <p:cNvSpPr>
              <a:spLocks noChangeArrowheads="1"/>
            </p:cNvSpPr>
            <p:nvPr/>
          </p:nvSpPr>
          <p:spPr bwMode="auto">
            <a:xfrm>
              <a:off x="472" y="1657"/>
              <a:ext cx="2147" cy="150"/>
            </a:xfrm>
            <a:prstGeom prst="rect">
              <a:avLst/>
            </a:prstGeom>
            <a:noFill/>
            <a:ln w="3175">
              <a:solidFill>
                <a:srgbClr val="FEE67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50" name="Rectangle 190"/>
            <p:cNvSpPr>
              <a:spLocks noChangeArrowheads="1"/>
            </p:cNvSpPr>
            <p:nvPr/>
          </p:nvSpPr>
          <p:spPr bwMode="auto">
            <a:xfrm>
              <a:off x="507" y="1675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B </a:t>
              </a:r>
            </a:p>
          </p:txBody>
        </p:sp>
        <p:sp>
          <p:nvSpPr>
            <p:cNvPr id="297151" name="Rectangle 191"/>
            <p:cNvSpPr>
              <a:spLocks noChangeArrowheads="1"/>
            </p:cNvSpPr>
            <p:nvPr/>
          </p:nvSpPr>
          <p:spPr bwMode="auto">
            <a:xfrm>
              <a:off x="634" y="1675"/>
              <a:ext cx="459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Egyptians</a:t>
              </a:r>
            </a:p>
          </p:txBody>
        </p:sp>
        <p:sp>
          <p:nvSpPr>
            <p:cNvPr id="297152" name="Rectangle 192"/>
            <p:cNvSpPr>
              <a:spLocks noChangeArrowheads="1"/>
            </p:cNvSpPr>
            <p:nvPr/>
          </p:nvSpPr>
          <p:spPr bwMode="auto">
            <a:xfrm>
              <a:off x="740" y="1405"/>
              <a:ext cx="2414" cy="150"/>
            </a:xfrm>
            <a:prstGeom prst="rect">
              <a:avLst/>
            </a:prstGeom>
            <a:solidFill>
              <a:srgbClr val="B3E2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53" name="Rectangle 193"/>
            <p:cNvSpPr>
              <a:spLocks noChangeArrowheads="1"/>
            </p:cNvSpPr>
            <p:nvPr/>
          </p:nvSpPr>
          <p:spPr bwMode="auto">
            <a:xfrm>
              <a:off x="741" y="1406"/>
              <a:ext cx="2412" cy="148"/>
            </a:xfrm>
            <a:prstGeom prst="rect">
              <a:avLst/>
            </a:prstGeom>
            <a:noFill/>
            <a:ln w="3175">
              <a:solidFill>
                <a:srgbClr val="B3E2C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54" name="Rectangle 194"/>
            <p:cNvSpPr>
              <a:spLocks noChangeArrowheads="1"/>
            </p:cNvSpPr>
            <p:nvPr/>
          </p:nvSpPr>
          <p:spPr bwMode="auto">
            <a:xfrm>
              <a:off x="777" y="1422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C </a:t>
              </a:r>
            </a:p>
          </p:txBody>
        </p:sp>
        <p:sp>
          <p:nvSpPr>
            <p:cNvPr id="297155" name="Rectangle 195"/>
            <p:cNvSpPr>
              <a:spLocks noChangeArrowheads="1"/>
            </p:cNvSpPr>
            <p:nvPr/>
          </p:nvSpPr>
          <p:spPr bwMode="auto">
            <a:xfrm>
              <a:off x="903" y="1422"/>
              <a:ext cx="57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Babylonians</a:t>
              </a:r>
            </a:p>
          </p:txBody>
        </p:sp>
        <p:sp>
          <p:nvSpPr>
            <p:cNvPr id="297156" name="Rectangle 196"/>
            <p:cNvSpPr>
              <a:spLocks noChangeArrowheads="1"/>
            </p:cNvSpPr>
            <p:nvPr/>
          </p:nvSpPr>
          <p:spPr bwMode="auto">
            <a:xfrm>
              <a:off x="2620" y="1152"/>
              <a:ext cx="801" cy="153"/>
            </a:xfrm>
            <a:prstGeom prst="rect">
              <a:avLst/>
            </a:prstGeom>
            <a:solidFill>
              <a:srgbClr val="BEC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57" name="Rectangle 197"/>
            <p:cNvSpPr>
              <a:spLocks noChangeArrowheads="1"/>
            </p:cNvSpPr>
            <p:nvPr/>
          </p:nvSpPr>
          <p:spPr bwMode="auto">
            <a:xfrm>
              <a:off x="2622" y="1153"/>
              <a:ext cx="797" cy="151"/>
            </a:xfrm>
            <a:prstGeom prst="rect">
              <a:avLst/>
            </a:prstGeom>
            <a:noFill/>
            <a:ln w="3175">
              <a:solidFill>
                <a:srgbClr val="BEC5E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58" name="Rectangle 198"/>
            <p:cNvSpPr>
              <a:spLocks noChangeArrowheads="1"/>
            </p:cNvSpPr>
            <p:nvPr/>
          </p:nvSpPr>
          <p:spPr bwMode="auto">
            <a:xfrm>
              <a:off x="2657" y="1171"/>
              <a:ext cx="9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D </a:t>
              </a:r>
            </a:p>
          </p:txBody>
        </p:sp>
        <p:sp>
          <p:nvSpPr>
            <p:cNvPr id="297159" name="Rectangle 199"/>
            <p:cNvSpPr>
              <a:spLocks noChangeArrowheads="1"/>
            </p:cNvSpPr>
            <p:nvPr/>
          </p:nvSpPr>
          <p:spPr bwMode="auto">
            <a:xfrm>
              <a:off x="2784" y="1171"/>
              <a:ext cx="3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Greeks</a:t>
              </a:r>
            </a:p>
          </p:txBody>
        </p:sp>
        <p:sp>
          <p:nvSpPr>
            <p:cNvPr id="297160" name="Rectangle 200"/>
            <p:cNvSpPr>
              <a:spLocks noChangeArrowheads="1"/>
            </p:cNvSpPr>
            <p:nvPr/>
          </p:nvSpPr>
          <p:spPr bwMode="auto">
            <a:xfrm>
              <a:off x="4229" y="1405"/>
              <a:ext cx="1075" cy="150"/>
            </a:xfrm>
            <a:prstGeom prst="rect">
              <a:avLst/>
            </a:prstGeom>
            <a:solidFill>
              <a:srgbClr val="FEE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61" name="Rectangle 201"/>
            <p:cNvSpPr>
              <a:spLocks noChangeArrowheads="1"/>
            </p:cNvSpPr>
            <p:nvPr/>
          </p:nvSpPr>
          <p:spPr bwMode="auto">
            <a:xfrm>
              <a:off x="4230" y="1406"/>
              <a:ext cx="1073" cy="148"/>
            </a:xfrm>
            <a:prstGeom prst="rect">
              <a:avLst/>
            </a:prstGeom>
            <a:noFill/>
            <a:ln w="3175">
              <a:solidFill>
                <a:srgbClr val="FEE67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62" name="Rectangle 202"/>
            <p:cNvSpPr>
              <a:spLocks noChangeArrowheads="1"/>
            </p:cNvSpPr>
            <p:nvPr/>
          </p:nvSpPr>
          <p:spPr bwMode="auto">
            <a:xfrm>
              <a:off x="4269" y="1422"/>
              <a:ext cx="10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G </a:t>
              </a:r>
            </a:p>
          </p:txBody>
        </p:sp>
        <p:sp>
          <p:nvSpPr>
            <p:cNvPr id="297163" name="Rectangle 203"/>
            <p:cNvSpPr>
              <a:spLocks noChangeArrowheads="1"/>
            </p:cNvSpPr>
            <p:nvPr/>
          </p:nvSpPr>
          <p:spPr bwMode="auto">
            <a:xfrm>
              <a:off x="4395" y="1422"/>
              <a:ext cx="4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Venetians</a:t>
              </a:r>
            </a:p>
          </p:txBody>
        </p:sp>
        <p:sp>
          <p:nvSpPr>
            <p:cNvPr id="297164" name="Rectangle 204"/>
            <p:cNvSpPr>
              <a:spLocks noChangeArrowheads="1"/>
            </p:cNvSpPr>
            <p:nvPr/>
          </p:nvSpPr>
          <p:spPr bwMode="auto">
            <a:xfrm>
              <a:off x="2755" y="1655"/>
              <a:ext cx="1474" cy="153"/>
            </a:xfrm>
            <a:prstGeom prst="rect">
              <a:avLst/>
            </a:prstGeom>
            <a:solidFill>
              <a:srgbClr val="FB8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65" name="Rectangle 205"/>
            <p:cNvSpPr>
              <a:spLocks noChangeArrowheads="1"/>
            </p:cNvSpPr>
            <p:nvPr/>
          </p:nvSpPr>
          <p:spPr bwMode="auto">
            <a:xfrm>
              <a:off x="2756" y="1657"/>
              <a:ext cx="1472" cy="150"/>
            </a:xfrm>
            <a:prstGeom prst="rect">
              <a:avLst/>
            </a:prstGeom>
            <a:noFill/>
            <a:ln w="3175">
              <a:solidFill>
                <a:srgbClr val="FB8D6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166" name="Rectangle 206"/>
            <p:cNvSpPr>
              <a:spLocks noChangeArrowheads="1"/>
            </p:cNvSpPr>
            <p:nvPr/>
          </p:nvSpPr>
          <p:spPr bwMode="auto">
            <a:xfrm>
              <a:off x="2792" y="1675"/>
              <a:ext cx="9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E </a:t>
              </a:r>
            </a:p>
          </p:txBody>
        </p:sp>
        <p:sp>
          <p:nvSpPr>
            <p:cNvPr id="297167" name="Rectangle 207"/>
            <p:cNvSpPr>
              <a:spLocks noChangeArrowheads="1"/>
            </p:cNvSpPr>
            <p:nvPr/>
          </p:nvSpPr>
          <p:spPr bwMode="auto">
            <a:xfrm>
              <a:off x="2916" y="1675"/>
              <a:ext cx="37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000000"/>
                  </a:solidFill>
                </a:rPr>
                <a:t>Romans</a:t>
              </a:r>
            </a:p>
          </p:txBody>
        </p:sp>
        <p:sp>
          <p:nvSpPr>
            <p:cNvPr id="297168" name="Rectangle 208"/>
            <p:cNvSpPr>
              <a:spLocks noChangeArrowheads="1"/>
            </p:cNvSpPr>
            <p:nvPr/>
          </p:nvSpPr>
          <p:spPr bwMode="auto">
            <a:xfrm>
              <a:off x="1368" y="2238"/>
              <a:ext cx="1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2000 </a:t>
              </a:r>
            </a:p>
          </p:txBody>
        </p:sp>
        <p:sp>
          <p:nvSpPr>
            <p:cNvPr id="297169" name="Rectangle 209"/>
            <p:cNvSpPr>
              <a:spLocks noChangeArrowheads="1"/>
            </p:cNvSpPr>
            <p:nvPr/>
          </p:nvSpPr>
          <p:spPr bwMode="auto">
            <a:xfrm>
              <a:off x="1580" y="2238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B.C.</a:t>
              </a:r>
            </a:p>
          </p:txBody>
        </p:sp>
        <p:sp>
          <p:nvSpPr>
            <p:cNvPr id="297170" name="Rectangle 210"/>
            <p:cNvSpPr>
              <a:spLocks noChangeArrowheads="1"/>
            </p:cNvSpPr>
            <p:nvPr/>
          </p:nvSpPr>
          <p:spPr bwMode="auto">
            <a:xfrm>
              <a:off x="1905" y="2238"/>
              <a:ext cx="1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1500 </a:t>
              </a:r>
            </a:p>
          </p:txBody>
        </p:sp>
        <p:sp>
          <p:nvSpPr>
            <p:cNvPr id="297171" name="Rectangle 211"/>
            <p:cNvSpPr>
              <a:spLocks noChangeArrowheads="1"/>
            </p:cNvSpPr>
            <p:nvPr/>
          </p:nvSpPr>
          <p:spPr bwMode="auto">
            <a:xfrm>
              <a:off x="2116" y="2238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B.C.</a:t>
              </a:r>
            </a:p>
          </p:txBody>
        </p:sp>
        <p:sp>
          <p:nvSpPr>
            <p:cNvPr id="297172" name="Rectangle 212"/>
            <p:cNvSpPr>
              <a:spLocks noChangeArrowheads="1"/>
            </p:cNvSpPr>
            <p:nvPr/>
          </p:nvSpPr>
          <p:spPr bwMode="auto">
            <a:xfrm>
              <a:off x="2443" y="2238"/>
              <a:ext cx="1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1000 </a:t>
              </a:r>
            </a:p>
          </p:txBody>
        </p:sp>
        <p:sp>
          <p:nvSpPr>
            <p:cNvPr id="297173" name="Rectangle 213"/>
            <p:cNvSpPr>
              <a:spLocks noChangeArrowheads="1"/>
            </p:cNvSpPr>
            <p:nvPr/>
          </p:nvSpPr>
          <p:spPr bwMode="auto">
            <a:xfrm>
              <a:off x="2655" y="2238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B.C.</a:t>
              </a:r>
            </a:p>
          </p:txBody>
        </p:sp>
        <p:sp>
          <p:nvSpPr>
            <p:cNvPr id="297174" name="Rectangle 214"/>
            <p:cNvSpPr>
              <a:spLocks noChangeArrowheads="1"/>
            </p:cNvSpPr>
            <p:nvPr/>
          </p:nvSpPr>
          <p:spPr bwMode="auto">
            <a:xfrm>
              <a:off x="3001" y="2238"/>
              <a:ext cx="1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500 </a:t>
              </a:r>
            </a:p>
          </p:txBody>
        </p:sp>
        <p:sp>
          <p:nvSpPr>
            <p:cNvPr id="297175" name="Rectangle 215"/>
            <p:cNvSpPr>
              <a:spLocks noChangeArrowheads="1"/>
            </p:cNvSpPr>
            <p:nvPr/>
          </p:nvSpPr>
          <p:spPr bwMode="auto">
            <a:xfrm>
              <a:off x="3167" y="2238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B.C.</a:t>
              </a:r>
            </a:p>
          </p:txBody>
        </p:sp>
        <p:sp>
          <p:nvSpPr>
            <p:cNvPr id="297176" name="Rectangle 216"/>
            <p:cNvSpPr>
              <a:spLocks noChangeArrowheads="1"/>
            </p:cNvSpPr>
            <p:nvPr/>
          </p:nvSpPr>
          <p:spPr bwMode="auto">
            <a:xfrm>
              <a:off x="5127" y="2238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A.D.</a:t>
              </a:r>
            </a:p>
          </p:txBody>
        </p:sp>
        <p:sp>
          <p:nvSpPr>
            <p:cNvPr id="297177" name="Rectangle 217"/>
            <p:cNvSpPr>
              <a:spLocks noChangeArrowheads="1"/>
            </p:cNvSpPr>
            <p:nvPr/>
          </p:nvSpPr>
          <p:spPr bwMode="auto">
            <a:xfrm>
              <a:off x="5262" y="2238"/>
              <a:ext cx="1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 1500</a:t>
              </a:r>
            </a:p>
          </p:txBody>
        </p:sp>
        <p:sp>
          <p:nvSpPr>
            <p:cNvPr id="297178" name="Rectangle 218"/>
            <p:cNvSpPr>
              <a:spLocks noChangeArrowheads="1"/>
            </p:cNvSpPr>
            <p:nvPr/>
          </p:nvSpPr>
          <p:spPr bwMode="auto">
            <a:xfrm>
              <a:off x="4076" y="2238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A.D.</a:t>
              </a:r>
            </a:p>
          </p:txBody>
        </p:sp>
        <p:sp>
          <p:nvSpPr>
            <p:cNvPr id="297179" name="Rectangle 219"/>
            <p:cNvSpPr>
              <a:spLocks noChangeArrowheads="1"/>
            </p:cNvSpPr>
            <p:nvPr/>
          </p:nvSpPr>
          <p:spPr bwMode="auto">
            <a:xfrm>
              <a:off x="4211" y="2238"/>
              <a:ext cx="15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 500</a:t>
              </a:r>
            </a:p>
          </p:txBody>
        </p:sp>
        <p:sp>
          <p:nvSpPr>
            <p:cNvPr id="297180" name="Rectangle 220"/>
            <p:cNvSpPr>
              <a:spLocks noChangeArrowheads="1"/>
            </p:cNvSpPr>
            <p:nvPr/>
          </p:nvSpPr>
          <p:spPr bwMode="auto">
            <a:xfrm>
              <a:off x="4591" y="2238"/>
              <a:ext cx="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A.D.</a:t>
              </a:r>
            </a:p>
          </p:txBody>
        </p:sp>
        <p:sp>
          <p:nvSpPr>
            <p:cNvPr id="297181" name="Rectangle 221"/>
            <p:cNvSpPr>
              <a:spLocks noChangeArrowheads="1"/>
            </p:cNvSpPr>
            <p:nvPr/>
          </p:nvSpPr>
          <p:spPr bwMode="auto">
            <a:xfrm>
              <a:off x="4726" y="2238"/>
              <a:ext cx="1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 1000</a:t>
              </a:r>
            </a:p>
          </p:txBody>
        </p:sp>
        <p:sp>
          <p:nvSpPr>
            <p:cNvPr id="297182" name="Rectangle 222"/>
            <p:cNvSpPr>
              <a:spLocks noChangeArrowheads="1"/>
            </p:cNvSpPr>
            <p:nvPr/>
          </p:nvSpPr>
          <p:spPr bwMode="auto">
            <a:xfrm>
              <a:off x="320" y="2490"/>
              <a:ext cx="8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A </a:t>
              </a:r>
            </a:p>
          </p:txBody>
        </p:sp>
        <p:sp>
          <p:nvSpPr>
            <p:cNvPr id="297183" name="Rectangle 223"/>
            <p:cNvSpPr>
              <a:spLocks noChangeArrowheads="1"/>
            </p:cNvSpPr>
            <p:nvPr/>
          </p:nvSpPr>
          <p:spPr bwMode="auto">
            <a:xfrm>
              <a:off x="446" y="2490"/>
              <a:ext cx="190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Used written rules and regulations for governance</a:t>
              </a:r>
            </a:p>
          </p:txBody>
        </p:sp>
        <p:sp>
          <p:nvSpPr>
            <p:cNvPr id="297184" name="Rectangle 224"/>
            <p:cNvSpPr>
              <a:spLocks noChangeArrowheads="1"/>
            </p:cNvSpPr>
            <p:nvPr/>
          </p:nvSpPr>
          <p:spPr bwMode="auto">
            <a:xfrm>
              <a:off x="320" y="2668"/>
              <a:ext cx="8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B </a:t>
              </a:r>
            </a:p>
          </p:txBody>
        </p:sp>
        <p:sp>
          <p:nvSpPr>
            <p:cNvPr id="297185" name="Rectangle 225"/>
            <p:cNvSpPr>
              <a:spLocks noChangeArrowheads="1"/>
            </p:cNvSpPr>
            <p:nvPr/>
          </p:nvSpPr>
          <p:spPr bwMode="auto">
            <a:xfrm>
              <a:off x="446" y="2668"/>
              <a:ext cx="194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Used management practices to construct pyramids</a:t>
              </a:r>
            </a:p>
          </p:txBody>
        </p:sp>
        <p:sp>
          <p:nvSpPr>
            <p:cNvPr id="297186" name="Rectangle 226"/>
            <p:cNvSpPr>
              <a:spLocks noChangeArrowheads="1"/>
            </p:cNvSpPr>
            <p:nvPr/>
          </p:nvSpPr>
          <p:spPr bwMode="auto">
            <a:xfrm>
              <a:off x="320" y="2846"/>
              <a:ext cx="8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C </a:t>
              </a:r>
            </a:p>
          </p:txBody>
        </p:sp>
        <p:sp>
          <p:nvSpPr>
            <p:cNvPr id="297187" name="Rectangle 227"/>
            <p:cNvSpPr>
              <a:spLocks noChangeArrowheads="1"/>
            </p:cNvSpPr>
            <p:nvPr/>
          </p:nvSpPr>
          <p:spPr bwMode="auto">
            <a:xfrm>
              <a:off x="446" y="2846"/>
              <a:ext cx="20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Used extensive set of laws and policies for governance</a:t>
              </a:r>
            </a:p>
          </p:txBody>
        </p:sp>
        <p:sp>
          <p:nvSpPr>
            <p:cNvPr id="297188" name="Rectangle 228"/>
            <p:cNvSpPr>
              <a:spLocks noChangeArrowheads="1"/>
            </p:cNvSpPr>
            <p:nvPr/>
          </p:nvSpPr>
          <p:spPr bwMode="auto">
            <a:xfrm>
              <a:off x="320" y="3024"/>
              <a:ext cx="8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D </a:t>
              </a:r>
            </a:p>
          </p:txBody>
        </p:sp>
        <p:sp>
          <p:nvSpPr>
            <p:cNvPr id="297189" name="Rectangle 229"/>
            <p:cNvSpPr>
              <a:spLocks noChangeArrowheads="1"/>
            </p:cNvSpPr>
            <p:nvPr/>
          </p:nvSpPr>
          <p:spPr bwMode="auto">
            <a:xfrm>
              <a:off x="446" y="3024"/>
              <a:ext cx="201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Used different governing systems for cities and state</a:t>
              </a:r>
            </a:p>
          </p:txBody>
        </p:sp>
        <p:sp>
          <p:nvSpPr>
            <p:cNvPr id="297190" name="Rectangle 230"/>
            <p:cNvSpPr>
              <a:spLocks noChangeArrowheads="1"/>
            </p:cNvSpPr>
            <p:nvPr/>
          </p:nvSpPr>
          <p:spPr bwMode="auto">
            <a:xfrm>
              <a:off x="2964" y="2490"/>
              <a:ext cx="7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E </a:t>
              </a:r>
            </a:p>
          </p:txBody>
        </p:sp>
        <p:sp>
          <p:nvSpPr>
            <p:cNvPr id="297191" name="Rectangle 231"/>
            <p:cNvSpPr>
              <a:spLocks noChangeArrowheads="1"/>
            </p:cNvSpPr>
            <p:nvPr/>
          </p:nvSpPr>
          <p:spPr bwMode="auto">
            <a:xfrm>
              <a:off x="3091" y="2490"/>
              <a:ext cx="21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Used organized structure for communication and control</a:t>
              </a:r>
            </a:p>
          </p:txBody>
        </p:sp>
        <p:sp>
          <p:nvSpPr>
            <p:cNvPr id="297192" name="Rectangle 232"/>
            <p:cNvSpPr>
              <a:spLocks noChangeArrowheads="1"/>
            </p:cNvSpPr>
            <p:nvPr/>
          </p:nvSpPr>
          <p:spPr bwMode="auto">
            <a:xfrm>
              <a:off x="2964" y="2668"/>
              <a:ext cx="7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F </a:t>
              </a:r>
            </a:p>
          </p:txBody>
        </p:sp>
        <p:sp>
          <p:nvSpPr>
            <p:cNvPr id="297193" name="Rectangle 233"/>
            <p:cNvSpPr>
              <a:spLocks noChangeArrowheads="1"/>
            </p:cNvSpPr>
            <p:nvPr/>
          </p:nvSpPr>
          <p:spPr bwMode="auto">
            <a:xfrm>
              <a:off x="3091" y="2668"/>
              <a:ext cx="205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Used extensive organization structure for government</a:t>
              </a:r>
            </a:p>
          </p:txBody>
        </p:sp>
        <p:sp>
          <p:nvSpPr>
            <p:cNvPr id="297194" name="Rectangle 234"/>
            <p:cNvSpPr>
              <a:spLocks noChangeArrowheads="1"/>
            </p:cNvSpPr>
            <p:nvPr/>
          </p:nvSpPr>
          <p:spPr bwMode="auto">
            <a:xfrm>
              <a:off x="2964" y="2779"/>
              <a:ext cx="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297195" name="Rectangle 235"/>
            <p:cNvSpPr>
              <a:spLocks noChangeArrowheads="1"/>
            </p:cNvSpPr>
            <p:nvPr/>
          </p:nvSpPr>
          <p:spPr bwMode="auto">
            <a:xfrm>
              <a:off x="3091" y="2779"/>
              <a:ext cx="81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agencies and the arts</a:t>
              </a:r>
            </a:p>
          </p:txBody>
        </p:sp>
        <p:sp>
          <p:nvSpPr>
            <p:cNvPr id="297196" name="Rectangle 236"/>
            <p:cNvSpPr>
              <a:spLocks noChangeArrowheads="1"/>
            </p:cNvSpPr>
            <p:nvPr/>
          </p:nvSpPr>
          <p:spPr bwMode="auto">
            <a:xfrm>
              <a:off x="2964" y="2957"/>
              <a:ext cx="8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G </a:t>
              </a:r>
            </a:p>
          </p:txBody>
        </p:sp>
        <p:sp>
          <p:nvSpPr>
            <p:cNvPr id="297197" name="Rectangle 237"/>
            <p:cNvSpPr>
              <a:spLocks noChangeArrowheads="1"/>
            </p:cNvSpPr>
            <p:nvPr/>
          </p:nvSpPr>
          <p:spPr bwMode="auto">
            <a:xfrm>
              <a:off x="3091" y="2957"/>
              <a:ext cx="196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Used organization design and planning concepts to</a:t>
              </a:r>
            </a:p>
          </p:txBody>
        </p:sp>
        <p:sp>
          <p:nvSpPr>
            <p:cNvPr id="297198" name="Rectangle 238"/>
            <p:cNvSpPr>
              <a:spLocks noChangeArrowheads="1"/>
            </p:cNvSpPr>
            <p:nvPr/>
          </p:nvSpPr>
          <p:spPr bwMode="auto">
            <a:xfrm>
              <a:off x="2964" y="3068"/>
              <a:ext cx="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297199" name="Rectangle 239"/>
            <p:cNvSpPr>
              <a:spLocks noChangeArrowheads="1"/>
            </p:cNvSpPr>
            <p:nvPr/>
          </p:nvSpPr>
          <p:spPr bwMode="auto">
            <a:xfrm>
              <a:off x="3091" y="3068"/>
              <a:ext cx="61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 b="1">
                  <a:solidFill>
                    <a:srgbClr val="000000"/>
                  </a:solidFill>
                </a:rPr>
                <a:t>control the seas</a:t>
              </a:r>
            </a:p>
          </p:txBody>
        </p:sp>
        <p:sp>
          <p:nvSpPr>
            <p:cNvPr id="297200" name="Freeform 240"/>
            <p:cNvSpPr>
              <a:spLocks/>
            </p:cNvSpPr>
            <p:nvPr/>
          </p:nvSpPr>
          <p:spPr bwMode="auto">
            <a:xfrm>
              <a:off x="3421" y="1152"/>
              <a:ext cx="26" cy="181"/>
            </a:xfrm>
            <a:custGeom>
              <a:avLst/>
              <a:gdLst>
                <a:gd name="T0" fmla="*/ 20 w 20"/>
                <a:gd name="T1" fmla="*/ 130 h 130"/>
                <a:gd name="T2" fmla="*/ 20 w 20"/>
                <a:gd name="T3" fmla="*/ 20 h 130"/>
                <a:gd name="T4" fmla="*/ 0 w 20"/>
                <a:gd name="T5" fmla="*/ 0 h 130"/>
                <a:gd name="T6" fmla="*/ 0 w 20"/>
                <a:gd name="T7" fmla="*/ 110 h 130"/>
                <a:gd name="T8" fmla="*/ 20 w 2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0">
                  <a:moveTo>
                    <a:pt x="20" y="130"/>
                  </a:moveTo>
                  <a:lnTo>
                    <a:pt x="20" y="2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20" y="130"/>
                  </a:lnTo>
                  <a:close/>
                </a:path>
              </a:pathLst>
            </a:custGeom>
            <a:solidFill>
              <a:srgbClr val="A2A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201" name="Freeform 241"/>
            <p:cNvSpPr>
              <a:spLocks/>
            </p:cNvSpPr>
            <p:nvPr/>
          </p:nvSpPr>
          <p:spPr bwMode="auto">
            <a:xfrm>
              <a:off x="2620" y="1305"/>
              <a:ext cx="827" cy="28"/>
            </a:xfrm>
            <a:custGeom>
              <a:avLst/>
              <a:gdLst>
                <a:gd name="T0" fmla="*/ 626 w 626"/>
                <a:gd name="T1" fmla="*/ 20 h 20"/>
                <a:gd name="T2" fmla="*/ 606 w 626"/>
                <a:gd name="T3" fmla="*/ 0 h 20"/>
                <a:gd name="T4" fmla="*/ 0 w 626"/>
                <a:gd name="T5" fmla="*/ 0 h 20"/>
                <a:gd name="T6" fmla="*/ 20 w 626"/>
                <a:gd name="T7" fmla="*/ 20 h 20"/>
                <a:gd name="T8" fmla="*/ 626 w 62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6" h="20">
                  <a:moveTo>
                    <a:pt x="626" y="20"/>
                  </a:moveTo>
                  <a:lnTo>
                    <a:pt x="606" y="0"/>
                  </a:lnTo>
                  <a:lnTo>
                    <a:pt x="0" y="0"/>
                  </a:lnTo>
                  <a:lnTo>
                    <a:pt x="20" y="20"/>
                  </a:lnTo>
                  <a:lnTo>
                    <a:pt x="626" y="20"/>
                  </a:lnTo>
                  <a:close/>
                </a:path>
              </a:pathLst>
            </a:custGeom>
            <a:solidFill>
              <a:srgbClr val="868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202" name="Freeform 242"/>
            <p:cNvSpPr>
              <a:spLocks/>
            </p:cNvSpPr>
            <p:nvPr/>
          </p:nvSpPr>
          <p:spPr bwMode="auto">
            <a:xfrm>
              <a:off x="5304" y="1405"/>
              <a:ext cx="27" cy="178"/>
            </a:xfrm>
            <a:custGeom>
              <a:avLst/>
              <a:gdLst>
                <a:gd name="T0" fmla="*/ 20 w 20"/>
                <a:gd name="T1" fmla="*/ 128 h 128"/>
                <a:gd name="T2" fmla="*/ 20 w 20"/>
                <a:gd name="T3" fmla="*/ 20 h 128"/>
                <a:gd name="T4" fmla="*/ 0 w 20"/>
                <a:gd name="T5" fmla="*/ 0 h 128"/>
                <a:gd name="T6" fmla="*/ 0 w 20"/>
                <a:gd name="T7" fmla="*/ 108 h 128"/>
                <a:gd name="T8" fmla="*/ 20 w 20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8">
                  <a:moveTo>
                    <a:pt x="20" y="128"/>
                  </a:moveTo>
                  <a:lnTo>
                    <a:pt x="20" y="2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20" y="128"/>
                  </a:lnTo>
                  <a:close/>
                </a:path>
              </a:pathLst>
            </a:custGeom>
            <a:solidFill>
              <a:srgbClr val="D8C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203" name="Freeform 243"/>
            <p:cNvSpPr>
              <a:spLocks/>
            </p:cNvSpPr>
            <p:nvPr/>
          </p:nvSpPr>
          <p:spPr bwMode="auto">
            <a:xfrm>
              <a:off x="4229" y="1555"/>
              <a:ext cx="1102" cy="28"/>
            </a:xfrm>
            <a:custGeom>
              <a:avLst/>
              <a:gdLst>
                <a:gd name="T0" fmla="*/ 834 w 834"/>
                <a:gd name="T1" fmla="*/ 20 h 20"/>
                <a:gd name="T2" fmla="*/ 814 w 834"/>
                <a:gd name="T3" fmla="*/ 0 h 20"/>
                <a:gd name="T4" fmla="*/ 0 w 834"/>
                <a:gd name="T5" fmla="*/ 0 h 20"/>
                <a:gd name="T6" fmla="*/ 20 w 834"/>
                <a:gd name="T7" fmla="*/ 20 h 20"/>
                <a:gd name="T8" fmla="*/ 834 w 83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4" h="20">
                  <a:moveTo>
                    <a:pt x="834" y="20"/>
                  </a:moveTo>
                  <a:lnTo>
                    <a:pt x="814" y="0"/>
                  </a:lnTo>
                  <a:lnTo>
                    <a:pt x="0" y="0"/>
                  </a:lnTo>
                  <a:lnTo>
                    <a:pt x="20" y="20"/>
                  </a:lnTo>
                  <a:lnTo>
                    <a:pt x="834" y="20"/>
                  </a:lnTo>
                  <a:close/>
                </a:path>
              </a:pathLst>
            </a:custGeom>
            <a:solidFill>
              <a:srgbClr val="B3A2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204" name="Freeform 244"/>
            <p:cNvSpPr>
              <a:spLocks/>
            </p:cNvSpPr>
            <p:nvPr/>
          </p:nvSpPr>
          <p:spPr bwMode="auto">
            <a:xfrm>
              <a:off x="5035" y="1908"/>
              <a:ext cx="26" cy="181"/>
            </a:xfrm>
            <a:custGeom>
              <a:avLst/>
              <a:gdLst>
                <a:gd name="T0" fmla="*/ 20 w 20"/>
                <a:gd name="T1" fmla="*/ 130 h 130"/>
                <a:gd name="T2" fmla="*/ 20 w 20"/>
                <a:gd name="T3" fmla="*/ 20 h 130"/>
                <a:gd name="T4" fmla="*/ 0 w 20"/>
                <a:gd name="T5" fmla="*/ 0 h 130"/>
                <a:gd name="T6" fmla="*/ 0 w 20"/>
                <a:gd name="T7" fmla="*/ 110 h 130"/>
                <a:gd name="T8" fmla="*/ 20 w 2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0">
                  <a:moveTo>
                    <a:pt x="20" y="130"/>
                  </a:moveTo>
                  <a:lnTo>
                    <a:pt x="20" y="2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20" y="130"/>
                  </a:lnTo>
                  <a:close/>
                </a:path>
              </a:pathLst>
            </a:custGeom>
            <a:solidFill>
              <a:srgbClr val="A2A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205" name="Freeform 245"/>
            <p:cNvSpPr>
              <a:spLocks/>
            </p:cNvSpPr>
            <p:nvPr/>
          </p:nvSpPr>
          <p:spPr bwMode="auto">
            <a:xfrm>
              <a:off x="2084" y="2061"/>
              <a:ext cx="2977" cy="28"/>
            </a:xfrm>
            <a:custGeom>
              <a:avLst/>
              <a:gdLst>
                <a:gd name="T0" fmla="*/ 2254 w 2254"/>
                <a:gd name="T1" fmla="*/ 20 h 20"/>
                <a:gd name="T2" fmla="*/ 2234 w 2254"/>
                <a:gd name="T3" fmla="*/ 0 h 20"/>
                <a:gd name="T4" fmla="*/ 0 w 2254"/>
                <a:gd name="T5" fmla="*/ 0 h 20"/>
                <a:gd name="T6" fmla="*/ 20 w 2254"/>
                <a:gd name="T7" fmla="*/ 20 h 20"/>
                <a:gd name="T8" fmla="*/ 2254 w 225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4" h="20">
                  <a:moveTo>
                    <a:pt x="2254" y="20"/>
                  </a:moveTo>
                  <a:lnTo>
                    <a:pt x="2234" y="0"/>
                  </a:lnTo>
                  <a:lnTo>
                    <a:pt x="0" y="0"/>
                  </a:lnTo>
                  <a:lnTo>
                    <a:pt x="20" y="20"/>
                  </a:lnTo>
                  <a:lnTo>
                    <a:pt x="2254" y="20"/>
                  </a:lnTo>
                  <a:close/>
                </a:path>
              </a:pathLst>
            </a:custGeom>
            <a:solidFill>
              <a:srgbClr val="868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206" name="Freeform 246"/>
            <p:cNvSpPr>
              <a:spLocks/>
            </p:cNvSpPr>
            <p:nvPr/>
          </p:nvSpPr>
          <p:spPr bwMode="auto">
            <a:xfrm>
              <a:off x="3154" y="1405"/>
              <a:ext cx="26" cy="178"/>
            </a:xfrm>
            <a:custGeom>
              <a:avLst/>
              <a:gdLst>
                <a:gd name="T0" fmla="*/ 20 w 20"/>
                <a:gd name="T1" fmla="*/ 128 h 128"/>
                <a:gd name="T2" fmla="*/ 20 w 20"/>
                <a:gd name="T3" fmla="*/ 20 h 128"/>
                <a:gd name="T4" fmla="*/ 0 w 20"/>
                <a:gd name="T5" fmla="*/ 0 h 128"/>
                <a:gd name="T6" fmla="*/ 0 w 20"/>
                <a:gd name="T7" fmla="*/ 108 h 128"/>
                <a:gd name="T8" fmla="*/ 20 w 20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8">
                  <a:moveTo>
                    <a:pt x="20" y="128"/>
                  </a:moveTo>
                  <a:lnTo>
                    <a:pt x="20" y="2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20" y="128"/>
                  </a:lnTo>
                  <a:close/>
                </a:path>
              </a:pathLst>
            </a:custGeom>
            <a:solidFill>
              <a:srgbClr val="99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207" name="Freeform 247"/>
            <p:cNvSpPr>
              <a:spLocks/>
            </p:cNvSpPr>
            <p:nvPr/>
          </p:nvSpPr>
          <p:spPr bwMode="auto">
            <a:xfrm>
              <a:off x="740" y="1555"/>
              <a:ext cx="2440" cy="28"/>
            </a:xfrm>
            <a:custGeom>
              <a:avLst/>
              <a:gdLst>
                <a:gd name="T0" fmla="*/ 1848 w 1848"/>
                <a:gd name="T1" fmla="*/ 20 h 20"/>
                <a:gd name="T2" fmla="*/ 1828 w 1848"/>
                <a:gd name="T3" fmla="*/ 0 h 20"/>
                <a:gd name="T4" fmla="*/ 0 w 1848"/>
                <a:gd name="T5" fmla="*/ 0 h 20"/>
                <a:gd name="T6" fmla="*/ 20 w 1848"/>
                <a:gd name="T7" fmla="*/ 20 h 20"/>
                <a:gd name="T8" fmla="*/ 1848 w 1848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8" h="20">
                  <a:moveTo>
                    <a:pt x="1848" y="20"/>
                  </a:moveTo>
                  <a:lnTo>
                    <a:pt x="1828" y="0"/>
                  </a:lnTo>
                  <a:lnTo>
                    <a:pt x="0" y="0"/>
                  </a:lnTo>
                  <a:lnTo>
                    <a:pt x="20" y="20"/>
                  </a:lnTo>
                  <a:lnTo>
                    <a:pt x="1848" y="20"/>
                  </a:lnTo>
                  <a:close/>
                </a:path>
              </a:pathLst>
            </a:custGeom>
            <a:solidFill>
              <a:srgbClr val="7E9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208" name="Freeform 248"/>
            <p:cNvSpPr>
              <a:spLocks/>
            </p:cNvSpPr>
            <p:nvPr/>
          </p:nvSpPr>
          <p:spPr bwMode="auto">
            <a:xfrm>
              <a:off x="2620" y="1655"/>
              <a:ext cx="27" cy="181"/>
            </a:xfrm>
            <a:custGeom>
              <a:avLst/>
              <a:gdLst>
                <a:gd name="T0" fmla="*/ 20 w 20"/>
                <a:gd name="T1" fmla="*/ 130 h 130"/>
                <a:gd name="T2" fmla="*/ 20 w 20"/>
                <a:gd name="T3" fmla="*/ 20 h 130"/>
                <a:gd name="T4" fmla="*/ 0 w 20"/>
                <a:gd name="T5" fmla="*/ 0 h 130"/>
                <a:gd name="T6" fmla="*/ 0 w 20"/>
                <a:gd name="T7" fmla="*/ 110 h 130"/>
                <a:gd name="T8" fmla="*/ 20 w 2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0">
                  <a:moveTo>
                    <a:pt x="20" y="130"/>
                  </a:moveTo>
                  <a:lnTo>
                    <a:pt x="20" y="2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20" y="130"/>
                  </a:lnTo>
                  <a:close/>
                </a:path>
              </a:pathLst>
            </a:custGeom>
            <a:solidFill>
              <a:srgbClr val="D8C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209" name="Freeform 249"/>
            <p:cNvSpPr>
              <a:spLocks/>
            </p:cNvSpPr>
            <p:nvPr/>
          </p:nvSpPr>
          <p:spPr bwMode="auto">
            <a:xfrm>
              <a:off x="470" y="1808"/>
              <a:ext cx="2177" cy="28"/>
            </a:xfrm>
            <a:custGeom>
              <a:avLst/>
              <a:gdLst>
                <a:gd name="T0" fmla="*/ 1648 w 1648"/>
                <a:gd name="T1" fmla="*/ 20 h 20"/>
                <a:gd name="T2" fmla="*/ 1628 w 1648"/>
                <a:gd name="T3" fmla="*/ 0 h 20"/>
                <a:gd name="T4" fmla="*/ 0 w 1648"/>
                <a:gd name="T5" fmla="*/ 0 h 20"/>
                <a:gd name="T6" fmla="*/ 20 w 1648"/>
                <a:gd name="T7" fmla="*/ 20 h 20"/>
                <a:gd name="T8" fmla="*/ 1648 w 1648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8" h="20">
                  <a:moveTo>
                    <a:pt x="1648" y="20"/>
                  </a:moveTo>
                  <a:lnTo>
                    <a:pt x="1628" y="0"/>
                  </a:lnTo>
                  <a:lnTo>
                    <a:pt x="0" y="0"/>
                  </a:lnTo>
                  <a:lnTo>
                    <a:pt x="20" y="20"/>
                  </a:lnTo>
                  <a:lnTo>
                    <a:pt x="1648" y="20"/>
                  </a:lnTo>
                  <a:close/>
                </a:path>
              </a:pathLst>
            </a:custGeom>
            <a:solidFill>
              <a:srgbClr val="B3A2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210" name="Freeform 250"/>
            <p:cNvSpPr>
              <a:spLocks/>
            </p:cNvSpPr>
            <p:nvPr/>
          </p:nvSpPr>
          <p:spPr bwMode="auto">
            <a:xfrm>
              <a:off x="1136" y="1908"/>
              <a:ext cx="26" cy="181"/>
            </a:xfrm>
            <a:custGeom>
              <a:avLst/>
              <a:gdLst>
                <a:gd name="T0" fmla="*/ 20 w 20"/>
                <a:gd name="T1" fmla="*/ 130 h 130"/>
                <a:gd name="T2" fmla="*/ 20 w 20"/>
                <a:gd name="T3" fmla="*/ 20 h 130"/>
                <a:gd name="T4" fmla="*/ 0 w 20"/>
                <a:gd name="T5" fmla="*/ 0 h 130"/>
                <a:gd name="T6" fmla="*/ 0 w 20"/>
                <a:gd name="T7" fmla="*/ 110 h 130"/>
                <a:gd name="T8" fmla="*/ 20 w 2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0">
                  <a:moveTo>
                    <a:pt x="20" y="130"/>
                  </a:moveTo>
                  <a:lnTo>
                    <a:pt x="20" y="2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20" y="130"/>
                  </a:lnTo>
                  <a:close/>
                </a:path>
              </a:pathLst>
            </a:custGeom>
            <a:solidFill>
              <a:srgbClr val="D67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211" name="Freeform 251"/>
            <p:cNvSpPr>
              <a:spLocks/>
            </p:cNvSpPr>
            <p:nvPr/>
          </p:nvSpPr>
          <p:spPr bwMode="auto">
            <a:xfrm>
              <a:off x="470" y="2061"/>
              <a:ext cx="692" cy="28"/>
            </a:xfrm>
            <a:custGeom>
              <a:avLst/>
              <a:gdLst>
                <a:gd name="T0" fmla="*/ 524 w 524"/>
                <a:gd name="T1" fmla="*/ 20 h 20"/>
                <a:gd name="T2" fmla="*/ 504 w 524"/>
                <a:gd name="T3" fmla="*/ 0 h 20"/>
                <a:gd name="T4" fmla="*/ 0 w 524"/>
                <a:gd name="T5" fmla="*/ 0 h 20"/>
                <a:gd name="T6" fmla="*/ 20 w 524"/>
                <a:gd name="T7" fmla="*/ 20 h 20"/>
                <a:gd name="T8" fmla="*/ 524 w 52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20">
                  <a:moveTo>
                    <a:pt x="524" y="20"/>
                  </a:moveTo>
                  <a:lnTo>
                    <a:pt x="504" y="0"/>
                  </a:lnTo>
                  <a:lnTo>
                    <a:pt x="0" y="0"/>
                  </a:lnTo>
                  <a:lnTo>
                    <a:pt x="20" y="20"/>
                  </a:lnTo>
                  <a:lnTo>
                    <a:pt x="524" y="20"/>
                  </a:lnTo>
                  <a:close/>
                </a:path>
              </a:pathLst>
            </a:custGeom>
            <a:solidFill>
              <a:srgbClr val="B16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212" name="Freeform 252"/>
            <p:cNvSpPr>
              <a:spLocks/>
            </p:cNvSpPr>
            <p:nvPr/>
          </p:nvSpPr>
          <p:spPr bwMode="auto">
            <a:xfrm>
              <a:off x="4229" y="1655"/>
              <a:ext cx="26" cy="181"/>
            </a:xfrm>
            <a:custGeom>
              <a:avLst/>
              <a:gdLst>
                <a:gd name="T0" fmla="*/ 20 w 20"/>
                <a:gd name="T1" fmla="*/ 130 h 130"/>
                <a:gd name="T2" fmla="*/ 20 w 20"/>
                <a:gd name="T3" fmla="*/ 20 h 130"/>
                <a:gd name="T4" fmla="*/ 0 w 20"/>
                <a:gd name="T5" fmla="*/ 0 h 130"/>
                <a:gd name="T6" fmla="*/ 0 w 20"/>
                <a:gd name="T7" fmla="*/ 110 h 130"/>
                <a:gd name="T8" fmla="*/ 20 w 2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0">
                  <a:moveTo>
                    <a:pt x="20" y="130"/>
                  </a:moveTo>
                  <a:lnTo>
                    <a:pt x="20" y="2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20" y="130"/>
                  </a:lnTo>
                  <a:close/>
                </a:path>
              </a:pathLst>
            </a:custGeom>
            <a:solidFill>
              <a:srgbClr val="D678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213" name="Freeform 253"/>
            <p:cNvSpPr>
              <a:spLocks/>
            </p:cNvSpPr>
            <p:nvPr/>
          </p:nvSpPr>
          <p:spPr bwMode="auto">
            <a:xfrm>
              <a:off x="2755" y="1808"/>
              <a:ext cx="1500" cy="28"/>
            </a:xfrm>
            <a:custGeom>
              <a:avLst/>
              <a:gdLst>
                <a:gd name="T0" fmla="*/ 1136 w 1136"/>
                <a:gd name="T1" fmla="*/ 20 h 20"/>
                <a:gd name="T2" fmla="*/ 1116 w 1136"/>
                <a:gd name="T3" fmla="*/ 0 h 20"/>
                <a:gd name="T4" fmla="*/ 0 w 1136"/>
                <a:gd name="T5" fmla="*/ 0 h 20"/>
                <a:gd name="T6" fmla="*/ 20 w 1136"/>
                <a:gd name="T7" fmla="*/ 20 h 20"/>
                <a:gd name="T8" fmla="*/ 1136 w 113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6" h="20">
                  <a:moveTo>
                    <a:pt x="1136" y="20"/>
                  </a:moveTo>
                  <a:lnTo>
                    <a:pt x="1116" y="0"/>
                  </a:lnTo>
                  <a:lnTo>
                    <a:pt x="0" y="0"/>
                  </a:lnTo>
                  <a:lnTo>
                    <a:pt x="20" y="20"/>
                  </a:lnTo>
                  <a:lnTo>
                    <a:pt x="1136" y="20"/>
                  </a:lnTo>
                  <a:close/>
                </a:path>
              </a:pathLst>
            </a:custGeom>
            <a:solidFill>
              <a:srgbClr val="B16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97218" name="Text Box 258"/>
          <p:cNvSpPr txBox="1">
            <a:spLocks noChangeArrowheads="1"/>
          </p:cNvSpPr>
          <p:nvPr/>
        </p:nvSpPr>
        <p:spPr bwMode="auto">
          <a:xfrm>
            <a:off x="7239000" y="6278563"/>
            <a:ext cx="1371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i="1">
                <a:solidFill>
                  <a:srgbClr val="333399"/>
                </a:solidFill>
                <a:latin typeface="Tahoma" panose="020B0604030504040204" pitchFamily="34" charset="0"/>
              </a:rPr>
              <a:t>Figure </a:t>
            </a:r>
            <a:r>
              <a:rPr lang="en-US" altLang="en-US" b="1">
                <a:solidFill>
                  <a:srgbClr val="333399"/>
                </a:solidFill>
                <a:latin typeface="Tahoma" panose="020B0604030504040204" pitchFamily="34" charset="0"/>
              </a:rPr>
              <a:t>2.1</a:t>
            </a:r>
            <a:endParaRPr lang="en-US" altLang="en-US" b="1" baseline="-6000">
              <a:solidFill>
                <a:srgbClr val="33339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11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7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2" grpId="0" animBg="1" autoUpdateAnimBg="0"/>
      <p:bldP spid="297217" grpId="0" build="p" bldLvl="4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1921768"/>
          </a:xfrm>
        </p:spPr>
        <p:txBody>
          <a:bodyPr/>
          <a:lstStyle/>
          <a:p>
            <a:r>
              <a:rPr lang="id-ID" sz="2000" dirty="0" smtClean="0">
                <a:effectLst/>
                <a:latin typeface="Times New Roman" panose="02020603050405020304" pitchFamily="18" charset="0"/>
              </a:rPr>
              <a:t>Mesopotamia meliputi negara Irak pada masa sekarang. Mesopotamia berasal dari dua kata, yaitu Mesos (= tengah) dan potamus (= sungai). Secara geografis istilah ini sangat tepat mengingat Mesopotamia  merupakan wilayah yang terletak antara dua sungai yaitu sungai Tigris dan Eufrat, terbentang dari kaki bukitTaurus-Armenia di utara sampai ke Teluk Persia. Wilayah ini di bagian baratdibatasi oleh padang pasir Syria, dan di bagian timur dibatasi oleh pegunungan Zagros.</a:t>
            </a:r>
            <a:endParaRPr lang="id-ID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IlKom-YuvenTyas-Bab2-2016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848" y="3789040"/>
            <a:ext cx="2736304" cy="204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32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Piramida mesir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IlKom-YuvenTyas-Bab2-2016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57300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03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smtClean="0"/>
              <a:t>PERSPEKTIF MANAJEMEN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id-ID" dirty="0" err="1" smtClean="0"/>
              <a:t>Studi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Manajemen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dapat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digolongkan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kedalam</a:t>
            </a:r>
            <a:endParaRPr lang="en-US" altLang="id-ID" dirty="0" smtClean="0"/>
          </a:p>
          <a:p>
            <a:pPr>
              <a:buFont typeface="Wingdings 2" panose="05020102010507070707" pitchFamily="18" charset="2"/>
              <a:buNone/>
            </a:pPr>
            <a:r>
              <a:rPr lang="en-US" altLang="id-ID" dirty="0" smtClean="0"/>
              <a:t>Tiga </a:t>
            </a:r>
            <a:r>
              <a:rPr lang="en-US" altLang="id-ID" dirty="0" err="1" smtClean="0"/>
              <a:t>Perspektif</a:t>
            </a:r>
            <a:r>
              <a:rPr lang="en-US" altLang="id-ID" dirty="0" smtClean="0"/>
              <a:t> :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id-ID" dirty="0" smtClean="0"/>
          </a:p>
          <a:p>
            <a:pPr>
              <a:buFont typeface="Wingdings 2" panose="05020102010507070707" pitchFamily="18" charset="2"/>
              <a:buNone/>
            </a:pPr>
            <a:r>
              <a:rPr lang="en-US" altLang="id-ID" dirty="0" smtClean="0"/>
              <a:t>	1. </a:t>
            </a:r>
            <a:r>
              <a:rPr lang="en-US" altLang="id-ID" dirty="0" err="1" smtClean="0"/>
              <a:t>Perspektif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Klasik</a:t>
            </a:r>
            <a:r>
              <a:rPr lang="en-US" altLang="id-ID" dirty="0" smtClean="0"/>
              <a:t> (Classical  Perspective)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dirty="0" smtClean="0"/>
              <a:t>	2. </a:t>
            </a:r>
            <a:r>
              <a:rPr lang="en-US" altLang="id-ID" dirty="0" err="1" smtClean="0"/>
              <a:t>Perspektif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Kemanusiaan</a:t>
            </a:r>
            <a:r>
              <a:rPr lang="en-US" altLang="id-ID" dirty="0" smtClean="0"/>
              <a:t> (Humanistic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dirty="0" smtClean="0"/>
              <a:t>        Perspective)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dirty="0" smtClean="0"/>
              <a:t>	3. </a:t>
            </a:r>
            <a:r>
              <a:rPr lang="en-US" altLang="id-ID" dirty="0" err="1" smtClean="0"/>
              <a:t>Perspektif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Sains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Manajemen</a:t>
            </a:r>
            <a:r>
              <a:rPr lang="en-US" altLang="id-ID" dirty="0" smtClean="0"/>
              <a:t> (Management</a:t>
            </a:r>
          </a:p>
          <a:p>
            <a:pPr>
              <a:buFont typeface="Wingdings 2" panose="05020102010507070707" pitchFamily="18" charset="2"/>
              <a:buNone/>
            </a:pPr>
            <a:r>
              <a:rPr lang="en-US" altLang="id-ID" dirty="0" smtClean="0"/>
              <a:t>        Science Perspective)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IlKom-YuvenTyas-Bab2-2016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6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7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2789</TotalTime>
  <Words>1146</Words>
  <Application>Microsoft Office PowerPoint</Application>
  <PresentationFormat>On-screen Show (4:3)</PresentationFormat>
  <Paragraphs>311</Paragraphs>
  <Slides>32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50" baseType="lpstr">
      <vt:lpstr>Arial</vt:lpstr>
      <vt:lpstr>Calibri</vt:lpstr>
      <vt:lpstr>Century Gothic</vt:lpstr>
      <vt:lpstr>Constantia</vt:lpstr>
      <vt:lpstr>Franklin Gothic Book</vt:lpstr>
      <vt:lpstr>Perpetua</vt:lpstr>
      <vt:lpstr>Tahoma</vt:lpstr>
      <vt:lpstr>Times New Roman</vt:lpstr>
      <vt:lpstr>Wingdings</vt:lpstr>
      <vt:lpstr>Wingdings 2</vt:lpstr>
      <vt:lpstr>Wingdings 3</vt:lpstr>
      <vt:lpstr>Equity</vt:lpstr>
      <vt:lpstr>Default Design</vt:lpstr>
      <vt:lpstr>1_Default Design</vt:lpstr>
      <vt:lpstr>2_Default Design</vt:lpstr>
      <vt:lpstr>Ion</vt:lpstr>
      <vt:lpstr>1_Ion</vt:lpstr>
      <vt:lpstr>3_Default Design</vt:lpstr>
      <vt:lpstr>FONDASI SEJARAH MANAJEMEN</vt:lpstr>
      <vt:lpstr>EMPAT MASA TRANSISI PERADABAN</vt:lpstr>
      <vt:lpstr>ERA INDUSTRI</vt:lpstr>
      <vt:lpstr>ERA INFORMASI</vt:lpstr>
      <vt:lpstr>MINDSET DAN PARADIGMA</vt:lpstr>
      <vt:lpstr>Precursors of Management Theory</vt:lpstr>
      <vt:lpstr>PowerPoint Presentation</vt:lpstr>
      <vt:lpstr>Piramida mesir</vt:lpstr>
      <vt:lpstr>PERSPEKTIF MANAJEMEN</vt:lpstr>
      <vt:lpstr>Management Perspectives Over Time</vt:lpstr>
      <vt:lpstr>CLASSICAL PERSPECTIVE?</vt:lpstr>
      <vt:lpstr>Perspektif Klasik MANAJEMEN ILMIAH?</vt:lpstr>
      <vt:lpstr>Karakteristik Manajemen Ilmiah?</vt:lpstr>
      <vt:lpstr>Karakteristik Manajemen Ilmiah?</vt:lpstr>
      <vt:lpstr>Karakteristik Manajemen Ilmiah?</vt:lpstr>
      <vt:lpstr>Perspektif Klasik Organisasi Birokrasi?</vt:lpstr>
      <vt:lpstr>Karakteristik Organisasi Birokrasi</vt:lpstr>
      <vt:lpstr>Perspektif Klasik  Prinsip Administrasi?</vt:lpstr>
      <vt:lpstr>Fayol Mengemukakan……</vt:lpstr>
      <vt:lpstr>HUMANISTIC PERSPECTIVE?</vt:lpstr>
      <vt:lpstr>Gerakan Hubungan Manusia? Perspektif Kemanusiaan                               (Elton Mayo &amp; Fritz Roethlisberger)</vt:lpstr>
      <vt:lpstr>Perspektif Sumber Daya Manusia Perspektif  Kemanusiaan</vt:lpstr>
      <vt:lpstr>Pendekatan Ilmu Perilaku Perspektif Kemanusiaan</vt:lpstr>
      <vt:lpstr>Management Science Perspective?</vt:lpstr>
      <vt:lpstr>Three Contemporary Trends Tiga tren terbaru dari perspektif kemanusiaan adalah</vt:lpstr>
      <vt:lpstr>TEORI SISTEM</vt:lpstr>
      <vt:lpstr>TEORI SISTEM</vt:lpstr>
      <vt:lpstr>PowerPoint Presentation</vt:lpstr>
      <vt:lpstr>PANDANGAN KONTIJENSI</vt:lpstr>
      <vt:lpstr>Contingency View</vt:lpstr>
      <vt:lpstr>Elements of a Learning Organization</vt:lpstr>
      <vt:lpstr>Types of E-Commerce</vt:lpstr>
    </vt:vector>
  </TitlesOfParts>
  <Company>stmik-mdp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FONDASI SEJARAH MANAJEMEN</dc:title>
  <dc:creator>dosen</dc:creator>
  <cp:lastModifiedBy>HP</cp:lastModifiedBy>
  <cp:revision>81</cp:revision>
  <dcterms:created xsi:type="dcterms:W3CDTF">2009-09-24T02:14:27Z</dcterms:created>
  <dcterms:modified xsi:type="dcterms:W3CDTF">2016-03-16T08:12:49Z</dcterms:modified>
</cp:coreProperties>
</file>