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1" r:id="rId5"/>
    <p:sldId id="260" r:id="rId6"/>
    <p:sldId id="272" r:id="rId7"/>
    <p:sldId id="273" r:id="rId8"/>
    <p:sldId id="274" r:id="rId9"/>
    <p:sldId id="261" r:id="rId10"/>
    <p:sldId id="262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Nilai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UTS</c:v>
                </c:pt>
                <c:pt idx="1">
                  <c:v>UAS</c:v>
                </c:pt>
                <c:pt idx="2">
                  <c:v>Tugas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422390-91C0-47B6-8528-7FA0EAA3833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A7B552E-DE7A-4BCC-84ED-195802E522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905000"/>
            <a:ext cx="3748547" cy="17021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PENGEMBANGAN DAN PENGORGANISASIAN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MASYARAKAT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23505" r="12150" b="22129"/>
          <a:stretch/>
        </p:blipFill>
        <p:spPr bwMode="auto">
          <a:xfrm>
            <a:off x="1143000" y="5202034"/>
            <a:ext cx="265471" cy="1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2923" b="34984"/>
          <a:stretch/>
        </p:blipFill>
        <p:spPr bwMode="auto">
          <a:xfrm>
            <a:off x="1143000" y="5791200"/>
            <a:ext cx="265471" cy="26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51054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800" dirty="0" smtClean="0">
                <a:solidFill>
                  <a:schemeClr val="tx1"/>
                </a:solidFill>
                <a:latin typeface="+mj-lt"/>
              </a:rPr>
              <a:t>nurmandhani@gmail.com</a:t>
            </a:r>
            <a:endParaRPr lang="id-ID" sz="18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08</a:t>
            </a:r>
            <a:r>
              <a:rPr lang="id-ID" sz="1800" dirty="0" smtClean="0">
                <a:solidFill>
                  <a:schemeClr val="tx1"/>
                </a:solidFill>
                <a:latin typeface="+mj-lt"/>
              </a:rPr>
              <a:t>1331286291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72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6041" r="41052" b="18467"/>
          <a:stretch/>
        </p:blipFill>
        <p:spPr bwMode="auto">
          <a:xfrm>
            <a:off x="838200" y="355068"/>
            <a:ext cx="7086600" cy="6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8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9166" r="41051" b="23106"/>
          <a:stretch/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34967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8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67600" cy="4419600"/>
          </a:xfrm>
        </p:spPr>
        <p:txBody>
          <a:bodyPr>
            <a:normAutofit/>
          </a:bodyPr>
          <a:lstStyle/>
          <a:p>
            <a:r>
              <a:rPr lang="fi-FI" dirty="0"/>
              <a:t>Mata kuliah ini berisi materi tentang </a:t>
            </a:r>
            <a:r>
              <a:rPr lang="id-ID" dirty="0"/>
              <a:t>Konsep Pemberdayaan dan Pengorganisasian Masyarakat</a:t>
            </a:r>
            <a:r>
              <a:rPr lang="fi-FI" dirty="0"/>
              <a:t>; </a:t>
            </a:r>
            <a:r>
              <a:rPr lang="id-ID" dirty="0"/>
              <a:t>Konsep, Strategi dan Model Pemberdayaan Masyarakat</a:t>
            </a:r>
            <a:r>
              <a:rPr lang="fi-FI" dirty="0"/>
              <a:t>; </a:t>
            </a:r>
            <a:r>
              <a:rPr lang="id-ID" dirty="0"/>
              <a:t>Tahapan dan Metode Pemberdayaan Masyarakat</a:t>
            </a:r>
            <a:r>
              <a:rPr lang="fi-FI" dirty="0"/>
              <a:t>; </a:t>
            </a:r>
            <a:r>
              <a:rPr lang="id-ID" dirty="0"/>
              <a:t>Pemberdayaan Masyarakat dan Kelembagaan Lokal Dalam Program Kesmas</a:t>
            </a:r>
            <a:r>
              <a:rPr lang="fi-FI" dirty="0"/>
              <a:t>; </a:t>
            </a:r>
            <a:r>
              <a:rPr lang="id-ID" i="1" dirty="0"/>
              <a:t>Social Capital</a:t>
            </a:r>
            <a:r>
              <a:rPr lang="id-ID" dirty="0"/>
              <a:t> dan Partisipasi Masyarakat</a:t>
            </a:r>
            <a:r>
              <a:rPr lang="fi-FI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84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M</a:t>
            </a:r>
            <a:r>
              <a:rPr lang="fi-FI" b="1" dirty="0" smtClean="0"/>
              <a:t>eningkatkan </a:t>
            </a:r>
            <a:r>
              <a:rPr lang="fi-FI" b="1" dirty="0"/>
              <a:t>kesiapan dan kemampuan individu, keluarga, masyarakat dalam mencegah dan mengatasi berbagai masalah kesehatan secara efektif</a:t>
            </a:r>
            <a:r>
              <a:rPr lang="fi-FI" dirty="0"/>
              <a:t>. 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906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id-ID" dirty="0" smtClean="0"/>
              <a:t>Hakikat Pemberdayaan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9614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Maka diperlukan kesadaran adanya masalah 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fi-FI" dirty="0" smtClean="0"/>
              <a:t>enggali </a:t>
            </a:r>
            <a:r>
              <a:rPr lang="fi-FI" dirty="0"/>
              <a:t>penyebab masalah 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fi-FI" dirty="0" smtClean="0"/>
              <a:t>enggali </a:t>
            </a:r>
            <a:r>
              <a:rPr lang="fi-FI" dirty="0"/>
              <a:t>potensi yang dimiliki </a:t>
            </a:r>
            <a:endParaRPr lang="id-ID" dirty="0" smtClean="0"/>
          </a:p>
          <a:p>
            <a:r>
              <a:rPr lang="id-ID" dirty="0" smtClean="0"/>
              <a:t>Menemukan </a:t>
            </a:r>
            <a:r>
              <a:rPr lang="fi-FI" dirty="0" smtClean="0"/>
              <a:t>faktor pendukung</a:t>
            </a:r>
            <a:endParaRPr lang="id-ID" dirty="0" smtClean="0"/>
          </a:p>
          <a:p>
            <a:r>
              <a:rPr lang="id-ID" dirty="0" smtClean="0"/>
              <a:t>Bisa </a:t>
            </a:r>
            <a:r>
              <a:rPr lang="fi-FI" dirty="0" smtClean="0"/>
              <a:t>digunakan </a:t>
            </a:r>
            <a:r>
              <a:rPr lang="fi-FI" dirty="0"/>
              <a:t>oleh individu, keluarga dan masyarakat untuk mengatasi masalahnya </a:t>
            </a:r>
            <a:endParaRPr lang="id-ID" dirty="0" smtClean="0"/>
          </a:p>
          <a:p>
            <a:r>
              <a:rPr lang="fi-FI" dirty="0" smtClean="0"/>
              <a:t>Upaya </a:t>
            </a:r>
            <a:r>
              <a:rPr lang="fi-FI" dirty="0"/>
              <a:t>pemberdayaan akan mendorong kemandirian masyarakat untuk </a:t>
            </a:r>
            <a:r>
              <a:rPr lang="fi-FI" b="1" dirty="0"/>
              <a:t>mau, mampu dan terampi</a:t>
            </a:r>
            <a:r>
              <a:rPr lang="fi-FI" dirty="0"/>
              <a:t>l, 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fi-FI" dirty="0" smtClean="0"/>
              <a:t>elalui </a:t>
            </a:r>
            <a:r>
              <a:rPr lang="fi-FI" b="1" dirty="0"/>
              <a:t>pengorganisasian potensi/sumber daya keluarga dan komunitas mereka sendiri </a:t>
            </a:r>
            <a:r>
              <a:rPr lang="fi-FI" dirty="0"/>
              <a:t>untuk meningkatkan kesejahteraan masyarakat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0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Setelah mengikuti proses pembelajaran selama 14 kali pertemuan, pada akhir perkuliahan diharapkan mahasiswa </a:t>
            </a:r>
            <a:r>
              <a:rPr lang="id-ID" dirty="0"/>
              <a:t>melakukan</a:t>
            </a:r>
            <a:r>
              <a:rPr lang="fi-FI" dirty="0"/>
              <a:t> pemberdayaan </a:t>
            </a:r>
            <a:r>
              <a:rPr lang="id-ID" dirty="0"/>
              <a:t>masyarakat </a:t>
            </a:r>
            <a:r>
              <a:rPr lang="fi-FI" dirty="0"/>
              <a:t>untuk  </a:t>
            </a:r>
            <a:r>
              <a:rPr lang="id-ID" dirty="0"/>
              <a:t>mengatasi masalah</a:t>
            </a:r>
            <a:r>
              <a:rPr lang="fi-FI" dirty="0"/>
              <a:t> kesehatan </a:t>
            </a:r>
            <a:r>
              <a:rPr lang="id-ID" dirty="0"/>
              <a:t>masyarakat</a:t>
            </a:r>
          </a:p>
        </p:txBody>
      </p:sp>
    </p:spTree>
    <p:extLst>
      <p:ext uri="{BB962C8B-B14F-4D97-AF65-F5344CB8AC3E}">
        <p14:creationId xmlns:p14="http://schemas.microsoft.com/office/powerpoint/2010/main" val="11536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31060" r="41193" b="20265"/>
          <a:stretch/>
        </p:blipFill>
        <p:spPr bwMode="auto">
          <a:xfrm>
            <a:off x="457200" y="304799"/>
            <a:ext cx="8229600" cy="627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9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30112" r="41050" b="19270"/>
          <a:stretch/>
        </p:blipFill>
        <p:spPr bwMode="auto">
          <a:xfrm>
            <a:off x="762000" y="332510"/>
            <a:ext cx="7696200" cy="61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9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4621" r="41052" b="33902"/>
          <a:stretch/>
        </p:blipFill>
        <p:spPr bwMode="auto">
          <a:xfrm>
            <a:off x="523057" y="1143000"/>
            <a:ext cx="8163743" cy="53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0000" r="41052" b="33144"/>
          <a:stretch/>
        </p:blipFill>
        <p:spPr bwMode="auto">
          <a:xfrm>
            <a:off x="457200" y="1717964"/>
            <a:ext cx="8153400" cy="216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71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156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2</vt:lpstr>
      <vt:lpstr>Austin</vt:lpstr>
      <vt:lpstr>PENGEMBANGAN DAN PENGORGANISASIAN  MASYARAKAT</vt:lpstr>
      <vt:lpstr>Deskripsi Mata Kuliah</vt:lpstr>
      <vt:lpstr>Tujuan</vt:lpstr>
      <vt:lpstr>Hakikat Pemberdayaan</vt:lpstr>
      <vt:lpstr>Standar Kompetensi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Persentase Nilai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DAN PENGORGANISASIAN  MASYARAKAT</dc:title>
  <dc:creator>user</dc:creator>
  <cp:lastModifiedBy>asus</cp:lastModifiedBy>
  <cp:revision>16</cp:revision>
  <dcterms:created xsi:type="dcterms:W3CDTF">2016-03-04T16:37:04Z</dcterms:created>
  <dcterms:modified xsi:type="dcterms:W3CDTF">2019-03-11T06:23:21Z</dcterms:modified>
</cp:coreProperties>
</file>