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34"/>
  </p:notesMasterIdLst>
  <p:handoutMasterIdLst>
    <p:handoutMasterId r:id="rId35"/>
  </p:handoutMasterIdLst>
  <p:sldIdLst>
    <p:sldId id="256" r:id="rId5"/>
    <p:sldId id="299" r:id="rId6"/>
    <p:sldId id="300" r:id="rId7"/>
    <p:sldId id="302" r:id="rId8"/>
    <p:sldId id="303" r:id="rId9"/>
    <p:sldId id="306" r:id="rId10"/>
    <p:sldId id="310" r:id="rId11"/>
    <p:sldId id="311" r:id="rId12"/>
    <p:sldId id="314" r:id="rId13"/>
    <p:sldId id="315" r:id="rId14"/>
    <p:sldId id="266" r:id="rId15"/>
    <p:sldId id="320" r:id="rId16"/>
    <p:sldId id="259" r:id="rId17"/>
    <p:sldId id="319" r:id="rId18"/>
    <p:sldId id="321" r:id="rId19"/>
    <p:sldId id="265" r:id="rId20"/>
    <p:sldId id="257" r:id="rId21"/>
    <p:sldId id="268" r:id="rId22"/>
    <p:sldId id="322" r:id="rId23"/>
    <p:sldId id="323" r:id="rId24"/>
    <p:sldId id="324" r:id="rId25"/>
    <p:sldId id="325" r:id="rId26"/>
    <p:sldId id="329" r:id="rId27"/>
    <p:sldId id="331" r:id="rId28"/>
    <p:sldId id="333" r:id="rId29"/>
    <p:sldId id="336" r:id="rId30"/>
    <p:sldId id="334" r:id="rId31"/>
    <p:sldId id="338"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F7F7F"/>
    <a:srgbClr val="A6A6A6"/>
    <a:srgbClr val="BFBFBF"/>
    <a:srgbClr val="465359"/>
    <a:srgbClr val="757575"/>
    <a:srgbClr val="8B8B8B"/>
    <a:srgbClr val="B0B0B0"/>
    <a:srgbClr val="D3D3D3"/>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34" autoAdjust="0"/>
  </p:normalViewPr>
  <p:slideViewPr>
    <p:cSldViewPr snapToGrid="0">
      <p:cViewPr varScale="1">
        <p:scale>
          <a:sx n="66" d="100"/>
          <a:sy n="66" d="100"/>
        </p:scale>
        <p:origin x="684" y="6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66289-7251-4248-8185-9FEDE67FE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911AAB-DA95-4CED-94BD-874BA4394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E2D0D4-6341-4059-9D73-098573890B8F}" type="datetimeFigureOut">
              <a:rPr lang="en-US" smtClean="0"/>
              <a:t>3/24/2022</a:t>
            </a:fld>
            <a:endParaRPr lang="en-US" dirty="0"/>
          </a:p>
        </p:txBody>
      </p:sp>
      <p:sp>
        <p:nvSpPr>
          <p:cNvPr id="4" name="Footer Placeholder 3">
            <a:extLst>
              <a:ext uri="{FF2B5EF4-FFF2-40B4-BE49-F238E27FC236}">
                <a16:creationId xmlns:a16="http://schemas.microsoft.com/office/drawing/2014/main" id="{796222C7-E745-4972-ADB2-26864641F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0AA558-CC6A-4543-8082-2ECED10B3D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EEF11-4551-44CC-8138-2C9C44119EA2}" type="slidenum">
              <a:rPr lang="en-US" smtClean="0"/>
              <a:t>‹#›</a:t>
            </a:fld>
            <a:endParaRPr lang="en-US" dirty="0"/>
          </a:p>
        </p:txBody>
      </p:sp>
    </p:spTree>
    <p:extLst>
      <p:ext uri="{BB962C8B-B14F-4D97-AF65-F5344CB8AC3E}">
        <p14:creationId xmlns:p14="http://schemas.microsoft.com/office/powerpoint/2010/main" val="2584764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64C05-FCBF-48B1-ABC9-9F817F02AAEB}" type="datetimeFigureOut">
              <a:rPr lang="en-US" smtClean="0"/>
              <a:t>3/24/2022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8E5D6-E240-4AB4-B03F-F45C58F87E64}" type="slidenum">
              <a:rPr lang="en-US" smtClean="0"/>
              <a:t>‹#›</a:t>
            </a:fld>
            <a:endParaRPr lang="en-US" dirty="0"/>
          </a:p>
        </p:txBody>
      </p:sp>
    </p:spTree>
    <p:extLst>
      <p:ext uri="{BB962C8B-B14F-4D97-AF65-F5344CB8AC3E}">
        <p14:creationId xmlns:p14="http://schemas.microsoft.com/office/powerpoint/2010/main" val="41203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a:t>
            </a:fld>
            <a:endParaRPr lang="en-US" dirty="0"/>
          </a:p>
        </p:txBody>
      </p:sp>
    </p:spTree>
    <p:extLst>
      <p:ext uri="{BB962C8B-B14F-4D97-AF65-F5344CB8AC3E}">
        <p14:creationId xmlns:p14="http://schemas.microsoft.com/office/powerpoint/2010/main" val="359154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59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11</a:t>
            </a:fld>
            <a:endParaRPr lang="en-US" dirty="0"/>
          </a:p>
        </p:txBody>
      </p:sp>
    </p:spTree>
    <p:extLst>
      <p:ext uri="{BB962C8B-B14F-4D97-AF65-F5344CB8AC3E}">
        <p14:creationId xmlns:p14="http://schemas.microsoft.com/office/powerpoint/2010/main" val="344302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6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13</a:t>
            </a:fld>
            <a:endParaRPr lang="en-US" dirty="0"/>
          </a:p>
        </p:txBody>
      </p:sp>
    </p:spTree>
    <p:extLst>
      <p:ext uri="{BB962C8B-B14F-4D97-AF65-F5344CB8AC3E}">
        <p14:creationId xmlns:p14="http://schemas.microsoft.com/office/powerpoint/2010/main" val="35694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14</a:t>
            </a:fld>
            <a:endParaRPr lang="en-US" dirty="0"/>
          </a:p>
        </p:txBody>
      </p:sp>
    </p:spTree>
    <p:extLst>
      <p:ext uri="{BB962C8B-B14F-4D97-AF65-F5344CB8AC3E}">
        <p14:creationId xmlns:p14="http://schemas.microsoft.com/office/powerpoint/2010/main" val="59992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77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16</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17</a:t>
            </a:fld>
            <a:endParaRPr lang="en-US" dirty="0"/>
          </a:p>
        </p:txBody>
      </p:sp>
    </p:spTree>
    <p:extLst>
      <p:ext uri="{BB962C8B-B14F-4D97-AF65-F5344CB8AC3E}">
        <p14:creationId xmlns:p14="http://schemas.microsoft.com/office/powerpoint/2010/main" val="253857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18</a:t>
            </a:fld>
            <a:endParaRPr lang="en-US" dirty="0"/>
          </a:p>
        </p:txBody>
      </p:sp>
    </p:spTree>
    <p:extLst>
      <p:ext uri="{BB962C8B-B14F-4D97-AF65-F5344CB8AC3E}">
        <p14:creationId xmlns:p14="http://schemas.microsoft.com/office/powerpoint/2010/main" val="344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19</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61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20</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21</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22</a:t>
            </a:fld>
            <a:endParaRPr lang="en-US" dirty="0"/>
          </a:p>
        </p:txBody>
      </p:sp>
    </p:spTree>
    <p:extLst>
      <p:ext uri="{BB962C8B-B14F-4D97-AF65-F5344CB8AC3E}">
        <p14:creationId xmlns:p14="http://schemas.microsoft.com/office/powerpoint/2010/main" val="187014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82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30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185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2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66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822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29</a:t>
            </a:fld>
            <a:endParaRPr lang="en-US" dirty="0"/>
          </a:p>
        </p:txBody>
      </p:sp>
    </p:spTree>
    <p:extLst>
      <p:ext uri="{BB962C8B-B14F-4D97-AF65-F5344CB8AC3E}">
        <p14:creationId xmlns:p14="http://schemas.microsoft.com/office/powerpoint/2010/main" val="78976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9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77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6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0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5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3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8E5D6-E240-4AB4-B03F-F45C58F87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56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3/24/2022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3/24/2022</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81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4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8919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a:t>Click icon to add picture</a:t>
            </a:r>
            <a:endParaRPr lang="en-US" dirty="0"/>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570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2"/>
        </a:solidFill>
        <a:effectLst/>
      </p:bgPr>
    </p:bg>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Picture Placeholder 4"/>
          <p:cNvSpPr>
            <a:spLocks noGrp="1"/>
          </p:cNvSpPr>
          <p:nvPr>
            <p:ph type="pic" sz="quarter" idx="13" hasCustomPrompt="1"/>
          </p:nvPr>
        </p:nvSpPr>
        <p:spPr>
          <a:xfrm>
            <a:off x="768350" y="2312987"/>
            <a:ext cx="731520" cy="731520"/>
          </a:xfrm>
        </p:spPr>
        <p:txBody>
          <a:bodyPr/>
          <a:lstStyle>
            <a:lvl1pPr marL="0" indent="0">
              <a:buNone/>
              <a:defRPr>
                <a:solidFill>
                  <a:schemeClr val="bg1"/>
                </a:solidFill>
              </a:defRPr>
            </a:lvl1pPr>
          </a:lstStyle>
          <a:p>
            <a:r>
              <a:rPr lang="en-US" dirty="0"/>
              <a:t>Icon</a:t>
            </a:r>
          </a:p>
        </p:txBody>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41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lvl1pPr>
              <a:defRPr>
                <a:solidFill>
                  <a:schemeClr val="bg2"/>
                </a:solidFill>
              </a:defRPr>
            </a:lvl1pPr>
          </a:lstStyle>
          <a:p>
            <a:fld id="{D82884F1-FFEA-405F-9602-3DCA865EDA4E}" type="datetime1">
              <a:rPr lang="en-US" smtClean="0"/>
              <a:pPr/>
              <a:t>3/24/2022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lvl1pPr>
              <a:defRPr>
                <a:solidFill>
                  <a:schemeClr val="bg2"/>
                </a:solidFill>
              </a:defRPr>
            </a:lvl1p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lvl1pPr>
              <a:defRPr>
                <a:solidFill>
                  <a:schemeClr val="bg2"/>
                </a:solidFill>
              </a:defRPr>
            </a:lvl1pPr>
          </a:lstStyle>
          <a:p>
            <a:fld id="{3A98EE3D-8CD1-4C3F-BD1C-C98C9596463C}" type="slidenum">
              <a:rPr lang="en-US" smtClean="0"/>
              <a:pPr/>
              <a:t>‹#›</a:t>
            </a:fld>
            <a:endParaRPr lang="en-US" dirty="0"/>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95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34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9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3/24/2022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8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58000"/>
          </a:xfrm>
        </p:spPr>
        <p:txBody>
          <a:bodyPr/>
          <a:lstStyle>
            <a:lvl1pPr algn="ctr">
              <a:defRPr/>
            </a:lvl1pPr>
          </a:lstStyle>
          <a:p>
            <a:r>
              <a:rPr lang="en-US"/>
              <a:t>Click icon to add picture</a:t>
            </a:r>
            <a:endParaRPr lang="en-US" dirty="0"/>
          </a:p>
        </p:txBody>
      </p:sp>
      <p:sp>
        <p:nvSpPr>
          <p:cNvPr id="11" name="Rectangle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5695849"/>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4220835"/>
            <a:ext cx="10993549" cy="1475013"/>
          </a:xfrm>
          <a:effectLst/>
        </p:spPr>
        <p:txBody>
          <a:bodyPr anchor="b">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8334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164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3/24/2022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905648"/>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3580809"/>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905649"/>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3580809"/>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42553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5DB4ED54-5B5E-4A04-93D3-5772E3CE3818}" type="datetime1">
              <a:rPr lang="en-US" smtClean="0"/>
              <a:pPr/>
              <a:t>3/24/2022</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3A98EE3D-8CD1-4C3F-BD1C-C98C9596463C}" type="slidenum">
              <a:rPr lang="en-US" smtClean="0"/>
              <a:pPr/>
              <a:t>‹#›</a:t>
            </a:fld>
            <a:endParaRPr lang="en-US" dirty="0"/>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52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3/24/2022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75" r:id="rId3"/>
    <p:sldLayoutId id="2147483676" r:id="rId4"/>
    <p:sldLayoutId id="2147483677" r:id="rId5"/>
    <p:sldLayoutId id="2147483684" r:id="rId6"/>
    <p:sldLayoutId id="2147483678" r:id="rId7"/>
    <p:sldLayoutId id="2147483692" r:id="rId8"/>
    <p:sldLayoutId id="2147483690" r:id="rId9"/>
    <p:sldLayoutId id="2147483691" r:id="rId10"/>
    <p:sldLayoutId id="2147483679" r:id="rId11"/>
    <p:sldLayoutId id="2147483680" r:id="rId12"/>
    <p:sldLayoutId id="2147483688" r:id="rId13"/>
    <p:sldLayoutId id="2147483686" r:id="rId14"/>
    <p:sldLayoutId id="2147483689" r:id="rId15"/>
    <p:sldLayoutId id="2147483683" r:id="rId16"/>
    <p:sldLayoutId id="2147483681" r:id="rId17"/>
    <p:sldLayoutId id="2147483682"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group of employees collaborating"/>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14111" y="0"/>
            <a:ext cx="12192000" cy="6858000"/>
          </a:xfrm>
          <a:prstGeom prst="rect">
            <a:avLst/>
          </a:prstGeom>
          <a:solidFill>
            <a:schemeClr val="tx1"/>
          </a:solidFill>
        </p:spPr>
      </p:pic>
      <p:sp>
        <p:nvSpPr>
          <p:cNvPr id="26" name="Rectangle 25">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ctrTitle"/>
          </p:nvPr>
        </p:nvSpPr>
        <p:spPr>
          <a:xfrm>
            <a:off x="441140" y="4261756"/>
            <a:ext cx="10965141" cy="552197"/>
          </a:xfrm>
        </p:spPr>
        <p:txBody>
          <a:bodyPr vert="horz" lIns="91440" tIns="45720" rIns="91440" bIns="45720" rtlCol="0" anchor="b">
            <a:normAutofit/>
          </a:bodyPr>
          <a:lstStyle/>
          <a:p>
            <a:r>
              <a:rPr lang="en-US" sz="2400" dirty="0">
                <a:solidFill>
                  <a:schemeClr val="tx1"/>
                </a:solidFill>
              </a:rPr>
              <a:t>KETATNYA SISTEM PENGENDALIAN &amp; BIAYA SISTEM PENGENDALIAN</a:t>
            </a:r>
          </a:p>
        </p:txBody>
      </p:sp>
      <p:sp>
        <p:nvSpPr>
          <p:cNvPr id="9" name="Subtitle 8"/>
          <p:cNvSpPr>
            <a:spLocks noGrp="1"/>
          </p:cNvSpPr>
          <p:nvPr>
            <p:ph type="subTitle" idx="1"/>
          </p:nvPr>
        </p:nvSpPr>
        <p:spPr>
          <a:xfrm>
            <a:off x="610732" y="4771165"/>
            <a:ext cx="10965142" cy="1290293"/>
          </a:xfrm>
        </p:spPr>
        <p:txBody>
          <a:bodyPr vert="horz" lIns="91440" tIns="45720" rIns="91440" bIns="45720" rtlCol="0" anchor="t">
            <a:noAutofit/>
          </a:bodyPr>
          <a:lstStyle/>
          <a:p>
            <a:r>
              <a:rPr lang="en-US" sz="1400" dirty="0">
                <a:solidFill>
                  <a:schemeClr val="tx1"/>
                </a:solidFill>
              </a:rPr>
              <a:t>KELOMPOK 3 :</a:t>
            </a:r>
          </a:p>
          <a:p>
            <a:r>
              <a:rPr lang="en-US" sz="1400" dirty="0">
                <a:solidFill>
                  <a:schemeClr val="tx1"/>
                </a:solidFill>
              </a:rPr>
              <a:t>1. EVA AROFATUL L		(B12.2019.04013)</a:t>
            </a:r>
          </a:p>
          <a:p>
            <a:r>
              <a:rPr lang="en-US" sz="1400" dirty="0">
                <a:solidFill>
                  <a:schemeClr val="tx1"/>
                </a:solidFill>
              </a:rPr>
              <a:t>2. KISMIYATUN			(B12.2019.04018)</a:t>
            </a:r>
          </a:p>
          <a:p>
            <a:r>
              <a:rPr lang="en-US" sz="1400" dirty="0">
                <a:solidFill>
                  <a:schemeClr val="tx1"/>
                </a:solidFill>
              </a:rPr>
              <a:t>3. EMA WAHYU K			(B12.2019.04026)	</a:t>
            </a:r>
          </a:p>
          <a:p>
            <a:r>
              <a:rPr lang="en-US" sz="1400" dirty="0">
                <a:solidFill>
                  <a:schemeClr val="tx1"/>
                </a:solidFill>
              </a:rPr>
              <a:t>4. YENI RAHMAWATI		(B12.2019.04027)</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62834" y="1733989"/>
            <a:ext cx="4613366" cy="558638"/>
          </a:xfrm>
        </p:spPr>
        <p:txBody>
          <a:bodyPr/>
          <a:lstStyle/>
          <a:p>
            <a:r>
              <a:rPr lang="en-US" sz="2400"/>
              <a:t>Penguatan Tindakan</a:t>
            </a:r>
            <a:endParaRPr lang="en-US" sz="2400" dirty="0"/>
          </a:p>
        </p:txBody>
      </p:sp>
      <p:sp>
        <p:nvSpPr>
          <p:cNvPr id="5" name="Content Placeholder 4"/>
          <p:cNvSpPr>
            <a:spLocks noGrp="1"/>
          </p:cNvSpPr>
          <p:nvPr>
            <p:ph sz="half" idx="2"/>
          </p:nvPr>
        </p:nvSpPr>
        <p:spPr>
          <a:xfrm>
            <a:off x="1162834" y="2292628"/>
            <a:ext cx="9809966" cy="4068416"/>
          </a:xfrm>
        </p:spPr>
        <p:txBody>
          <a:bodyPr>
            <a:normAutofit fontScale="92500" lnSpcReduction="10000"/>
          </a:bodyPr>
          <a:lstStyle/>
          <a:p>
            <a:pPr marL="0" indent="0" algn="just">
              <a:lnSpc>
                <a:spcPct val="150000"/>
              </a:lnSpc>
              <a:buNone/>
            </a:pPr>
            <a:r>
              <a:rPr lang="en-ID" b="0" i="0">
                <a:solidFill>
                  <a:srgbClr val="000000"/>
                </a:solidFill>
                <a:effectLst/>
                <a:latin typeface="ff2"/>
              </a:rPr>
              <a:t>Penguatan tindakan membuat imbalan atau hukuman menjadi lebih signifikan terhadap karyawan yang terlibat. Imbalan (insentif) merupakan bentuk umum dari penguatan yang diberikan oleh perusahaan dalam penetapan pengendalian hasil. Sedangkan hukuman adalah tindakan pendisiplinan yang umum dalam penetapan pengendalian tindakan karena hukuman tersebut sering melibatkan pelanggaran karyawan terhadap peraturan dan prosedur.</a:t>
            </a:r>
          </a:p>
          <a:p>
            <a:pPr marL="0" indent="0" algn="just">
              <a:lnSpc>
                <a:spcPct val="150000"/>
              </a:lnSpc>
              <a:buNone/>
            </a:pPr>
            <a:r>
              <a:rPr lang="en-ID" b="0" i="0">
                <a:solidFill>
                  <a:srgbClr val="000000"/>
                </a:solidFill>
                <a:effectLst/>
                <a:latin typeface="ff2"/>
              </a:rPr>
              <a:t>Pelacakan tindakan yang menyimpang dilakukan dengan teliti dan tepat waktu karena semua pelanggaran yang potensial diperiksa secara teliti oleh penginvestigasi yang objektif. Dengan demikian, usaha </a:t>
            </a:r>
            <a:r>
              <a:rPr lang="en-ID" b="0" i="1">
                <a:solidFill>
                  <a:srgbClr val="000000"/>
                </a:solidFill>
                <a:effectLst/>
                <a:latin typeface="ff2"/>
              </a:rPr>
              <a:t>reengineering</a:t>
            </a:r>
            <a:r>
              <a:rPr lang="en-ID" b="0" i="0">
                <a:solidFill>
                  <a:srgbClr val="000000"/>
                </a:solidFill>
                <a:effectLst/>
                <a:latin typeface="ff2"/>
              </a:rPr>
              <a:t> yang terfokus pada peningkatan efisiensi terkadang secara tidak hati-hati merendahkan kajian pratindakan, segregasi tugas, bukti tertulis, dan rekonsiliasi yang </a:t>
            </a:r>
            <a:r>
              <a:rPr lang="en-ID" b="0" i="1">
                <a:solidFill>
                  <a:srgbClr val="000000"/>
                </a:solidFill>
                <a:effectLst/>
                <a:latin typeface="ff2"/>
              </a:rPr>
              <a:t>tidak memberikan nilai tambah</a:t>
            </a:r>
            <a:r>
              <a:rPr lang="en-ID" b="0" i="0">
                <a:solidFill>
                  <a:srgbClr val="000000"/>
                </a:solidFill>
                <a:effectLst/>
                <a:latin typeface="ff2"/>
              </a:rPr>
              <a:t>. </a:t>
            </a:r>
          </a:p>
          <a:p>
            <a:pPr marL="0" indent="0" algn="just">
              <a:lnSpc>
                <a:spcPct val="150000"/>
              </a:lnSpc>
              <a:buNone/>
            </a:pPr>
            <a:endParaRPr lang="en-ID" b="0" i="0">
              <a:solidFill>
                <a:srgbClr val="000000"/>
              </a:solidFill>
              <a:effectLst/>
              <a:latin typeface="ff2"/>
            </a:endParaRPr>
          </a:p>
          <a:p>
            <a:pPr marL="0" indent="0" algn="just">
              <a:lnSpc>
                <a:spcPct val="150000"/>
              </a:lnSpc>
              <a:buNone/>
            </a:pPr>
            <a:endParaRPr lang="en-ID" sz="1800" b="0" i="0">
              <a:solidFill>
                <a:srgbClr val="000000"/>
              </a:solidFill>
              <a:effectLst/>
              <a:latin typeface="ff2"/>
            </a:endParaRPr>
          </a:p>
          <a:p>
            <a:pPr marL="0" indent="0" algn="just">
              <a:lnSpc>
                <a:spcPct val="150000"/>
              </a:lnSpc>
              <a:buNone/>
            </a:pPr>
            <a:endParaRPr lang="en-US" dirty="0"/>
          </a:p>
        </p:txBody>
      </p:sp>
      <p:grpSp>
        <p:nvGrpSpPr>
          <p:cNvPr id="19" name="Group 18" descr="science symbol icon"/>
          <p:cNvGrpSpPr/>
          <p:nvPr/>
        </p:nvGrpSpPr>
        <p:grpSpPr>
          <a:xfrm>
            <a:off x="581191" y="1082290"/>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33911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just">
              <a:lnSpc>
                <a:spcPct val="150000"/>
              </a:lnSpc>
            </a:pPr>
            <a:r>
              <a:rPr lang="en-ID" sz="1700" b="0" i="0">
                <a:solidFill>
                  <a:srgbClr val="000000"/>
                </a:solidFill>
                <a:effectLst/>
                <a:latin typeface="ff2"/>
              </a:rPr>
              <a:t>Dalam organisasi sosial dan volunter, pengendalian personel biasanya menunjukkan jumlah pengendalian yang signifikan, sebagaimana kebanyakan volunter sangat puas hanya dengan melakukan perbaikan, sehingga termotivasi untuk melakukannya dengan baik. Pengendalian personel/kultural yang ketat juga ada pada bisnis yang berorientasi laba. Pengendalian personel/kultural mungkin menjadi efektif karena adanya rasa saling melengkapi atau kesesuaian antara keinginan organisasi dan keinginan individu yang ingin mereka capai. </a:t>
            </a:r>
          </a:p>
          <a:p>
            <a:pPr marL="0" indent="0" algn="just">
              <a:lnSpc>
                <a:spcPct val="150000"/>
              </a:lnSpc>
              <a:buNone/>
            </a:pPr>
            <a:endParaRPr lang="en-US" sz="1700" dirty="0"/>
          </a:p>
        </p:txBody>
      </p:sp>
      <p:sp>
        <p:nvSpPr>
          <p:cNvPr id="4" name="Title 3"/>
          <p:cNvSpPr>
            <a:spLocks noGrp="1"/>
          </p:cNvSpPr>
          <p:nvPr>
            <p:ph type="title"/>
          </p:nvPr>
        </p:nvSpPr>
        <p:spPr>
          <a:xfrm>
            <a:off x="767857" y="2891625"/>
            <a:ext cx="3031852" cy="1478522"/>
          </a:xfrm>
        </p:spPr>
        <p:txBody>
          <a:bodyPr>
            <a:normAutofit/>
          </a:bodyPr>
          <a:lstStyle/>
          <a:p>
            <a:r>
              <a:rPr lang="en-US" sz="2200"/>
              <a:t>Ketatnya pengendalian personel/kultural</a:t>
            </a:r>
            <a:endParaRPr lang="en-US" sz="2200" dirty="0"/>
          </a:p>
        </p:txBody>
      </p:sp>
      <p:grpSp>
        <p:nvGrpSpPr>
          <p:cNvPr id="8" name="Group 89" descr="checklist with pencil icon"/>
          <p:cNvGrpSpPr>
            <a:grpSpLocks noChangeAspect="1"/>
          </p:cNvGrpSpPr>
          <p:nvPr/>
        </p:nvGrpSpPr>
        <p:grpSpPr bwMode="auto">
          <a:xfrm>
            <a:off x="891100" y="2462936"/>
            <a:ext cx="589100" cy="589100"/>
            <a:chOff x="6539" y="440"/>
            <a:chExt cx="426" cy="426"/>
          </a:xfrm>
          <a:solidFill>
            <a:schemeClr val="accent1"/>
          </a:solidFill>
        </p:grpSpPr>
        <p:sp>
          <p:nvSpPr>
            <p:cNvPr id="9" name="Freeform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0" name="Freeform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1" name="Freeform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2" name="Freeform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3" name="Freeform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4" name="Freeform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5" name="Freeform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6" name="Freeform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7" name="Freeform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18" name="Group 89" descr="checklist with pencil icon"/>
          <p:cNvGrpSpPr>
            <a:grpSpLocks noChangeAspect="1"/>
          </p:cNvGrpSpPr>
          <p:nvPr/>
        </p:nvGrpSpPr>
        <p:grpSpPr bwMode="auto">
          <a:xfrm>
            <a:off x="9793357" y="4784035"/>
            <a:ext cx="2082554" cy="1797212"/>
            <a:chOff x="6539" y="440"/>
            <a:chExt cx="426" cy="426"/>
          </a:xfrm>
          <a:solidFill>
            <a:schemeClr val="bg1">
              <a:alpha val="50000"/>
            </a:schemeClr>
          </a:solidFill>
        </p:grpSpPr>
        <p:sp>
          <p:nvSpPr>
            <p:cNvPr id="19" name="Freeform 90"/>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0" name="Freeform 91"/>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1" name="Freeform 92"/>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93"/>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94"/>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95"/>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96"/>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6" name="Freeform 97"/>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7" name="Freeform 98"/>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1912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1" y="0"/>
            <a:ext cx="11029617" cy="560534"/>
          </a:xfrm>
        </p:spPr>
        <p:txBody>
          <a:bodyPr/>
          <a:lstStyle/>
          <a:p>
            <a:pPr algn="ctr"/>
            <a:r>
              <a:rPr lang="en-US" b="1" dirty="0"/>
              <a:t>BIAYA SISTEM PENGENDALIAN</a:t>
            </a:r>
          </a:p>
        </p:txBody>
      </p:sp>
      <p:sp>
        <p:nvSpPr>
          <p:cNvPr id="4" name="Text Placeholder 3"/>
          <p:cNvSpPr>
            <a:spLocks noGrp="1"/>
          </p:cNvSpPr>
          <p:nvPr>
            <p:ph type="body" idx="1"/>
          </p:nvPr>
        </p:nvSpPr>
        <p:spPr>
          <a:xfrm>
            <a:off x="1545696" y="2282068"/>
            <a:ext cx="2875992" cy="557784"/>
          </a:xfrm>
        </p:spPr>
        <p:txBody>
          <a:bodyPr/>
          <a:lstStyle/>
          <a:p>
            <a:r>
              <a:rPr lang="en-US" sz="2000" dirty="0"/>
              <a:t>BIAYA LANGSUNG</a:t>
            </a:r>
          </a:p>
        </p:txBody>
      </p:sp>
      <p:sp>
        <p:nvSpPr>
          <p:cNvPr id="5" name="Content Placeholder 4"/>
          <p:cNvSpPr>
            <a:spLocks noGrp="1"/>
          </p:cNvSpPr>
          <p:nvPr>
            <p:ph sz="half" idx="2"/>
          </p:nvPr>
        </p:nvSpPr>
        <p:spPr>
          <a:xfrm>
            <a:off x="493512" y="3092293"/>
            <a:ext cx="5194766" cy="2934999"/>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just">
              <a:lnSpc>
                <a:spcPct val="150000"/>
              </a:lnSpc>
              <a:buNone/>
            </a:pPr>
            <a:r>
              <a:rPr lang="en-US" dirty="0" err="1"/>
              <a:t>Biaya</a:t>
            </a:r>
            <a:r>
              <a:rPr lang="en-US" dirty="0"/>
              <a:t> </a:t>
            </a:r>
            <a:r>
              <a:rPr lang="en-US" dirty="0" err="1"/>
              <a:t>langsung</a:t>
            </a:r>
            <a:r>
              <a:rPr lang="en-US" dirty="0"/>
              <a:t> SPM </a:t>
            </a:r>
            <a:r>
              <a:rPr lang="en-US" dirty="0" err="1"/>
              <a:t>mencakup</a:t>
            </a:r>
            <a:r>
              <a:rPr lang="en-US" dirty="0"/>
              <a:t> </a:t>
            </a:r>
            <a:r>
              <a:rPr lang="en-US" dirty="0" err="1"/>
              <a:t>seluruh</a:t>
            </a:r>
            <a:r>
              <a:rPr lang="en-US" dirty="0"/>
              <a:t> </a:t>
            </a:r>
            <a:r>
              <a:rPr lang="en-US" dirty="0" err="1"/>
              <a:t>biaya</a:t>
            </a:r>
            <a:r>
              <a:rPr lang="en-US" dirty="0"/>
              <a:t> out-of-pocket, </a:t>
            </a:r>
            <a:r>
              <a:rPr lang="en-US" dirty="0" err="1"/>
              <a:t>biaya</a:t>
            </a:r>
            <a:r>
              <a:rPr lang="en-US" dirty="0"/>
              <a:t> </a:t>
            </a:r>
            <a:r>
              <a:rPr lang="en-US" dirty="0" err="1"/>
              <a:t>moneter</a:t>
            </a:r>
            <a:r>
              <a:rPr lang="en-US" dirty="0"/>
              <a:t> yang </a:t>
            </a:r>
            <a:r>
              <a:rPr lang="en-US" dirty="0" err="1"/>
              <a:t>dibutuhkan</a:t>
            </a:r>
            <a:r>
              <a:rPr lang="en-US" dirty="0"/>
              <a:t> </a:t>
            </a:r>
            <a:r>
              <a:rPr lang="en-US" dirty="0" err="1"/>
              <a:t>untuk</a:t>
            </a:r>
            <a:r>
              <a:rPr lang="en-US" dirty="0"/>
              <a:t> </a:t>
            </a:r>
            <a:r>
              <a:rPr lang="en-US" dirty="0" err="1"/>
              <a:t>mendesain</a:t>
            </a:r>
            <a:r>
              <a:rPr lang="en-US" dirty="0"/>
              <a:t> </a:t>
            </a:r>
            <a:r>
              <a:rPr lang="en-US" dirty="0" err="1"/>
              <a:t>dan</a:t>
            </a:r>
            <a:r>
              <a:rPr lang="en-US" dirty="0"/>
              <a:t> </a:t>
            </a:r>
            <a:r>
              <a:rPr lang="en-US" dirty="0" err="1"/>
              <a:t>mengimplementasikan</a:t>
            </a:r>
            <a:r>
              <a:rPr lang="en-US" dirty="0"/>
              <a:t> SPM. </a:t>
            </a:r>
            <a:r>
              <a:rPr lang="en-US" dirty="0" err="1"/>
              <a:t>Beberapa</a:t>
            </a:r>
            <a:r>
              <a:rPr lang="en-US" dirty="0"/>
              <a:t> </a:t>
            </a:r>
            <a:r>
              <a:rPr lang="en-US" dirty="0" err="1"/>
              <a:t>biaya</a:t>
            </a:r>
            <a:r>
              <a:rPr lang="en-US" dirty="0"/>
              <a:t> </a:t>
            </a:r>
            <a:r>
              <a:rPr lang="en-US" dirty="0" err="1"/>
              <a:t>langsung</a:t>
            </a:r>
            <a:r>
              <a:rPr lang="en-US" dirty="0"/>
              <a:t>, </a:t>
            </a:r>
            <a:r>
              <a:rPr lang="en-US" dirty="0" err="1"/>
              <a:t>seperti</a:t>
            </a:r>
            <a:r>
              <a:rPr lang="en-US" dirty="0"/>
              <a:t> </a:t>
            </a:r>
            <a:r>
              <a:rPr lang="en-US" dirty="0" err="1"/>
              <a:t>biaya</a:t>
            </a:r>
            <a:r>
              <a:rPr lang="en-US" dirty="0"/>
              <a:t> </a:t>
            </a:r>
            <a:r>
              <a:rPr lang="en-US" dirty="0" err="1"/>
              <a:t>pembayaran</a:t>
            </a:r>
            <a:r>
              <a:rPr lang="en-US" dirty="0"/>
              <a:t> bonus </a:t>
            </a:r>
            <a:r>
              <a:rPr lang="en-US" dirty="0" err="1"/>
              <a:t>tunai</a:t>
            </a:r>
            <a:r>
              <a:rPr lang="en-US" dirty="0"/>
              <a:t> (</a:t>
            </a:r>
            <a:r>
              <a:rPr lang="en-US" dirty="0" err="1"/>
              <a:t>berasal</a:t>
            </a:r>
            <a:r>
              <a:rPr lang="en-US" dirty="0"/>
              <a:t> </a:t>
            </a:r>
            <a:r>
              <a:rPr lang="en-US" dirty="0" err="1"/>
              <a:t>dari</a:t>
            </a:r>
            <a:r>
              <a:rPr lang="en-US" dirty="0"/>
              <a:t> </a:t>
            </a:r>
            <a:r>
              <a:rPr lang="en-US" dirty="0" err="1"/>
              <a:t>kompensasi</a:t>
            </a:r>
            <a:r>
              <a:rPr lang="en-US" dirty="0"/>
              <a:t> </a:t>
            </a:r>
            <a:r>
              <a:rPr lang="en-US" dirty="0" err="1"/>
              <a:t>insentif</a:t>
            </a:r>
            <a:r>
              <a:rPr lang="en-US" dirty="0"/>
              <a:t> </a:t>
            </a:r>
            <a:r>
              <a:rPr lang="en-US" dirty="0" err="1"/>
              <a:t>untuk</a:t>
            </a:r>
            <a:r>
              <a:rPr lang="en-US" dirty="0"/>
              <a:t> </a:t>
            </a:r>
            <a:r>
              <a:rPr lang="en-US" dirty="0" err="1"/>
              <a:t>pengendalian</a:t>
            </a:r>
            <a:r>
              <a:rPr lang="en-US" dirty="0"/>
              <a:t> </a:t>
            </a:r>
            <a:r>
              <a:rPr lang="en-US" dirty="0" err="1"/>
              <a:t>hasil</a:t>
            </a:r>
            <a:r>
              <a:rPr lang="en-US" dirty="0"/>
              <a:t>) </a:t>
            </a:r>
            <a:r>
              <a:rPr lang="en-US" dirty="0" err="1"/>
              <a:t>atau</a:t>
            </a:r>
            <a:r>
              <a:rPr lang="en-US" dirty="0"/>
              <a:t> </a:t>
            </a:r>
            <a:r>
              <a:rPr lang="en-US" dirty="0" err="1"/>
              <a:t>biaya</a:t>
            </a:r>
            <a:r>
              <a:rPr lang="en-US" dirty="0"/>
              <a:t> </a:t>
            </a:r>
            <a:r>
              <a:rPr lang="en-US" dirty="0" err="1"/>
              <a:t>pemeliharaan</a:t>
            </a:r>
            <a:r>
              <a:rPr lang="en-US" dirty="0"/>
              <a:t> </a:t>
            </a:r>
            <a:r>
              <a:rPr lang="en-US" dirty="0" err="1"/>
              <a:t>staf</a:t>
            </a:r>
            <a:r>
              <a:rPr lang="en-US" dirty="0"/>
              <a:t> audit internal (</a:t>
            </a:r>
            <a:r>
              <a:rPr lang="en-US" dirty="0" err="1"/>
              <a:t>dibutuhkan</a:t>
            </a:r>
            <a:r>
              <a:rPr lang="en-US" dirty="0"/>
              <a:t> </a:t>
            </a:r>
            <a:r>
              <a:rPr lang="en-US" dirty="0" err="1"/>
              <a:t>untuk</a:t>
            </a:r>
            <a:r>
              <a:rPr lang="en-US" dirty="0"/>
              <a:t> </a:t>
            </a:r>
            <a:r>
              <a:rPr lang="en-US" dirty="0" err="1"/>
              <a:t>memastikan</a:t>
            </a:r>
            <a:r>
              <a:rPr lang="en-US" dirty="0"/>
              <a:t> </a:t>
            </a:r>
            <a:r>
              <a:rPr lang="en-US" dirty="0" err="1"/>
              <a:t>kesesuaian</a:t>
            </a:r>
            <a:r>
              <a:rPr lang="en-US" dirty="0"/>
              <a:t> </a:t>
            </a:r>
            <a:r>
              <a:rPr lang="en-US" dirty="0" err="1"/>
              <a:t>dengan</a:t>
            </a:r>
            <a:r>
              <a:rPr lang="en-US" dirty="0"/>
              <a:t> </a:t>
            </a:r>
            <a:r>
              <a:rPr lang="en-US" dirty="0" err="1"/>
              <a:t>keputusan</a:t>
            </a:r>
            <a:r>
              <a:rPr lang="en-US" dirty="0"/>
              <a:t> </a:t>
            </a:r>
            <a:r>
              <a:rPr lang="en-US" dirty="0" err="1"/>
              <a:t>pengendalian</a:t>
            </a:r>
            <a:r>
              <a:rPr lang="en-US" dirty="0"/>
              <a:t> </a:t>
            </a:r>
            <a:r>
              <a:rPr lang="en-US" dirty="0" err="1"/>
              <a:t>tindakan</a:t>
            </a:r>
            <a:r>
              <a:rPr lang="en-US" dirty="0"/>
              <a:t>) </a:t>
            </a:r>
            <a:r>
              <a:rPr lang="en-US" dirty="0" err="1"/>
              <a:t>secara</a:t>
            </a:r>
            <a:r>
              <a:rPr lang="en-US" dirty="0"/>
              <a:t> </a:t>
            </a:r>
            <a:r>
              <a:rPr lang="en-US" dirty="0" err="1"/>
              <a:t>relatif</a:t>
            </a:r>
            <a:r>
              <a:rPr lang="en-US" dirty="0"/>
              <a:t>, </a:t>
            </a:r>
            <a:r>
              <a:rPr lang="en-US" dirty="0" err="1"/>
              <a:t>mudah</a:t>
            </a:r>
            <a:r>
              <a:rPr lang="en-US" dirty="0"/>
              <a:t> </a:t>
            </a:r>
            <a:r>
              <a:rPr lang="en-US" dirty="0" err="1"/>
              <a:t>diidentifikasi</a:t>
            </a:r>
            <a:r>
              <a:rPr lang="en-US" dirty="0"/>
              <a:t>. </a:t>
            </a:r>
            <a:r>
              <a:rPr lang="en-US" dirty="0" err="1"/>
              <a:t>Namun</a:t>
            </a:r>
            <a:r>
              <a:rPr lang="en-US" dirty="0"/>
              <a:t>, </a:t>
            </a:r>
            <a:r>
              <a:rPr lang="en-US" dirty="0" err="1"/>
              <a:t>biaya</a:t>
            </a:r>
            <a:r>
              <a:rPr lang="en-US" dirty="0"/>
              <a:t> lain </a:t>
            </a:r>
            <a:r>
              <a:rPr lang="en-US" dirty="0" err="1"/>
              <a:t>seperti</a:t>
            </a:r>
            <a:r>
              <a:rPr lang="en-US" dirty="0"/>
              <a:t> yang </a:t>
            </a:r>
            <a:r>
              <a:rPr lang="en-US" dirty="0" err="1"/>
              <a:t>berkaitan</a:t>
            </a:r>
            <a:r>
              <a:rPr lang="en-US" dirty="0"/>
              <a:t> </a:t>
            </a:r>
            <a:r>
              <a:rPr lang="en-US" dirty="0" err="1"/>
              <a:t>dengan</a:t>
            </a:r>
            <a:r>
              <a:rPr lang="en-US" dirty="0"/>
              <a:t> </a:t>
            </a:r>
            <a:r>
              <a:rPr lang="en-US" dirty="0" err="1"/>
              <a:t>waktu</a:t>
            </a:r>
            <a:r>
              <a:rPr lang="en-US" dirty="0"/>
              <a:t> yang </a:t>
            </a:r>
            <a:r>
              <a:rPr lang="en-US" dirty="0" err="1"/>
              <a:t>digunakan</a:t>
            </a:r>
            <a:r>
              <a:rPr lang="en-US" dirty="0"/>
              <a:t> </a:t>
            </a:r>
            <a:r>
              <a:rPr lang="en-US" dirty="0" err="1"/>
              <a:t>karyawan</a:t>
            </a:r>
            <a:r>
              <a:rPr lang="en-US" dirty="0"/>
              <a:t> </a:t>
            </a:r>
            <a:r>
              <a:rPr lang="en-US" dirty="0" err="1"/>
              <a:t>dalam</a:t>
            </a:r>
            <a:r>
              <a:rPr lang="en-US" dirty="0"/>
              <a:t> </a:t>
            </a:r>
            <a:r>
              <a:rPr lang="en-US" dirty="0" err="1"/>
              <a:t>aktivitas</a:t>
            </a:r>
            <a:r>
              <a:rPr lang="en-US" dirty="0"/>
              <a:t> </a:t>
            </a:r>
            <a:r>
              <a:rPr lang="en-US" dirty="0" err="1"/>
              <a:t>perencanaan</a:t>
            </a:r>
            <a:r>
              <a:rPr lang="en-US" dirty="0"/>
              <a:t> </a:t>
            </a:r>
            <a:r>
              <a:rPr lang="en-US" dirty="0" err="1"/>
              <a:t>dan</a:t>
            </a:r>
            <a:r>
              <a:rPr lang="en-US" dirty="0"/>
              <a:t> </a:t>
            </a:r>
            <a:r>
              <a:rPr lang="en-US" dirty="0" err="1"/>
              <a:t>penganggaran</a:t>
            </a:r>
            <a:r>
              <a:rPr lang="en-US" dirty="0"/>
              <a:t> </a:t>
            </a:r>
            <a:r>
              <a:rPr lang="en-US" dirty="0" err="1"/>
              <a:t>atau</a:t>
            </a:r>
            <a:r>
              <a:rPr lang="en-US" dirty="0"/>
              <a:t> </a:t>
            </a:r>
            <a:r>
              <a:rPr lang="en-US" dirty="0" err="1"/>
              <a:t>kajian</a:t>
            </a:r>
            <a:r>
              <a:rPr lang="en-US" dirty="0"/>
              <a:t> </a:t>
            </a:r>
            <a:r>
              <a:rPr lang="en-US" dirty="0" err="1"/>
              <a:t>pratindakan</a:t>
            </a:r>
            <a:r>
              <a:rPr lang="en-US" dirty="0"/>
              <a:t> </a:t>
            </a:r>
            <a:r>
              <a:rPr lang="en-US" dirty="0" err="1"/>
              <a:t>hanya</a:t>
            </a:r>
            <a:r>
              <a:rPr lang="en-US" dirty="0"/>
              <a:t> </a:t>
            </a:r>
            <a:r>
              <a:rPr lang="en-US" dirty="0" err="1"/>
              <a:t>dapat</a:t>
            </a:r>
            <a:r>
              <a:rPr lang="en-US" dirty="0"/>
              <a:t> </a:t>
            </a:r>
            <a:r>
              <a:rPr lang="en-US" dirty="0" err="1"/>
              <a:t>diperkirakan</a:t>
            </a:r>
            <a:r>
              <a:rPr lang="en-US" dirty="0"/>
              <a:t>    </a:t>
            </a:r>
          </a:p>
        </p:txBody>
      </p:sp>
      <p:sp>
        <p:nvSpPr>
          <p:cNvPr id="6" name="Text Placeholder 5"/>
          <p:cNvSpPr>
            <a:spLocks noGrp="1"/>
          </p:cNvSpPr>
          <p:nvPr>
            <p:ph type="body" sz="quarter" idx="3"/>
          </p:nvPr>
        </p:nvSpPr>
        <p:spPr>
          <a:xfrm>
            <a:off x="7205180" y="2251770"/>
            <a:ext cx="3692465" cy="553373"/>
          </a:xfrm>
        </p:spPr>
        <p:txBody>
          <a:bodyPr/>
          <a:lstStyle/>
          <a:p>
            <a:r>
              <a:rPr lang="en-US" sz="2000" dirty="0"/>
              <a:t>BIAYA TIDAK LANGSUNG</a:t>
            </a:r>
          </a:p>
        </p:txBody>
      </p:sp>
      <p:sp>
        <p:nvSpPr>
          <p:cNvPr id="7" name="Content Placeholder 6"/>
          <p:cNvSpPr>
            <a:spLocks noGrp="1"/>
          </p:cNvSpPr>
          <p:nvPr>
            <p:ph sz="quarter" idx="4"/>
          </p:nvPr>
        </p:nvSpPr>
        <p:spPr/>
        <p:txBody>
          <a:bodyPr>
            <a:normAutofit/>
          </a:bodyPr>
          <a:lstStyle/>
          <a:p>
            <a:pPr marL="0" indent="0" algn="just">
              <a:lnSpc>
                <a:spcPct val="150000"/>
              </a:lnSpc>
              <a:buNone/>
            </a:pPr>
            <a:r>
              <a:rPr lang="en-US" sz="1700" dirty="0"/>
              <a:t>   </a:t>
            </a:r>
          </a:p>
        </p:txBody>
      </p:sp>
      <p:grpSp>
        <p:nvGrpSpPr>
          <p:cNvPr id="19" name="Group 18" descr="science symbol icon"/>
          <p:cNvGrpSpPr/>
          <p:nvPr/>
        </p:nvGrpSpPr>
        <p:grpSpPr>
          <a:xfrm>
            <a:off x="654887" y="2153445"/>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22" name="Content Placeholder 4"/>
          <p:cNvSpPr txBox="1">
            <a:spLocks/>
          </p:cNvSpPr>
          <p:nvPr/>
        </p:nvSpPr>
        <p:spPr>
          <a:xfrm>
            <a:off x="878095" y="701457"/>
            <a:ext cx="10019550" cy="158061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110000"/>
              </a:lnSpc>
              <a:buNone/>
            </a:pPr>
            <a:r>
              <a:rPr lang="en-US" sz="1700" dirty="0" err="1"/>
              <a:t>Sistem</a:t>
            </a:r>
            <a:r>
              <a:rPr lang="en-US" sz="1700" dirty="0"/>
              <a:t> </a:t>
            </a:r>
            <a:r>
              <a:rPr lang="en-US" sz="1700" dirty="0" err="1"/>
              <a:t>pengendalian</a:t>
            </a:r>
            <a:r>
              <a:rPr lang="en-US" sz="1700" dirty="0"/>
              <a:t> </a:t>
            </a:r>
            <a:r>
              <a:rPr lang="en-US" sz="1700" dirty="0" err="1"/>
              <a:t>manajemen</a:t>
            </a:r>
            <a:r>
              <a:rPr lang="en-US" sz="1700" dirty="0"/>
              <a:t> (SPM) </a:t>
            </a:r>
            <a:r>
              <a:rPr lang="en-US" sz="1700" dirty="0" err="1"/>
              <a:t>memberikan</a:t>
            </a:r>
            <a:r>
              <a:rPr lang="en-US" sz="1700" dirty="0"/>
              <a:t> </a:t>
            </a:r>
            <a:r>
              <a:rPr lang="en-US" sz="1700" dirty="0" err="1"/>
              <a:t>satu</a:t>
            </a:r>
            <a:r>
              <a:rPr lang="en-US" sz="1700" dirty="0"/>
              <a:t> </a:t>
            </a:r>
            <a:r>
              <a:rPr lang="en-US" sz="1700" dirty="0" err="1"/>
              <a:t>manfaat</a:t>
            </a:r>
            <a:r>
              <a:rPr lang="en-US" sz="1700" dirty="0"/>
              <a:t> </a:t>
            </a:r>
            <a:r>
              <a:rPr lang="en-US" sz="1700" dirty="0" err="1"/>
              <a:t>produk</a:t>
            </a:r>
            <a:r>
              <a:rPr lang="en-US" sz="1700" dirty="0"/>
              <a:t>, </a:t>
            </a:r>
            <a:r>
              <a:rPr lang="en-US" sz="1700" dirty="0" err="1"/>
              <a:t>yaitu</a:t>
            </a:r>
            <a:r>
              <a:rPr lang="en-US" sz="1700" dirty="0"/>
              <a:t> </a:t>
            </a:r>
            <a:r>
              <a:rPr lang="en-US" sz="1700" dirty="0" err="1"/>
              <a:t>profitabilitas</a:t>
            </a:r>
            <a:r>
              <a:rPr lang="en-US" sz="1700" dirty="0"/>
              <a:t> yang </a:t>
            </a:r>
            <a:r>
              <a:rPr lang="en-US" sz="1700" dirty="0" err="1"/>
              <a:t>lebih</a:t>
            </a:r>
            <a:r>
              <a:rPr lang="en-US" sz="1700" dirty="0"/>
              <a:t> </a:t>
            </a:r>
            <a:r>
              <a:rPr lang="en-US" sz="1700" dirty="0" err="1"/>
              <a:t>tinggi</a:t>
            </a:r>
            <a:r>
              <a:rPr lang="en-US" sz="1700" dirty="0"/>
              <a:t> </a:t>
            </a:r>
            <a:r>
              <a:rPr lang="en-US" sz="1700" dirty="0" err="1"/>
              <a:t>sehingga</a:t>
            </a:r>
            <a:r>
              <a:rPr lang="en-US" sz="1700" dirty="0"/>
              <a:t> </a:t>
            </a:r>
            <a:r>
              <a:rPr lang="en-US" sz="1700" dirty="0" err="1"/>
              <a:t>karyawan</a:t>
            </a:r>
            <a:r>
              <a:rPr lang="en-US" sz="1700" dirty="0"/>
              <a:t> </a:t>
            </a:r>
            <a:r>
              <a:rPr lang="en-US" sz="1700" dirty="0" err="1"/>
              <a:t>akan</a:t>
            </a:r>
            <a:r>
              <a:rPr lang="en-US" sz="1700" dirty="0"/>
              <a:t> </a:t>
            </a:r>
            <a:r>
              <a:rPr lang="en-US" sz="1700" dirty="0" err="1"/>
              <a:t>mecapai</a:t>
            </a:r>
            <a:r>
              <a:rPr lang="en-US" sz="1700" dirty="0"/>
              <a:t> </a:t>
            </a:r>
            <a:r>
              <a:rPr lang="en-US" sz="1700" dirty="0" err="1"/>
              <a:t>tujuan</a:t>
            </a:r>
            <a:r>
              <a:rPr lang="en-US" sz="1700" dirty="0"/>
              <a:t> </a:t>
            </a:r>
            <a:r>
              <a:rPr lang="en-US" sz="1700" dirty="0" err="1"/>
              <a:t>perusahaan</a:t>
            </a:r>
            <a:r>
              <a:rPr lang="en-US" sz="1700" dirty="0"/>
              <a:t>. </a:t>
            </a:r>
            <a:r>
              <a:rPr lang="en-US" sz="1700" dirty="0" err="1"/>
              <a:t>Manajer</a:t>
            </a:r>
            <a:r>
              <a:rPr lang="en-US" sz="1700" dirty="0"/>
              <a:t> </a:t>
            </a:r>
            <a:r>
              <a:rPr lang="en-US" sz="1700" dirty="0" err="1"/>
              <a:t>terkadang</a:t>
            </a:r>
            <a:r>
              <a:rPr lang="en-US" sz="1700" dirty="0"/>
              <a:t> </a:t>
            </a:r>
            <a:r>
              <a:rPr lang="en-US" sz="1700" dirty="0" err="1"/>
              <a:t>bersedia</a:t>
            </a:r>
            <a:r>
              <a:rPr lang="en-US" sz="1700" dirty="0"/>
              <a:t> </a:t>
            </a:r>
            <a:r>
              <a:rPr lang="en-US" sz="1700" dirty="0" err="1"/>
              <a:t>menggunakan</a:t>
            </a:r>
            <a:r>
              <a:rPr lang="en-US" sz="1700" dirty="0"/>
              <a:t> </a:t>
            </a:r>
            <a:r>
              <a:rPr lang="en-US" sz="1700" dirty="0" err="1"/>
              <a:t>biaya</a:t>
            </a:r>
            <a:r>
              <a:rPr lang="en-US" sz="1700" dirty="0"/>
              <a:t> </a:t>
            </a:r>
            <a:r>
              <a:rPr lang="en-US" sz="1700" dirty="0" err="1"/>
              <a:t>langsung</a:t>
            </a:r>
            <a:r>
              <a:rPr lang="en-US" sz="1700" dirty="0"/>
              <a:t> </a:t>
            </a:r>
            <a:r>
              <a:rPr lang="en-US" sz="1700" dirty="0" err="1"/>
              <a:t>untuk</a:t>
            </a:r>
            <a:r>
              <a:rPr lang="en-US" sz="1700" dirty="0"/>
              <a:t> </a:t>
            </a:r>
            <a:r>
              <a:rPr lang="en-US" sz="1700" dirty="0" err="1"/>
              <a:t>memperoleh</a:t>
            </a:r>
            <a:r>
              <a:rPr lang="en-US" sz="1700" dirty="0"/>
              <a:t> </a:t>
            </a:r>
            <a:r>
              <a:rPr lang="en-US" sz="1700" dirty="0" err="1"/>
              <a:t>manfaat</a:t>
            </a:r>
            <a:r>
              <a:rPr lang="en-US" sz="1700" dirty="0"/>
              <a:t> </a:t>
            </a:r>
            <a:r>
              <a:rPr lang="en-US" sz="1700" dirty="0" err="1"/>
              <a:t>ini</a:t>
            </a:r>
            <a:r>
              <a:rPr lang="en-US" sz="1700" dirty="0"/>
              <a:t>. </a:t>
            </a:r>
            <a:r>
              <a:rPr lang="en-US" sz="1700" dirty="0" err="1"/>
              <a:t>Namun</a:t>
            </a:r>
            <a:r>
              <a:rPr lang="en-US" sz="1700" dirty="0"/>
              <a:t>, </a:t>
            </a:r>
            <a:r>
              <a:rPr lang="en-US" sz="1700" dirty="0" err="1"/>
              <a:t>manajer</a:t>
            </a:r>
            <a:r>
              <a:rPr lang="en-US" sz="1700" dirty="0"/>
              <a:t> </a:t>
            </a:r>
            <a:r>
              <a:rPr lang="en-US" sz="1700" dirty="0" err="1"/>
              <a:t>juga</a:t>
            </a:r>
            <a:r>
              <a:rPr lang="en-US" sz="1700" dirty="0"/>
              <a:t> </a:t>
            </a:r>
            <a:r>
              <a:rPr lang="en-US" sz="1700" dirty="0" err="1"/>
              <a:t>harus</a:t>
            </a:r>
            <a:r>
              <a:rPr lang="en-US" sz="1700" dirty="0"/>
              <a:t> </a:t>
            </a:r>
            <a:r>
              <a:rPr lang="en-US" sz="1700" dirty="0" err="1"/>
              <a:t>memperhatikan</a:t>
            </a:r>
            <a:r>
              <a:rPr lang="en-US" sz="1700" dirty="0"/>
              <a:t> </a:t>
            </a:r>
            <a:r>
              <a:rPr lang="en-US" sz="1700" dirty="0" err="1"/>
              <a:t>beberapa</a:t>
            </a:r>
            <a:r>
              <a:rPr lang="en-US" sz="1700" dirty="0"/>
              <a:t> </a:t>
            </a:r>
            <a:r>
              <a:rPr lang="en-US" sz="1700" dirty="0" err="1"/>
              <a:t>hal</a:t>
            </a:r>
            <a:r>
              <a:rPr lang="en-US" sz="1700" dirty="0"/>
              <a:t> lain, </a:t>
            </a:r>
            <a:r>
              <a:rPr lang="en-US" sz="1700" dirty="0" err="1"/>
              <a:t>biaya</a:t>
            </a:r>
            <a:r>
              <a:rPr lang="en-US" sz="1700" dirty="0"/>
              <a:t> </a:t>
            </a:r>
            <a:r>
              <a:rPr lang="en-US" sz="1700" dirty="0" err="1"/>
              <a:t>tidak</a:t>
            </a:r>
            <a:r>
              <a:rPr lang="en-US" sz="1700" dirty="0"/>
              <a:t> </a:t>
            </a:r>
            <a:r>
              <a:rPr lang="en-US" sz="1700" dirty="0" err="1"/>
              <a:t>langsung</a:t>
            </a:r>
            <a:r>
              <a:rPr lang="en-US" sz="1700" dirty="0"/>
              <a:t> yang </a:t>
            </a:r>
            <a:r>
              <a:rPr lang="en-US" sz="1700" dirty="0" err="1"/>
              <a:t>terkadang</a:t>
            </a:r>
            <a:r>
              <a:rPr lang="en-US" sz="1700" dirty="0"/>
              <a:t> </a:t>
            </a:r>
            <a:r>
              <a:rPr lang="en-US" sz="1700" dirty="0" err="1"/>
              <a:t>lebih</a:t>
            </a:r>
            <a:r>
              <a:rPr lang="en-US" sz="1700" dirty="0"/>
              <a:t> </a:t>
            </a:r>
            <a:r>
              <a:rPr lang="en-US" sz="1700" dirty="0" err="1"/>
              <a:t>besar</a:t>
            </a:r>
            <a:r>
              <a:rPr lang="en-US" sz="1700" dirty="0"/>
              <a:t> </a:t>
            </a:r>
            <a:r>
              <a:rPr lang="en-US" sz="1700" dirty="0" err="1"/>
              <a:t>daripada</a:t>
            </a:r>
            <a:r>
              <a:rPr lang="en-US" sz="1700" dirty="0"/>
              <a:t> </a:t>
            </a:r>
            <a:r>
              <a:rPr lang="en-US" sz="1700" dirty="0" err="1"/>
              <a:t>biaya</a:t>
            </a:r>
            <a:r>
              <a:rPr lang="en-US" sz="1700" dirty="0"/>
              <a:t> </a:t>
            </a:r>
            <a:r>
              <a:rPr lang="en-US" sz="1700" dirty="0" err="1"/>
              <a:t>langsung</a:t>
            </a:r>
            <a:r>
              <a:rPr lang="en-US" sz="1700" dirty="0"/>
              <a:t>.</a:t>
            </a:r>
          </a:p>
        </p:txBody>
      </p:sp>
      <p:grpSp>
        <p:nvGrpSpPr>
          <p:cNvPr id="23" name="Group 22" descr="science symbol icon"/>
          <p:cNvGrpSpPr/>
          <p:nvPr/>
        </p:nvGrpSpPr>
        <p:grpSpPr>
          <a:xfrm>
            <a:off x="6431473" y="2221874"/>
            <a:ext cx="581643" cy="651698"/>
            <a:chOff x="8388351" y="-2647950"/>
            <a:chExt cx="566738" cy="635000"/>
          </a:xfrm>
          <a:solidFill>
            <a:schemeClr val="accent3"/>
          </a:solidFill>
        </p:grpSpPr>
        <p:sp>
          <p:nvSpPr>
            <p:cNvPr id="24"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5"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2" name="TextBox 1"/>
          <p:cNvSpPr txBox="1"/>
          <p:nvPr/>
        </p:nvSpPr>
        <p:spPr>
          <a:xfrm>
            <a:off x="6563637" y="3281819"/>
            <a:ext cx="504798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600" dirty="0" err="1"/>
              <a:t>Mungkin</a:t>
            </a:r>
            <a:r>
              <a:rPr lang="en-US" sz="1600" dirty="0"/>
              <a:t> </a:t>
            </a:r>
            <a:r>
              <a:rPr lang="en-US" sz="1600" dirty="0" err="1"/>
              <a:t>sama</a:t>
            </a:r>
            <a:r>
              <a:rPr lang="en-US" sz="1600" dirty="0"/>
              <a:t> </a:t>
            </a:r>
            <a:r>
              <a:rPr lang="en-US" sz="1600" dirty="0" err="1"/>
              <a:t>menantangnya</a:t>
            </a:r>
            <a:r>
              <a:rPr lang="en-US" sz="1600" dirty="0"/>
              <a:t> </a:t>
            </a:r>
            <a:r>
              <a:rPr lang="en-US" sz="1600" dirty="0" err="1"/>
              <a:t>seperti</a:t>
            </a:r>
            <a:r>
              <a:rPr lang="en-US" sz="1600" dirty="0"/>
              <a:t> </a:t>
            </a:r>
            <a:r>
              <a:rPr lang="en-US" sz="1600" dirty="0" err="1"/>
              <a:t>memperkirakan</a:t>
            </a:r>
            <a:r>
              <a:rPr lang="en-US" sz="1600" dirty="0"/>
              <a:t> </a:t>
            </a:r>
            <a:r>
              <a:rPr lang="en-US" sz="1600" dirty="0" err="1"/>
              <a:t>biaya</a:t>
            </a:r>
            <a:r>
              <a:rPr lang="en-US" sz="1600" dirty="0"/>
              <a:t> </a:t>
            </a:r>
            <a:r>
              <a:rPr lang="en-US" sz="1600" dirty="0" err="1"/>
              <a:t>langsung</a:t>
            </a:r>
            <a:r>
              <a:rPr lang="en-US" sz="1600" dirty="0"/>
              <a:t> </a:t>
            </a:r>
            <a:r>
              <a:rPr lang="en-US" sz="1600" dirty="0" err="1"/>
              <a:t>pengendalian</a:t>
            </a:r>
            <a:r>
              <a:rPr lang="en-US" sz="1600" dirty="0"/>
              <a:t>, </a:t>
            </a:r>
            <a:r>
              <a:rPr lang="en-US" sz="1600" dirty="0" err="1"/>
              <a:t>biaya</a:t>
            </a:r>
            <a:r>
              <a:rPr lang="en-US" sz="1600" dirty="0"/>
              <a:t> </a:t>
            </a:r>
            <a:r>
              <a:rPr lang="en-US" sz="1600" dirty="0" err="1"/>
              <a:t>tidak</a:t>
            </a:r>
            <a:r>
              <a:rPr lang="en-US" sz="1600" dirty="0"/>
              <a:t> </a:t>
            </a:r>
            <a:r>
              <a:rPr lang="en-US" sz="1600" dirty="0" err="1"/>
              <a:t>langsung</a:t>
            </a:r>
            <a:r>
              <a:rPr lang="en-US" sz="1600" dirty="0"/>
              <a:t> </a:t>
            </a:r>
            <a:r>
              <a:rPr lang="en-US" sz="1600" dirty="0" err="1"/>
              <a:t>dapat</a:t>
            </a:r>
            <a:r>
              <a:rPr lang="en-US" sz="1600" dirty="0"/>
              <a:t> </a:t>
            </a:r>
            <a:r>
              <a:rPr lang="en-US" sz="1600" dirty="0" err="1"/>
              <a:t>dikurangi</a:t>
            </a:r>
            <a:r>
              <a:rPr lang="en-US" sz="1600" dirty="0"/>
              <a:t> </a:t>
            </a:r>
            <a:r>
              <a:rPr lang="en-US" sz="1600" dirty="0" err="1"/>
              <a:t>oleh</a:t>
            </a:r>
            <a:r>
              <a:rPr lang="en-US" sz="1600" dirty="0"/>
              <a:t> </a:t>
            </a:r>
            <a:r>
              <a:rPr lang="en-US" sz="1600" dirty="0" err="1"/>
              <a:t>biaya</a:t>
            </a:r>
            <a:r>
              <a:rPr lang="en-US" sz="1600" dirty="0"/>
              <a:t> </a:t>
            </a:r>
            <a:r>
              <a:rPr lang="en-US" sz="1600" dirty="0" err="1"/>
              <a:t>langsung</a:t>
            </a:r>
            <a:r>
              <a:rPr lang="en-US" sz="1600" dirty="0"/>
              <a:t> </a:t>
            </a:r>
            <a:r>
              <a:rPr lang="en-US" sz="1600" dirty="0" err="1"/>
              <a:t>pengendalian</a:t>
            </a:r>
            <a:r>
              <a:rPr lang="en-US" sz="1600" dirty="0"/>
              <a:t> yang </a:t>
            </a:r>
            <a:r>
              <a:rPr lang="en-US" sz="1600" dirty="0" err="1"/>
              <a:t>disebabkan</a:t>
            </a:r>
            <a:r>
              <a:rPr lang="en-US" sz="1600" dirty="0"/>
              <a:t> </a:t>
            </a:r>
            <a:r>
              <a:rPr lang="en-US" sz="1600" dirty="0" err="1"/>
              <a:t>oleh</a:t>
            </a:r>
            <a:r>
              <a:rPr lang="en-US" sz="1600" dirty="0"/>
              <a:t> </a:t>
            </a:r>
            <a:r>
              <a:rPr lang="en-US" sz="1600" dirty="0" err="1"/>
              <a:t>sejumlah</a:t>
            </a:r>
            <a:r>
              <a:rPr lang="en-US" sz="1600" dirty="0"/>
              <a:t> </a:t>
            </a:r>
            <a:r>
              <a:rPr lang="en-US" sz="1600" dirty="0" err="1"/>
              <a:t>efek</a:t>
            </a:r>
            <a:r>
              <a:rPr lang="en-US" sz="1600" dirty="0"/>
              <a:t> </a:t>
            </a:r>
            <a:r>
              <a:rPr lang="en-US" sz="1600" dirty="0" err="1"/>
              <a:t>samping</a:t>
            </a:r>
            <a:r>
              <a:rPr lang="en-US" sz="1600" dirty="0"/>
              <a:t> yang </a:t>
            </a:r>
            <a:r>
              <a:rPr lang="en-US" sz="1600" dirty="0" err="1"/>
              <a:t>merugikan</a:t>
            </a:r>
            <a:r>
              <a:rPr lang="en-US" sz="1600" dirty="0"/>
              <a:t>, </a:t>
            </a:r>
            <a:r>
              <a:rPr lang="en-US" sz="1600" dirty="0" err="1"/>
              <a:t>termasuk</a:t>
            </a:r>
            <a:r>
              <a:rPr lang="en-US" sz="1600" dirty="0"/>
              <a:t> </a:t>
            </a:r>
            <a:r>
              <a:rPr lang="en-US" sz="1600" dirty="0" err="1"/>
              <a:t>perubahan</a:t>
            </a:r>
            <a:r>
              <a:rPr lang="en-US" sz="1600" dirty="0"/>
              <a:t> </a:t>
            </a:r>
            <a:r>
              <a:rPr lang="en-US" sz="1600" dirty="0" err="1"/>
              <a:t>perilaku</a:t>
            </a:r>
            <a:r>
              <a:rPr lang="en-US" sz="1600" dirty="0"/>
              <a:t>, gamesmanship, </a:t>
            </a:r>
            <a:r>
              <a:rPr lang="en-US" sz="1600" dirty="0" err="1"/>
              <a:t>penundaan</a:t>
            </a:r>
            <a:r>
              <a:rPr lang="en-US" sz="1600" dirty="0"/>
              <a:t> </a:t>
            </a:r>
            <a:r>
              <a:rPr lang="en-US" sz="1600" dirty="0" err="1"/>
              <a:t>pekerjaan</a:t>
            </a:r>
            <a:r>
              <a:rPr lang="en-US" sz="1600" dirty="0"/>
              <a:t>, </a:t>
            </a:r>
            <a:r>
              <a:rPr lang="en-US" sz="1600" dirty="0" err="1"/>
              <a:t>dan</a:t>
            </a:r>
            <a:r>
              <a:rPr lang="en-US" sz="1600" dirty="0"/>
              <a:t> </a:t>
            </a:r>
            <a:r>
              <a:rPr lang="en-US" sz="1600" dirty="0" err="1"/>
              <a:t>perilaku</a:t>
            </a:r>
            <a:r>
              <a:rPr lang="en-US" sz="1600" dirty="0"/>
              <a:t> </a:t>
            </a:r>
            <a:r>
              <a:rPr lang="en-US" sz="1600" dirty="0" err="1"/>
              <a:t>negatif</a:t>
            </a:r>
            <a:endParaRPr lang="en-US" sz="1600" dirty="0"/>
          </a:p>
        </p:txBody>
      </p:sp>
    </p:spTree>
    <p:extLst>
      <p:ext uri="{BB962C8B-B14F-4D97-AF65-F5344CB8AC3E}">
        <p14:creationId xmlns:p14="http://schemas.microsoft.com/office/powerpoint/2010/main" val="372944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looking at tablet"/>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p:pic>
      <p:sp>
        <p:nvSpPr>
          <p:cNvPr id="4" name="Title 3"/>
          <p:cNvSpPr>
            <a:spLocks noGrp="1"/>
          </p:cNvSpPr>
          <p:nvPr>
            <p:ph type="title"/>
          </p:nvPr>
        </p:nvSpPr>
        <p:spPr/>
        <p:txBody>
          <a:bodyPr/>
          <a:lstStyle/>
          <a:p>
            <a:r>
              <a:rPr lang="en-US" dirty="0"/>
              <a:t>PERUBAHAN PERILAKU</a:t>
            </a:r>
          </a:p>
        </p:txBody>
      </p:sp>
      <p:sp>
        <p:nvSpPr>
          <p:cNvPr id="5" name="Content Placeholder 4"/>
          <p:cNvSpPr>
            <a:spLocks noGrp="1"/>
          </p:cNvSpPr>
          <p:nvPr>
            <p:ph idx="1"/>
          </p:nvPr>
        </p:nvSpPr>
        <p:spPr/>
        <p:txBody>
          <a:bodyPr/>
          <a:lstStyle/>
          <a:p>
            <a:pPr algn="just"/>
            <a:r>
              <a:rPr lang="en-US" dirty="0" err="1"/>
              <a:t>Perubahan</a:t>
            </a:r>
            <a:r>
              <a:rPr lang="en-US" dirty="0"/>
              <a:t> </a:t>
            </a:r>
            <a:r>
              <a:rPr lang="en-US" dirty="0" err="1"/>
              <a:t>perilaku</a:t>
            </a:r>
            <a:r>
              <a:rPr lang="en-US" dirty="0"/>
              <a:t> </a:t>
            </a:r>
            <a:r>
              <a:rPr lang="en-US" dirty="0" err="1"/>
              <a:t>adalah</a:t>
            </a:r>
            <a:r>
              <a:rPr lang="en-US" dirty="0"/>
              <a:t> </a:t>
            </a:r>
            <a:r>
              <a:rPr lang="en-US" dirty="0" err="1"/>
              <a:t>efek</a:t>
            </a:r>
            <a:r>
              <a:rPr lang="en-US" dirty="0"/>
              <a:t> </a:t>
            </a:r>
            <a:r>
              <a:rPr lang="en-US" dirty="0" err="1"/>
              <a:t>samping</a:t>
            </a:r>
            <a:r>
              <a:rPr lang="en-US" dirty="0"/>
              <a:t> yang </a:t>
            </a:r>
            <a:r>
              <a:rPr lang="en-US" dirty="0" err="1"/>
              <a:t>berhubungan</a:t>
            </a:r>
            <a:r>
              <a:rPr lang="en-US" dirty="0"/>
              <a:t> </a:t>
            </a:r>
            <a:r>
              <a:rPr lang="en-US" dirty="0" err="1"/>
              <a:t>dengan</a:t>
            </a:r>
            <a:r>
              <a:rPr lang="en-US" dirty="0"/>
              <a:t> SPM yang </a:t>
            </a:r>
            <a:r>
              <a:rPr lang="en-US" dirty="0" err="1"/>
              <a:t>umumnya</a:t>
            </a:r>
            <a:r>
              <a:rPr lang="en-US" dirty="0"/>
              <a:t> </a:t>
            </a:r>
            <a:r>
              <a:rPr lang="en-US" dirty="0" err="1"/>
              <a:t>muncul</a:t>
            </a:r>
            <a:r>
              <a:rPr lang="en-US" dirty="0"/>
              <a:t> </a:t>
            </a:r>
            <a:r>
              <a:rPr lang="en-US" dirty="0" err="1"/>
              <a:t>dan</a:t>
            </a:r>
            <a:r>
              <a:rPr lang="en-US" dirty="0"/>
              <a:t> </a:t>
            </a:r>
            <a:r>
              <a:rPr lang="en-US" dirty="0" err="1"/>
              <a:t>dapat</a:t>
            </a:r>
            <a:r>
              <a:rPr lang="en-US" dirty="0"/>
              <a:t> </a:t>
            </a:r>
            <a:r>
              <a:rPr lang="en-US" dirty="0" err="1"/>
              <a:t>menyebabkan</a:t>
            </a:r>
            <a:r>
              <a:rPr lang="en-US" dirty="0"/>
              <a:t> </a:t>
            </a:r>
            <a:r>
              <a:rPr lang="en-US" dirty="0" err="1"/>
              <a:t>biaya</a:t>
            </a:r>
            <a:r>
              <a:rPr lang="en-US" dirty="0"/>
              <a:t> </a:t>
            </a:r>
            <a:r>
              <a:rPr lang="en-US" dirty="0" err="1"/>
              <a:t>tidak</a:t>
            </a:r>
            <a:r>
              <a:rPr lang="en-US" dirty="0"/>
              <a:t> </a:t>
            </a:r>
            <a:r>
              <a:rPr lang="en-US" dirty="0" err="1"/>
              <a:t>langsung</a:t>
            </a:r>
            <a:r>
              <a:rPr lang="en-US" dirty="0"/>
              <a:t> yang </a:t>
            </a:r>
            <a:r>
              <a:rPr lang="en-US" dirty="0" err="1"/>
              <a:t>signifikan</a:t>
            </a:r>
            <a:r>
              <a:rPr lang="en-US" dirty="0"/>
              <a:t> </a:t>
            </a:r>
            <a:r>
              <a:rPr lang="en-US" dirty="0" err="1"/>
              <a:t>pada</a:t>
            </a:r>
            <a:r>
              <a:rPr lang="en-US" dirty="0"/>
              <a:t> </a:t>
            </a:r>
            <a:r>
              <a:rPr lang="en-US" dirty="0" err="1"/>
              <a:t>suatu</a:t>
            </a:r>
            <a:r>
              <a:rPr lang="en-US" dirty="0"/>
              <a:t> </a:t>
            </a:r>
            <a:r>
              <a:rPr lang="en-US" dirty="0" err="1"/>
              <a:t>organisasi</a:t>
            </a:r>
            <a:r>
              <a:rPr lang="en-US" dirty="0"/>
              <a:t>. Hal </a:t>
            </a:r>
            <a:r>
              <a:rPr lang="en-US" dirty="0" err="1"/>
              <a:t>ini</a:t>
            </a:r>
            <a:r>
              <a:rPr lang="en-US" dirty="0"/>
              <a:t> </a:t>
            </a:r>
            <a:r>
              <a:rPr lang="en-US" dirty="0" err="1"/>
              <a:t>terjadi</a:t>
            </a:r>
            <a:r>
              <a:rPr lang="en-US" dirty="0"/>
              <a:t> </a:t>
            </a:r>
            <a:r>
              <a:rPr lang="en-US" dirty="0" err="1"/>
              <a:t>ketika</a:t>
            </a:r>
            <a:r>
              <a:rPr lang="en-US" dirty="0"/>
              <a:t> SPM </a:t>
            </a:r>
            <a:r>
              <a:rPr lang="en-US" dirty="0" err="1"/>
              <a:t>membuat</a:t>
            </a:r>
            <a:r>
              <a:rPr lang="en-US" dirty="0"/>
              <a:t>, </a:t>
            </a:r>
            <a:r>
              <a:rPr lang="en-US" dirty="0" err="1"/>
              <a:t>dan</a:t>
            </a:r>
            <a:r>
              <a:rPr lang="en-US" dirty="0"/>
              <a:t> </a:t>
            </a:r>
            <a:r>
              <a:rPr lang="en-US" dirty="0" err="1"/>
              <a:t>sebenarnya</a:t>
            </a:r>
            <a:r>
              <a:rPr lang="en-US" dirty="0"/>
              <a:t> </a:t>
            </a:r>
            <a:r>
              <a:rPr lang="en-US" dirty="0" err="1"/>
              <a:t>mendorong</a:t>
            </a:r>
            <a:r>
              <a:rPr lang="en-US" dirty="0"/>
              <a:t>, </a:t>
            </a:r>
            <a:r>
              <a:rPr lang="en-US" dirty="0" err="1"/>
              <a:t>perilaku</a:t>
            </a:r>
            <a:r>
              <a:rPr lang="en-US" dirty="0"/>
              <a:t> yang </a:t>
            </a:r>
            <a:r>
              <a:rPr lang="en-US" dirty="0" err="1"/>
              <a:t>tidak</a:t>
            </a:r>
            <a:r>
              <a:rPr lang="en-US" dirty="0"/>
              <a:t> </a:t>
            </a:r>
            <a:r>
              <a:rPr lang="en-US" dirty="0" err="1"/>
              <a:t>konsisten</a:t>
            </a:r>
            <a:r>
              <a:rPr lang="en-US" dirty="0"/>
              <a:t> </a:t>
            </a:r>
            <a:r>
              <a:rPr lang="en-US" dirty="0" err="1"/>
              <a:t>dengan</a:t>
            </a:r>
            <a:r>
              <a:rPr lang="en-US" dirty="0"/>
              <a:t> </a:t>
            </a:r>
            <a:r>
              <a:rPr lang="en-US" dirty="0" err="1"/>
              <a:t>tujuan</a:t>
            </a:r>
            <a:r>
              <a:rPr lang="en-US" dirty="0"/>
              <a:t> </a:t>
            </a:r>
            <a:r>
              <a:rPr lang="en-US" dirty="0" err="1"/>
              <a:t>organisasi</a:t>
            </a:r>
            <a:r>
              <a:rPr lang="en-US" dirty="0"/>
              <a:t>. </a:t>
            </a:r>
            <a:r>
              <a:rPr lang="en-US" dirty="0" err="1"/>
              <a:t>Perubahan</a:t>
            </a:r>
            <a:r>
              <a:rPr lang="en-US" dirty="0"/>
              <a:t> </a:t>
            </a:r>
            <a:r>
              <a:rPr lang="en-US" dirty="0" err="1"/>
              <a:t>perilaku</a:t>
            </a:r>
            <a:r>
              <a:rPr lang="en-US" dirty="0"/>
              <a:t> </a:t>
            </a:r>
            <a:r>
              <a:rPr lang="en-US" dirty="0" err="1"/>
              <a:t>sama</a:t>
            </a:r>
            <a:r>
              <a:rPr lang="en-US" dirty="0"/>
              <a:t> </a:t>
            </a:r>
            <a:r>
              <a:rPr lang="en-US" dirty="0" err="1"/>
              <a:t>dengan</a:t>
            </a:r>
            <a:r>
              <a:rPr lang="en-US" dirty="0"/>
              <a:t> </a:t>
            </a:r>
            <a:r>
              <a:rPr lang="en-US" dirty="0" err="1"/>
              <a:t>pengendalian</a:t>
            </a:r>
            <a:r>
              <a:rPr lang="en-US" dirty="0"/>
              <a:t> </a:t>
            </a:r>
            <a:r>
              <a:rPr lang="en-US" dirty="0" err="1"/>
              <a:t>tipe</a:t>
            </a:r>
            <a:r>
              <a:rPr lang="en-US" dirty="0"/>
              <a:t> </a:t>
            </a:r>
            <a:r>
              <a:rPr lang="en-US" dirty="0" err="1"/>
              <a:t>akuntabilitas</a:t>
            </a:r>
            <a:r>
              <a:rPr lang="en-US" dirty="0"/>
              <a:t> (</a:t>
            </a:r>
            <a:r>
              <a:rPr lang="en-US" dirty="0" err="1"/>
              <a:t>baik</a:t>
            </a:r>
            <a:r>
              <a:rPr lang="en-US" dirty="0"/>
              <a:t> </a:t>
            </a:r>
            <a:r>
              <a:rPr lang="en-US" dirty="0" err="1"/>
              <a:t>akuntabilitas</a:t>
            </a:r>
            <a:r>
              <a:rPr lang="en-US" dirty="0"/>
              <a:t> </a:t>
            </a:r>
            <a:r>
              <a:rPr lang="en-US" dirty="0" err="1"/>
              <a:t>hasil</a:t>
            </a:r>
            <a:r>
              <a:rPr lang="en-US" dirty="0"/>
              <a:t> </a:t>
            </a:r>
            <a:r>
              <a:rPr lang="en-US" dirty="0" err="1"/>
              <a:t>maupun</a:t>
            </a:r>
            <a:r>
              <a:rPr lang="en-US" dirty="0"/>
              <a:t> </a:t>
            </a:r>
            <a:r>
              <a:rPr lang="en-US" dirty="0" err="1"/>
              <a:t>kinerja</a:t>
            </a:r>
            <a:r>
              <a:rPr lang="en-US" dirty="0"/>
              <a:t>) </a:t>
            </a:r>
            <a:r>
              <a:rPr lang="en-US" dirty="0" err="1"/>
              <a:t>dengan</a:t>
            </a:r>
            <a:r>
              <a:rPr lang="en-US" dirty="0"/>
              <a:t> </a:t>
            </a:r>
            <a:r>
              <a:rPr lang="en-US" dirty="0" err="1"/>
              <a:t>spesifikasi</a:t>
            </a:r>
            <a:r>
              <a:rPr lang="en-US" dirty="0"/>
              <a:t> </a:t>
            </a:r>
            <a:r>
              <a:rPr lang="en-US" dirty="0" err="1"/>
              <a:t>hasil</a:t>
            </a:r>
            <a:r>
              <a:rPr lang="en-US" dirty="0"/>
              <a:t> </a:t>
            </a:r>
            <a:r>
              <a:rPr lang="en-US" dirty="0" err="1"/>
              <a:t>atau</a:t>
            </a:r>
            <a:r>
              <a:rPr lang="en-US" dirty="0"/>
              <a:t> </a:t>
            </a:r>
            <a:r>
              <a:rPr lang="en-US" dirty="0" err="1"/>
              <a:t>tindakan</a:t>
            </a:r>
            <a:r>
              <a:rPr lang="en-US" dirty="0"/>
              <a:t> yang </a:t>
            </a:r>
            <a:r>
              <a:rPr lang="en-US" dirty="0" err="1"/>
              <a:t>diinginkan</a:t>
            </a:r>
            <a:r>
              <a:rPr lang="en-US" dirty="0"/>
              <a:t> incongruent. </a:t>
            </a:r>
            <a:r>
              <a:rPr lang="en-US" dirty="0" err="1"/>
              <a:t>Namun</a:t>
            </a:r>
            <a:r>
              <a:rPr lang="en-US" dirty="0"/>
              <a:t>, </a:t>
            </a:r>
            <a:r>
              <a:rPr lang="en-US" dirty="0" err="1"/>
              <a:t>beberapa</a:t>
            </a:r>
            <a:r>
              <a:rPr lang="en-US" dirty="0"/>
              <a:t> </a:t>
            </a:r>
            <a:r>
              <a:rPr lang="en-US" dirty="0" err="1"/>
              <a:t>bentuk</a:t>
            </a:r>
            <a:r>
              <a:rPr lang="en-US" dirty="0"/>
              <a:t> </a:t>
            </a:r>
            <a:r>
              <a:rPr lang="en-US" dirty="0" err="1"/>
              <a:t>pengendalian</a:t>
            </a:r>
            <a:r>
              <a:rPr lang="en-US" dirty="0"/>
              <a:t> </a:t>
            </a:r>
            <a:r>
              <a:rPr lang="en-US" dirty="0" err="1"/>
              <a:t>personel</a:t>
            </a:r>
            <a:r>
              <a:rPr lang="en-US" dirty="0"/>
              <a:t>/</a:t>
            </a:r>
            <a:r>
              <a:rPr lang="en-US" dirty="0" err="1"/>
              <a:t>kultural</a:t>
            </a:r>
            <a:r>
              <a:rPr lang="en-US" dirty="0"/>
              <a:t> </a:t>
            </a:r>
            <a:r>
              <a:rPr lang="en-US" dirty="0" err="1"/>
              <a:t>juga</a:t>
            </a:r>
            <a:r>
              <a:rPr lang="en-US" dirty="0"/>
              <a:t> </a:t>
            </a:r>
            <a:r>
              <a:rPr lang="en-US" dirty="0" err="1"/>
              <a:t>dapat</a:t>
            </a:r>
            <a:r>
              <a:rPr lang="en-US" dirty="0"/>
              <a:t> </a:t>
            </a:r>
            <a:r>
              <a:rPr lang="en-US" dirty="0" err="1"/>
              <a:t>menyebabkan</a:t>
            </a:r>
            <a:r>
              <a:rPr lang="en-US" dirty="0"/>
              <a:t> </a:t>
            </a:r>
            <a:r>
              <a:rPr lang="en-US" dirty="0" err="1"/>
              <a:t>masalah</a:t>
            </a:r>
            <a:r>
              <a:rPr lang="en-US" dirty="0"/>
              <a:t>.</a:t>
            </a:r>
          </a:p>
        </p:txBody>
      </p:sp>
    </p:spTree>
    <p:extLst>
      <p:ext uri="{BB962C8B-B14F-4D97-AF65-F5344CB8AC3E}">
        <p14:creationId xmlns:p14="http://schemas.microsoft.com/office/powerpoint/2010/main" val="19522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people collaborating at computer screen"/>
          <p:cNvPicPr>
            <a:picLocks noGrp="1" noChangeAspect="1"/>
          </p:cNvPicPr>
          <p:nvPr>
            <p:ph type="pic" sz="quarter" idx="13"/>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a:xfrm>
            <a:off x="-12526" y="0"/>
            <a:ext cx="4232275" cy="6858000"/>
          </a:xfrm>
        </p:spPr>
      </p:pic>
      <p:sp>
        <p:nvSpPr>
          <p:cNvPr id="3" name="Title 2"/>
          <p:cNvSpPr>
            <a:spLocks noGrp="1"/>
          </p:cNvSpPr>
          <p:nvPr>
            <p:ph type="title"/>
          </p:nvPr>
        </p:nvSpPr>
        <p:spPr>
          <a:xfrm>
            <a:off x="5414493" y="94582"/>
            <a:ext cx="6650991" cy="293725"/>
          </a:xfrm>
        </p:spPr>
        <p:txBody>
          <a:bodyPr>
            <a:normAutofit fontScale="90000"/>
          </a:bodyPr>
          <a:lstStyle/>
          <a:p>
            <a:r>
              <a:rPr lang="en-US" sz="2000" dirty="0"/>
              <a:t>PERUBAHAN PERILAKU DAN PENGENDALIAN HASIL</a:t>
            </a:r>
          </a:p>
        </p:txBody>
      </p:sp>
      <p:sp>
        <p:nvSpPr>
          <p:cNvPr id="6" name="Content Placeholder 5"/>
          <p:cNvSpPr>
            <a:spLocks noGrp="1"/>
          </p:cNvSpPr>
          <p:nvPr>
            <p:ph idx="1"/>
          </p:nvPr>
        </p:nvSpPr>
        <p:spPr>
          <a:xfrm>
            <a:off x="4296428" y="751562"/>
            <a:ext cx="7791188" cy="5742003"/>
          </a:xfrm>
        </p:spPr>
        <p:txBody>
          <a:bodyPr>
            <a:noAutofit/>
          </a:bodyPr>
          <a:lstStyle/>
          <a:p>
            <a:pPr marL="0" indent="0" algn="just">
              <a:buNone/>
            </a:pPr>
            <a:r>
              <a:rPr lang="en-ID" sz="1400" dirty="0" err="1">
                <a:solidFill>
                  <a:schemeClr val="tx1">
                    <a:lumMod val="75000"/>
                    <a:lumOff val="25000"/>
                  </a:schemeClr>
                </a:solidFill>
                <a:latin typeface="+mj-lt"/>
              </a:rPr>
              <a:t>Dalam</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sistem</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pengendalian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hasil</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perubahan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perilaku</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terjadi</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ketika</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suatu</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organisasi</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menetapkan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perangkat</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pengukuran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hasil</a:t>
            </a:r>
            <a:r>
              <a:rPr lang="en-ID" sz="1400" dirty="0">
                <a:solidFill>
                  <a:schemeClr val="tx1">
                    <a:lumMod val="75000"/>
                    <a:lumOff val="25000"/>
                  </a:schemeClr>
                </a:solidFill>
                <a:latin typeface="+mj-lt"/>
              </a:rPr>
              <a:t> yang </a:t>
            </a:r>
            <a:r>
              <a:rPr lang="en-ID" sz="1400" dirty="0" err="1">
                <a:solidFill>
                  <a:schemeClr val="tx1">
                    <a:lumMod val="75000"/>
                    <a:lumOff val="25000"/>
                  </a:schemeClr>
                </a:solidFill>
                <a:latin typeface="+mj-lt"/>
              </a:rPr>
              <a:t>tidak</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sesuai</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dengan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tujuan</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organisasi</a:t>
            </a:r>
            <a:r>
              <a:rPr lang="en-ID" sz="1400" dirty="0">
                <a:solidFill>
                  <a:schemeClr val="tx1">
                    <a:lumMod val="75000"/>
                    <a:lumOff val="25000"/>
                  </a:schemeClr>
                </a:solidFill>
                <a:latin typeface="+mj-lt"/>
              </a:rPr>
              <a:t> yang </a:t>
            </a:r>
            <a:r>
              <a:rPr lang="en-ID" sz="1400" dirty="0" err="1">
                <a:solidFill>
                  <a:schemeClr val="tx1">
                    <a:lumMod val="75000"/>
                    <a:lumOff val="25000"/>
                  </a:schemeClr>
                </a:solidFill>
                <a:latin typeface="+mj-lt"/>
              </a:rPr>
              <a:t>sesungguhnya</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Beberapa</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contohnya</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adalah</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sebagai</a:t>
            </a:r>
            <a:r>
              <a:rPr lang="en-ID" sz="1400" dirty="0">
                <a:solidFill>
                  <a:schemeClr val="tx1">
                    <a:lumMod val="75000"/>
                    <a:lumOff val="25000"/>
                  </a:schemeClr>
                </a:solidFill>
                <a:latin typeface="+mj-lt"/>
              </a:rPr>
              <a:t> </a:t>
            </a:r>
            <a:r>
              <a:rPr lang="en-ID" sz="1400" dirty="0" err="1">
                <a:solidFill>
                  <a:schemeClr val="tx1">
                    <a:lumMod val="75000"/>
                    <a:lumOff val="25000"/>
                  </a:schemeClr>
                </a:solidFill>
                <a:latin typeface="+mj-lt"/>
              </a:rPr>
              <a:t>berikut</a:t>
            </a:r>
            <a:r>
              <a:rPr lang="en-ID" sz="1400" dirty="0">
                <a:solidFill>
                  <a:schemeClr val="tx1">
                    <a:lumMod val="75000"/>
                    <a:lumOff val="25000"/>
                  </a:schemeClr>
                </a:solidFill>
                <a:latin typeface="+mj-lt"/>
              </a:rPr>
              <a:t>. </a:t>
            </a:r>
            <a:endParaRPr lang="en-ID" sz="1400" b="0" i="0" dirty="0">
              <a:solidFill>
                <a:schemeClr val="tx1">
                  <a:lumMod val="75000"/>
                  <a:lumOff val="25000"/>
                </a:schemeClr>
              </a:solidFill>
              <a:effectLst/>
              <a:latin typeface="+mj-lt"/>
            </a:endParaRPr>
          </a:p>
          <a:p>
            <a:pPr algn="just">
              <a:buFont typeface="Wingdings" pitchFamily="2" charset="2"/>
              <a:buChar char="v"/>
            </a:pPr>
            <a:r>
              <a:rPr lang="en-US" sz="1400" dirty="0" err="1">
                <a:solidFill>
                  <a:schemeClr val="tx1">
                    <a:lumMod val="75000"/>
                    <a:lumOff val="25000"/>
                  </a:schemeClr>
                </a:solidFill>
                <a:latin typeface="+mj-lt"/>
              </a:rPr>
              <a:t>Ketika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perusahaan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kuota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bulanan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kepada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tenaga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tenaga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cenderung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lebih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mudah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dalam</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yaitu</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bukan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penjualan</a:t>
            </a:r>
            <a:r>
              <a:rPr lang="en-US" sz="1400" dirty="0">
                <a:solidFill>
                  <a:schemeClr val="tx1">
                    <a:lumMod val="75000"/>
                    <a:lumOff val="25000"/>
                  </a:schemeClr>
                </a:solidFill>
                <a:latin typeface="+mj-lt"/>
              </a:rPr>
              <a:t> yang paling </a:t>
            </a:r>
            <a:r>
              <a:rPr lang="en-US" sz="1400" dirty="0" err="1">
                <a:solidFill>
                  <a:schemeClr val="tx1">
                    <a:lumMod val="75000"/>
                    <a:lumOff val="25000"/>
                  </a:schemeClr>
                </a:solidFill>
                <a:latin typeface="+mj-lt"/>
              </a:rPr>
              <a:t>menguntungkan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atau</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penjualan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dengan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prioritas</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tertinggi</a:t>
            </a:r>
            <a:r>
              <a:rPr lang="en-US" sz="1400" dirty="0">
                <a:solidFill>
                  <a:schemeClr val="tx1">
                    <a:lumMod val="75000"/>
                    <a:lumOff val="25000"/>
                  </a:schemeClr>
                </a:solidFill>
                <a:latin typeface="+mj-lt"/>
              </a:rPr>
              <a:t>. </a:t>
            </a:r>
          </a:p>
          <a:p>
            <a:pPr algn="just">
              <a:buFont typeface="Wingdings" pitchFamily="2" charset="2"/>
              <a:buChar char="v"/>
            </a:pPr>
            <a:r>
              <a:rPr lang="en-US" sz="1400" dirty="0" err="1">
                <a:solidFill>
                  <a:schemeClr val="tx1">
                    <a:lumMod val="75000"/>
                    <a:lumOff val="25000"/>
                  </a:schemeClr>
                </a:solidFill>
                <a:latin typeface="+mj-lt"/>
              </a:rPr>
              <a:t>Ketika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perusahaan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pialang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imbalan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pialang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dengan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komisi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perdagangan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klien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beberapa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pialang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merespons</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dengan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memutar</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rekening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melakukan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lebih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banyak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transaksi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daripada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bunga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konsumen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hal</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ini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berisiko</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ketidakpuasan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perginya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klien</a:t>
            </a:r>
            <a:r>
              <a:rPr lang="en-US" sz="1400" dirty="0">
                <a:solidFill>
                  <a:schemeClr val="tx1">
                    <a:lumMod val="75000"/>
                    <a:lumOff val="25000"/>
                  </a:schemeClr>
                </a:solidFill>
                <a:latin typeface="+mj-lt"/>
              </a:rPr>
              <a:t>. </a:t>
            </a:r>
          </a:p>
          <a:p>
            <a:pPr algn="just">
              <a:buFont typeface="Wingdings" pitchFamily="2" charset="2"/>
              <a:buChar char="v"/>
            </a:pPr>
            <a:r>
              <a:rPr lang="en-US" sz="1400" dirty="0" err="1">
                <a:solidFill>
                  <a:schemeClr val="tx1">
                    <a:lumMod val="75000"/>
                    <a:lumOff val="25000"/>
                  </a:schemeClr>
                </a:solidFill>
                <a:latin typeface="+mj-lt"/>
              </a:rPr>
              <a:t>Ketika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perusahaan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imbalan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pemrogram</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komputer</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atas</a:t>
            </a:r>
            <a:r>
              <a:rPr lang="en-US" sz="1400" dirty="0">
                <a:solidFill>
                  <a:schemeClr val="tx1">
                    <a:lumMod val="75000"/>
                    <a:lumOff val="25000"/>
                  </a:schemeClr>
                </a:solidFill>
                <a:latin typeface="+mj-lt"/>
              </a:rPr>
              <a:t> output yang </a:t>
            </a:r>
            <a:r>
              <a:rPr lang="en-US" sz="1400" dirty="0" err="1">
                <a:solidFill>
                  <a:schemeClr val="tx1">
                    <a:lumMod val="75000"/>
                    <a:lumOff val="25000"/>
                  </a:schemeClr>
                </a:solidFill>
                <a:latin typeface="+mj-lt"/>
              </a:rPr>
              <a:t>diukur</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dalam</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kode</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tiap</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hari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pemrogram</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cenderung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menghasilkan</a:t>
            </a:r>
            <a:r>
              <a:rPr lang="en-US" sz="1400" dirty="0">
                <a:solidFill>
                  <a:schemeClr val="tx1">
                    <a:lumMod val="75000"/>
                    <a:lumOff val="25000"/>
                  </a:schemeClr>
                </a:solidFill>
                <a:latin typeface="+mj-lt"/>
              </a:rPr>
              <a:t> program </a:t>
            </a:r>
            <a:r>
              <a:rPr lang="en-US" sz="1400" dirty="0" err="1">
                <a:solidFill>
                  <a:schemeClr val="tx1">
                    <a:lumMod val="75000"/>
                    <a:lumOff val="25000"/>
                  </a:schemeClr>
                </a:solidFill>
                <a:latin typeface="+mj-lt"/>
              </a:rPr>
              <a:t>dengan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kode</a:t>
            </a:r>
            <a:r>
              <a:rPr lang="en-US" sz="1400" dirty="0">
                <a:solidFill>
                  <a:schemeClr val="tx1">
                    <a:lumMod val="75000"/>
                    <a:lumOff val="25000"/>
                  </a:schemeClr>
                </a:solidFill>
                <a:latin typeface="+mj-lt"/>
              </a:rPr>
              <a:t> yang </a:t>
            </a:r>
            <a:r>
              <a:rPr lang="en-US" sz="1400" dirty="0" err="1">
                <a:solidFill>
                  <a:schemeClr val="tx1">
                    <a:lumMod val="75000"/>
                    <a:lumOff val="25000"/>
                  </a:schemeClr>
                </a:solidFill>
                <a:latin typeface="+mj-lt"/>
              </a:rPr>
              <a:t>panjang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bahkan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ketika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masalah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perusahaan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dapat</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diatasi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dengan</a:t>
            </a:r>
            <a:r>
              <a:rPr lang="en-US" sz="1400" dirty="0">
                <a:solidFill>
                  <a:schemeClr val="tx1">
                    <a:lumMod val="75000"/>
                    <a:lumOff val="25000"/>
                  </a:schemeClr>
                </a:solidFill>
                <a:latin typeface="+mj-lt"/>
              </a:rPr>
              <a:t> program yang </a:t>
            </a:r>
            <a:r>
              <a:rPr lang="en-US" sz="1400" dirty="0" err="1">
                <a:solidFill>
                  <a:schemeClr val="tx1">
                    <a:lumMod val="75000"/>
                    <a:lumOff val="25000"/>
                  </a:schemeClr>
                </a:solidFill>
                <a:latin typeface="+mj-lt"/>
              </a:rPr>
              <a:t>lebih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sederhana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atau</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melalui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aplikasi</a:t>
            </a:r>
            <a:r>
              <a:rPr lang="en-US" sz="1400" dirty="0">
                <a:solidFill>
                  <a:schemeClr val="tx1">
                    <a:lumMod val="75000"/>
                    <a:lumOff val="25000"/>
                  </a:schemeClr>
                </a:solidFill>
                <a:latin typeface="+mj-lt"/>
              </a:rPr>
              <a:t> yang </a:t>
            </a:r>
            <a:r>
              <a:rPr lang="en-US" sz="1400" dirty="0" err="1">
                <a:solidFill>
                  <a:schemeClr val="tx1">
                    <a:lumMod val="75000"/>
                    <a:lumOff val="25000"/>
                  </a:schemeClr>
                </a:solidFill>
                <a:latin typeface="+mj-lt"/>
              </a:rPr>
              <a:t>telah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tersedia</a:t>
            </a:r>
            <a:r>
              <a:rPr lang="en-US" sz="1400" dirty="0">
                <a:solidFill>
                  <a:schemeClr val="tx1">
                    <a:lumMod val="75000"/>
                    <a:lumOff val="25000"/>
                  </a:schemeClr>
                </a:solidFill>
                <a:latin typeface="+mj-lt"/>
              </a:rPr>
              <a:t>. </a:t>
            </a:r>
          </a:p>
          <a:p>
            <a:pPr algn="just">
              <a:buFont typeface="Wingdings" pitchFamily="2" charset="2"/>
              <a:buChar char="v"/>
            </a:pPr>
            <a:r>
              <a:rPr lang="en-US" sz="1400" dirty="0" err="1">
                <a:solidFill>
                  <a:schemeClr val="tx1">
                    <a:lumMod val="75000"/>
                    <a:lumOff val="25000"/>
                  </a:schemeClr>
                </a:solidFill>
                <a:latin typeface="+mj-lt"/>
              </a:rPr>
              <a:t>Jumlah</a:t>
            </a:r>
            <a:r>
              <a:rPr lang="en-US" sz="1400" dirty="0">
                <a:solidFill>
                  <a:schemeClr val="tx1">
                    <a:lumMod val="75000"/>
                    <a:lumOff val="25000"/>
                  </a:schemeClr>
                </a:solidFill>
                <a:latin typeface="+mj-lt"/>
              </a:rPr>
              <a:t> bug </a:t>
            </a:r>
            <a:r>
              <a:rPr lang="en-US" sz="1400" dirty="0" err="1">
                <a:solidFill>
                  <a:schemeClr val="tx1">
                    <a:lumMod val="75000"/>
                    <a:lumOff val="25000"/>
                  </a:schemeClr>
                </a:solidFill>
                <a:latin typeface="+mj-lt"/>
              </a:rPr>
              <a:t>juga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menyebabkan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adanya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insentif</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untuk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pengujian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superfisial</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penalti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penguji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untuk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meluangkan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waktu</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mencari</a:t>
            </a:r>
            <a:r>
              <a:rPr lang="en-US" sz="1400" dirty="0">
                <a:solidFill>
                  <a:schemeClr val="tx1">
                    <a:lumMod val="75000"/>
                    <a:lumOff val="25000"/>
                  </a:schemeClr>
                </a:solidFill>
                <a:latin typeface="+mj-lt"/>
              </a:rPr>
              <a:t> bug yang </a:t>
            </a:r>
            <a:r>
              <a:rPr lang="en-US" sz="1400" dirty="0" err="1">
                <a:solidFill>
                  <a:schemeClr val="tx1">
                    <a:lumMod val="75000"/>
                    <a:lumOff val="25000"/>
                  </a:schemeClr>
                </a:solidFill>
                <a:latin typeface="+mj-lt"/>
              </a:rPr>
              <a:t>sulit</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ditemukan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tetapi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lebih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penting</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atau</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mendokumentasikan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temuan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sepenuhnya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Jumlah</a:t>
            </a:r>
            <a:r>
              <a:rPr lang="en-US" sz="1400" dirty="0">
                <a:solidFill>
                  <a:schemeClr val="tx1">
                    <a:lumMod val="75000"/>
                    <a:lumOff val="25000"/>
                  </a:schemeClr>
                </a:solidFill>
                <a:latin typeface="+mj-lt"/>
              </a:rPr>
              <a:t> bug </a:t>
            </a:r>
            <a:r>
              <a:rPr lang="en-US" sz="1400" dirty="0" err="1">
                <a:solidFill>
                  <a:schemeClr val="tx1">
                    <a:lumMod val="75000"/>
                    <a:lumOff val="25000"/>
                  </a:schemeClr>
                </a:solidFill>
                <a:latin typeface="+mj-lt"/>
              </a:rPr>
              <a:t>juga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penalti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penguji</a:t>
            </a:r>
            <a:r>
              <a:rPr lang="en-US" sz="1400" dirty="0">
                <a:solidFill>
                  <a:schemeClr val="tx1">
                    <a:lumMod val="75000"/>
                    <a:lumOff val="25000"/>
                  </a:schemeClr>
                </a:solidFill>
                <a:latin typeface="+mj-lt"/>
              </a:rPr>
              <a:t> yang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alat</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uji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penguji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lainnya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melalui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pembinaan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bantuan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dan</a:t>
            </a:r>
            <a:r>
              <a:rPr lang="en-US" sz="1400" dirty="0">
                <a:solidFill>
                  <a:schemeClr val="tx1">
                    <a:lumMod val="75000"/>
                    <a:lumOff val="25000"/>
                  </a:schemeClr>
                </a:solidFill>
                <a:latin typeface="+mj-lt"/>
              </a:rPr>
              <a:t> auditing. </a:t>
            </a:r>
          </a:p>
          <a:p>
            <a:pPr algn="just">
              <a:buFont typeface="Wingdings" pitchFamily="2" charset="2"/>
              <a:buChar char="v"/>
            </a:pPr>
            <a:r>
              <a:rPr lang="en-US" sz="1400" dirty="0" err="1">
                <a:solidFill>
                  <a:schemeClr val="tx1">
                    <a:lumMod val="75000"/>
                    <a:lumOff val="25000"/>
                  </a:schemeClr>
                </a:solidFill>
                <a:latin typeface="+mj-lt"/>
              </a:rPr>
              <a:t>Ketika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perusahaan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memberikan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imbalan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pada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ilmuwan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penelitian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untuk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sejumlah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cipta</a:t>
            </a:r>
            <a:r>
              <a:rPr lang="en-US" sz="1400" dirty="0">
                <a:solidFill>
                  <a:schemeClr val="tx1">
                    <a:lumMod val="75000"/>
                    <a:lumOff val="25000"/>
                  </a:schemeClr>
                </a:solidFill>
                <a:latin typeface="+mj-lt"/>
              </a:rPr>
              <a:t> yang </a:t>
            </a:r>
            <a:r>
              <a:rPr lang="en-US" sz="1400" dirty="0" err="1">
                <a:solidFill>
                  <a:schemeClr val="tx1">
                    <a:lumMod val="75000"/>
                    <a:lumOff val="25000"/>
                  </a:schemeClr>
                </a:solidFill>
                <a:latin typeface="+mj-lt"/>
              </a:rPr>
              <a:t>diajukan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mereka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mungkin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melihat</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kenaikan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jumlah</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cipta</a:t>
            </a:r>
            <a:r>
              <a:rPr lang="en-US" sz="1400" dirty="0">
                <a:solidFill>
                  <a:schemeClr val="tx1">
                    <a:lumMod val="75000"/>
                    <a:lumOff val="25000"/>
                  </a:schemeClr>
                </a:solidFill>
                <a:latin typeface="+mj-lt"/>
              </a:rPr>
              <a:t> yang </a:t>
            </a:r>
            <a:r>
              <a:rPr lang="en-US" sz="1400" dirty="0" err="1">
                <a:solidFill>
                  <a:schemeClr val="tx1">
                    <a:lumMod val="75000"/>
                    <a:lumOff val="25000"/>
                  </a:schemeClr>
                </a:solidFill>
                <a:latin typeface="+mj-lt"/>
              </a:rPr>
              <a:t>diajukan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Namun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insentif</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hanya</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akan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menyebabkan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proliferasi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hak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cipta</a:t>
            </a:r>
            <a:r>
              <a:rPr lang="en-US" sz="1400" dirty="0">
                <a:solidFill>
                  <a:schemeClr val="tx1">
                    <a:lumMod val="75000"/>
                    <a:lumOff val="25000"/>
                  </a:schemeClr>
                </a:solidFill>
                <a:latin typeface="+mj-lt"/>
              </a:rPr>
              <a:t>. Hal </a:t>
            </a:r>
            <a:r>
              <a:rPr lang="en-US" sz="1400" dirty="0" err="1">
                <a:solidFill>
                  <a:schemeClr val="tx1">
                    <a:lumMod val="75000"/>
                    <a:lumOff val="25000"/>
                  </a:schemeClr>
                </a:solidFill>
                <a:latin typeface="+mj-lt"/>
              </a:rPr>
              <a:t>ini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tidak</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memperbesar</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perhatian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peneliti</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terhadap</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keberhasilan</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komersial</a:t>
            </a:r>
            <a:r>
              <a:rPr lang="en-US" sz="1400" dirty="0">
                <a:solidFill>
                  <a:schemeClr val="tx1">
                    <a:lumMod val="75000"/>
                    <a:lumOff val="25000"/>
                  </a:schemeClr>
                </a:solidFill>
                <a:latin typeface="+mj-lt"/>
              </a:rPr>
              <a:t> </a:t>
            </a:r>
            <a:r>
              <a:rPr lang="en-US" sz="1400" dirty="0" err="1">
                <a:solidFill>
                  <a:schemeClr val="tx1">
                    <a:lumMod val="75000"/>
                    <a:lumOff val="25000"/>
                  </a:schemeClr>
                </a:solidFill>
                <a:latin typeface="+mj-lt"/>
              </a:rPr>
              <a:t>temuannya</a:t>
            </a:r>
            <a:r>
              <a:rPr lang="en-US" sz="1400" dirty="0">
                <a:solidFill>
                  <a:schemeClr val="tx1">
                    <a:lumMod val="75000"/>
                    <a:lumOff val="25000"/>
                  </a:schemeClr>
                </a:solidFill>
                <a:latin typeface="+mj-lt"/>
              </a:rPr>
              <a:t>.</a:t>
            </a:r>
          </a:p>
          <a:p>
            <a:pPr algn="just">
              <a:buFont typeface="Wingdings" pitchFamily="2" charset="2"/>
              <a:buChar char="v"/>
            </a:pPr>
            <a:endParaRPr lang="en-US" sz="1400" dirty="0">
              <a:solidFill>
                <a:schemeClr val="tx1">
                  <a:lumMod val="75000"/>
                  <a:lumOff val="25000"/>
                </a:schemeClr>
              </a:solidFill>
              <a:latin typeface="+mj-lt"/>
            </a:endParaRPr>
          </a:p>
        </p:txBody>
      </p:sp>
    </p:spTree>
    <p:extLst>
      <p:ext uri="{BB962C8B-B14F-4D97-AF65-F5344CB8AC3E}">
        <p14:creationId xmlns:p14="http://schemas.microsoft.com/office/powerpoint/2010/main" val="38488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89730" y="1082291"/>
            <a:ext cx="10491577" cy="557784"/>
          </a:xfrm>
        </p:spPr>
        <p:txBody>
          <a:bodyPr/>
          <a:lstStyle/>
          <a:p>
            <a:r>
              <a:rPr lang="en-US" dirty="0"/>
              <a:t>PERUBAHAN PERILAKU DAN PENGENDALIAN TINDAKAN</a:t>
            </a:r>
          </a:p>
        </p:txBody>
      </p:sp>
      <p:sp>
        <p:nvSpPr>
          <p:cNvPr id="5" name="Content Placeholder 4"/>
          <p:cNvSpPr>
            <a:spLocks noGrp="1"/>
          </p:cNvSpPr>
          <p:nvPr>
            <p:ph sz="half" idx="2"/>
          </p:nvPr>
        </p:nvSpPr>
        <p:spPr>
          <a:xfrm>
            <a:off x="648804" y="2141952"/>
            <a:ext cx="10622071" cy="3557391"/>
          </a:xfrm>
        </p:spPr>
        <p:txBody>
          <a:bodyPr>
            <a:normAutofit/>
          </a:bodyPr>
          <a:lstStyle/>
          <a:p>
            <a:pPr algn="just">
              <a:lnSpc>
                <a:spcPct val="200000"/>
              </a:lnSpc>
            </a:pPr>
            <a:r>
              <a:rPr lang="en-US" dirty="0" err="1"/>
              <a:t>Perubahan</a:t>
            </a:r>
            <a:r>
              <a:rPr lang="en-US" dirty="0"/>
              <a:t> </a:t>
            </a:r>
            <a:r>
              <a:rPr lang="en-US" dirty="0" err="1"/>
              <a:t>perilaku</a:t>
            </a:r>
            <a:r>
              <a:rPr lang="en-US" dirty="0"/>
              <a:t> </a:t>
            </a:r>
            <a:r>
              <a:rPr lang="en-US" dirty="0" err="1"/>
              <a:t>juga</a:t>
            </a:r>
            <a:r>
              <a:rPr lang="en-US" dirty="0"/>
              <a:t> </a:t>
            </a:r>
            <a:r>
              <a:rPr lang="en-US" dirty="0" err="1"/>
              <a:t>dapat</a:t>
            </a:r>
            <a:r>
              <a:rPr lang="en-US" dirty="0"/>
              <a:t> </a:t>
            </a:r>
            <a:r>
              <a:rPr lang="en-US" dirty="0" err="1"/>
              <a:t>disertai</a:t>
            </a:r>
            <a:r>
              <a:rPr lang="en-US" dirty="0"/>
              <a:t> </a:t>
            </a:r>
            <a:r>
              <a:rPr lang="en-US" dirty="0" err="1"/>
              <a:t>pengendalian</a:t>
            </a:r>
            <a:r>
              <a:rPr lang="en-US" dirty="0"/>
              <a:t> </a:t>
            </a:r>
            <a:r>
              <a:rPr lang="en-US" dirty="0" err="1"/>
              <a:t>tindakan</a:t>
            </a:r>
            <a:r>
              <a:rPr lang="en-US" dirty="0"/>
              <a:t>. </a:t>
            </a:r>
            <a:r>
              <a:rPr lang="en-US" dirty="0" err="1"/>
              <a:t>Satu</a:t>
            </a:r>
            <a:r>
              <a:rPr lang="en-US" dirty="0"/>
              <a:t> </a:t>
            </a:r>
            <a:r>
              <a:rPr lang="en-US" dirty="0" err="1"/>
              <a:t>bentuk</a:t>
            </a:r>
            <a:r>
              <a:rPr lang="en-US" dirty="0"/>
              <a:t> </a:t>
            </a:r>
            <a:r>
              <a:rPr lang="en-US" dirty="0" err="1"/>
              <a:t>perubahan</a:t>
            </a:r>
            <a:r>
              <a:rPr lang="en-US" dirty="0"/>
              <a:t> yang </a:t>
            </a:r>
            <a:r>
              <a:rPr lang="en-US" dirty="0" err="1"/>
              <a:t>berhubungan</a:t>
            </a:r>
            <a:r>
              <a:rPr lang="en-US" dirty="0"/>
              <a:t> </a:t>
            </a:r>
            <a:r>
              <a:rPr lang="en-US" dirty="0" err="1"/>
              <a:t>dengan</a:t>
            </a:r>
            <a:r>
              <a:rPr lang="en-US" dirty="0"/>
              <a:t> </a:t>
            </a:r>
            <a:r>
              <a:rPr lang="en-US" dirty="0" err="1"/>
              <a:t>pengendalian</a:t>
            </a:r>
            <a:r>
              <a:rPr lang="en-US" dirty="0"/>
              <a:t> </a:t>
            </a:r>
            <a:r>
              <a:rPr lang="en-US" dirty="0" err="1"/>
              <a:t>tindakan</a:t>
            </a:r>
            <a:r>
              <a:rPr lang="en-US" dirty="0"/>
              <a:t> </a:t>
            </a:r>
            <a:r>
              <a:rPr lang="en-US" dirty="0" err="1"/>
              <a:t>terkadang</a:t>
            </a:r>
            <a:r>
              <a:rPr lang="en-US" dirty="0"/>
              <a:t> </a:t>
            </a:r>
            <a:r>
              <a:rPr lang="en-US" dirty="0" err="1"/>
              <a:t>merujuk</a:t>
            </a:r>
            <a:r>
              <a:rPr lang="en-US" dirty="0"/>
              <a:t> </a:t>
            </a:r>
            <a:r>
              <a:rPr lang="en-US" dirty="0" err="1"/>
              <a:t>sebagai</a:t>
            </a:r>
            <a:r>
              <a:rPr lang="en-US" dirty="0"/>
              <a:t> means-ends inversion, yang </a:t>
            </a:r>
            <a:r>
              <a:rPr lang="en-US" dirty="0" err="1"/>
              <a:t>berarti</a:t>
            </a:r>
            <a:r>
              <a:rPr lang="en-US" dirty="0"/>
              <a:t> </a:t>
            </a:r>
            <a:r>
              <a:rPr lang="en-US" dirty="0" err="1"/>
              <a:t>bahwa</a:t>
            </a:r>
            <a:r>
              <a:rPr lang="en-US" dirty="0"/>
              <a:t> </a:t>
            </a:r>
            <a:r>
              <a:rPr lang="en-US" dirty="0" err="1"/>
              <a:t>karyawan</a:t>
            </a:r>
            <a:r>
              <a:rPr lang="en-US" dirty="0"/>
              <a:t> </a:t>
            </a:r>
            <a:r>
              <a:rPr lang="en-US" dirty="0" err="1"/>
              <a:t>memerhatikan</a:t>
            </a:r>
            <a:r>
              <a:rPr lang="en-US" dirty="0"/>
              <a:t> </a:t>
            </a:r>
            <a:r>
              <a:rPr lang="en-US" dirty="0" err="1"/>
              <a:t>apa</a:t>
            </a:r>
            <a:r>
              <a:rPr lang="en-US" dirty="0"/>
              <a:t> yang </a:t>
            </a:r>
            <a:r>
              <a:rPr lang="en-US" dirty="0" err="1"/>
              <a:t>mereka</a:t>
            </a:r>
            <a:r>
              <a:rPr lang="en-US" dirty="0"/>
              <a:t> </a:t>
            </a:r>
            <a:r>
              <a:rPr lang="en-US" dirty="0" err="1"/>
              <a:t>lakukan</a:t>
            </a:r>
            <a:r>
              <a:rPr lang="en-US" dirty="0"/>
              <a:t> (means). </a:t>
            </a:r>
            <a:r>
              <a:rPr lang="en-US" dirty="0" err="1"/>
              <a:t>tetapi</a:t>
            </a:r>
            <a:r>
              <a:rPr lang="en-US" dirty="0"/>
              <a:t> </a:t>
            </a:r>
            <a:r>
              <a:rPr lang="en-US" dirty="0" err="1"/>
              <a:t>mengabaikan</a:t>
            </a:r>
            <a:r>
              <a:rPr lang="en-US" dirty="0"/>
              <a:t> </a:t>
            </a:r>
            <a:r>
              <a:rPr lang="en-US" dirty="0" err="1"/>
              <a:t>apa</a:t>
            </a:r>
            <a:r>
              <a:rPr lang="en-US" dirty="0"/>
              <a:t> yang </a:t>
            </a:r>
            <a:r>
              <a:rPr lang="en-US" dirty="0" err="1"/>
              <a:t>akan</a:t>
            </a:r>
            <a:r>
              <a:rPr lang="en-US" dirty="0"/>
              <a:t> </a:t>
            </a:r>
            <a:r>
              <a:rPr lang="en-US" dirty="0" err="1"/>
              <a:t>meneka</a:t>
            </a:r>
            <a:r>
              <a:rPr lang="en-US" dirty="0"/>
              <a:t> </a:t>
            </a:r>
            <a:r>
              <a:rPr lang="en-US" dirty="0" err="1"/>
              <a:t>capai</a:t>
            </a:r>
            <a:r>
              <a:rPr lang="en-US" dirty="0"/>
              <a:t> (ends). </a:t>
            </a:r>
            <a:r>
              <a:rPr lang="en-US" dirty="0" err="1"/>
              <a:t>Sebagai</a:t>
            </a:r>
            <a:r>
              <a:rPr lang="en-US" dirty="0"/>
              <a:t> </a:t>
            </a:r>
            <a:r>
              <a:rPr lang="en-US" dirty="0" err="1"/>
              <a:t>contoh</a:t>
            </a:r>
            <a:r>
              <a:rPr lang="en-US" dirty="0"/>
              <a:t>, </a:t>
            </a:r>
            <a:r>
              <a:rPr lang="en-US" dirty="0" err="1"/>
              <a:t>manajer</a:t>
            </a:r>
            <a:r>
              <a:rPr lang="en-US" dirty="0"/>
              <a:t> yang </a:t>
            </a:r>
            <a:r>
              <a:rPr lang="en-US" dirty="0" err="1"/>
              <a:t>belanja</a:t>
            </a:r>
            <a:r>
              <a:rPr lang="en-US" dirty="0"/>
              <a:t> </a:t>
            </a:r>
            <a:r>
              <a:rPr lang="en-US" dirty="0" err="1"/>
              <a:t>modalnya</a:t>
            </a:r>
            <a:r>
              <a:rPr lang="en-US" dirty="0"/>
              <a:t> </a:t>
            </a:r>
            <a:r>
              <a:rPr lang="en-US" dirty="0" err="1"/>
              <a:t>terbatas</a:t>
            </a:r>
            <a:r>
              <a:rPr lang="en-US" dirty="0"/>
              <a:t> </a:t>
            </a:r>
            <a:r>
              <a:rPr lang="en-US" dirty="0" err="1"/>
              <a:t>diketahui</a:t>
            </a:r>
            <a:r>
              <a:rPr lang="en-US" dirty="0"/>
              <a:t> </a:t>
            </a:r>
            <a:r>
              <a:rPr lang="en-US" dirty="0" err="1"/>
              <a:t>berinvestasi</a:t>
            </a:r>
            <a:r>
              <a:rPr lang="en-US" dirty="0"/>
              <a:t> </a:t>
            </a:r>
            <a:r>
              <a:rPr lang="en-US" dirty="0" err="1"/>
              <a:t>pada</a:t>
            </a:r>
            <a:r>
              <a:rPr lang="en-US" dirty="0"/>
              <a:t> </a:t>
            </a:r>
            <a:r>
              <a:rPr lang="en-US" dirty="0" err="1"/>
              <a:t>sejumlah</a:t>
            </a:r>
            <a:r>
              <a:rPr lang="en-US" dirty="0"/>
              <a:t> </a:t>
            </a:r>
            <a:r>
              <a:rPr lang="en-US" dirty="0" err="1"/>
              <a:t>proyek</a:t>
            </a:r>
            <a:r>
              <a:rPr lang="en-US" dirty="0"/>
              <a:t> </a:t>
            </a:r>
            <a:r>
              <a:rPr lang="en-US" dirty="0" err="1"/>
              <a:t>kecil</a:t>
            </a:r>
            <a:r>
              <a:rPr lang="en-US" dirty="0"/>
              <a:t>, </a:t>
            </a:r>
            <a:r>
              <a:rPr lang="en-US" dirty="0" err="1"/>
              <a:t>masing-masing</a:t>
            </a:r>
            <a:r>
              <a:rPr lang="en-US" dirty="0"/>
              <a:t> </a:t>
            </a:r>
            <a:r>
              <a:rPr lang="en-US" dirty="0" err="1"/>
              <a:t>dalam</a:t>
            </a:r>
            <a:r>
              <a:rPr lang="en-US" dirty="0"/>
              <a:t> </a:t>
            </a:r>
            <a:r>
              <a:rPr lang="en-US" dirty="0" err="1"/>
              <a:t>batasan</a:t>
            </a:r>
            <a:r>
              <a:rPr lang="en-US" dirty="0"/>
              <a:t> </a:t>
            </a:r>
            <a:r>
              <a:rPr lang="en-US" dirty="0" err="1"/>
              <a:t>kekuasaan</a:t>
            </a:r>
            <a:r>
              <a:rPr lang="en-US" dirty="0"/>
              <a:t> </a:t>
            </a:r>
            <a:r>
              <a:rPr lang="en-US" dirty="0" err="1"/>
              <a:t>mereka</a:t>
            </a:r>
            <a:r>
              <a:rPr lang="en-US" dirty="0"/>
              <a:t>. </a:t>
            </a:r>
            <a:r>
              <a:rPr lang="en-US" dirty="0" err="1"/>
              <a:t>Walaupun</a:t>
            </a:r>
            <a:r>
              <a:rPr lang="en-US" dirty="0"/>
              <a:t> </a:t>
            </a:r>
            <a:r>
              <a:rPr lang="en-US" dirty="0" err="1"/>
              <a:t>pengendalian</a:t>
            </a:r>
            <a:r>
              <a:rPr lang="en-US" dirty="0"/>
              <a:t> </a:t>
            </a:r>
            <a:r>
              <a:rPr lang="en-US" dirty="0" err="1"/>
              <a:t>akuntabilitas</a:t>
            </a:r>
            <a:r>
              <a:rPr lang="en-US" dirty="0"/>
              <a:t> </a:t>
            </a:r>
            <a:r>
              <a:rPr lang="en-US" dirty="0" err="1"/>
              <a:t>tindakan</a:t>
            </a:r>
            <a:r>
              <a:rPr lang="en-US" dirty="0"/>
              <a:t> </a:t>
            </a:r>
            <a:r>
              <a:rPr lang="en-US" dirty="0" err="1"/>
              <a:t>tidak</a:t>
            </a:r>
            <a:r>
              <a:rPr lang="en-US" dirty="0"/>
              <a:t> </a:t>
            </a:r>
            <a:r>
              <a:rPr lang="en-US" dirty="0" err="1"/>
              <a:t>dapat</a:t>
            </a:r>
            <a:r>
              <a:rPr lang="en-US" dirty="0"/>
              <a:t> </a:t>
            </a:r>
            <a:r>
              <a:rPr lang="en-US" dirty="0" err="1"/>
              <a:t>dilanggar</a:t>
            </a:r>
            <a:r>
              <a:rPr lang="en-US" dirty="0"/>
              <a:t>, </a:t>
            </a:r>
            <a:r>
              <a:rPr lang="en-US" dirty="0" err="1"/>
              <a:t>pola</a:t>
            </a:r>
            <a:r>
              <a:rPr lang="en-US" dirty="0"/>
              <a:t> </a:t>
            </a:r>
            <a:r>
              <a:rPr lang="en-US" dirty="0" err="1"/>
              <a:t>penghasilan</a:t>
            </a:r>
            <a:r>
              <a:rPr lang="en-US" dirty="0"/>
              <a:t> </a:t>
            </a:r>
            <a:r>
              <a:rPr lang="en-US" dirty="0" err="1"/>
              <a:t>investasi</a:t>
            </a:r>
            <a:r>
              <a:rPr lang="en-US" dirty="0"/>
              <a:t> yang </a:t>
            </a:r>
            <a:r>
              <a:rPr lang="en-US" dirty="0" err="1"/>
              <a:t>kecil</a:t>
            </a:r>
            <a:r>
              <a:rPr lang="en-US" dirty="0"/>
              <a:t> </a:t>
            </a:r>
            <a:r>
              <a:rPr lang="en-US" dirty="0" err="1"/>
              <a:t>dan</a:t>
            </a:r>
            <a:r>
              <a:rPr lang="en-US" dirty="0"/>
              <a:t> </a:t>
            </a:r>
            <a:r>
              <a:rPr lang="en-US" dirty="0" err="1"/>
              <a:t>meningkat</a:t>
            </a:r>
            <a:r>
              <a:rPr lang="en-US" dirty="0"/>
              <a:t> </a:t>
            </a:r>
            <a:r>
              <a:rPr lang="en-US" dirty="0" err="1"/>
              <a:t>mungkin</a:t>
            </a:r>
            <a:r>
              <a:rPr lang="en-US" dirty="0"/>
              <a:t> </a:t>
            </a:r>
            <a:r>
              <a:rPr lang="en-US" dirty="0" err="1"/>
              <a:t>menjadi</a:t>
            </a:r>
            <a:r>
              <a:rPr lang="en-US" dirty="0"/>
              <a:t> suboptimal</a:t>
            </a:r>
          </a:p>
        </p:txBody>
      </p:sp>
      <p:grpSp>
        <p:nvGrpSpPr>
          <p:cNvPr id="19" name="Group 18" descr="science symbol icon"/>
          <p:cNvGrpSpPr/>
          <p:nvPr/>
        </p:nvGrpSpPr>
        <p:grpSpPr>
          <a:xfrm>
            <a:off x="290369" y="688013"/>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13293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lstStyle/>
          <a:p>
            <a:r>
              <a:rPr lang="en-US" dirty="0" err="1"/>
              <a:t>Perubahan</a:t>
            </a:r>
            <a:r>
              <a:rPr lang="en-US" dirty="0"/>
              <a:t> </a:t>
            </a:r>
            <a:r>
              <a:rPr lang="en-US" dirty="0" err="1"/>
              <a:t>perilaku</a:t>
            </a:r>
            <a:r>
              <a:rPr lang="en-US" dirty="0"/>
              <a:t> </a:t>
            </a:r>
            <a:r>
              <a:rPr lang="en-US" dirty="0" err="1"/>
              <a:t>juga</a:t>
            </a:r>
            <a:r>
              <a:rPr lang="en-US" dirty="0"/>
              <a:t> </a:t>
            </a:r>
            <a:r>
              <a:rPr lang="en-US" dirty="0" err="1"/>
              <a:t>dapat</a:t>
            </a:r>
            <a:r>
              <a:rPr lang="en-US" dirty="0"/>
              <a:t> </a:t>
            </a:r>
            <a:r>
              <a:rPr lang="en-US" dirty="0" err="1"/>
              <a:t>disertai</a:t>
            </a:r>
            <a:r>
              <a:rPr lang="en-US" dirty="0"/>
              <a:t> </a:t>
            </a:r>
            <a:r>
              <a:rPr lang="en-US" dirty="0" err="1"/>
              <a:t>pengendalian</a:t>
            </a:r>
            <a:r>
              <a:rPr lang="en-US" dirty="0"/>
              <a:t> </a:t>
            </a:r>
            <a:r>
              <a:rPr lang="en-US" dirty="0" err="1"/>
              <a:t>personel</a:t>
            </a:r>
            <a:r>
              <a:rPr lang="en-US" dirty="0"/>
              <a:t>/</a:t>
            </a:r>
            <a:r>
              <a:rPr lang="en-US" dirty="0" err="1"/>
              <a:t>pengendalian</a:t>
            </a:r>
            <a:r>
              <a:rPr lang="en-US" dirty="0"/>
              <a:t> </a:t>
            </a:r>
            <a:r>
              <a:rPr lang="en-US" dirty="0" err="1"/>
              <a:t>kultural</a:t>
            </a:r>
            <a:r>
              <a:rPr lang="en-US" dirty="0"/>
              <a:t>. </a:t>
            </a:r>
            <a:r>
              <a:rPr lang="en-US" dirty="0" err="1"/>
              <a:t>Perubahan</a:t>
            </a:r>
            <a:r>
              <a:rPr lang="en-US" dirty="0"/>
              <a:t> </a:t>
            </a:r>
            <a:r>
              <a:rPr lang="en-US" dirty="0" err="1"/>
              <a:t>perilaku</a:t>
            </a:r>
            <a:r>
              <a:rPr lang="en-US" dirty="0"/>
              <a:t> </a:t>
            </a:r>
            <a:r>
              <a:rPr lang="en-US" dirty="0" err="1"/>
              <a:t>dapat</a:t>
            </a:r>
            <a:r>
              <a:rPr lang="en-US" dirty="0"/>
              <a:t> </a:t>
            </a:r>
            <a:r>
              <a:rPr lang="en-US" dirty="0" err="1"/>
              <a:t>muncul</a:t>
            </a:r>
            <a:r>
              <a:rPr lang="en-US" dirty="0"/>
              <a:t> </a:t>
            </a:r>
            <a:r>
              <a:rPr lang="en-US" dirty="0" err="1"/>
              <a:t>dari</a:t>
            </a:r>
            <a:r>
              <a:rPr lang="en-US" dirty="0"/>
              <a:t> </a:t>
            </a:r>
            <a:r>
              <a:rPr lang="en-US" dirty="0" err="1"/>
              <a:t>perekrutan</a:t>
            </a:r>
            <a:r>
              <a:rPr lang="en-US" dirty="0"/>
              <a:t> </a:t>
            </a:r>
            <a:r>
              <a:rPr lang="en-US" dirty="0" err="1"/>
              <a:t>karyawan</a:t>
            </a:r>
            <a:r>
              <a:rPr lang="en-US" dirty="0"/>
              <a:t> yang </a:t>
            </a:r>
            <a:r>
              <a:rPr lang="en-US" dirty="0" err="1"/>
              <a:t>salah</a:t>
            </a:r>
            <a:r>
              <a:rPr lang="en-US" dirty="0"/>
              <a:t> </a:t>
            </a:r>
            <a:r>
              <a:rPr lang="en-US" dirty="0" err="1"/>
              <a:t>atau</a:t>
            </a:r>
            <a:r>
              <a:rPr lang="en-US" dirty="0"/>
              <a:t> </a:t>
            </a:r>
            <a:r>
              <a:rPr lang="en-US" dirty="0" err="1"/>
              <a:t>dari</a:t>
            </a:r>
            <a:r>
              <a:rPr lang="en-US" dirty="0"/>
              <a:t> </a:t>
            </a:r>
            <a:r>
              <a:rPr lang="en-US" dirty="0" err="1"/>
              <a:t>pelatihan</a:t>
            </a:r>
            <a:r>
              <a:rPr lang="en-US" dirty="0"/>
              <a:t> yang </a:t>
            </a:r>
            <a:r>
              <a:rPr lang="en-US" dirty="0" err="1"/>
              <a:t>tidak</a:t>
            </a:r>
            <a:r>
              <a:rPr lang="en-US" dirty="0"/>
              <a:t> </a:t>
            </a:r>
            <a:r>
              <a:rPr lang="en-US" dirty="0" err="1"/>
              <a:t>mencukupi</a:t>
            </a:r>
            <a:r>
              <a:rPr lang="en-US" dirty="0"/>
              <a:t>. </a:t>
            </a:r>
            <a:r>
              <a:rPr lang="en-US" dirty="0" err="1"/>
              <a:t>Budaya</a:t>
            </a:r>
            <a:r>
              <a:rPr lang="en-US" dirty="0"/>
              <a:t> yang </a:t>
            </a:r>
            <a:r>
              <a:rPr lang="en-US" dirty="0" err="1"/>
              <a:t>kuat</a:t>
            </a:r>
            <a:r>
              <a:rPr lang="en-US" dirty="0"/>
              <a:t> </a:t>
            </a:r>
            <a:r>
              <a:rPr lang="en-US" dirty="0" err="1"/>
              <a:t>juga</a:t>
            </a:r>
            <a:r>
              <a:rPr lang="en-US" dirty="0"/>
              <a:t> </a:t>
            </a:r>
            <a:r>
              <a:rPr lang="en-US" dirty="0" err="1"/>
              <a:t>dapat</a:t>
            </a:r>
            <a:r>
              <a:rPr lang="en-US" dirty="0"/>
              <a:t> </a:t>
            </a:r>
            <a:r>
              <a:rPr lang="en-US" dirty="0" err="1"/>
              <a:t>menyebabkan</a:t>
            </a:r>
            <a:r>
              <a:rPr lang="en-US" dirty="0"/>
              <a:t> </a:t>
            </a:r>
            <a:r>
              <a:rPr lang="en-US" dirty="0" err="1"/>
              <a:t>perubahan</a:t>
            </a:r>
            <a:r>
              <a:rPr lang="en-US" dirty="0"/>
              <a:t> </a:t>
            </a:r>
            <a:r>
              <a:rPr lang="en-US" dirty="0" err="1"/>
              <a:t>ketika</a:t>
            </a:r>
            <a:r>
              <a:rPr lang="en-US" dirty="0"/>
              <a:t> </a:t>
            </a:r>
            <a:r>
              <a:rPr lang="en-US" dirty="0" err="1"/>
              <a:t>norma</a:t>
            </a:r>
            <a:r>
              <a:rPr lang="en-US" dirty="0"/>
              <a:t> </a:t>
            </a:r>
            <a:r>
              <a:rPr lang="en-US" dirty="0" err="1"/>
              <a:t>perilaku</a:t>
            </a:r>
            <a:r>
              <a:rPr lang="en-US" dirty="0"/>
              <a:t> yang </a:t>
            </a:r>
            <a:r>
              <a:rPr lang="en-US" dirty="0" err="1"/>
              <a:t>digunakan</a:t>
            </a:r>
            <a:r>
              <a:rPr lang="en-US" dirty="0"/>
              <a:t> </a:t>
            </a:r>
            <a:r>
              <a:rPr lang="en-US" dirty="0" err="1"/>
              <a:t>oleh</a:t>
            </a:r>
            <a:r>
              <a:rPr lang="en-US" dirty="0"/>
              <a:t> </a:t>
            </a:r>
            <a:r>
              <a:rPr lang="en-US" dirty="0" err="1"/>
              <a:t>kelompok</a:t>
            </a:r>
            <a:r>
              <a:rPr lang="en-US" dirty="0"/>
              <a:t> </a:t>
            </a:r>
            <a:r>
              <a:rPr lang="en-US" dirty="0" err="1"/>
              <a:t>untuk</a:t>
            </a:r>
            <a:r>
              <a:rPr lang="en-US" dirty="0"/>
              <a:t> </a:t>
            </a:r>
            <a:r>
              <a:rPr lang="en-US" dirty="0" err="1"/>
              <a:t>mengarahkan</a:t>
            </a:r>
            <a:r>
              <a:rPr lang="en-US" dirty="0"/>
              <a:t> </a:t>
            </a:r>
            <a:r>
              <a:rPr lang="en-US" dirty="0" err="1"/>
              <a:t>perilaku</a:t>
            </a:r>
            <a:r>
              <a:rPr lang="en-US" dirty="0"/>
              <a:t> </a:t>
            </a:r>
            <a:r>
              <a:rPr lang="en-US" dirty="0" err="1"/>
              <a:t>para</a:t>
            </a:r>
            <a:r>
              <a:rPr lang="en-US" dirty="0"/>
              <a:t> </a:t>
            </a:r>
            <a:r>
              <a:rPr lang="en-US" dirty="0" err="1"/>
              <a:t>anggotanya</a:t>
            </a:r>
            <a:r>
              <a:rPr lang="en-US" dirty="0"/>
              <a:t>, </a:t>
            </a:r>
            <a:r>
              <a:rPr lang="en-US" dirty="0" err="1"/>
              <a:t>atau</a:t>
            </a:r>
            <a:r>
              <a:rPr lang="en-US" dirty="0"/>
              <a:t> </a:t>
            </a:r>
            <a:r>
              <a:rPr lang="en-US" dirty="0" err="1"/>
              <a:t>pengukuran</a:t>
            </a:r>
            <a:r>
              <a:rPr lang="en-US" dirty="0"/>
              <a:t> yang </a:t>
            </a:r>
            <a:r>
              <a:rPr lang="en-US" dirty="0" err="1"/>
              <a:t>digunakan</a:t>
            </a:r>
            <a:r>
              <a:rPr lang="en-US" dirty="0"/>
              <a:t> </a:t>
            </a:r>
            <a:r>
              <a:rPr lang="en-US" dirty="0" err="1"/>
              <a:t>untuk</a:t>
            </a:r>
            <a:r>
              <a:rPr lang="en-US" dirty="0"/>
              <a:t> </a:t>
            </a:r>
            <a:r>
              <a:rPr lang="en-US" dirty="0" err="1"/>
              <a:t>memberikan</a:t>
            </a:r>
            <a:r>
              <a:rPr lang="en-US" dirty="0"/>
              <a:t> </a:t>
            </a:r>
            <a:r>
              <a:rPr lang="en-US" dirty="0" err="1"/>
              <a:t>imbalan</a:t>
            </a:r>
            <a:r>
              <a:rPr lang="en-US" dirty="0"/>
              <a:t> </a:t>
            </a:r>
            <a:r>
              <a:rPr lang="en-US" dirty="0" err="1"/>
              <a:t>kelompok</a:t>
            </a:r>
            <a:r>
              <a:rPr lang="en-US" dirty="0"/>
              <a:t>, </a:t>
            </a:r>
            <a:r>
              <a:rPr lang="en-US" dirty="0" err="1"/>
              <a:t>tidak</a:t>
            </a:r>
            <a:r>
              <a:rPr lang="en-US" dirty="0"/>
              <a:t> </a:t>
            </a:r>
            <a:r>
              <a:rPr lang="en-US" dirty="0" err="1"/>
              <a:t>sesuai</a:t>
            </a:r>
            <a:r>
              <a:rPr lang="en-US" dirty="0"/>
              <a:t> </a:t>
            </a:r>
            <a:r>
              <a:rPr lang="en-US" dirty="0" err="1"/>
              <a:t>dengan</a:t>
            </a:r>
            <a:r>
              <a:rPr lang="en-US" dirty="0"/>
              <a:t> yang </a:t>
            </a:r>
            <a:r>
              <a:rPr lang="en-US" dirty="0" err="1"/>
              <a:t>diinginkan</a:t>
            </a:r>
            <a:r>
              <a:rPr lang="en-US" dirty="0"/>
              <a:t> </a:t>
            </a:r>
            <a:r>
              <a:rPr lang="en-US" dirty="0" err="1"/>
              <a:t>perusahaan</a:t>
            </a:r>
            <a:r>
              <a:rPr lang="en-US" dirty="0"/>
              <a:t>. </a:t>
            </a:r>
          </a:p>
        </p:txBody>
      </p:sp>
      <p:sp>
        <p:nvSpPr>
          <p:cNvPr id="4" name="Title 3"/>
          <p:cNvSpPr>
            <a:spLocks noGrp="1"/>
          </p:cNvSpPr>
          <p:nvPr>
            <p:ph type="title"/>
          </p:nvPr>
        </p:nvSpPr>
        <p:spPr>
          <a:xfrm>
            <a:off x="538620" y="1652755"/>
            <a:ext cx="3248564" cy="3394554"/>
          </a:xfrm>
        </p:spPr>
        <p:txBody>
          <a:bodyPr>
            <a:normAutofit/>
          </a:bodyPr>
          <a:lstStyle/>
          <a:p>
            <a:r>
              <a:rPr lang="en-US" dirty="0"/>
              <a:t>PERUBAHAN PERILAKU DAN PENGENDALIAN PERSONEL/KULTURAL</a:t>
            </a:r>
          </a:p>
        </p:txBody>
      </p:sp>
      <p:sp>
        <p:nvSpPr>
          <p:cNvPr id="6" name="Freeform 5" descr="arrows icon"/>
          <p:cNvSpPr>
            <a:spLocks noChangeAspect="1" noEditPoints="1"/>
          </p:cNvSpPr>
          <p:nvPr/>
        </p:nvSpPr>
        <p:spPr bwMode="auto">
          <a:xfrm>
            <a:off x="702530" y="959597"/>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4288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err="1"/>
              <a:t>Istilah</a:t>
            </a:r>
            <a:r>
              <a:rPr lang="en-US" dirty="0"/>
              <a:t> gamesmanship </a:t>
            </a:r>
            <a:r>
              <a:rPr lang="en-US" dirty="0" err="1"/>
              <a:t>digunakan</a:t>
            </a:r>
            <a:r>
              <a:rPr lang="en-US" dirty="0"/>
              <a:t> </a:t>
            </a:r>
            <a:r>
              <a:rPr lang="en-US" dirty="0" err="1"/>
              <a:t>untuk</a:t>
            </a:r>
            <a:r>
              <a:rPr lang="en-US" dirty="0"/>
              <a:t> </a:t>
            </a:r>
            <a:r>
              <a:rPr lang="en-US" dirty="0" err="1"/>
              <a:t>menunjukkan</a:t>
            </a:r>
            <a:r>
              <a:rPr lang="en-US" dirty="0"/>
              <a:t> </a:t>
            </a:r>
            <a:r>
              <a:rPr lang="en-US" dirty="0" err="1"/>
              <a:t>tindakan</a:t>
            </a:r>
            <a:r>
              <a:rPr lang="en-US" dirty="0"/>
              <a:t> yang </a:t>
            </a:r>
            <a:r>
              <a:rPr lang="en-US" dirty="0" err="1"/>
              <a:t>dilakukan</a:t>
            </a:r>
            <a:r>
              <a:rPr lang="en-US" dirty="0"/>
              <a:t> </a:t>
            </a:r>
            <a:r>
              <a:rPr lang="en-US" dirty="0" err="1"/>
              <a:t>oleh</a:t>
            </a:r>
            <a:r>
              <a:rPr lang="en-US" dirty="0"/>
              <a:t> </a:t>
            </a:r>
            <a:r>
              <a:rPr lang="en-US" dirty="0" err="1"/>
              <a:t>karyawan</a:t>
            </a:r>
            <a:r>
              <a:rPr lang="en-US" dirty="0"/>
              <a:t> </a:t>
            </a:r>
            <a:r>
              <a:rPr lang="en-US" dirty="0" err="1"/>
              <a:t>untuk</a:t>
            </a:r>
            <a:r>
              <a:rPr lang="en-US" dirty="0"/>
              <a:t> </a:t>
            </a:r>
            <a:r>
              <a:rPr lang="en-US" dirty="0" err="1"/>
              <a:t>meningkatkan</a:t>
            </a:r>
            <a:r>
              <a:rPr lang="en-US" dirty="0"/>
              <a:t> </a:t>
            </a:r>
            <a:r>
              <a:rPr lang="en-US" dirty="0" err="1"/>
              <a:t>indikator</a:t>
            </a:r>
            <a:r>
              <a:rPr lang="en-US" dirty="0"/>
              <a:t> </a:t>
            </a:r>
            <a:r>
              <a:rPr lang="en-US" dirty="0" err="1"/>
              <a:t>kinerja</a:t>
            </a:r>
            <a:r>
              <a:rPr lang="en-US" dirty="0"/>
              <a:t> </a:t>
            </a:r>
            <a:r>
              <a:rPr lang="en-US" dirty="0" err="1"/>
              <a:t>mereka</a:t>
            </a:r>
            <a:r>
              <a:rPr lang="en-US" dirty="0"/>
              <a:t> </a:t>
            </a:r>
            <a:r>
              <a:rPr lang="en-US" dirty="0" err="1"/>
              <a:t>tanpa</a:t>
            </a:r>
            <a:r>
              <a:rPr lang="en-US" dirty="0"/>
              <a:t> </a:t>
            </a:r>
            <a:r>
              <a:rPr lang="en-US" dirty="0" err="1"/>
              <a:t>menghasilkan</a:t>
            </a:r>
            <a:r>
              <a:rPr lang="en-US" dirty="0"/>
              <a:t> </a:t>
            </a:r>
            <a:r>
              <a:rPr lang="en-US" dirty="0" err="1"/>
              <a:t>pengaruh</a:t>
            </a:r>
            <a:r>
              <a:rPr lang="en-US" dirty="0"/>
              <a:t> </a:t>
            </a:r>
            <a:r>
              <a:rPr lang="en-US" dirty="0" err="1"/>
              <a:t>ekonomis</a:t>
            </a:r>
            <a:r>
              <a:rPr lang="en-US" dirty="0"/>
              <a:t> yang </a:t>
            </a:r>
            <a:r>
              <a:rPr lang="en-US" dirty="0" err="1"/>
              <a:t>positif</a:t>
            </a:r>
            <a:r>
              <a:rPr lang="en-US" dirty="0"/>
              <a:t> </a:t>
            </a:r>
            <a:r>
              <a:rPr lang="en-US" dirty="0" err="1"/>
              <a:t>terhadap</a:t>
            </a:r>
            <a:r>
              <a:rPr lang="en-US" dirty="0"/>
              <a:t> </a:t>
            </a:r>
            <a:r>
              <a:rPr lang="en-US" dirty="0" err="1"/>
              <a:t>perusahaan</a:t>
            </a:r>
            <a:r>
              <a:rPr lang="en-US" dirty="0"/>
              <a:t>. Gamesmanship </a:t>
            </a:r>
            <a:r>
              <a:rPr lang="en-US" dirty="0" err="1"/>
              <a:t>merupakan</a:t>
            </a:r>
            <a:r>
              <a:rPr lang="en-US" dirty="0"/>
              <a:t> </a:t>
            </a:r>
            <a:r>
              <a:rPr lang="en-US" dirty="0" err="1"/>
              <a:t>efek</a:t>
            </a:r>
            <a:r>
              <a:rPr lang="en-US" dirty="0"/>
              <a:t> </a:t>
            </a:r>
            <a:r>
              <a:rPr lang="en-US" dirty="0" err="1"/>
              <a:t>samping</a:t>
            </a:r>
            <a:r>
              <a:rPr lang="en-US" dirty="0"/>
              <a:t> </a:t>
            </a:r>
            <a:r>
              <a:rPr lang="en-US" dirty="0" err="1"/>
              <a:t>merugikan</a:t>
            </a:r>
            <a:r>
              <a:rPr lang="en-US" dirty="0"/>
              <a:t> yang </a:t>
            </a:r>
            <a:r>
              <a:rPr lang="en-US" dirty="0" err="1"/>
              <a:t>terjadi</a:t>
            </a:r>
            <a:r>
              <a:rPr lang="en-US" dirty="0"/>
              <a:t> </a:t>
            </a:r>
            <a:r>
              <a:rPr lang="en-US" dirty="0" err="1"/>
              <a:t>dalam</a:t>
            </a:r>
            <a:r>
              <a:rPr lang="en-US" dirty="0"/>
              <a:t> </a:t>
            </a:r>
            <a:r>
              <a:rPr lang="en-US" dirty="0" err="1"/>
              <a:t>situasi</a:t>
            </a:r>
            <a:r>
              <a:rPr lang="en-US" dirty="0"/>
              <a:t> yang </a:t>
            </a:r>
            <a:r>
              <a:rPr lang="en-US" dirty="0" err="1"/>
              <a:t>menggunakan</a:t>
            </a:r>
            <a:r>
              <a:rPr lang="en-US" dirty="0"/>
              <a:t> </a:t>
            </a:r>
            <a:r>
              <a:rPr lang="en-US" dirty="0" err="1"/>
              <a:t>bentuk-bentuk</a:t>
            </a:r>
            <a:r>
              <a:rPr lang="en-US" dirty="0"/>
              <a:t> </a:t>
            </a:r>
            <a:r>
              <a:rPr lang="en-US" dirty="0" err="1"/>
              <a:t>akuntabilitas</a:t>
            </a:r>
            <a:r>
              <a:rPr lang="en-US" dirty="0"/>
              <a:t> </a:t>
            </a:r>
            <a:r>
              <a:rPr lang="en-US" dirty="0" err="1"/>
              <a:t>pengendalian</a:t>
            </a:r>
            <a:r>
              <a:rPr lang="en-US" dirty="0"/>
              <a:t>, </a:t>
            </a:r>
            <a:r>
              <a:rPr lang="en-US" dirty="0" err="1"/>
              <a:t>baik</a:t>
            </a:r>
            <a:r>
              <a:rPr lang="en-US" dirty="0"/>
              <a:t> </a:t>
            </a:r>
            <a:r>
              <a:rPr lang="en-US" dirty="0" err="1"/>
              <a:t>akuntabilitas</a:t>
            </a:r>
            <a:r>
              <a:rPr lang="en-US" dirty="0"/>
              <a:t> </a:t>
            </a:r>
            <a:r>
              <a:rPr lang="en-US" dirty="0" err="1"/>
              <a:t>hasil</a:t>
            </a:r>
            <a:r>
              <a:rPr lang="en-US" dirty="0"/>
              <a:t> </a:t>
            </a:r>
            <a:r>
              <a:rPr lang="en-US" dirty="0" err="1"/>
              <a:t>maupun</a:t>
            </a:r>
            <a:r>
              <a:rPr lang="en-US" dirty="0"/>
              <a:t> </a:t>
            </a:r>
            <a:r>
              <a:rPr lang="en-US" dirty="0" err="1"/>
              <a:t>tindakan</a:t>
            </a:r>
            <a:r>
              <a:rPr lang="en-US" dirty="0"/>
              <a:t>.</a:t>
            </a:r>
          </a:p>
        </p:txBody>
      </p:sp>
      <p:sp>
        <p:nvSpPr>
          <p:cNvPr id="4" name="Title 3"/>
          <p:cNvSpPr>
            <a:spLocks noGrp="1"/>
          </p:cNvSpPr>
          <p:nvPr>
            <p:ph type="title"/>
          </p:nvPr>
        </p:nvSpPr>
        <p:spPr/>
        <p:txBody>
          <a:bodyPr/>
          <a:lstStyle/>
          <a:p>
            <a:r>
              <a:rPr lang="en-US" dirty="0"/>
              <a:t>GAMESMANSHIP</a:t>
            </a:r>
          </a:p>
        </p:txBody>
      </p:sp>
      <p:grpSp>
        <p:nvGrpSpPr>
          <p:cNvPr id="16" name="Group 40" descr="binoculars icon"/>
          <p:cNvGrpSpPr>
            <a:grpSpLocks noChangeAspect="1"/>
          </p:cNvGrpSpPr>
          <p:nvPr/>
        </p:nvGrpSpPr>
        <p:grpSpPr bwMode="auto">
          <a:xfrm>
            <a:off x="8636173" y="3443111"/>
            <a:ext cx="3301707" cy="3054269"/>
            <a:chOff x="3438" y="454"/>
            <a:chExt cx="427" cy="395"/>
          </a:xfrm>
          <a:solidFill>
            <a:schemeClr val="bg1">
              <a:alpha val="50000"/>
            </a:schemeClr>
          </a:solidFill>
        </p:grpSpPr>
        <p:sp>
          <p:nvSpPr>
            <p:cNvPr id="17"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8"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19"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0"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1"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2"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3"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4"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25"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grpSp>
        <p:nvGrpSpPr>
          <p:cNvPr id="28" name="Group 40" descr="binoculars icon"/>
          <p:cNvGrpSpPr>
            <a:grpSpLocks noChangeAspect="1"/>
          </p:cNvGrpSpPr>
          <p:nvPr/>
        </p:nvGrpSpPr>
        <p:grpSpPr bwMode="auto">
          <a:xfrm>
            <a:off x="868680" y="2433209"/>
            <a:ext cx="530860" cy="491076"/>
            <a:chOff x="3438" y="454"/>
            <a:chExt cx="427" cy="395"/>
          </a:xfrm>
          <a:solidFill>
            <a:schemeClr val="accent1"/>
          </a:solidFill>
        </p:grpSpPr>
        <p:sp>
          <p:nvSpPr>
            <p:cNvPr id="29"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0"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1"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2"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3"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4"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5"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6"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sp>
          <p:nvSpPr>
            <p:cNvPr id="37"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916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dua</a:t>
            </a:r>
            <a:r>
              <a:rPr lang="en-US" dirty="0"/>
              <a:t> </a:t>
            </a:r>
            <a:r>
              <a:rPr lang="en-US" dirty="0" err="1"/>
              <a:t>bentuk</a:t>
            </a:r>
            <a:r>
              <a:rPr lang="en-US" dirty="0"/>
              <a:t> </a:t>
            </a:r>
            <a:r>
              <a:rPr lang="en-US" dirty="0" err="1"/>
              <a:t>utama</a:t>
            </a:r>
            <a:r>
              <a:rPr lang="en-US" dirty="0"/>
              <a:t> gamesmanship, </a:t>
            </a:r>
            <a:r>
              <a:rPr lang="en-US" dirty="0" err="1"/>
              <a:t>yaitu</a:t>
            </a:r>
            <a:r>
              <a:rPr lang="en-US" dirty="0"/>
              <a:t> </a:t>
            </a:r>
            <a:r>
              <a:rPr lang="en-US" dirty="0" err="1"/>
              <a:t>penciptaan</a:t>
            </a:r>
            <a:r>
              <a:rPr lang="en-US" dirty="0"/>
              <a:t> slack </a:t>
            </a:r>
            <a:r>
              <a:rPr lang="en-US" dirty="0" err="1"/>
              <a:t>dan</a:t>
            </a:r>
            <a:r>
              <a:rPr lang="en-US" dirty="0"/>
              <a:t> </a:t>
            </a:r>
            <a:r>
              <a:rPr lang="en-US" dirty="0" err="1"/>
              <a:t>manipulasi</a:t>
            </a:r>
            <a:r>
              <a:rPr lang="en-US" dirty="0"/>
              <a:t> data. </a:t>
            </a:r>
          </a:p>
        </p:txBody>
      </p:sp>
      <p:sp>
        <p:nvSpPr>
          <p:cNvPr id="4" name="Text Placeholder 3"/>
          <p:cNvSpPr>
            <a:spLocks noGrp="1"/>
          </p:cNvSpPr>
          <p:nvPr>
            <p:ph type="body" idx="1"/>
          </p:nvPr>
        </p:nvSpPr>
        <p:spPr>
          <a:xfrm>
            <a:off x="1357805" y="2200402"/>
            <a:ext cx="4053439" cy="557784"/>
          </a:xfrm>
        </p:spPr>
        <p:txBody>
          <a:bodyPr/>
          <a:lstStyle/>
          <a:p>
            <a:r>
              <a:rPr lang="en-US" sz="2000" dirty="0"/>
              <a:t>PENCIPTAAN SLACK</a:t>
            </a:r>
            <a:endParaRPr lang="en-US" sz="2000" b="1" dirty="0">
              <a:solidFill>
                <a:schemeClr val="accent1"/>
              </a:solidFill>
            </a:endParaRPr>
          </a:p>
        </p:txBody>
      </p:sp>
      <p:sp>
        <p:nvSpPr>
          <p:cNvPr id="5" name="Content Placeholder 4"/>
          <p:cNvSpPr>
            <a:spLocks noGrp="1"/>
          </p:cNvSpPr>
          <p:nvPr>
            <p:ph sz="half" idx="2"/>
          </p:nvPr>
        </p:nvSpPr>
        <p:spPr>
          <a:xfrm>
            <a:off x="581194" y="3006247"/>
            <a:ext cx="5194766" cy="3509561"/>
          </a:xfrm>
        </p:spPr>
        <p:txBody>
          <a:bodyPr/>
          <a:lstStyle/>
          <a:p>
            <a:pPr algn="just"/>
            <a:r>
              <a:rPr lang="en-US" dirty="0" err="1">
                <a:solidFill>
                  <a:schemeClr val="tx2"/>
                </a:solidFill>
              </a:rPr>
              <a:t>Menciptakan</a:t>
            </a:r>
            <a:r>
              <a:rPr lang="en-US" dirty="0">
                <a:solidFill>
                  <a:schemeClr val="tx2"/>
                </a:solidFill>
              </a:rPr>
              <a:t> </a:t>
            </a:r>
            <a:r>
              <a:rPr lang="en-US" dirty="0" err="1">
                <a:solidFill>
                  <a:schemeClr val="tx2"/>
                </a:solidFill>
              </a:rPr>
              <a:t>sumber</a:t>
            </a:r>
            <a:r>
              <a:rPr lang="en-US" dirty="0">
                <a:solidFill>
                  <a:schemeClr val="tx2"/>
                </a:solidFill>
              </a:rPr>
              <a:t> </a:t>
            </a:r>
            <a:r>
              <a:rPr lang="en-US" dirty="0" err="1">
                <a:solidFill>
                  <a:schemeClr val="tx2"/>
                </a:solidFill>
              </a:rPr>
              <a:t>daya</a:t>
            </a:r>
            <a:r>
              <a:rPr lang="en-US" dirty="0">
                <a:solidFill>
                  <a:schemeClr val="tx2"/>
                </a:solidFill>
              </a:rPr>
              <a:t> slack </a:t>
            </a:r>
            <a:r>
              <a:rPr lang="en-US" dirty="0" err="1">
                <a:solidFill>
                  <a:schemeClr val="tx2"/>
                </a:solidFill>
              </a:rPr>
              <a:t>Slack</a:t>
            </a:r>
            <a:r>
              <a:rPr lang="en-US" dirty="0">
                <a:solidFill>
                  <a:schemeClr val="tx2"/>
                </a:solidFill>
              </a:rPr>
              <a:t> </a:t>
            </a:r>
            <a:r>
              <a:rPr lang="en-US" dirty="0" err="1">
                <a:solidFill>
                  <a:schemeClr val="tx2"/>
                </a:solidFill>
              </a:rPr>
              <a:t>mencakup</a:t>
            </a:r>
            <a:r>
              <a:rPr lang="en-US" dirty="0">
                <a:solidFill>
                  <a:schemeClr val="tx2"/>
                </a:solidFill>
              </a:rPr>
              <a:t> </a:t>
            </a:r>
            <a:r>
              <a:rPr lang="en-US" dirty="0" err="1">
                <a:solidFill>
                  <a:schemeClr val="tx2"/>
                </a:solidFill>
              </a:rPr>
              <a:t>konsumsi</a:t>
            </a:r>
            <a:r>
              <a:rPr lang="en-US" dirty="0">
                <a:solidFill>
                  <a:schemeClr val="tx2"/>
                </a:solidFill>
              </a:rPr>
              <a:t> </a:t>
            </a:r>
            <a:r>
              <a:rPr lang="en-US" dirty="0" err="1">
                <a:solidFill>
                  <a:schemeClr val="tx2"/>
                </a:solidFill>
              </a:rPr>
              <a:t>sumber</a:t>
            </a:r>
            <a:r>
              <a:rPr lang="en-US" dirty="0">
                <a:solidFill>
                  <a:schemeClr val="tx2"/>
                </a:solidFill>
              </a:rPr>
              <a:t> </a:t>
            </a:r>
            <a:r>
              <a:rPr lang="en-US" dirty="0" err="1">
                <a:solidFill>
                  <a:schemeClr val="tx2"/>
                </a:solidFill>
              </a:rPr>
              <a:t>daya</a:t>
            </a:r>
            <a:r>
              <a:rPr lang="en-US" dirty="0">
                <a:solidFill>
                  <a:schemeClr val="tx2"/>
                </a:solidFill>
              </a:rPr>
              <a:t> </a:t>
            </a:r>
            <a:r>
              <a:rPr lang="en-US" dirty="0" err="1">
                <a:solidFill>
                  <a:schemeClr val="tx2"/>
                </a:solidFill>
              </a:rPr>
              <a:t>perusahaan</a:t>
            </a:r>
            <a:r>
              <a:rPr lang="en-US" dirty="0">
                <a:solidFill>
                  <a:schemeClr val="tx2"/>
                </a:solidFill>
              </a:rPr>
              <a:t> </a:t>
            </a:r>
            <a:r>
              <a:rPr lang="en-US" dirty="0" err="1">
                <a:solidFill>
                  <a:schemeClr val="tx2"/>
                </a:solidFill>
              </a:rPr>
              <a:t>oleh</a:t>
            </a:r>
            <a:r>
              <a:rPr lang="en-US" dirty="0">
                <a:solidFill>
                  <a:schemeClr val="tx2"/>
                </a:solidFill>
              </a:rPr>
              <a:t> </a:t>
            </a:r>
            <a:r>
              <a:rPr lang="en-US" dirty="0" err="1">
                <a:solidFill>
                  <a:schemeClr val="tx2"/>
                </a:solidFill>
              </a:rPr>
              <a:t>pekerja</a:t>
            </a:r>
            <a:r>
              <a:rPr lang="en-US" dirty="0">
                <a:solidFill>
                  <a:schemeClr val="tx2"/>
                </a:solidFill>
              </a:rPr>
              <a:t> yang </a:t>
            </a:r>
            <a:r>
              <a:rPr lang="en-US" dirty="0" err="1">
                <a:solidFill>
                  <a:schemeClr val="tx2"/>
                </a:solidFill>
              </a:rPr>
              <a:t>melebihi</a:t>
            </a:r>
            <a:r>
              <a:rPr lang="en-US" dirty="0">
                <a:solidFill>
                  <a:schemeClr val="tx2"/>
                </a:solidFill>
              </a:rPr>
              <a:t> </a:t>
            </a:r>
            <a:r>
              <a:rPr lang="en-US" dirty="0" err="1">
                <a:solidFill>
                  <a:schemeClr val="tx2"/>
                </a:solidFill>
              </a:rPr>
              <a:t>apa</a:t>
            </a:r>
            <a:r>
              <a:rPr lang="en-US" dirty="0">
                <a:solidFill>
                  <a:schemeClr val="tx2"/>
                </a:solidFill>
              </a:rPr>
              <a:t> yang </a:t>
            </a:r>
            <a:r>
              <a:rPr lang="en-US" dirty="0" err="1">
                <a:solidFill>
                  <a:schemeClr val="tx2"/>
                </a:solidFill>
              </a:rPr>
              <a:t>dibutuhkan</a:t>
            </a:r>
            <a:r>
              <a:rPr lang="en-US" dirty="0">
                <a:solidFill>
                  <a:schemeClr val="tx2"/>
                </a:solidFill>
              </a:rPr>
              <a:t>. </a:t>
            </a:r>
            <a:r>
              <a:rPr lang="en-US" dirty="0" err="1">
                <a:solidFill>
                  <a:schemeClr val="tx2"/>
                </a:solidFill>
              </a:rPr>
              <a:t>yaitu</a:t>
            </a:r>
            <a:r>
              <a:rPr lang="en-US" dirty="0">
                <a:solidFill>
                  <a:schemeClr val="tx2"/>
                </a:solidFill>
              </a:rPr>
              <a:t> </a:t>
            </a:r>
            <a:r>
              <a:rPr lang="en-US" dirty="0" err="1">
                <a:solidFill>
                  <a:schemeClr val="tx2"/>
                </a:solidFill>
              </a:rPr>
              <a:t>konsumsi</a:t>
            </a:r>
            <a:r>
              <a:rPr lang="en-US" dirty="0">
                <a:solidFill>
                  <a:schemeClr val="tx2"/>
                </a:solidFill>
              </a:rPr>
              <a:t> </a:t>
            </a:r>
            <a:r>
              <a:rPr lang="en-US" dirty="0" err="1">
                <a:solidFill>
                  <a:schemeClr val="tx2"/>
                </a:solidFill>
              </a:rPr>
              <a:t>sumber</a:t>
            </a:r>
            <a:r>
              <a:rPr lang="en-US" dirty="0">
                <a:solidFill>
                  <a:schemeClr val="tx2"/>
                </a:solidFill>
              </a:rPr>
              <a:t> </a:t>
            </a:r>
            <a:r>
              <a:rPr lang="en-US" dirty="0" err="1">
                <a:solidFill>
                  <a:schemeClr val="tx2"/>
                </a:solidFill>
              </a:rPr>
              <a:t>daya</a:t>
            </a:r>
            <a:r>
              <a:rPr lang="en-US" dirty="0">
                <a:solidFill>
                  <a:schemeClr val="tx2"/>
                </a:solidFill>
              </a:rPr>
              <a:t> </a:t>
            </a:r>
            <a:r>
              <a:rPr lang="en-US" dirty="0" err="1">
                <a:solidFill>
                  <a:schemeClr val="tx2"/>
                </a:solidFill>
              </a:rPr>
              <a:t>oleh</a:t>
            </a:r>
            <a:r>
              <a:rPr lang="en-US" dirty="0">
                <a:solidFill>
                  <a:schemeClr val="tx2"/>
                </a:solidFill>
              </a:rPr>
              <a:t> </a:t>
            </a:r>
            <a:r>
              <a:rPr lang="en-US" dirty="0" err="1">
                <a:solidFill>
                  <a:schemeClr val="tx2"/>
                </a:solidFill>
              </a:rPr>
              <a:t>karyawan</a:t>
            </a:r>
            <a:r>
              <a:rPr lang="en-US" dirty="0">
                <a:solidFill>
                  <a:schemeClr val="tx2"/>
                </a:solidFill>
              </a:rPr>
              <a:t> yang </a:t>
            </a:r>
            <a:r>
              <a:rPr lang="en-US" dirty="0" err="1">
                <a:solidFill>
                  <a:schemeClr val="tx2"/>
                </a:solidFill>
              </a:rPr>
              <a:t>tidak</a:t>
            </a:r>
            <a:r>
              <a:rPr lang="en-US" dirty="0">
                <a:solidFill>
                  <a:schemeClr val="tx2"/>
                </a:solidFill>
              </a:rPr>
              <a:t> </a:t>
            </a:r>
            <a:r>
              <a:rPr lang="en-US" dirty="0" err="1">
                <a:solidFill>
                  <a:schemeClr val="tx2"/>
                </a:solidFill>
              </a:rPr>
              <a:t>dapat</a:t>
            </a:r>
            <a:r>
              <a:rPr lang="en-US" dirty="0">
                <a:solidFill>
                  <a:schemeClr val="tx2"/>
                </a:solidFill>
              </a:rPr>
              <a:t> </a:t>
            </a:r>
            <a:r>
              <a:rPr lang="en-US" dirty="0" err="1">
                <a:solidFill>
                  <a:schemeClr val="tx2"/>
                </a:solidFill>
              </a:rPr>
              <a:t>dibenarkan</a:t>
            </a:r>
            <a:r>
              <a:rPr lang="en-US" dirty="0">
                <a:solidFill>
                  <a:schemeClr val="tx2"/>
                </a:solidFill>
              </a:rPr>
              <a:t> </a:t>
            </a:r>
            <a:r>
              <a:rPr lang="en-US" dirty="0" err="1">
                <a:solidFill>
                  <a:schemeClr val="tx2"/>
                </a:solidFill>
              </a:rPr>
              <a:t>begitu</a:t>
            </a:r>
            <a:r>
              <a:rPr lang="en-US" dirty="0">
                <a:solidFill>
                  <a:schemeClr val="tx2"/>
                </a:solidFill>
              </a:rPr>
              <a:t> </a:t>
            </a:r>
            <a:r>
              <a:rPr lang="en-US" dirty="0" err="1">
                <a:solidFill>
                  <a:schemeClr val="tx2"/>
                </a:solidFill>
              </a:rPr>
              <a:t>saja</a:t>
            </a:r>
            <a:r>
              <a:rPr lang="en-US" dirty="0">
                <a:solidFill>
                  <a:schemeClr val="tx2"/>
                </a:solidFill>
              </a:rPr>
              <a:t> </a:t>
            </a:r>
            <a:r>
              <a:rPr lang="en-US" dirty="0" err="1">
                <a:solidFill>
                  <a:schemeClr val="tx2"/>
                </a:solidFill>
              </a:rPr>
              <a:t>dalam</a:t>
            </a:r>
            <a:r>
              <a:rPr lang="en-US" dirty="0">
                <a:solidFill>
                  <a:schemeClr val="tx2"/>
                </a:solidFill>
              </a:rPr>
              <a:t> </a:t>
            </a:r>
            <a:r>
              <a:rPr lang="en-US" dirty="0" err="1">
                <a:solidFill>
                  <a:schemeClr val="tx2"/>
                </a:solidFill>
              </a:rPr>
              <a:t>hal</a:t>
            </a:r>
            <a:r>
              <a:rPr lang="en-US" dirty="0">
                <a:solidFill>
                  <a:schemeClr val="tx2"/>
                </a:solidFill>
              </a:rPr>
              <a:t> </a:t>
            </a:r>
            <a:r>
              <a:rPr lang="en-US" dirty="0" err="1">
                <a:solidFill>
                  <a:schemeClr val="tx2"/>
                </a:solidFill>
              </a:rPr>
              <a:t>kontribusinya</a:t>
            </a:r>
            <a:r>
              <a:rPr lang="en-US" dirty="0">
                <a:solidFill>
                  <a:schemeClr val="tx2"/>
                </a:solidFill>
              </a:rPr>
              <a:t> </a:t>
            </a:r>
            <a:r>
              <a:rPr lang="en-US" dirty="0" err="1">
                <a:solidFill>
                  <a:schemeClr val="tx2"/>
                </a:solidFill>
              </a:rPr>
              <a:t>terhadap</a:t>
            </a:r>
            <a:r>
              <a:rPr lang="en-US" dirty="0">
                <a:solidFill>
                  <a:schemeClr val="tx2"/>
                </a:solidFill>
              </a:rPr>
              <a:t> </a:t>
            </a:r>
            <a:r>
              <a:rPr lang="en-US" dirty="0" err="1">
                <a:solidFill>
                  <a:schemeClr val="tx2"/>
                </a:solidFill>
              </a:rPr>
              <a:t>tujuan</a:t>
            </a:r>
            <a:r>
              <a:rPr lang="en-US" dirty="0">
                <a:solidFill>
                  <a:schemeClr val="tx2"/>
                </a:solidFill>
              </a:rPr>
              <a:t> </a:t>
            </a:r>
            <a:r>
              <a:rPr lang="en-US" dirty="0" err="1">
                <a:solidFill>
                  <a:schemeClr val="tx2"/>
                </a:solidFill>
              </a:rPr>
              <a:t>perusahaan</a:t>
            </a:r>
            <a:r>
              <a:rPr lang="en-US" dirty="0">
                <a:solidFill>
                  <a:schemeClr val="tx2"/>
                </a:solidFill>
              </a:rPr>
              <a:t>. </a:t>
            </a:r>
            <a:r>
              <a:rPr lang="en-US" dirty="0" err="1">
                <a:solidFill>
                  <a:schemeClr val="tx2"/>
                </a:solidFill>
              </a:rPr>
              <a:t>Kecenderungan</a:t>
            </a:r>
            <a:r>
              <a:rPr lang="en-US" dirty="0">
                <a:solidFill>
                  <a:schemeClr val="tx2"/>
                </a:solidFill>
              </a:rPr>
              <a:t> </a:t>
            </a:r>
            <a:r>
              <a:rPr lang="en-US" dirty="0" err="1">
                <a:solidFill>
                  <a:schemeClr val="tx2"/>
                </a:solidFill>
              </a:rPr>
              <a:t>untuk</a:t>
            </a:r>
            <a:r>
              <a:rPr lang="en-US" dirty="0">
                <a:solidFill>
                  <a:schemeClr val="tx2"/>
                </a:solidFill>
              </a:rPr>
              <a:t> </a:t>
            </a:r>
            <a:r>
              <a:rPr lang="en-US" dirty="0" err="1">
                <a:solidFill>
                  <a:schemeClr val="tx2"/>
                </a:solidFill>
              </a:rPr>
              <a:t>menciptakan</a:t>
            </a:r>
            <a:r>
              <a:rPr lang="en-US" dirty="0">
                <a:solidFill>
                  <a:schemeClr val="tx2"/>
                </a:solidFill>
              </a:rPr>
              <a:t> slack </a:t>
            </a:r>
            <a:r>
              <a:rPr lang="en-US" dirty="0" err="1">
                <a:solidFill>
                  <a:schemeClr val="tx2"/>
                </a:solidFill>
              </a:rPr>
              <a:t>terkadang</a:t>
            </a:r>
            <a:r>
              <a:rPr lang="en-US" dirty="0">
                <a:solidFill>
                  <a:schemeClr val="tx2"/>
                </a:solidFill>
              </a:rPr>
              <a:t> </a:t>
            </a:r>
            <a:r>
              <a:rPr lang="en-US" dirty="0" err="1">
                <a:solidFill>
                  <a:schemeClr val="tx2"/>
                </a:solidFill>
              </a:rPr>
              <a:t>terjadi</a:t>
            </a:r>
            <a:r>
              <a:rPr lang="en-US" dirty="0">
                <a:solidFill>
                  <a:schemeClr val="tx2"/>
                </a:solidFill>
              </a:rPr>
              <a:t> </a:t>
            </a:r>
            <a:r>
              <a:rPr lang="en-US" dirty="0" err="1">
                <a:solidFill>
                  <a:schemeClr val="tx2"/>
                </a:solidFill>
              </a:rPr>
              <a:t>ketika</a:t>
            </a:r>
            <a:r>
              <a:rPr lang="en-US" dirty="0">
                <a:solidFill>
                  <a:schemeClr val="tx2"/>
                </a:solidFill>
              </a:rPr>
              <a:t> </a:t>
            </a:r>
            <a:r>
              <a:rPr lang="en-US" dirty="0" err="1">
                <a:solidFill>
                  <a:schemeClr val="tx2"/>
                </a:solidFill>
              </a:rPr>
              <a:t>pengendalian</a:t>
            </a:r>
            <a:r>
              <a:rPr lang="en-US" dirty="0">
                <a:solidFill>
                  <a:schemeClr val="tx2"/>
                </a:solidFill>
              </a:rPr>
              <a:t> </a:t>
            </a:r>
            <a:r>
              <a:rPr lang="en-US" dirty="0" err="1">
                <a:solidFill>
                  <a:schemeClr val="tx2"/>
                </a:solidFill>
              </a:rPr>
              <a:t>hasil</a:t>
            </a:r>
            <a:r>
              <a:rPr lang="en-US" dirty="0">
                <a:solidFill>
                  <a:schemeClr val="tx2"/>
                </a:solidFill>
              </a:rPr>
              <a:t> yang </a:t>
            </a:r>
            <a:r>
              <a:rPr lang="en-US" dirty="0" err="1">
                <a:solidFill>
                  <a:schemeClr val="tx2"/>
                </a:solidFill>
              </a:rPr>
              <a:t>ketat</a:t>
            </a:r>
            <a:r>
              <a:rPr lang="en-US" dirty="0">
                <a:solidFill>
                  <a:schemeClr val="tx2"/>
                </a:solidFill>
              </a:rPr>
              <a:t> </a:t>
            </a:r>
            <a:r>
              <a:rPr lang="en-US" dirty="0" err="1">
                <a:solidFill>
                  <a:schemeClr val="tx2"/>
                </a:solidFill>
              </a:rPr>
              <a:t>sedang</a:t>
            </a:r>
            <a:r>
              <a:rPr lang="en-US" dirty="0">
                <a:solidFill>
                  <a:schemeClr val="tx2"/>
                </a:solidFill>
              </a:rPr>
              <a:t> </a:t>
            </a:r>
            <a:r>
              <a:rPr lang="en-US" dirty="0" err="1">
                <a:solidFill>
                  <a:schemeClr val="tx2"/>
                </a:solidFill>
              </a:rPr>
              <a:t>digunakan</a:t>
            </a:r>
            <a:r>
              <a:rPr lang="en-US" dirty="0">
                <a:solidFill>
                  <a:schemeClr val="tx2"/>
                </a:solidFill>
              </a:rPr>
              <a:t>, </a:t>
            </a:r>
            <a:r>
              <a:rPr lang="en-US" dirty="0" err="1">
                <a:solidFill>
                  <a:schemeClr val="tx2"/>
                </a:solidFill>
              </a:rPr>
              <a:t>ketika</a:t>
            </a:r>
            <a:r>
              <a:rPr lang="en-US" dirty="0">
                <a:solidFill>
                  <a:schemeClr val="tx2"/>
                </a:solidFill>
              </a:rPr>
              <a:t> </a:t>
            </a:r>
            <a:r>
              <a:rPr lang="en-US" dirty="0" err="1">
                <a:solidFill>
                  <a:schemeClr val="tx2"/>
                </a:solidFill>
              </a:rPr>
              <a:t>karyawan</a:t>
            </a:r>
            <a:r>
              <a:rPr lang="en-US" dirty="0">
                <a:solidFill>
                  <a:schemeClr val="tx2"/>
                </a:solidFill>
              </a:rPr>
              <a:t> yang </a:t>
            </a:r>
            <a:r>
              <a:rPr lang="en-US" dirty="0" err="1">
                <a:solidFill>
                  <a:schemeClr val="tx2"/>
                </a:solidFill>
              </a:rPr>
              <a:t>sebagian</a:t>
            </a:r>
            <a:r>
              <a:rPr lang="en-US" dirty="0">
                <a:solidFill>
                  <a:schemeClr val="tx2"/>
                </a:solidFill>
              </a:rPr>
              <a:t> </a:t>
            </a:r>
            <a:r>
              <a:rPr lang="en-US" dirty="0" err="1">
                <a:solidFill>
                  <a:schemeClr val="tx2"/>
                </a:solidFill>
              </a:rPr>
              <a:t>besar</a:t>
            </a:r>
            <a:r>
              <a:rPr lang="en-US" dirty="0">
                <a:solidFill>
                  <a:schemeClr val="tx2"/>
                </a:solidFill>
              </a:rPr>
              <a:t> </a:t>
            </a:r>
            <a:r>
              <a:rPr lang="en-US" dirty="0" err="1">
                <a:solidFill>
                  <a:schemeClr val="tx2"/>
                </a:solidFill>
              </a:rPr>
              <a:t>pada</a:t>
            </a:r>
            <a:r>
              <a:rPr lang="en-US" dirty="0">
                <a:solidFill>
                  <a:schemeClr val="tx2"/>
                </a:solidFill>
              </a:rPr>
              <a:t> </a:t>
            </a:r>
            <a:r>
              <a:rPr lang="en-US" dirty="0" err="1">
                <a:solidFill>
                  <a:schemeClr val="tx2"/>
                </a:solidFill>
              </a:rPr>
              <a:t>bagian</a:t>
            </a:r>
            <a:r>
              <a:rPr lang="en-US" dirty="0">
                <a:solidFill>
                  <a:schemeClr val="tx2"/>
                </a:solidFill>
              </a:rPr>
              <a:t> </a:t>
            </a:r>
            <a:r>
              <a:rPr lang="en-US" dirty="0" err="1">
                <a:solidFill>
                  <a:schemeClr val="tx2"/>
                </a:solidFill>
              </a:rPr>
              <a:t>manajemen</a:t>
            </a:r>
            <a:r>
              <a:rPr lang="en-US" dirty="0">
                <a:solidFill>
                  <a:schemeClr val="tx2"/>
                </a:solidFill>
              </a:rPr>
              <a:t> </a:t>
            </a:r>
            <a:r>
              <a:rPr lang="en-US" dirty="0" err="1">
                <a:solidFill>
                  <a:schemeClr val="tx2"/>
                </a:solidFill>
              </a:rPr>
              <a:t>dievaluasi</a:t>
            </a:r>
            <a:r>
              <a:rPr lang="en-US" dirty="0">
                <a:solidFill>
                  <a:schemeClr val="tx2"/>
                </a:solidFill>
              </a:rPr>
              <a:t> </a:t>
            </a:r>
            <a:r>
              <a:rPr lang="en-US" dirty="0" err="1">
                <a:solidFill>
                  <a:schemeClr val="tx2"/>
                </a:solidFill>
              </a:rPr>
              <a:t>apakah</a:t>
            </a:r>
            <a:r>
              <a:rPr lang="en-US" dirty="0">
                <a:solidFill>
                  <a:schemeClr val="tx2"/>
                </a:solidFill>
              </a:rPr>
              <a:t> </a:t>
            </a:r>
            <a:r>
              <a:rPr lang="en-US" dirty="0" err="1">
                <a:solidFill>
                  <a:schemeClr val="tx2"/>
                </a:solidFill>
              </a:rPr>
              <a:t>mereka</a:t>
            </a:r>
            <a:r>
              <a:rPr lang="en-US" dirty="0">
                <a:solidFill>
                  <a:schemeClr val="tx2"/>
                </a:solidFill>
              </a:rPr>
              <a:t> </a:t>
            </a:r>
            <a:r>
              <a:rPr lang="en-US" dirty="0" err="1">
                <a:solidFill>
                  <a:schemeClr val="tx2"/>
                </a:solidFill>
              </a:rPr>
              <a:t>mencapai</a:t>
            </a:r>
            <a:r>
              <a:rPr lang="en-US" dirty="0">
                <a:solidFill>
                  <a:schemeClr val="tx2"/>
                </a:solidFill>
              </a:rPr>
              <a:t> target </a:t>
            </a:r>
            <a:r>
              <a:rPr lang="en-US" dirty="0" err="1">
                <a:solidFill>
                  <a:schemeClr val="tx2"/>
                </a:solidFill>
              </a:rPr>
              <a:t>anggaran</a:t>
            </a:r>
            <a:r>
              <a:rPr lang="en-US" dirty="0">
                <a:solidFill>
                  <a:schemeClr val="tx2"/>
                </a:solidFill>
              </a:rPr>
              <a:t> </a:t>
            </a:r>
            <a:r>
              <a:rPr lang="en-US" dirty="0" err="1">
                <a:solidFill>
                  <a:schemeClr val="tx2"/>
                </a:solidFill>
              </a:rPr>
              <a:t>atau</a:t>
            </a:r>
            <a:r>
              <a:rPr lang="en-US" dirty="0">
                <a:solidFill>
                  <a:schemeClr val="tx2"/>
                </a:solidFill>
              </a:rPr>
              <a:t> </a:t>
            </a:r>
            <a:r>
              <a:rPr lang="en-US" dirty="0" err="1">
                <a:solidFill>
                  <a:schemeClr val="tx2"/>
                </a:solidFill>
              </a:rPr>
              <a:t>tidak</a:t>
            </a:r>
            <a:r>
              <a:rPr lang="en-US" dirty="0">
                <a:solidFill>
                  <a:schemeClr val="tx2"/>
                </a:solidFill>
              </a:rPr>
              <a:t>.</a:t>
            </a:r>
          </a:p>
        </p:txBody>
      </p:sp>
      <p:sp>
        <p:nvSpPr>
          <p:cNvPr id="6" name="Text Placeholder 5"/>
          <p:cNvSpPr>
            <a:spLocks noGrp="1"/>
          </p:cNvSpPr>
          <p:nvPr>
            <p:ph type="body" sz="quarter" idx="3"/>
          </p:nvPr>
        </p:nvSpPr>
        <p:spPr>
          <a:xfrm>
            <a:off x="7443173" y="2202607"/>
            <a:ext cx="3730043" cy="553373"/>
          </a:xfrm>
        </p:spPr>
        <p:txBody>
          <a:bodyPr/>
          <a:lstStyle/>
          <a:p>
            <a:r>
              <a:rPr lang="en-US" sz="2000" b="1" dirty="0">
                <a:solidFill>
                  <a:schemeClr val="accent1"/>
                </a:solidFill>
              </a:rPr>
              <a:t>MANIPULASI DATA</a:t>
            </a:r>
          </a:p>
        </p:txBody>
      </p:sp>
      <p:sp>
        <p:nvSpPr>
          <p:cNvPr id="7" name="Content Placeholder 6"/>
          <p:cNvSpPr>
            <a:spLocks noGrp="1"/>
          </p:cNvSpPr>
          <p:nvPr>
            <p:ph sz="quarter" idx="4"/>
          </p:nvPr>
        </p:nvSpPr>
        <p:spPr>
          <a:xfrm>
            <a:off x="6416037" y="3068877"/>
            <a:ext cx="5194771" cy="3446931"/>
          </a:xfrm>
        </p:spPr>
        <p:txBody>
          <a:bodyPr>
            <a:normAutofit fontScale="92500" lnSpcReduction="10000"/>
          </a:bodyPr>
          <a:lstStyle/>
          <a:p>
            <a:pPr algn="just"/>
            <a:r>
              <a:rPr lang="en-US" dirty="0" err="1"/>
              <a:t>Memanipulasi</a:t>
            </a:r>
            <a:r>
              <a:rPr lang="en-US" dirty="0"/>
              <a:t> data </a:t>
            </a:r>
            <a:r>
              <a:rPr lang="en-US" dirty="0" err="1"/>
              <a:t>menimbulkan</a:t>
            </a:r>
            <a:r>
              <a:rPr lang="en-US" dirty="0"/>
              <a:t> </a:t>
            </a:r>
            <a:r>
              <a:rPr lang="en-US" dirty="0" err="1"/>
              <a:t>indikator</a:t>
            </a:r>
            <a:r>
              <a:rPr lang="en-US" dirty="0"/>
              <a:t> </a:t>
            </a:r>
            <a:r>
              <a:rPr lang="en-US" dirty="0" err="1"/>
              <a:t>pengendalian</a:t>
            </a:r>
            <a:r>
              <a:rPr lang="en-US" dirty="0"/>
              <a:t>. </a:t>
            </a:r>
            <a:r>
              <a:rPr lang="en-US" dirty="0" err="1"/>
              <a:t>Manipulasi</a:t>
            </a:r>
            <a:r>
              <a:rPr lang="en-US" dirty="0"/>
              <a:t> data </a:t>
            </a:r>
            <a:r>
              <a:rPr lang="en-US" dirty="0" err="1"/>
              <a:t>terdiri</a:t>
            </a:r>
            <a:r>
              <a:rPr lang="en-US" dirty="0"/>
              <a:t> </a:t>
            </a:r>
            <a:r>
              <a:rPr lang="en-US" dirty="0" err="1"/>
              <a:t>atas</a:t>
            </a:r>
            <a:r>
              <a:rPr lang="en-US" dirty="0"/>
              <a:t> </a:t>
            </a:r>
            <a:r>
              <a:rPr lang="en-US" dirty="0" err="1"/>
              <a:t>dua</a:t>
            </a:r>
            <a:r>
              <a:rPr lang="en-US" dirty="0"/>
              <a:t> </a:t>
            </a:r>
            <a:r>
              <a:rPr lang="en-US" dirty="0" err="1"/>
              <a:t>bentuk</a:t>
            </a:r>
            <a:r>
              <a:rPr lang="en-US" dirty="0"/>
              <a:t> </a:t>
            </a:r>
            <a:r>
              <a:rPr lang="en-US" dirty="0" err="1"/>
              <a:t>dasar</a:t>
            </a:r>
            <a:r>
              <a:rPr lang="en-US" dirty="0"/>
              <a:t> </a:t>
            </a:r>
            <a:r>
              <a:rPr lang="en-US" dirty="0" err="1"/>
              <a:t>yaitu</a:t>
            </a:r>
            <a:r>
              <a:rPr lang="en-US" dirty="0"/>
              <a:t> </a:t>
            </a:r>
            <a:r>
              <a:rPr lang="en-US" dirty="0" err="1"/>
              <a:t>pemalsuan</a:t>
            </a:r>
            <a:r>
              <a:rPr lang="en-US" dirty="0"/>
              <a:t> </a:t>
            </a:r>
            <a:r>
              <a:rPr lang="en-US" dirty="0" err="1"/>
              <a:t>dan</a:t>
            </a:r>
            <a:r>
              <a:rPr lang="en-US" dirty="0"/>
              <a:t> </a:t>
            </a:r>
            <a:r>
              <a:rPr lang="en-US" dirty="0" err="1"/>
              <a:t>manajemen</a:t>
            </a:r>
            <a:r>
              <a:rPr lang="en-US" dirty="0"/>
              <a:t> data. </a:t>
            </a:r>
            <a:r>
              <a:rPr lang="en-US" dirty="0" err="1"/>
              <a:t>Pemalsuan</a:t>
            </a:r>
            <a:r>
              <a:rPr lang="en-US" dirty="0"/>
              <a:t> </a:t>
            </a:r>
            <a:r>
              <a:rPr lang="en-US" dirty="0" err="1"/>
              <a:t>melibat-kan</a:t>
            </a:r>
            <a:r>
              <a:rPr lang="en-US" dirty="0"/>
              <a:t> </a:t>
            </a:r>
            <a:r>
              <a:rPr lang="en-US" dirty="0" err="1"/>
              <a:t>pelaporan</a:t>
            </a:r>
            <a:r>
              <a:rPr lang="en-US" dirty="0"/>
              <a:t> data yang </a:t>
            </a:r>
            <a:r>
              <a:rPr lang="en-US" dirty="0" err="1"/>
              <a:t>salah</a:t>
            </a:r>
            <a:r>
              <a:rPr lang="en-US" dirty="0"/>
              <a:t>, </a:t>
            </a:r>
            <a:r>
              <a:rPr lang="en-US" dirty="0" err="1"/>
              <a:t>dalam</a:t>
            </a:r>
            <a:r>
              <a:rPr lang="en-US" dirty="0"/>
              <a:t> </a:t>
            </a:r>
            <a:r>
              <a:rPr lang="en-US" dirty="0" err="1"/>
              <a:t>artian</a:t>
            </a:r>
            <a:r>
              <a:rPr lang="en-US" dirty="0"/>
              <a:t> </a:t>
            </a:r>
            <a:r>
              <a:rPr lang="en-US" dirty="0" err="1"/>
              <a:t>bahwa</a:t>
            </a:r>
            <a:r>
              <a:rPr lang="en-US" dirty="0"/>
              <a:t> data </a:t>
            </a:r>
            <a:r>
              <a:rPr lang="en-US" dirty="0" err="1"/>
              <a:t>diubah</a:t>
            </a:r>
            <a:r>
              <a:rPr lang="en-US" dirty="0"/>
              <a:t>. </a:t>
            </a:r>
            <a:r>
              <a:rPr lang="en-US" dirty="0" err="1"/>
              <a:t>Manajemen</a:t>
            </a:r>
            <a:r>
              <a:rPr lang="en-US" dirty="0"/>
              <a:t> data </a:t>
            </a:r>
            <a:r>
              <a:rPr lang="en-US" dirty="0" err="1"/>
              <a:t>melibatkan</a:t>
            </a:r>
            <a:r>
              <a:rPr lang="en-US" dirty="0"/>
              <a:t> </a:t>
            </a:r>
            <a:r>
              <a:rPr lang="en-US" dirty="0" err="1"/>
              <a:t>beberapa</a:t>
            </a:r>
            <a:r>
              <a:rPr lang="en-US" dirty="0"/>
              <a:t> </a:t>
            </a:r>
            <a:r>
              <a:rPr lang="en-US" dirty="0" err="1"/>
              <a:t>tindakan</a:t>
            </a:r>
            <a:r>
              <a:rPr lang="en-US" dirty="0"/>
              <a:t> yang </a:t>
            </a:r>
            <a:r>
              <a:rPr lang="en-US" dirty="0" err="1"/>
              <a:t>diambil</a:t>
            </a:r>
            <a:r>
              <a:rPr lang="en-US" dirty="0"/>
              <a:t> </a:t>
            </a:r>
            <a:r>
              <a:rPr lang="en-US" dirty="0" err="1"/>
              <a:t>untuk</a:t>
            </a:r>
            <a:r>
              <a:rPr lang="en-US" dirty="0"/>
              <a:t> </a:t>
            </a:r>
            <a:r>
              <a:rPr lang="en-US" dirty="0" err="1"/>
              <a:t>mengubah</a:t>
            </a:r>
            <a:r>
              <a:rPr lang="en-US" dirty="0"/>
              <a:t> </a:t>
            </a:r>
            <a:r>
              <a:rPr lang="en-US" dirty="0" err="1"/>
              <a:t>hasil</a:t>
            </a:r>
            <a:r>
              <a:rPr lang="en-US" dirty="0"/>
              <a:t> </a:t>
            </a:r>
            <a:r>
              <a:rPr lang="en-US" dirty="0" err="1"/>
              <a:t>laporan</a:t>
            </a:r>
            <a:r>
              <a:rPr lang="en-US" dirty="0"/>
              <a:t>. </a:t>
            </a:r>
            <a:r>
              <a:rPr lang="en-US" dirty="0" err="1"/>
              <a:t>Manajemen</a:t>
            </a:r>
            <a:r>
              <a:rPr lang="en-US" dirty="0"/>
              <a:t> data </a:t>
            </a:r>
            <a:r>
              <a:rPr lang="en-US" dirty="0" err="1"/>
              <a:t>dapat</a:t>
            </a:r>
            <a:r>
              <a:rPr lang="en-US" dirty="0"/>
              <a:t> </a:t>
            </a:r>
            <a:r>
              <a:rPr lang="en-US" dirty="0" err="1"/>
              <a:t>dihasilkan</a:t>
            </a:r>
            <a:r>
              <a:rPr lang="en-US" dirty="0"/>
              <a:t> </a:t>
            </a:r>
            <a:r>
              <a:rPr lang="en-US" dirty="0" err="1"/>
              <a:t>baik</a:t>
            </a:r>
            <a:r>
              <a:rPr lang="en-US" dirty="0"/>
              <a:t> </a:t>
            </a:r>
            <a:r>
              <a:rPr lang="en-US" dirty="0" err="1"/>
              <a:t>melalui</a:t>
            </a:r>
            <a:r>
              <a:rPr lang="en-US" dirty="0"/>
              <a:t> </a:t>
            </a:r>
            <a:r>
              <a:rPr lang="en-US" dirty="0" err="1"/>
              <a:t>cara</a:t>
            </a:r>
            <a:r>
              <a:rPr lang="en-US" dirty="0"/>
              <a:t> </a:t>
            </a:r>
            <a:r>
              <a:rPr lang="en-US" dirty="0" err="1"/>
              <a:t>akuntansi</a:t>
            </a:r>
            <a:r>
              <a:rPr lang="en-US" dirty="0"/>
              <a:t> </a:t>
            </a:r>
            <a:r>
              <a:rPr lang="en-US" dirty="0" err="1"/>
              <a:t>maupun</a:t>
            </a:r>
            <a:r>
              <a:rPr lang="en-US" dirty="0"/>
              <a:t> </a:t>
            </a:r>
            <a:r>
              <a:rPr lang="en-US" dirty="0" err="1"/>
              <a:t>cara</a:t>
            </a:r>
            <a:r>
              <a:rPr lang="en-US" dirty="0"/>
              <a:t> </a:t>
            </a:r>
            <a:r>
              <a:rPr lang="en-US" dirty="0" err="1"/>
              <a:t>operasional</a:t>
            </a:r>
            <a:r>
              <a:rPr lang="en-US" dirty="0"/>
              <a:t>. </a:t>
            </a:r>
          </a:p>
          <a:p>
            <a:pPr algn="just"/>
            <a:r>
              <a:rPr lang="en-US" dirty="0" err="1"/>
              <a:t>Manipulasi</a:t>
            </a:r>
            <a:r>
              <a:rPr lang="en-US" dirty="0"/>
              <a:t> </a:t>
            </a:r>
            <a:r>
              <a:rPr lang="en-US" dirty="0" err="1"/>
              <a:t>adalah</a:t>
            </a:r>
            <a:r>
              <a:rPr lang="en-US" dirty="0"/>
              <a:t> </a:t>
            </a:r>
            <a:r>
              <a:rPr lang="en-US" dirty="0" err="1"/>
              <a:t>masalah</a:t>
            </a:r>
            <a:r>
              <a:rPr lang="en-US" dirty="0"/>
              <a:t> </a:t>
            </a:r>
            <a:r>
              <a:rPr lang="en-US" dirty="0" err="1"/>
              <a:t>serius</a:t>
            </a:r>
            <a:r>
              <a:rPr lang="en-US" dirty="0"/>
              <a:t>. </a:t>
            </a:r>
            <a:r>
              <a:rPr lang="en-US" dirty="0" err="1"/>
              <a:t>Jika</a:t>
            </a:r>
            <a:r>
              <a:rPr lang="en-US" dirty="0"/>
              <a:t> data </a:t>
            </a:r>
            <a:r>
              <a:rPr lang="en-US" dirty="0" err="1"/>
              <a:t>dimanipulasi</a:t>
            </a:r>
            <a:r>
              <a:rPr lang="en-US" dirty="0"/>
              <a:t>, </a:t>
            </a:r>
            <a:r>
              <a:rPr lang="en-US" dirty="0" err="1"/>
              <a:t>tidak</a:t>
            </a:r>
            <a:r>
              <a:rPr lang="en-US" dirty="0"/>
              <a:t> </a:t>
            </a:r>
            <a:r>
              <a:rPr lang="en-US" dirty="0" err="1"/>
              <a:t>memungkinkan</a:t>
            </a:r>
            <a:r>
              <a:rPr lang="en-US" dirty="0"/>
              <a:t> </a:t>
            </a:r>
            <a:r>
              <a:rPr lang="en-US" dirty="0" err="1"/>
              <a:t>untuk</a:t>
            </a:r>
            <a:r>
              <a:rPr lang="en-US" dirty="0"/>
              <a:t> </a:t>
            </a:r>
            <a:r>
              <a:rPr lang="en-US" dirty="0" err="1"/>
              <a:t>menentukan</a:t>
            </a:r>
            <a:r>
              <a:rPr lang="en-US" dirty="0"/>
              <a:t> </a:t>
            </a:r>
            <a:r>
              <a:rPr lang="en-US" dirty="0" err="1"/>
              <a:t>apakah</a:t>
            </a:r>
            <a:r>
              <a:rPr lang="en-US" dirty="0"/>
              <a:t> </a:t>
            </a:r>
            <a:r>
              <a:rPr lang="en-US" dirty="0" err="1"/>
              <a:t>perusahaan</a:t>
            </a:r>
            <a:r>
              <a:rPr lang="en-US" dirty="0"/>
              <a:t>, </a:t>
            </a:r>
            <a:r>
              <a:rPr lang="en-US" dirty="0" err="1"/>
              <a:t>entitas</a:t>
            </a:r>
            <a:r>
              <a:rPr lang="en-US" dirty="0"/>
              <a:t>, </a:t>
            </a:r>
            <a:r>
              <a:rPr lang="en-US" dirty="0" err="1"/>
              <a:t>atau</a:t>
            </a:r>
            <a:r>
              <a:rPr lang="en-US" dirty="0"/>
              <a:t> </a:t>
            </a:r>
            <a:r>
              <a:rPr lang="en-US" dirty="0" err="1"/>
              <a:t>karyawan</a:t>
            </a:r>
            <a:r>
              <a:rPr lang="en-US" dirty="0"/>
              <a:t> </a:t>
            </a:r>
            <a:r>
              <a:rPr lang="en-US" dirty="0" err="1"/>
              <a:t>telah</a:t>
            </a:r>
            <a:r>
              <a:rPr lang="en-US" dirty="0"/>
              <a:t> </a:t>
            </a:r>
            <a:r>
              <a:rPr lang="en-US" dirty="0" err="1"/>
              <a:t>bekerja</a:t>
            </a:r>
            <a:r>
              <a:rPr lang="en-US" dirty="0"/>
              <a:t> </a:t>
            </a:r>
            <a:r>
              <a:rPr lang="en-US" dirty="0" err="1"/>
              <a:t>dengan</a:t>
            </a:r>
            <a:r>
              <a:rPr lang="en-US" dirty="0"/>
              <a:t> </a:t>
            </a:r>
            <a:r>
              <a:rPr lang="en-US" dirty="0" err="1"/>
              <a:t>baik</a:t>
            </a:r>
            <a:r>
              <a:rPr lang="en-US" dirty="0"/>
              <a:t>. </a:t>
            </a:r>
          </a:p>
          <a:p>
            <a:pPr algn="just"/>
            <a:endParaRPr lang="en-US" dirty="0"/>
          </a:p>
          <a:p>
            <a:pPr algn="just"/>
            <a:endParaRPr lang="en-US" dirty="0">
              <a:solidFill>
                <a:schemeClr val="tx2"/>
              </a:solidFill>
            </a:endParaRPr>
          </a:p>
        </p:txBody>
      </p:sp>
      <p:grpSp>
        <p:nvGrpSpPr>
          <p:cNvPr id="8" name="Group 86" descr="three tier podium icon"/>
          <p:cNvGrpSpPr>
            <a:grpSpLocks noChangeAspect="1"/>
          </p:cNvGrpSpPr>
          <p:nvPr/>
        </p:nvGrpSpPr>
        <p:grpSpPr bwMode="auto">
          <a:xfrm>
            <a:off x="6537167" y="2210232"/>
            <a:ext cx="672894" cy="501529"/>
            <a:chOff x="4476" y="1776"/>
            <a:chExt cx="428" cy="319"/>
          </a:xfrm>
          <a:solidFill>
            <a:schemeClr val="accent3"/>
          </a:solidFill>
        </p:grpSpPr>
        <p:sp>
          <p:nvSpPr>
            <p:cNvPr id="9" name="Freeform 87"/>
            <p:cNvSpPr>
              <a:spLocks noEditPoints="1"/>
            </p:cNvSpPr>
            <p:nvPr/>
          </p:nvSpPr>
          <p:spPr bwMode="auto">
            <a:xfrm>
              <a:off x="4478"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0" name="Freeform 88"/>
            <p:cNvSpPr>
              <a:spLocks noEditPoints="1"/>
            </p:cNvSpPr>
            <p:nvPr/>
          </p:nvSpPr>
          <p:spPr bwMode="auto">
            <a:xfrm>
              <a:off x="4762"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1" name="Freeform 89"/>
            <p:cNvSpPr>
              <a:spLocks noEditPoints="1"/>
            </p:cNvSpPr>
            <p:nvPr/>
          </p:nvSpPr>
          <p:spPr bwMode="auto">
            <a:xfrm>
              <a:off x="4602" y="1829"/>
              <a:ext cx="178" cy="266"/>
            </a:xfrm>
            <a:custGeom>
              <a:avLst/>
              <a:gdLst>
                <a:gd name="T0" fmla="*/ 114 w 120"/>
                <a:gd name="T1" fmla="*/ 180 h 180"/>
                <a:gd name="T2" fmla="*/ 6 w 120"/>
                <a:gd name="T3" fmla="*/ 180 h 180"/>
                <a:gd name="T4" fmla="*/ 0 w 120"/>
                <a:gd name="T5" fmla="*/ 174 h 180"/>
                <a:gd name="T6" fmla="*/ 0 w 120"/>
                <a:gd name="T7" fmla="*/ 6 h 180"/>
                <a:gd name="T8" fmla="*/ 6 w 120"/>
                <a:gd name="T9" fmla="*/ 0 h 180"/>
                <a:gd name="T10" fmla="*/ 114 w 120"/>
                <a:gd name="T11" fmla="*/ 0 h 180"/>
                <a:gd name="T12" fmla="*/ 120 w 120"/>
                <a:gd name="T13" fmla="*/ 6 h 180"/>
                <a:gd name="T14" fmla="*/ 120 w 120"/>
                <a:gd name="T15" fmla="*/ 174 h 180"/>
                <a:gd name="T16" fmla="*/ 114 w 120"/>
                <a:gd name="T17" fmla="*/ 180 h 180"/>
                <a:gd name="T18" fmla="*/ 12 w 120"/>
                <a:gd name="T19" fmla="*/ 168 h 180"/>
                <a:gd name="T20" fmla="*/ 108 w 120"/>
                <a:gd name="T21" fmla="*/ 168 h 180"/>
                <a:gd name="T22" fmla="*/ 108 w 120"/>
                <a:gd name="T23" fmla="*/ 12 h 180"/>
                <a:gd name="T24" fmla="*/ 12 w 120"/>
                <a:gd name="T25" fmla="*/ 12 h 180"/>
                <a:gd name="T26" fmla="*/ 12 w 12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80">
                  <a:moveTo>
                    <a:pt x="114" y="180"/>
                  </a:moveTo>
                  <a:cubicBezTo>
                    <a:pt x="6" y="180"/>
                    <a:pt x="6" y="180"/>
                    <a:pt x="6" y="180"/>
                  </a:cubicBezTo>
                  <a:cubicBezTo>
                    <a:pt x="2" y="180"/>
                    <a:pt x="0" y="178"/>
                    <a:pt x="0" y="174"/>
                  </a:cubicBezTo>
                  <a:cubicBezTo>
                    <a:pt x="0" y="6"/>
                    <a:pt x="0" y="6"/>
                    <a:pt x="0" y="6"/>
                  </a:cubicBezTo>
                  <a:cubicBezTo>
                    <a:pt x="0" y="3"/>
                    <a:pt x="2" y="0"/>
                    <a:pt x="6" y="0"/>
                  </a:cubicBezTo>
                  <a:cubicBezTo>
                    <a:pt x="114" y="0"/>
                    <a:pt x="114" y="0"/>
                    <a:pt x="114" y="0"/>
                  </a:cubicBezTo>
                  <a:cubicBezTo>
                    <a:pt x="117" y="0"/>
                    <a:pt x="120" y="3"/>
                    <a:pt x="120" y="6"/>
                  </a:cubicBezTo>
                  <a:cubicBezTo>
                    <a:pt x="120" y="174"/>
                    <a:pt x="120" y="174"/>
                    <a:pt x="120" y="174"/>
                  </a:cubicBezTo>
                  <a:cubicBezTo>
                    <a:pt x="120" y="178"/>
                    <a:pt x="117" y="180"/>
                    <a:pt x="114" y="180"/>
                  </a:cubicBezTo>
                  <a:close/>
                  <a:moveTo>
                    <a:pt x="12" y="168"/>
                  </a:moveTo>
                  <a:cubicBezTo>
                    <a:pt x="108" y="168"/>
                    <a:pt x="108" y="168"/>
                    <a:pt x="108" y="168"/>
                  </a:cubicBezTo>
                  <a:cubicBezTo>
                    <a:pt x="108" y="12"/>
                    <a:pt x="108" y="12"/>
                    <a:pt x="10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2" name="Freeform 90"/>
            <p:cNvSpPr>
              <a:spLocks noEditPoints="1"/>
            </p:cNvSpPr>
            <p:nvPr/>
          </p:nvSpPr>
          <p:spPr bwMode="auto">
            <a:xfrm>
              <a:off x="4762" y="1864"/>
              <a:ext cx="142"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72 w 96"/>
                <a:gd name="T11" fmla="*/ 0 h 48"/>
                <a:gd name="T12" fmla="*/ 77 w 96"/>
                <a:gd name="T13" fmla="*/ 4 h 48"/>
                <a:gd name="T14" fmla="*/ 95 w 96"/>
                <a:gd name="T15" fmla="*/ 40 h 48"/>
                <a:gd name="T16" fmla="*/ 95 w 96"/>
                <a:gd name="T17" fmla="*/ 46 h 48"/>
                <a:gd name="T18" fmla="*/ 90 w 96"/>
                <a:gd name="T19" fmla="*/ 48 h 48"/>
                <a:gd name="T20" fmla="*/ 12 w 96"/>
                <a:gd name="T21" fmla="*/ 36 h 48"/>
                <a:gd name="T22" fmla="*/ 80 w 96"/>
                <a:gd name="T23" fmla="*/ 36 h 48"/>
                <a:gd name="T24" fmla="*/ 68 w 96"/>
                <a:gd name="T25" fmla="*/ 12 h 48"/>
                <a:gd name="T26" fmla="*/ 12 w 96"/>
                <a:gd name="T27" fmla="*/ 12 h 48"/>
                <a:gd name="T28" fmla="*/ 12 w 96"/>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48">
                  <a:moveTo>
                    <a:pt x="90" y="48"/>
                  </a:moveTo>
                  <a:cubicBezTo>
                    <a:pt x="6" y="48"/>
                    <a:pt x="6" y="48"/>
                    <a:pt x="6" y="48"/>
                  </a:cubicBezTo>
                  <a:cubicBezTo>
                    <a:pt x="2" y="48"/>
                    <a:pt x="0" y="46"/>
                    <a:pt x="0" y="42"/>
                  </a:cubicBezTo>
                  <a:cubicBezTo>
                    <a:pt x="0" y="6"/>
                    <a:pt x="0" y="6"/>
                    <a:pt x="0" y="6"/>
                  </a:cubicBezTo>
                  <a:cubicBezTo>
                    <a:pt x="0" y="3"/>
                    <a:pt x="2" y="0"/>
                    <a:pt x="6" y="0"/>
                  </a:cubicBezTo>
                  <a:cubicBezTo>
                    <a:pt x="72" y="0"/>
                    <a:pt x="72" y="0"/>
                    <a:pt x="72" y="0"/>
                  </a:cubicBezTo>
                  <a:cubicBezTo>
                    <a:pt x="74" y="0"/>
                    <a:pt x="76" y="2"/>
                    <a:pt x="77" y="4"/>
                  </a:cubicBezTo>
                  <a:cubicBezTo>
                    <a:pt x="95" y="40"/>
                    <a:pt x="95" y="40"/>
                    <a:pt x="95" y="40"/>
                  </a:cubicBezTo>
                  <a:cubicBezTo>
                    <a:pt x="96" y="42"/>
                    <a:pt x="96" y="44"/>
                    <a:pt x="95" y="46"/>
                  </a:cubicBezTo>
                  <a:cubicBezTo>
                    <a:pt x="94" y="47"/>
                    <a:pt x="92" y="48"/>
                    <a:pt x="90" y="48"/>
                  </a:cubicBezTo>
                  <a:close/>
                  <a:moveTo>
                    <a:pt x="12" y="36"/>
                  </a:moveTo>
                  <a:cubicBezTo>
                    <a:pt x="80" y="36"/>
                    <a:pt x="80" y="36"/>
                    <a:pt x="80" y="36"/>
                  </a:cubicBezTo>
                  <a:cubicBezTo>
                    <a:pt x="68" y="12"/>
                    <a:pt x="68" y="12"/>
                    <a:pt x="6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3" name="Freeform 91"/>
            <p:cNvSpPr>
              <a:spLocks noEditPoints="1"/>
            </p:cNvSpPr>
            <p:nvPr/>
          </p:nvSpPr>
          <p:spPr bwMode="auto">
            <a:xfrm>
              <a:off x="4476" y="1864"/>
              <a:ext cx="144" cy="71"/>
            </a:xfrm>
            <a:custGeom>
              <a:avLst/>
              <a:gdLst>
                <a:gd name="T0" fmla="*/ 91 w 97"/>
                <a:gd name="T1" fmla="*/ 48 h 48"/>
                <a:gd name="T2" fmla="*/ 7 w 97"/>
                <a:gd name="T3" fmla="*/ 48 h 48"/>
                <a:gd name="T4" fmla="*/ 2 w 97"/>
                <a:gd name="T5" fmla="*/ 46 h 48"/>
                <a:gd name="T6" fmla="*/ 1 w 97"/>
                <a:gd name="T7" fmla="*/ 40 h 48"/>
                <a:gd name="T8" fmla="*/ 19 w 97"/>
                <a:gd name="T9" fmla="*/ 4 h 48"/>
                <a:gd name="T10" fmla="*/ 25 w 97"/>
                <a:gd name="T11" fmla="*/ 0 h 48"/>
                <a:gd name="T12" fmla="*/ 91 w 97"/>
                <a:gd name="T13" fmla="*/ 0 h 48"/>
                <a:gd name="T14" fmla="*/ 97 w 97"/>
                <a:gd name="T15" fmla="*/ 6 h 48"/>
                <a:gd name="T16" fmla="*/ 97 w 97"/>
                <a:gd name="T17" fmla="*/ 42 h 48"/>
                <a:gd name="T18" fmla="*/ 91 w 97"/>
                <a:gd name="T19" fmla="*/ 48 h 48"/>
                <a:gd name="T20" fmla="*/ 16 w 97"/>
                <a:gd name="T21" fmla="*/ 36 h 48"/>
                <a:gd name="T22" fmla="*/ 85 w 97"/>
                <a:gd name="T23" fmla="*/ 36 h 48"/>
                <a:gd name="T24" fmla="*/ 85 w 97"/>
                <a:gd name="T25" fmla="*/ 12 h 48"/>
                <a:gd name="T26" fmla="*/ 28 w 97"/>
                <a:gd name="T27" fmla="*/ 12 h 48"/>
                <a:gd name="T28" fmla="*/ 16 w 97"/>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48">
                  <a:moveTo>
                    <a:pt x="91"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1" y="0"/>
                    <a:pt x="91" y="0"/>
                    <a:pt x="91" y="0"/>
                  </a:cubicBezTo>
                  <a:cubicBezTo>
                    <a:pt x="94" y="0"/>
                    <a:pt x="97" y="3"/>
                    <a:pt x="97" y="6"/>
                  </a:cubicBezTo>
                  <a:cubicBezTo>
                    <a:pt x="97" y="42"/>
                    <a:pt x="97" y="42"/>
                    <a:pt x="97" y="42"/>
                  </a:cubicBezTo>
                  <a:cubicBezTo>
                    <a:pt x="97" y="46"/>
                    <a:pt x="94" y="48"/>
                    <a:pt x="91" y="48"/>
                  </a:cubicBezTo>
                  <a:close/>
                  <a:moveTo>
                    <a:pt x="16" y="36"/>
                  </a:moveTo>
                  <a:cubicBezTo>
                    <a:pt x="85" y="36"/>
                    <a:pt x="85" y="36"/>
                    <a:pt x="85" y="36"/>
                  </a:cubicBezTo>
                  <a:cubicBezTo>
                    <a:pt x="85" y="12"/>
                    <a:pt x="85" y="12"/>
                    <a:pt x="85"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4" name="Freeform 92"/>
            <p:cNvSpPr>
              <a:spLocks noEditPoints="1"/>
            </p:cNvSpPr>
            <p:nvPr/>
          </p:nvSpPr>
          <p:spPr bwMode="auto">
            <a:xfrm>
              <a:off x="4601" y="1776"/>
              <a:ext cx="179" cy="71"/>
            </a:xfrm>
            <a:custGeom>
              <a:avLst/>
              <a:gdLst>
                <a:gd name="T0" fmla="*/ 115 w 121"/>
                <a:gd name="T1" fmla="*/ 48 h 48"/>
                <a:gd name="T2" fmla="*/ 7 w 121"/>
                <a:gd name="T3" fmla="*/ 48 h 48"/>
                <a:gd name="T4" fmla="*/ 2 w 121"/>
                <a:gd name="T5" fmla="*/ 46 h 48"/>
                <a:gd name="T6" fmla="*/ 1 w 121"/>
                <a:gd name="T7" fmla="*/ 40 h 48"/>
                <a:gd name="T8" fmla="*/ 19 w 121"/>
                <a:gd name="T9" fmla="*/ 4 h 48"/>
                <a:gd name="T10" fmla="*/ 25 w 121"/>
                <a:gd name="T11" fmla="*/ 0 h 48"/>
                <a:gd name="T12" fmla="*/ 97 w 121"/>
                <a:gd name="T13" fmla="*/ 0 h 48"/>
                <a:gd name="T14" fmla="*/ 102 w 121"/>
                <a:gd name="T15" fmla="*/ 4 h 48"/>
                <a:gd name="T16" fmla="*/ 120 w 121"/>
                <a:gd name="T17" fmla="*/ 40 h 48"/>
                <a:gd name="T18" fmla="*/ 120 w 121"/>
                <a:gd name="T19" fmla="*/ 46 h 48"/>
                <a:gd name="T20" fmla="*/ 115 w 121"/>
                <a:gd name="T21" fmla="*/ 48 h 48"/>
                <a:gd name="T22" fmla="*/ 16 w 121"/>
                <a:gd name="T23" fmla="*/ 36 h 48"/>
                <a:gd name="T24" fmla="*/ 105 w 121"/>
                <a:gd name="T25" fmla="*/ 36 h 48"/>
                <a:gd name="T26" fmla="*/ 93 w 121"/>
                <a:gd name="T27" fmla="*/ 12 h 48"/>
                <a:gd name="T28" fmla="*/ 28 w 121"/>
                <a:gd name="T29" fmla="*/ 12 h 48"/>
                <a:gd name="T30" fmla="*/ 16 w 121"/>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48">
                  <a:moveTo>
                    <a:pt x="115"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7" y="0"/>
                    <a:pt x="97" y="0"/>
                    <a:pt x="97" y="0"/>
                  </a:cubicBezTo>
                  <a:cubicBezTo>
                    <a:pt x="99" y="0"/>
                    <a:pt x="101" y="2"/>
                    <a:pt x="102" y="4"/>
                  </a:cubicBezTo>
                  <a:cubicBezTo>
                    <a:pt x="120" y="40"/>
                    <a:pt x="120" y="40"/>
                    <a:pt x="120" y="40"/>
                  </a:cubicBezTo>
                  <a:cubicBezTo>
                    <a:pt x="121" y="42"/>
                    <a:pt x="121" y="44"/>
                    <a:pt x="120" y="46"/>
                  </a:cubicBezTo>
                  <a:cubicBezTo>
                    <a:pt x="119" y="47"/>
                    <a:pt x="117" y="48"/>
                    <a:pt x="115" y="48"/>
                  </a:cubicBezTo>
                  <a:close/>
                  <a:moveTo>
                    <a:pt x="16" y="36"/>
                  </a:moveTo>
                  <a:cubicBezTo>
                    <a:pt x="105" y="36"/>
                    <a:pt x="105" y="36"/>
                    <a:pt x="105" y="36"/>
                  </a:cubicBezTo>
                  <a:cubicBezTo>
                    <a:pt x="93" y="12"/>
                    <a:pt x="93" y="12"/>
                    <a:pt x="93"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5" name="Freeform 93"/>
            <p:cNvSpPr>
              <a:spLocks/>
            </p:cNvSpPr>
            <p:nvPr/>
          </p:nvSpPr>
          <p:spPr bwMode="auto">
            <a:xfrm>
              <a:off x="4663" y="1909"/>
              <a:ext cx="46" cy="105"/>
            </a:xfrm>
            <a:custGeom>
              <a:avLst/>
              <a:gdLst>
                <a:gd name="T0" fmla="*/ 25 w 31"/>
                <a:gd name="T1" fmla="*/ 71 h 71"/>
                <a:gd name="T2" fmla="*/ 19 w 31"/>
                <a:gd name="T3" fmla="*/ 65 h 71"/>
                <a:gd name="T4" fmla="*/ 19 w 31"/>
                <a:gd name="T5" fmla="*/ 15 h 71"/>
                <a:gd name="T6" fmla="*/ 9 w 31"/>
                <a:gd name="T7" fmla="*/ 19 h 71"/>
                <a:gd name="T8" fmla="*/ 1 w 31"/>
                <a:gd name="T9" fmla="*/ 15 h 71"/>
                <a:gd name="T10" fmla="*/ 5 w 31"/>
                <a:gd name="T11" fmla="*/ 8 h 71"/>
                <a:gd name="T12" fmla="*/ 23 w 31"/>
                <a:gd name="T13" fmla="*/ 1 h 71"/>
                <a:gd name="T14" fmla="*/ 28 w 31"/>
                <a:gd name="T15" fmla="*/ 2 h 71"/>
                <a:gd name="T16" fmla="*/ 31 w 31"/>
                <a:gd name="T17" fmla="*/ 6 h 71"/>
                <a:gd name="T18" fmla="*/ 31 w 31"/>
                <a:gd name="T19" fmla="*/ 65 h 71"/>
                <a:gd name="T20" fmla="*/ 25 w 31"/>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1">
                  <a:moveTo>
                    <a:pt x="25" y="71"/>
                  </a:moveTo>
                  <a:cubicBezTo>
                    <a:pt x="21" y="71"/>
                    <a:pt x="19" y="68"/>
                    <a:pt x="19" y="65"/>
                  </a:cubicBezTo>
                  <a:cubicBezTo>
                    <a:pt x="19" y="15"/>
                    <a:pt x="19" y="15"/>
                    <a:pt x="19" y="15"/>
                  </a:cubicBezTo>
                  <a:cubicBezTo>
                    <a:pt x="9" y="19"/>
                    <a:pt x="9" y="19"/>
                    <a:pt x="9" y="19"/>
                  </a:cubicBezTo>
                  <a:cubicBezTo>
                    <a:pt x="6" y="20"/>
                    <a:pt x="2" y="18"/>
                    <a:pt x="1" y="15"/>
                  </a:cubicBezTo>
                  <a:cubicBezTo>
                    <a:pt x="0" y="12"/>
                    <a:pt x="1" y="9"/>
                    <a:pt x="5" y="8"/>
                  </a:cubicBezTo>
                  <a:cubicBezTo>
                    <a:pt x="23" y="1"/>
                    <a:pt x="23" y="1"/>
                    <a:pt x="23" y="1"/>
                  </a:cubicBezTo>
                  <a:cubicBezTo>
                    <a:pt x="24" y="0"/>
                    <a:pt x="26" y="0"/>
                    <a:pt x="28" y="2"/>
                  </a:cubicBezTo>
                  <a:cubicBezTo>
                    <a:pt x="30" y="3"/>
                    <a:pt x="31" y="4"/>
                    <a:pt x="31" y="6"/>
                  </a:cubicBezTo>
                  <a:cubicBezTo>
                    <a:pt x="31" y="65"/>
                    <a:pt x="31" y="65"/>
                    <a:pt x="31" y="65"/>
                  </a:cubicBezTo>
                  <a:cubicBezTo>
                    <a:pt x="31" y="68"/>
                    <a:pt x="28" y="71"/>
                    <a:pt x="2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6" name="Freeform 94"/>
            <p:cNvSpPr>
              <a:spLocks/>
            </p:cNvSpPr>
            <p:nvPr/>
          </p:nvSpPr>
          <p:spPr bwMode="auto">
            <a:xfrm>
              <a:off x="4524" y="1963"/>
              <a:ext cx="52" cy="88"/>
            </a:xfrm>
            <a:custGeom>
              <a:avLst/>
              <a:gdLst>
                <a:gd name="T0" fmla="*/ 29 w 35"/>
                <a:gd name="T1" fmla="*/ 59 h 59"/>
                <a:gd name="T2" fmla="*/ 6 w 35"/>
                <a:gd name="T3" fmla="*/ 59 h 59"/>
                <a:gd name="T4" fmla="*/ 1 w 35"/>
                <a:gd name="T5" fmla="*/ 56 h 59"/>
                <a:gd name="T6" fmla="*/ 1 w 35"/>
                <a:gd name="T7" fmla="*/ 50 h 59"/>
                <a:gd name="T8" fmla="*/ 22 w 35"/>
                <a:gd name="T9" fmla="*/ 21 h 59"/>
                <a:gd name="T10" fmla="*/ 23 w 35"/>
                <a:gd name="T11" fmla="*/ 18 h 59"/>
                <a:gd name="T12" fmla="*/ 17 w 35"/>
                <a:gd name="T13" fmla="*/ 12 h 59"/>
                <a:gd name="T14" fmla="*/ 12 w 35"/>
                <a:gd name="T15" fmla="*/ 17 h 59"/>
                <a:gd name="T16" fmla="*/ 6 w 35"/>
                <a:gd name="T17" fmla="*/ 23 h 59"/>
                <a:gd name="T18" fmla="*/ 0 w 35"/>
                <a:gd name="T19" fmla="*/ 17 h 59"/>
                <a:gd name="T20" fmla="*/ 17 w 35"/>
                <a:gd name="T21" fmla="*/ 0 h 59"/>
                <a:gd name="T22" fmla="*/ 35 w 35"/>
                <a:gd name="T23" fmla="*/ 18 h 59"/>
                <a:gd name="T24" fmla="*/ 31 w 35"/>
                <a:gd name="T25" fmla="*/ 28 h 59"/>
                <a:gd name="T26" fmla="*/ 18 w 35"/>
                <a:gd name="T27" fmla="*/ 47 h 59"/>
                <a:gd name="T28" fmla="*/ 29 w 35"/>
                <a:gd name="T29" fmla="*/ 47 h 59"/>
                <a:gd name="T30" fmla="*/ 35 w 35"/>
                <a:gd name="T31" fmla="*/ 53 h 59"/>
                <a:gd name="T32" fmla="*/ 29 w 35"/>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9">
                  <a:moveTo>
                    <a:pt x="29" y="59"/>
                  </a:moveTo>
                  <a:cubicBezTo>
                    <a:pt x="6" y="59"/>
                    <a:pt x="6" y="59"/>
                    <a:pt x="6" y="59"/>
                  </a:cubicBezTo>
                  <a:cubicBezTo>
                    <a:pt x="4" y="59"/>
                    <a:pt x="2" y="58"/>
                    <a:pt x="1" y="56"/>
                  </a:cubicBezTo>
                  <a:cubicBezTo>
                    <a:pt x="0" y="54"/>
                    <a:pt x="0" y="52"/>
                    <a:pt x="1" y="50"/>
                  </a:cubicBezTo>
                  <a:cubicBezTo>
                    <a:pt x="22" y="21"/>
                    <a:pt x="22" y="21"/>
                    <a:pt x="22" y="21"/>
                  </a:cubicBezTo>
                  <a:cubicBezTo>
                    <a:pt x="22" y="20"/>
                    <a:pt x="23" y="19"/>
                    <a:pt x="23" y="18"/>
                  </a:cubicBezTo>
                  <a:cubicBezTo>
                    <a:pt x="23" y="15"/>
                    <a:pt x="20" y="12"/>
                    <a:pt x="17" y="12"/>
                  </a:cubicBezTo>
                  <a:cubicBezTo>
                    <a:pt x="15" y="12"/>
                    <a:pt x="12" y="15"/>
                    <a:pt x="12" y="17"/>
                  </a:cubicBezTo>
                  <a:cubicBezTo>
                    <a:pt x="12" y="21"/>
                    <a:pt x="9" y="23"/>
                    <a:pt x="6" y="23"/>
                  </a:cubicBezTo>
                  <a:cubicBezTo>
                    <a:pt x="3" y="23"/>
                    <a:pt x="0" y="20"/>
                    <a:pt x="0" y="17"/>
                  </a:cubicBezTo>
                  <a:cubicBezTo>
                    <a:pt x="1" y="8"/>
                    <a:pt x="8" y="0"/>
                    <a:pt x="17" y="0"/>
                  </a:cubicBezTo>
                  <a:cubicBezTo>
                    <a:pt x="27" y="0"/>
                    <a:pt x="35" y="8"/>
                    <a:pt x="35" y="18"/>
                  </a:cubicBezTo>
                  <a:cubicBezTo>
                    <a:pt x="35" y="22"/>
                    <a:pt x="33" y="26"/>
                    <a:pt x="31" y="28"/>
                  </a:cubicBezTo>
                  <a:cubicBezTo>
                    <a:pt x="18" y="47"/>
                    <a:pt x="18" y="47"/>
                    <a:pt x="18" y="47"/>
                  </a:cubicBezTo>
                  <a:cubicBezTo>
                    <a:pt x="29" y="47"/>
                    <a:pt x="29" y="47"/>
                    <a:pt x="29" y="47"/>
                  </a:cubicBezTo>
                  <a:cubicBezTo>
                    <a:pt x="32" y="47"/>
                    <a:pt x="35" y="50"/>
                    <a:pt x="35" y="53"/>
                  </a:cubicBezTo>
                  <a:cubicBezTo>
                    <a:pt x="35" y="57"/>
                    <a:pt x="32"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7" name="Freeform 95"/>
            <p:cNvSpPr>
              <a:spLocks/>
            </p:cNvSpPr>
            <p:nvPr/>
          </p:nvSpPr>
          <p:spPr bwMode="auto">
            <a:xfrm>
              <a:off x="4805" y="1962"/>
              <a:ext cx="52" cy="53"/>
            </a:xfrm>
            <a:custGeom>
              <a:avLst/>
              <a:gdLst>
                <a:gd name="T0" fmla="*/ 18 w 35"/>
                <a:gd name="T1" fmla="*/ 36 h 36"/>
                <a:gd name="T2" fmla="*/ 12 w 35"/>
                <a:gd name="T3" fmla="*/ 30 h 36"/>
                <a:gd name="T4" fmla="*/ 18 w 35"/>
                <a:gd name="T5" fmla="*/ 24 h 36"/>
                <a:gd name="T6" fmla="*/ 23 w 35"/>
                <a:gd name="T7" fmla="*/ 18 h 36"/>
                <a:gd name="T8" fmla="*/ 18 w 35"/>
                <a:gd name="T9" fmla="*/ 12 h 36"/>
                <a:gd name="T10" fmla="*/ 13 w 35"/>
                <a:gd name="T11" fmla="*/ 18 h 36"/>
                <a:gd name="T12" fmla="*/ 6 w 35"/>
                <a:gd name="T13" fmla="*/ 24 h 36"/>
                <a:gd name="T14" fmla="*/ 1 w 35"/>
                <a:gd name="T15" fmla="*/ 17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15" y="36"/>
                    <a:pt x="12" y="34"/>
                    <a:pt x="12" y="30"/>
                  </a:cubicBezTo>
                  <a:cubicBezTo>
                    <a:pt x="12" y="27"/>
                    <a:pt x="15" y="24"/>
                    <a:pt x="18" y="24"/>
                  </a:cubicBezTo>
                  <a:cubicBezTo>
                    <a:pt x="20" y="24"/>
                    <a:pt x="23" y="24"/>
                    <a:pt x="23" y="18"/>
                  </a:cubicBezTo>
                  <a:cubicBezTo>
                    <a:pt x="23" y="12"/>
                    <a:pt x="20" y="12"/>
                    <a:pt x="18" y="12"/>
                  </a:cubicBezTo>
                  <a:cubicBezTo>
                    <a:pt x="16" y="12"/>
                    <a:pt x="13" y="12"/>
                    <a:pt x="13" y="18"/>
                  </a:cubicBezTo>
                  <a:cubicBezTo>
                    <a:pt x="12" y="21"/>
                    <a:pt x="10" y="24"/>
                    <a:pt x="6" y="24"/>
                  </a:cubicBezTo>
                  <a:cubicBezTo>
                    <a:pt x="3" y="24"/>
                    <a:pt x="0" y="21"/>
                    <a:pt x="1" y="17"/>
                  </a:cubicBezTo>
                  <a:cubicBezTo>
                    <a:pt x="1" y="7"/>
                    <a:pt x="8"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sp>
          <p:nvSpPr>
            <p:cNvPr id="18" name="Freeform 96"/>
            <p:cNvSpPr>
              <a:spLocks/>
            </p:cNvSpPr>
            <p:nvPr/>
          </p:nvSpPr>
          <p:spPr bwMode="auto">
            <a:xfrm>
              <a:off x="4805" y="1997"/>
              <a:ext cx="52" cy="54"/>
            </a:xfrm>
            <a:custGeom>
              <a:avLst/>
              <a:gdLst>
                <a:gd name="T0" fmla="*/ 18 w 35"/>
                <a:gd name="T1" fmla="*/ 36 h 36"/>
                <a:gd name="T2" fmla="*/ 1 w 35"/>
                <a:gd name="T3" fmla="*/ 20 h 36"/>
                <a:gd name="T4" fmla="*/ 6 w 35"/>
                <a:gd name="T5" fmla="*/ 13 h 36"/>
                <a:gd name="T6" fmla="*/ 13 w 35"/>
                <a:gd name="T7" fmla="*/ 19 h 36"/>
                <a:gd name="T8" fmla="*/ 18 w 35"/>
                <a:gd name="T9" fmla="*/ 24 h 36"/>
                <a:gd name="T10" fmla="*/ 23 w 35"/>
                <a:gd name="T11" fmla="*/ 18 h 36"/>
                <a:gd name="T12" fmla="*/ 18 w 35"/>
                <a:gd name="T13" fmla="*/ 12 h 36"/>
                <a:gd name="T14" fmla="*/ 12 w 35"/>
                <a:gd name="T15" fmla="*/ 6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8" y="36"/>
                    <a:pt x="1" y="30"/>
                    <a:pt x="1" y="20"/>
                  </a:cubicBezTo>
                  <a:cubicBezTo>
                    <a:pt x="0" y="16"/>
                    <a:pt x="3" y="13"/>
                    <a:pt x="6" y="13"/>
                  </a:cubicBezTo>
                  <a:cubicBezTo>
                    <a:pt x="10" y="13"/>
                    <a:pt x="12" y="16"/>
                    <a:pt x="13" y="19"/>
                  </a:cubicBezTo>
                  <a:cubicBezTo>
                    <a:pt x="13" y="24"/>
                    <a:pt x="16" y="24"/>
                    <a:pt x="18" y="24"/>
                  </a:cubicBezTo>
                  <a:cubicBezTo>
                    <a:pt x="20" y="24"/>
                    <a:pt x="23" y="24"/>
                    <a:pt x="23" y="18"/>
                  </a:cubicBezTo>
                  <a:cubicBezTo>
                    <a:pt x="23" y="12"/>
                    <a:pt x="20" y="12"/>
                    <a:pt x="18" y="12"/>
                  </a:cubicBezTo>
                  <a:cubicBezTo>
                    <a:pt x="15" y="12"/>
                    <a:pt x="12" y="10"/>
                    <a:pt x="12" y="6"/>
                  </a:cubicBezTo>
                  <a:cubicBezTo>
                    <a:pt x="12" y="3"/>
                    <a:pt x="15"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dirty="0">
                <a:solidFill>
                  <a:srgbClr val="465359"/>
                </a:solidFill>
              </a:endParaRPr>
            </a:p>
          </p:txBody>
        </p:sp>
      </p:grpSp>
      <p:grpSp>
        <p:nvGrpSpPr>
          <p:cNvPr id="19" name="Group 18" descr="science symbol icon"/>
          <p:cNvGrpSpPr/>
          <p:nvPr/>
        </p:nvGrpSpPr>
        <p:grpSpPr>
          <a:xfrm>
            <a:off x="654887" y="2153445"/>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900" dirty="0"/>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900" dirty="0"/>
            </a:p>
          </p:txBody>
        </p:sp>
      </p:grpSp>
    </p:spTree>
    <p:extLst>
      <p:ext uri="{BB962C8B-B14F-4D97-AF65-F5344CB8AC3E}">
        <p14:creationId xmlns:p14="http://schemas.microsoft.com/office/powerpoint/2010/main" val="147260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fontScale="92500" lnSpcReduction="10000"/>
          </a:bodyPr>
          <a:lstStyle/>
          <a:p>
            <a:pPr algn="just"/>
            <a:r>
              <a:rPr lang="en-US" dirty="0" err="1"/>
              <a:t>Penundaan</a:t>
            </a:r>
            <a:r>
              <a:rPr lang="en-US" dirty="0"/>
              <a:t> yang </a:t>
            </a:r>
            <a:r>
              <a:rPr lang="en-US" dirty="0" err="1"/>
              <a:t>disebabkan</a:t>
            </a:r>
            <a:r>
              <a:rPr lang="en-US" dirty="0"/>
              <a:t> </a:t>
            </a:r>
            <a:r>
              <a:rPr lang="en-US" dirty="0" err="1"/>
              <a:t>pengendalian</a:t>
            </a:r>
            <a:r>
              <a:rPr lang="en-US" dirty="0"/>
              <a:t> </a:t>
            </a:r>
            <a:r>
              <a:rPr lang="en-US" dirty="0" err="1"/>
              <a:t>mungkin</a:t>
            </a:r>
            <a:r>
              <a:rPr lang="en-US" dirty="0"/>
              <a:t> </a:t>
            </a:r>
            <a:r>
              <a:rPr lang="en-US" dirty="0" err="1"/>
              <a:t>lebih</a:t>
            </a:r>
            <a:r>
              <a:rPr lang="en-US" dirty="0"/>
              <a:t> </a:t>
            </a:r>
            <a:r>
              <a:rPr lang="en-US" dirty="0" err="1"/>
              <a:t>besar</a:t>
            </a:r>
            <a:r>
              <a:rPr lang="en-US" dirty="0"/>
              <a:t>, </a:t>
            </a:r>
            <a:r>
              <a:rPr lang="en-US" dirty="0" err="1"/>
              <a:t>seperti</a:t>
            </a:r>
            <a:r>
              <a:rPr lang="en-US" dirty="0"/>
              <a:t> yang </a:t>
            </a:r>
            <a:r>
              <a:rPr lang="en-US" dirty="0" err="1"/>
              <a:t>timbul</a:t>
            </a:r>
            <a:r>
              <a:rPr lang="en-US" dirty="0"/>
              <a:t> </a:t>
            </a:r>
            <a:r>
              <a:rPr lang="en-US" dirty="0" err="1"/>
              <a:t>dari</a:t>
            </a:r>
            <a:r>
              <a:rPr lang="en-US" dirty="0"/>
              <a:t> </a:t>
            </a:r>
            <a:r>
              <a:rPr lang="en-US" dirty="0" err="1"/>
              <a:t>persetujuan</a:t>
            </a:r>
            <a:r>
              <a:rPr lang="en-US" dirty="0"/>
              <a:t> yang </a:t>
            </a:r>
            <a:r>
              <a:rPr lang="en-US" dirty="0" err="1"/>
              <a:t>membutuhkan</a:t>
            </a:r>
            <a:r>
              <a:rPr lang="en-US" dirty="0"/>
              <a:t> </a:t>
            </a:r>
            <a:r>
              <a:rPr lang="en-US" dirty="0" err="1"/>
              <a:t>beberapa</a:t>
            </a:r>
            <a:r>
              <a:rPr lang="en-US" dirty="0"/>
              <a:t> </a:t>
            </a:r>
            <a:r>
              <a:rPr lang="en-US" dirty="0" err="1"/>
              <a:t>tanda</a:t>
            </a:r>
            <a:r>
              <a:rPr lang="en-US" dirty="0"/>
              <a:t> </a:t>
            </a:r>
            <a:r>
              <a:rPr lang="en-US" dirty="0" err="1"/>
              <a:t>tangan</a:t>
            </a:r>
            <a:r>
              <a:rPr lang="en-US" dirty="0"/>
              <a:t> </a:t>
            </a:r>
            <a:r>
              <a:rPr lang="en-US" dirty="0" err="1"/>
              <a:t>manajer</a:t>
            </a:r>
            <a:r>
              <a:rPr lang="en-US" dirty="0"/>
              <a:t> </a:t>
            </a:r>
            <a:r>
              <a:rPr lang="en-US" dirty="0" err="1"/>
              <a:t>dari</a:t>
            </a:r>
            <a:r>
              <a:rPr lang="en-US" dirty="0"/>
              <a:t> </a:t>
            </a:r>
            <a:r>
              <a:rPr lang="en-US" dirty="0" err="1"/>
              <a:t>berbagai</a:t>
            </a:r>
            <a:r>
              <a:rPr lang="en-US" dirty="0"/>
              <a:t> </a:t>
            </a:r>
            <a:r>
              <a:rPr lang="en-US" dirty="0" err="1"/>
              <a:t>tingkatan</a:t>
            </a:r>
            <a:r>
              <a:rPr lang="en-US" dirty="0"/>
              <a:t> </a:t>
            </a:r>
            <a:r>
              <a:rPr lang="en-US" dirty="0" err="1"/>
              <a:t>dalam</a:t>
            </a:r>
            <a:r>
              <a:rPr lang="en-US" dirty="0"/>
              <a:t> </a:t>
            </a:r>
            <a:r>
              <a:rPr lang="en-US" dirty="0" err="1"/>
              <a:t>jenjang</a:t>
            </a:r>
            <a:r>
              <a:rPr lang="en-US" dirty="0"/>
              <a:t> </a:t>
            </a:r>
            <a:r>
              <a:rPr lang="en-US" dirty="0" err="1"/>
              <a:t>jabatan</a:t>
            </a:r>
            <a:r>
              <a:rPr lang="en-US" dirty="0"/>
              <a:t> </a:t>
            </a:r>
            <a:r>
              <a:rPr lang="en-US" dirty="0" err="1"/>
              <a:t>atau</a:t>
            </a:r>
            <a:r>
              <a:rPr lang="en-US" dirty="0"/>
              <a:t> </a:t>
            </a:r>
            <a:r>
              <a:rPr lang="en-US" dirty="0" err="1"/>
              <a:t>dari</a:t>
            </a:r>
            <a:r>
              <a:rPr lang="en-US" dirty="0"/>
              <a:t> memo yang </a:t>
            </a:r>
            <a:r>
              <a:rPr lang="en-US" dirty="0" err="1"/>
              <a:t>tak</a:t>
            </a:r>
            <a:r>
              <a:rPr lang="en-US" dirty="0"/>
              <a:t> </a:t>
            </a:r>
            <a:r>
              <a:rPr lang="en-US" dirty="0" err="1"/>
              <a:t>berujung</a:t>
            </a:r>
            <a:r>
              <a:rPr lang="en-US" dirty="0"/>
              <a:t> </a:t>
            </a:r>
            <a:r>
              <a:rPr lang="en-US" dirty="0" err="1"/>
              <a:t>melalui</a:t>
            </a:r>
            <a:r>
              <a:rPr lang="en-US" dirty="0"/>
              <a:t> </a:t>
            </a:r>
            <a:r>
              <a:rPr lang="en-US" dirty="0" err="1"/>
              <a:t>beberapa</a:t>
            </a:r>
            <a:r>
              <a:rPr lang="en-US" dirty="0"/>
              <a:t> </a:t>
            </a:r>
            <a:r>
              <a:rPr lang="en-US" dirty="0" err="1"/>
              <a:t>tingkatan</a:t>
            </a:r>
            <a:r>
              <a:rPr lang="en-US" dirty="0"/>
              <a:t> </a:t>
            </a:r>
            <a:r>
              <a:rPr lang="en-US" dirty="0" err="1"/>
              <a:t>jabatan</a:t>
            </a:r>
            <a:r>
              <a:rPr lang="en-US" dirty="0"/>
              <a:t> </a:t>
            </a:r>
            <a:r>
              <a:rPr lang="en-US" dirty="0" err="1"/>
              <a:t>sebelum</a:t>
            </a:r>
            <a:r>
              <a:rPr lang="en-US" dirty="0"/>
              <a:t> </a:t>
            </a:r>
            <a:r>
              <a:rPr lang="en-US" dirty="0" err="1"/>
              <a:t>sesuatunya</a:t>
            </a:r>
            <a:r>
              <a:rPr lang="en-US" dirty="0"/>
              <a:t> </a:t>
            </a:r>
            <a:r>
              <a:rPr lang="en-US" dirty="0" err="1"/>
              <a:t>jelas</a:t>
            </a:r>
            <a:r>
              <a:rPr lang="en-US" dirty="0"/>
              <a:t>. </a:t>
            </a:r>
            <a:r>
              <a:rPr lang="en-US" dirty="0" err="1"/>
              <a:t>Dalam</a:t>
            </a:r>
            <a:r>
              <a:rPr lang="en-US" dirty="0"/>
              <a:t> </a:t>
            </a:r>
            <a:r>
              <a:rPr lang="en-US" dirty="0" err="1"/>
              <a:t>kondisi</a:t>
            </a:r>
            <a:r>
              <a:rPr lang="en-US" dirty="0"/>
              <a:t> </a:t>
            </a:r>
            <a:r>
              <a:rPr lang="en-US" dirty="0" err="1"/>
              <a:t>seperti</a:t>
            </a:r>
            <a:r>
              <a:rPr lang="en-US" dirty="0"/>
              <a:t> </a:t>
            </a:r>
            <a:r>
              <a:rPr lang="en-US" dirty="0" err="1"/>
              <a:t>ini</a:t>
            </a:r>
            <a:r>
              <a:rPr lang="en-US" dirty="0"/>
              <a:t>, </a:t>
            </a:r>
            <a:r>
              <a:rPr lang="en-US" dirty="0" err="1"/>
              <a:t>persetujuan</a:t>
            </a:r>
            <a:r>
              <a:rPr lang="en-US" dirty="0"/>
              <a:t> yang </a:t>
            </a:r>
            <a:r>
              <a:rPr lang="en-US" dirty="0" err="1"/>
              <a:t>dibutuhkan</a:t>
            </a:r>
            <a:r>
              <a:rPr lang="en-US" dirty="0"/>
              <a:t> </a:t>
            </a:r>
            <a:r>
              <a:rPr lang="en-US" dirty="0" err="1"/>
              <a:t>terkadang</a:t>
            </a:r>
            <a:r>
              <a:rPr lang="en-US" dirty="0"/>
              <a:t> </a:t>
            </a:r>
            <a:r>
              <a:rPr lang="en-US" dirty="0" err="1"/>
              <a:t>menghambat</a:t>
            </a:r>
            <a:r>
              <a:rPr lang="en-US" dirty="0"/>
              <a:t> </a:t>
            </a:r>
            <a:r>
              <a:rPr lang="en-US" dirty="0" err="1"/>
              <a:t>pelaksanaan</a:t>
            </a:r>
            <a:r>
              <a:rPr lang="en-US" dirty="0"/>
              <a:t>, </a:t>
            </a:r>
            <a:r>
              <a:rPr lang="en-US" dirty="0" err="1"/>
              <a:t>sehingga</a:t>
            </a:r>
            <a:r>
              <a:rPr lang="en-US" dirty="0"/>
              <a:t> </a:t>
            </a:r>
            <a:r>
              <a:rPr lang="en-US" dirty="0" err="1"/>
              <a:t>menghambat</a:t>
            </a:r>
            <a:r>
              <a:rPr lang="en-US" dirty="0"/>
              <a:t> </a:t>
            </a:r>
            <a:r>
              <a:rPr lang="en-US" dirty="0" err="1"/>
              <a:t>pasar</a:t>
            </a:r>
            <a:r>
              <a:rPr lang="en-US" dirty="0"/>
              <a:t> </a:t>
            </a:r>
            <a:r>
              <a:rPr lang="en-US" dirty="0" err="1"/>
              <a:t>serta</a:t>
            </a:r>
            <a:r>
              <a:rPr lang="en-US" dirty="0"/>
              <a:t> </a:t>
            </a:r>
            <a:r>
              <a:rPr lang="en-US" dirty="0" err="1"/>
              <a:t>respon</a:t>
            </a:r>
            <a:r>
              <a:rPr lang="en-US" dirty="0"/>
              <a:t> </a:t>
            </a:r>
            <a:r>
              <a:rPr lang="en-US" dirty="0" err="1"/>
              <a:t>konsumen</a:t>
            </a:r>
            <a:r>
              <a:rPr lang="en-US" dirty="0"/>
              <a:t> </a:t>
            </a:r>
            <a:r>
              <a:rPr lang="en-US" dirty="0" err="1"/>
              <a:t>juga</a:t>
            </a:r>
            <a:r>
              <a:rPr lang="en-US" dirty="0"/>
              <a:t>. </a:t>
            </a:r>
          </a:p>
          <a:p>
            <a:pPr algn="just"/>
            <a:r>
              <a:rPr lang="en-US" dirty="0" err="1"/>
              <a:t>Jelasnya</a:t>
            </a:r>
            <a:r>
              <a:rPr lang="en-US" dirty="0"/>
              <a:t>, </a:t>
            </a:r>
            <a:r>
              <a:rPr lang="en-US" dirty="0" err="1"/>
              <a:t>ketika</a:t>
            </a:r>
            <a:r>
              <a:rPr lang="en-US" dirty="0"/>
              <a:t> </a:t>
            </a:r>
            <a:r>
              <a:rPr lang="en-US" dirty="0" err="1"/>
              <a:t>tindakan</a:t>
            </a:r>
            <a:r>
              <a:rPr lang="en-US" dirty="0"/>
              <a:t> </a:t>
            </a:r>
            <a:r>
              <a:rPr lang="en-US" dirty="0" err="1"/>
              <a:t>cepat</a:t>
            </a:r>
            <a:r>
              <a:rPr lang="en-US" dirty="0"/>
              <a:t> </a:t>
            </a:r>
            <a:r>
              <a:rPr lang="en-US" dirty="0" err="1"/>
              <a:t>merupakan</a:t>
            </a:r>
            <a:r>
              <a:rPr lang="en-US" dirty="0"/>
              <a:t> </a:t>
            </a:r>
            <a:r>
              <a:rPr lang="en-US" dirty="0" err="1"/>
              <a:t>hal</a:t>
            </a:r>
            <a:r>
              <a:rPr lang="en-US" dirty="0"/>
              <a:t> yang </a:t>
            </a:r>
            <a:r>
              <a:rPr lang="en-US" dirty="0" err="1"/>
              <a:t>penting</a:t>
            </a:r>
            <a:r>
              <a:rPr lang="en-US" dirty="0"/>
              <a:t>, </a:t>
            </a:r>
            <a:r>
              <a:rPr lang="en-US" dirty="0" err="1"/>
              <a:t>seperti</a:t>
            </a:r>
            <a:r>
              <a:rPr lang="en-US" dirty="0"/>
              <a:t> </a:t>
            </a:r>
            <a:r>
              <a:rPr lang="en-US" dirty="0" err="1"/>
              <a:t>pada</a:t>
            </a:r>
            <a:r>
              <a:rPr lang="en-US" dirty="0"/>
              <a:t> </a:t>
            </a:r>
            <a:r>
              <a:rPr lang="en-US" dirty="0" err="1"/>
              <a:t>beberapa</a:t>
            </a:r>
            <a:r>
              <a:rPr lang="en-US" dirty="0"/>
              <a:t> </a:t>
            </a:r>
            <a:r>
              <a:rPr lang="en-US" dirty="0" err="1"/>
              <a:t>pasar</a:t>
            </a:r>
            <a:r>
              <a:rPr lang="en-US" dirty="0"/>
              <a:t> yang </a:t>
            </a:r>
            <a:r>
              <a:rPr lang="en-US" dirty="0" err="1"/>
              <a:t>bersaing</a:t>
            </a:r>
            <a:r>
              <a:rPr lang="en-US" dirty="0"/>
              <a:t> </a:t>
            </a:r>
            <a:r>
              <a:rPr lang="en-US" dirty="0" err="1"/>
              <a:t>ketat</a:t>
            </a:r>
            <a:r>
              <a:rPr lang="en-US" dirty="0"/>
              <a:t>, </a:t>
            </a:r>
            <a:r>
              <a:rPr lang="en-US" dirty="0" err="1"/>
              <a:t>penundaan</a:t>
            </a:r>
            <a:r>
              <a:rPr lang="en-US" dirty="0"/>
              <a:t> </a:t>
            </a:r>
            <a:r>
              <a:rPr lang="en-US" dirty="0" err="1"/>
              <a:t>keputusan</a:t>
            </a:r>
            <a:r>
              <a:rPr lang="en-US" dirty="0"/>
              <a:t> </a:t>
            </a:r>
            <a:r>
              <a:rPr lang="en-US" dirty="0" err="1"/>
              <a:t>bisa</a:t>
            </a:r>
            <a:r>
              <a:rPr lang="en-US" dirty="0"/>
              <a:t> </a:t>
            </a:r>
            <a:r>
              <a:rPr lang="en-US" dirty="0" err="1"/>
              <a:t>jadi</a:t>
            </a:r>
            <a:r>
              <a:rPr lang="en-US" dirty="0"/>
              <a:t> </a:t>
            </a:r>
            <a:r>
              <a:rPr lang="en-US" dirty="0" err="1"/>
              <a:t>cukup</a:t>
            </a:r>
            <a:r>
              <a:rPr lang="en-US" dirty="0"/>
              <a:t> me-</a:t>
            </a:r>
            <a:r>
              <a:rPr lang="en-US" dirty="0" err="1"/>
              <a:t>rugikan</a:t>
            </a:r>
            <a:r>
              <a:rPr lang="en-US" dirty="0"/>
              <a:t>. </a:t>
            </a:r>
            <a:r>
              <a:rPr lang="en-US" dirty="0" err="1"/>
              <a:t>Penundaan</a:t>
            </a:r>
            <a:r>
              <a:rPr lang="en-US" dirty="0"/>
              <a:t> </a:t>
            </a:r>
            <a:r>
              <a:rPr lang="en-US" dirty="0" err="1"/>
              <a:t>pekerjaan</a:t>
            </a:r>
            <a:r>
              <a:rPr lang="en-US" dirty="0"/>
              <a:t> yang </a:t>
            </a:r>
            <a:r>
              <a:rPr lang="en-US" dirty="0" err="1"/>
              <a:t>disebabkan</a:t>
            </a:r>
            <a:r>
              <a:rPr lang="en-US" dirty="0"/>
              <a:t> </a:t>
            </a:r>
            <a:r>
              <a:rPr lang="en-US" dirty="0" err="1"/>
              <a:t>pengendalian</a:t>
            </a:r>
            <a:r>
              <a:rPr lang="en-US" dirty="0"/>
              <a:t> </a:t>
            </a:r>
            <a:r>
              <a:rPr lang="en-US" dirty="0" err="1"/>
              <a:t>bukanlah</a:t>
            </a:r>
            <a:r>
              <a:rPr lang="en-US" dirty="0"/>
              <a:t> </a:t>
            </a:r>
            <a:r>
              <a:rPr lang="en-US" dirty="0" err="1"/>
              <a:t>permasa-lahan</a:t>
            </a:r>
            <a:r>
              <a:rPr lang="en-US" dirty="0"/>
              <a:t> yang </a:t>
            </a:r>
            <a:r>
              <a:rPr lang="en-US" dirty="0" err="1"/>
              <a:t>berdiri</a:t>
            </a:r>
            <a:r>
              <a:rPr lang="en-US" dirty="0"/>
              <a:t> </a:t>
            </a:r>
            <a:r>
              <a:rPr lang="en-US" dirty="0" err="1"/>
              <a:t>sendiri</a:t>
            </a:r>
            <a:r>
              <a:rPr lang="en-US" dirty="0"/>
              <a:t>; </a:t>
            </a:r>
            <a:r>
              <a:rPr lang="en-US" dirty="0" err="1"/>
              <a:t>penundaan</a:t>
            </a:r>
            <a:r>
              <a:rPr lang="en-US" dirty="0"/>
              <a:t> </a:t>
            </a:r>
            <a:r>
              <a:rPr lang="en-US" dirty="0" err="1"/>
              <a:t>tersebut</a:t>
            </a:r>
            <a:r>
              <a:rPr lang="en-US" dirty="0"/>
              <a:t> </a:t>
            </a:r>
            <a:r>
              <a:rPr lang="en-US" dirty="0" err="1"/>
              <a:t>dapat</a:t>
            </a:r>
            <a:r>
              <a:rPr lang="en-US" dirty="0"/>
              <a:t> </a:t>
            </a:r>
            <a:r>
              <a:rPr lang="en-US" dirty="0" err="1"/>
              <a:t>menyebabkan</a:t>
            </a:r>
            <a:r>
              <a:rPr lang="en-US" dirty="0"/>
              <a:t> </a:t>
            </a:r>
            <a:r>
              <a:rPr lang="en-US" dirty="0" err="1"/>
              <a:t>reaksi</a:t>
            </a:r>
            <a:r>
              <a:rPr lang="en-US" dirty="0"/>
              <a:t> </a:t>
            </a:r>
            <a:r>
              <a:rPr lang="en-US" dirty="0" err="1"/>
              <a:t>manajerial</a:t>
            </a:r>
            <a:r>
              <a:rPr lang="en-US" dirty="0"/>
              <a:t> yang </a:t>
            </a:r>
            <a:r>
              <a:rPr lang="en-US" dirty="0" err="1"/>
              <a:t>mungkin</a:t>
            </a:r>
            <a:r>
              <a:rPr lang="en-US" dirty="0"/>
              <a:t> </a:t>
            </a:r>
            <a:r>
              <a:rPr lang="en-US" dirty="0" err="1"/>
              <a:t>merugikan</a:t>
            </a:r>
            <a:r>
              <a:rPr lang="en-US" dirty="0"/>
              <a:t>, </a:t>
            </a:r>
            <a:r>
              <a:rPr lang="en-US" dirty="0" err="1"/>
              <a:t>seperti</a:t>
            </a:r>
            <a:r>
              <a:rPr lang="en-US" dirty="0"/>
              <a:t> </a:t>
            </a:r>
            <a:r>
              <a:rPr lang="en-US" dirty="0" err="1"/>
              <a:t>gameplaying</a:t>
            </a:r>
            <a:r>
              <a:rPr lang="en-US" dirty="0"/>
              <a:t>, </a:t>
            </a:r>
            <a:r>
              <a:rPr lang="en-US" dirty="0" err="1"/>
              <a:t>atau</a:t>
            </a:r>
            <a:r>
              <a:rPr lang="en-US" dirty="0"/>
              <a:t> </a:t>
            </a:r>
            <a:r>
              <a:rPr lang="en-US" dirty="0" err="1"/>
              <a:t>reaksi</a:t>
            </a:r>
            <a:r>
              <a:rPr lang="en-US" dirty="0"/>
              <a:t> yang </a:t>
            </a:r>
            <a:r>
              <a:rPr lang="en-US" dirty="0" err="1"/>
              <a:t>merusak</a:t>
            </a:r>
            <a:r>
              <a:rPr lang="en-US" dirty="0"/>
              <a:t> </a:t>
            </a:r>
            <a:r>
              <a:rPr lang="en-US" dirty="0" err="1"/>
              <a:t>perilaku</a:t>
            </a:r>
            <a:r>
              <a:rPr lang="en-US" dirty="0"/>
              <a:t> yang </a:t>
            </a:r>
            <a:r>
              <a:rPr lang="en-US" dirty="0" err="1"/>
              <a:t>harus</a:t>
            </a:r>
            <a:r>
              <a:rPr lang="en-US" dirty="0"/>
              <a:t> </a:t>
            </a:r>
            <a:r>
              <a:rPr lang="en-US" dirty="0" err="1"/>
              <a:t>diperiksa</a:t>
            </a:r>
            <a:r>
              <a:rPr lang="en-US" dirty="0"/>
              <a:t> </a:t>
            </a:r>
            <a:r>
              <a:rPr lang="en-US" dirty="0" err="1"/>
              <a:t>oleh</a:t>
            </a:r>
            <a:r>
              <a:rPr lang="en-US" dirty="0"/>
              <a:t> </a:t>
            </a:r>
            <a:r>
              <a:rPr lang="en-US" dirty="0" err="1"/>
              <a:t>pengendalian</a:t>
            </a:r>
            <a:r>
              <a:rPr lang="en-US" dirty="0"/>
              <a:t>.</a:t>
            </a:r>
          </a:p>
        </p:txBody>
      </p:sp>
      <p:sp>
        <p:nvSpPr>
          <p:cNvPr id="4" name="Title 3"/>
          <p:cNvSpPr>
            <a:spLocks noGrp="1"/>
          </p:cNvSpPr>
          <p:nvPr>
            <p:ph type="title"/>
          </p:nvPr>
        </p:nvSpPr>
        <p:spPr>
          <a:xfrm>
            <a:off x="538620" y="1652755"/>
            <a:ext cx="3248564" cy="3394554"/>
          </a:xfrm>
        </p:spPr>
        <p:txBody>
          <a:bodyPr>
            <a:normAutofit/>
          </a:bodyPr>
          <a:lstStyle/>
          <a:p>
            <a:pPr algn="ctr"/>
            <a:r>
              <a:rPr lang="en-US" dirty="0" err="1"/>
              <a:t>Penundaan</a:t>
            </a:r>
            <a:r>
              <a:rPr lang="en-US" dirty="0"/>
              <a:t> </a:t>
            </a:r>
            <a:r>
              <a:rPr lang="en-US" dirty="0" err="1"/>
              <a:t>Pekerjaan</a:t>
            </a:r>
            <a:endParaRPr lang="en-US" dirty="0"/>
          </a:p>
        </p:txBody>
      </p:sp>
      <p:sp>
        <p:nvSpPr>
          <p:cNvPr id="6" name="Freeform 5" descr="arrows icon"/>
          <p:cNvSpPr>
            <a:spLocks noChangeAspect="1" noEditPoints="1"/>
          </p:cNvSpPr>
          <p:nvPr/>
        </p:nvSpPr>
        <p:spPr bwMode="auto">
          <a:xfrm>
            <a:off x="702530" y="959597"/>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7030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1" y="583400"/>
            <a:ext cx="11029617" cy="560534"/>
          </a:xfrm>
        </p:spPr>
        <p:txBody>
          <a:bodyPr/>
          <a:lstStyle/>
          <a:p>
            <a:pPr algn="ctr"/>
            <a:r>
              <a:rPr lang="en-US" b="1" dirty="0"/>
              <a:t>KETATNYA PENGENDALIAN HASIL</a:t>
            </a:r>
          </a:p>
        </p:txBody>
      </p:sp>
      <p:sp>
        <p:nvSpPr>
          <p:cNvPr id="4" name="Text Placeholder 3"/>
          <p:cNvSpPr>
            <a:spLocks noGrp="1"/>
          </p:cNvSpPr>
          <p:nvPr>
            <p:ph type="body" idx="1"/>
          </p:nvPr>
        </p:nvSpPr>
        <p:spPr/>
        <p:txBody>
          <a:bodyPr/>
          <a:lstStyle/>
          <a:p>
            <a:r>
              <a:rPr lang="en-US" sz="2000" dirty="0" err="1"/>
              <a:t>Definisi</a:t>
            </a:r>
            <a:r>
              <a:rPr lang="en-US" sz="2000" dirty="0"/>
              <a:t> yang </a:t>
            </a:r>
            <a:r>
              <a:rPr lang="en-US" sz="2000" dirty="0" err="1"/>
              <a:t>dihasilkan</a:t>
            </a:r>
            <a:endParaRPr lang="en-US" sz="2000" dirty="0"/>
          </a:p>
        </p:txBody>
      </p:sp>
      <p:sp>
        <p:nvSpPr>
          <p:cNvPr id="5" name="Content Placeholder 4"/>
          <p:cNvSpPr>
            <a:spLocks noGrp="1"/>
          </p:cNvSpPr>
          <p:nvPr>
            <p:ph sz="half" idx="2"/>
          </p:nvPr>
        </p:nvSpPr>
        <p:spPr/>
        <p:txBody>
          <a:bodyPr>
            <a:normAutofit fontScale="92500" lnSpcReduction="20000"/>
          </a:bodyPr>
          <a:lstStyle/>
          <a:p>
            <a:pPr marL="0" indent="0" algn="just">
              <a:lnSpc>
                <a:spcPct val="150000"/>
              </a:lnSpc>
              <a:buNone/>
            </a:pPr>
            <a:r>
              <a:rPr lang="en-US" dirty="0"/>
              <a:t>Agar </a:t>
            </a:r>
            <a:r>
              <a:rPr lang="en-US" dirty="0" err="1"/>
              <a:t>pengendalian</a:t>
            </a:r>
            <a:r>
              <a:rPr lang="en-US" dirty="0"/>
              <a:t> </a:t>
            </a:r>
            <a:r>
              <a:rPr lang="en-US" dirty="0" err="1"/>
              <a:t>manajemen</a:t>
            </a:r>
            <a:r>
              <a:rPr lang="en-US" dirty="0"/>
              <a:t> </a:t>
            </a:r>
            <a:r>
              <a:rPr lang="en-US" dirty="0" err="1"/>
              <a:t>dikatakan</a:t>
            </a:r>
            <a:r>
              <a:rPr lang="en-US" dirty="0"/>
              <a:t> </a:t>
            </a:r>
            <a:r>
              <a:rPr lang="en-US" dirty="0" err="1"/>
              <a:t>ketat</a:t>
            </a:r>
            <a:r>
              <a:rPr lang="en-US" dirty="0"/>
              <a:t> </a:t>
            </a:r>
            <a:r>
              <a:rPr lang="en-US" dirty="0" err="1"/>
              <a:t>dalam</a:t>
            </a:r>
            <a:r>
              <a:rPr lang="en-US" dirty="0"/>
              <a:t> </a:t>
            </a:r>
            <a:r>
              <a:rPr lang="en-US" dirty="0" err="1"/>
              <a:t>suatu</a:t>
            </a:r>
            <a:r>
              <a:rPr lang="en-US" dirty="0"/>
              <a:t> </a:t>
            </a:r>
            <a:r>
              <a:rPr lang="en-US" dirty="0" err="1"/>
              <a:t>sistem</a:t>
            </a:r>
            <a:r>
              <a:rPr lang="en-US" dirty="0"/>
              <a:t> </a:t>
            </a:r>
            <a:r>
              <a:rPr lang="en-US" dirty="0" err="1"/>
              <a:t>pengendalian</a:t>
            </a:r>
            <a:r>
              <a:rPr lang="en-US" dirty="0"/>
              <a:t> </a:t>
            </a:r>
            <a:r>
              <a:rPr lang="en-US" dirty="0" err="1"/>
              <a:t>hasil</a:t>
            </a:r>
            <a:r>
              <a:rPr lang="en-US" dirty="0"/>
              <a:t>, </a:t>
            </a:r>
            <a:r>
              <a:rPr lang="en-US" dirty="0" err="1"/>
              <a:t>dimensi</a:t>
            </a:r>
            <a:r>
              <a:rPr lang="en-US" dirty="0"/>
              <a:t> </a:t>
            </a:r>
            <a:r>
              <a:rPr lang="en-US" dirty="0" err="1"/>
              <a:t>hasil</a:t>
            </a:r>
            <a:r>
              <a:rPr lang="en-US" dirty="0"/>
              <a:t> </a:t>
            </a:r>
            <a:r>
              <a:rPr lang="en-US" dirty="0" err="1"/>
              <a:t>harus</a:t>
            </a:r>
            <a:r>
              <a:rPr lang="en-US" dirty="0"/>
              <a:t> </a:t>
            </a:r>
            <a:r>
              <a:rPr lang="en-US" dirty="0" err="1"/>
              <a:t>sesuai</a:t>
            </a:r>
            <a:r>
              <a:rPr lang="en-US" dirty="0"/>
              <a:t> </a:t>
            </a:r>
            <a:r>
              <a:rPr lang="en-US" dirty="0" err="1"/>
              <a:t>dengan</a:t>
            </a:r>
            <a:r>
              <a:rPr lang="en-US" dirty="0"/>
              <a:t> </a:t>
            </a:r>
            <a:r>
              <a:rPr lang="en-US" dirty="0" err="1"/>
              <a:t>tujuan</a:t>
            </a:r>
            <a:r>
              <a:rPr lang="en-US" dirty="0"/>
              <a:t> </a:t>
            </a:r>
            <a:r>
              <a:rPr lang="en-US" dirty="0" err="1"/>
              <a:t>organisasi</a:t>
            </a:r>
            <a:r>
              <a:rPr lang="en-US" dirty="0"/>
              <a:t> yang </a:t>
            </a:r>
            <a:r>
              <a:rPr lang="en-US" dirty="0" err="1"/>
              <a:t>sebenarnya</a:t>
            </a:r>
            <a:r>
              <a:rPr lang="en-US" dirty="0"/>
              <a:t>, target </a:t>
            </a:r>
            <a:r>
              <a:rPr lang="en-US" dirty="0" err="1"/>
              <a:t>kinerja</a:t>
            </a:r>
            <a:r>
              <a:rPr lang="en-US" dirty="0"/>
              <a:t> </a:t>
            </a:r>
            <a:r>
              <a:rPr lang="en-US" dirty="0" err="1"/>
              <a:t>harus</a:t>
            </a:r>
            <a:r>
              <a:rPr lang="en-US" dirty="0"/>
              <a:t> </a:t>
            </a:r>
            <a:r>
              <a:rPr lang="en-US" dirty="0" err="1"/>
              <a:t>spesifik</a:t>
            </a:r>
            <a:r>
              <a:rPr lang="en-US" dirty="0"/>
              <a:t>, </a:t>
            </a:r>
            <a:r>
              <a:rPr lang="en-US" dirty="0" err="1"/>
              <a:t>hasil</a:t>
            </a:r>
            <a:r>
              <a:rPr lang="en-US" dirty="0"/>
              <a:t> yang </a:t>
            </a:r>
            <a:r>
              <a:rPr lang="en-US" dirty="0" err="1"/>
              <a:t>diinginkan</a:t>
            </a:r>
            <a:r>
              <a:rPr lang="en-US" dirty="0"/>
              <a:t> </a:t>
            </a:r>
            <a:r>
              <a:rPr lang="en-US" dirty="0" err="1"/>
              <a:t>harus</a:t>
            </a:r>
            <a:r>
              <a:rPr lang="en-US" dirty="0"/>
              <a:t> </a:t>
            </a:r>
            <a:r>
              <a:rPr lang="en-US" dirty="0" err="1"/>
              <a:t>secara</a:t>
            </a:r>
            <a:r>
              <a:rPr lang="en-US" dirty="0"/>
              <a:t> </a:t>
            </a:r>
            <a:r>
              <a:rPr lang="en-US" dirty="0" err="1"/>
              <a:t>efektif</a:t>
            </a:r>
            <a:r>
              <a:rPr lang="en-US" dirty="0"/>
              <a:t> </a:t>
            </a:r>
            <a:r>
              <a:rPr lang="en-US" dirty="0" err="1"/>
              <a:t>dikomunikasikan</a:t>
            </a:r>
            <a:r>
              <a:rPr lang="en-US" dirty="0"/>
              <a:t> </a:t>
            </a:r>
            <a:r>
              <a:rPr lang="en-US" dirty="0" err="1"/>
              <a:t>dan</a:t>
            </a:r>
            <a:r>
              <a:rPr lang="en-US" dirty="0"/>
              <a:t> </a:t>
            </a:r>
            <a:r>
              <a:rPr lang="en-US" dirty="0" err="1"/>
              <a:t>diinternalisasi</a:t>
            </a:r>
            <a:r>
              <a:rPr lang="en-US" dirty="0"/>
              <a:t> </a:t>
            </a:r>
            <a:r>
              <a:rPr lang="en-US" dirty="0" err="1"/>
              <a:t>oleh</a:t>
            </a:r>
            <a:r>
              <a:rPr lang="en-US" dirty="0"/>
              <a:t> </a:t>
            </a:r>
            <a:r>
              <a:rPr lang="en-US" dirty="0" err="1"/>
              <a:t>karyawan</a:t>
            </a:r>
            <a:r>
              <a:rPr lang="en-US" dirty="0"/>
              <a:t> yang </a:t>
            </a:r>
            <a:r>
              <a:rPr lang="en-US" dirty="0" err="1"/>
              <a:t>sikapnya</a:t>
            </a:r>
            <a:r>
              <a:rPr lang="en-US" dirty="0"/>
              <a:t> </a:t>
            </a:r>
            <a:r>
              <a:rPr lang="en-US" dirty="0" err="1"/>
              <a:t>sedang</a:t>
            </a:r>
            <a:r>
              <a:rPr lang="en-US" dirty="0"/>
              <a:t> </a:t>
            </a:r>
            <a:r>
              <a:rPr lang="en-US" dirty="0" err="1"/>
              <a:t>dikendalikan</a:t>
            </a:r>
            <a:r>
              <a:rPr lang="en-US" dirty="0"/>
              <a:t>, </a:t>
            </a:r>
            <a:r>
              <a:rPr lang="en-US" dirty="0" err="1"/>
              <a:t>dan</a:t>
            </a:r>
            <a:r>
              <a:rPr lang="en-US" dirty="0"/>
              <a:t> </a:t>
            </a:r>
            <a:r>
              <a:rPr lang="en-US" dirty="0" err="1"/>
              <a:t>apabila</a:t>
            </a:r>
            <a:r>
              <a:rPr lang="en-US" dirty="0"/>
              <a:t> </a:t>
            </a:r>
            <a:r>
              <a:rPr lang="en-US" dirty="0" err="1"/>
              <a:t>pengendalian</a:t>
            </a:r>
            <a:r>
              <a:rPr lang="en-US" dirty="0"/>
              <a:t> </a:t>
            </a:r>
            <a:r>
              <a:rPr lang="en-US" dirty="0" err="1"/>
              <a:t>hasil</a:t>
            </a:r>
            <a:r>
              <a:rPr lang="en-US" dirty="0"/>
              <a:t> </a:t>
            </a:r>
            <a:r>
              <a:rPr lang="en-US" dirty="0" err="1"/>
              <a:t>digunakan</a:t>
            </a:r>
            <a:r>
              <a:rPr lang="en-US" dirty="0"/>
              <a:t> </a:t>
            </a:r>
            <a:r>
              <a:rPr lang="en-US" dirty="0" err="1"/>
              <a:t>secara</a:t>
            </a:r>
            <a:r>
              <a:rPr lang="en-US" dirty="0"/>
              <a:t> </a:t>
            </a:r>
            <a:r>
              <a:rPr lang="en-US" dirty="0" err="1"/>
              <a:t>ekslusif</a:t>
            </a:r>
            <a:r>
              <a:rPr lang="en-US" dirty="0"/>
              <a:t> </a:t>
            </a:r>
            <a:r>
              <a:rPr lang="en-US" dirty="0" err="1"/>
              <a:t>pada</a:t>
            </a:r>
            <a:r>
              <a:rPr lang="en-US" dirty="0"/>
              <a:t> </a:t>
            </a:r>
            <a:r>
              <a:rPr lang="en-US" dirty="0" err="1"/>
              <a:t>bagian</a:t>
            </a:r>
            <a:r>
              <a:rPr lang="en-US" dirty="0"/>
              <a:t> </a:t>
            </a:r>
            <a:r>
              <a:rPr lang="en-US" dirty="0" err="1"/>
              <a:t>kinerja</a:t>
            </a:r>
            <a:r>
              <a:rPr lang="en-US" dirty="0"/>
              <a:t> yang </a:t>
            </a:r>
            <a:r>
              <a:rPr lang="en-US" dirty="0" err="1"/>
              <a:t>ada</a:t>
            </a:r>
            <a:r>
              <a:rPr lang="en-US" dirty="0"/>
              <a:t>, </a:t>
            </a:r>
            <a:r>
              <a:rPr lang="en-US" dirty="0" err="1"/>
              <a:t>pengukurannya</a:t>
            </a:r>
            <a:r>
              <a:rPr lang="en-US" dirty="0"/>
              <a:t> </a:t>
            </a:r>
            <a:r>
              <a:rPr lang="en-US" dirty="0" err="1"/>
              <a:t>pasti</a:t>
            </a:r>
            <a:r>
              <a:rPr lang="en-US" dirty="0"/>
              <a:t> </a:t>
            </a:r>
            <a:r>
              <a:rPr lang="en-US" dirty="0" err="1"/>
              <a:t>lengkap</a:t>
            </a:r>
            <a:r>
              <a:rPr lang="en-US" dirty="0"/>
              <a:t>.</a:t>
            </a:r>
          </a:p>
        </p:txBody>
      </p:sp>
      <p:sp>
        <p:nvSpPr>
          <p:cNvPr id="6" name="Text Placeholder 5"/>
          <p:cNvSpPr>
            <a:spLocks noGrp="1"/>
          </p:cNvSpPr>
          <p:nvPr>
            <p:ph type="body" sz="quarter" idx="3"/>
          </p:nvPr>
        </p:nvSpPr>
        <p:spPr/>
        <p:txBody>
          <a:bodyPr/>
          <a:lstStyle/>
          <a:p>
            <a:r>
              <a:rPr lang="en-US" sz="2000" dirty="0" err="1"/>
              <a:t>Kesesuaian</a:t>
            </a:r>
            <a:endParaRPr lang="en-US" sz="2000" dirty="0"/>
          </a:p>
        </p:txBody>
      </p:sp>
      <p:sp>
        <p:nvSpPr>
          <p:cNvPr id="7" name="Content Placeholder 6"/>
          <p:cNvSpPr>
            <a:spLocks noGrp="1"/>
          </p:cNvSpPr>
          <p:nvPr>
            <p:ph sz="quarter" idx="4"/>
          </p:nvPr>
        </p:nvSpPr>
        <p:spPr/>
        <p:txBody>
          <a:bodyPr>
            <a:normAutofit/>
          </a:bodyPr>
          <a:lstStyle/>
          <a:p>
            <a:pPr marL="0" indent="0" algn="just">
              <a:lnSpc>
                <a:spcPct val="150000"/>
              </a:lnSpc>
              <a:buNone/>
            </a:pPr>
            <a:r>
              <a:rPr lang="en-US" sz="1700" dirty="0" err="1"/>
              <a:t>Sistem</a:t>
            </a:r>
            <a:r>
              <a:rPr lang="en-US" sz="1700" dirty="0"/>
              <a:t> </a:t>
            </a:r>
            <a:r>
              <a:rPr lang="en-US" sz="1700" dirty="0" err="1"/>
              <a:t>pengendalian</a:t>
            </a:r>
            <a:r>
              <a:rPr lang="en-US" sz="1700" dirty="0"/>
              <a:t> </a:t>
            </a:r>
            <a:r>
              <a:rPr lang="en-US" sz="1700" dirty="0" err="1"/>
              <a:t>hasil</a:t>
            </a:r>
            <a:r>
              <a:rPr lang="en-US" sz="1700" dirty="0"/>
              <a:t> </a:t>
            </a:r>
            <a:r>
              <a:rPr lang="en-US" sz="1700" dirty="0" err="1"/>
              <a:t>mungkin</a:t>
            </a:r>
            <a:r>
              <a:rPr lang="en-US" sz="1700" dirty="0"/>
              <a:t> </a:t>
            </a:r>
            <a:r>
              <a:rPr lang="en-US" sz="1700" dirty="0" err="1"/>
              <a:t>mengalami</a:t>
            </a:r>
            <a:r>
              <a:rPr lang="en-US" sz="1700" dirty="0"/>
              <a:t> </a:t>
            </a:r>
            <a:r>
              <a:rPr lang="en-US" sz="1700" dirty="0" err="1"/>
              <a:t>permasalahan</a:t>
            </a:r>
            <a:r>
              <a:rPr lang="en-US" sz="1700" dirty="0"/>
              <a:t> </a:t>
            </a:r>
            <a:r>
              <a:rPr lang="en-US" sz="1700" dirty="0" err="1"/>
              <a:t>kesesuaian</a:t>
            </a:r>
            <a:r>
              <a:rPr lang="en-US" sz="1700" dirty="0"/>
              <a:t> </a:t>
            </a:r>
            <a:r>
              <a:rPr lang="en-US" sz="1700" dirty="0" err="1"/>
              <a:t>karena</a:t>
            </a:r>
            <a:r>
              <a:rPr lang="en-US" sz="1700" dirty="0"/>
              <a:t> </a:t>
            </a:r>
            <a:r>
              <a:rPr lang="en-US" sz="1700" dirty="0" err="1"/>
              <a:t>menajer</a:t>
            </a:r>
            <a:r>
              <a:rPr lang="en-US" sz="1700" dirty="0"/>
              <a:t> </a:t>
            </a:r>
            <a:r>
              <a:rPr lang="en-US" sz="1700" dirty="0" err="1"/>
              <a:t>tidak</a:t>
            </a:r>
            <a:r>
              <a:rPr lang="en-US" sz="1700" dirty="0"/>
              <a:t> </a:t>
            </a:r>
            <a:r>
              <a:rPr lang="en-US" sz="1700" dirty="0" err="1"/>
              <a:t>memahami</a:t>
            </a:r>
            <a:r>
              <a:rPr lang="en-US" sz="1700" dirty="0"/>
              <a:t> </a:t>
            </a:r>
            <a:r>
              <a:rPr lang="en-US" sz="1700" dirty="0" err="1"/>
              <a:t>dengan</a:t>
            </a:r>
            <a:r>
              <a:rPr lang="en-US" sz="1700" dirty="0"/>
              <a:t> </a:t>
            </a:r>
            <a:r>
              <a:rPr lang="en-US" sz="1700" dirty="0" err="1"/>
              <a:t>baik</a:t>
            </a:r>
            <a:r>
              <a:rPr lang="en-US" sz="1700" dirty="0"/>
              <a:t> </a:t>
            </a:r>
            <a:r>
              <a:rPr lang="en-US" sz="1700" dirty="0" err="1"/>
              <a:t>tujuan</a:t>
            </a:r>
            <a:r>
              <a:rPr lang="en-US" sz="1700" dirty="0"/>
              <a:t> </a:t>
            </a:r>
            <a:r>
              <a:rPr lang="en-US" sz="1700" dirty="0" err="1"/>
              <a:t>organisasi</a:t>
            </a:r>
            <a:r>
              <a:rPr lang="en-US" sz="1700" dirty="0"/>
              <a:t> yang </a:t>
            </a:r>
            <a:r>
              <a:rPr lang="en-US" sz="1700" dirty="0" err="1"/>
              <a:t>sesungguhnya</a:t>
            </a:r>
            <a:r>
              <a:rPr lang="en-US" sz="1700" dirty="0"/>
              <a:t> </a:t>
            </a:r>
            <a:r>
              <a:rPr lang="en-US" sz="1700" dirty="0" err="1"/>
              <a:t>atau</a:t>
            </a:r>
            <a:r>
              <a:rPr lang="en-US" sz="1700" dirty="0"/>
              <a:t> </a:t>
            </a:r>
            <a:r>
              <a:rPr lang="en-US" sz="1700" dirty="0" err="1"/>
              <a:t>karena</a:t>
            </a:r>
            <a:r>
              <a:rPr lang="en-US" sz="1700" dirty="0"/>
              <a:t> </a:t>
            </a:r>
            <a:r>
              <a:rPr lang="en-US" sz="1700" dirty="0" err="1"/>
              <a:t>dimensi</a:t>
            </a:r>
            <a:r>
              <a:rPr lang="en-US" sz="1700" dirty="0"/>
              <a:t> </a:t>
            </a:r>
            <a:r>
              <a:rPr lang="en-US" sz="1700" dirty="0" err="1"/>
              <a:t>kinerja</a:t>
            </a:r>
            <a:r>
              <a:rPr lang="en-US" sz="1700" dirty="0"/>
              <a:t> yang </a:t>
            </a:r>
            <a:r>
              <a:rPr lang="en-US" sz="1700" dirty="0" err="1"/>
              <a:t>dipilih</a:t>
            </a:r>
            <a:r>
              <a:rPr lang="en-US" sz="1700" dirty="0"/>
              <a:t> </a:t>
            </a:r>
            <a:r>
              <a:rPr lang="en-US" sz="1700" dirty="0" err="1"/>
              <a:t>oleh</a:t>
            </a:r>
            <a:r>
              <a:rPr lang="en-US" sz="1700" dirty="0"/>
              <a:t> </a:t>
            </a:r>
            <a:r>
              <a:rPr lang="en-US" sz="1700" dirty="0" err="1"/>
              <a:t>manajer</a:t>
            </a:r>
            <a:r>
              <a:rPr lang="en-US" sz="1700" dirty="0"/>
              <a:t> </a:t>
            </a:r>
            <a:r>
              <a:rPr lang="en-US" sz="1700" dirty="0" err="1"/>
              <a:t>untuk</a:t>
            </a:r>
            <a:r>
              <a:rPr lang="en-US" sz="1700" dirty="0"/>
              <a:t> </a:t>
            </a:r>
            <a:r>
              <a:rPr lang="en-US" sz="1700" dirty="0" err="1"/>
              <a:t>mengukur</a:t>
            </a:r>
            <a:r>
              <a:rPr lang="en-US" sz="1700" dirty="0"/>
              <a:t> </a:t>
            </a:r>
            <a:r>
              <a:rPr lang="en-US" sz="1700" dirty="0" err="1"/>
              <a:t>hasil</a:t>
            </a:r>
            <a:r>
              <a:rPr lang="en-US" sz="1700" dirty="0"/>
              <a:t> </a:t>
            </a:r>
            <a:r>
              <a:rPr lang="en-US" sz="1700" dirty="0" err="1"/>
              <a:t>tidak</a:t>
            </a:r>
            <a:r>
              <a:rPr lang="en-US" sz="1700" dirty="0"/>
              <a:t> </a:t>
            </a:r>
            <a:r>
              <a:rPr lang="en-US" sz="1700" dirty="0" err="1"/>
              <a:t>merefleksikan</a:t>
            </a:r>
            <a:r>
              <a:rPr lang="en-US" sz="1700" dirty="0"/>
              <a:t> </a:t>
            </a:r>
            <a:r>
              <a:rPr lang="en-US" sz="1700" dirty="0" err="1"/>
              <a:t>tujuan</a:t>
            </a:r>
            <a:r>
              <a:rPr lang="en-US" sz="1700" dirty="0"/>
              <a:t> yang </a:t>
            </a:r>
            <a:r>
              <a:rPr lang="en-US" sz="1700" dirty="0" err="1"/>
              <a:t>seseungguhnya</a:t>
            </a:r>
            <a:r>
              <a:rPr lang="en-US" sz="1700" dirty="0"/>
              <a:t> </a:t>
            </a:r>
            <a:r>
              <a:rPr lang="en-US" sz="1700" dirty="0" err="1"/>
              <a:t>dengan</a:t>
            </a:r>
            <a:r>
              <a:rPr lang="en-US" sz="1700" dirty="0"/>
              <a:t> </a:t>
            </a:r>
            <a:r>
              <a:rPr lang="en-US" sz="1700" dirty="0" err="1"/>
              <a:t>baik</a:t>
            </a:r>
            <a:r>
              <a:rPr lang="en-US" sz="1700" dirty="0"/>
              <a:t>.</a:t>
            </a:r>
          </a:p>
        </p:txBody>
      </p:sp>
      <p:grpSp>
        <p:nvGrpSpPr>
          <p:cNvPr id="8" name="Group 86" descr="three tier podium icon"/>
          <p:cNvGrpSpPr>
            <a:grpSpLocks noChangeAspect="1"/>
          </p:cNvGrpSpPr>
          <p:nvPr/>
        </p:nvGrpSpPr>
        <p:grpSpPr bwMode="auto">
          <a:xfrm>
            <a:off x="6537167" y="2210232"/>
            <a:ext cx="672894" cy="501529"/>
            <a:chOff x="4476" y="1776"/>
            <a:chExt cx="428" cy="319"/>
          </a:xfrm>
          <a:solidFill>
            <a:schemeClr val="accent3"/>
          </a:solidFill>
        </p:grpSpPr>
        <p:sp>
          <p:nvSpPr>
            <p:cNvPr id="9" name="Freeform 87"/>
            <p:cNvSpPr>
              <a:spLocks noEditPoints="1"/>
            </p:cNvSpPr>
            <p:nvPr/>
          </p:nvSpPr>
          <p:spPr bwMode="auto">
            <a:xfrm>
              <a:off x="4478"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0" name="Freeform 88"/>
            <p:cNvSpPr>
              <a:spLocks noEditPoints="1"/>
            </p:cNvSpPr>
            <p:nvPr/>
          </p:nvSpPr>
          <p:spPr bwMode="auto">
            <a:xfrm>
              <a:off x="4762"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1" name="Freeform 89"/>
            <p:cNvSpPr>
              <a:spLocks noEditPoints="1"/>
            </p:cNvSpPr>
            <p:nvPr/>
          </p:nvSpPr>
          <p:spPr bwMode="auto">
            <a:xfrm>
              <a:off x="4602" y="1829"/>
              <a:ext cx="178" cy="266"/>
            </a:xfrm>
            <a:custGeom>
              <a:avLst/>
              <a:gdLst>
                <a:gd name="T0" fmla="*/ 114 w 120"/>
                <a:gd name="T1" fmla="*/ 180 h 180"/>
                <a:gd name="T2" fmla="*/ 6 w 120"/>
                <a:gd name="T3" fmla="*/ 180 h 180"/>
                <a:gd name="T4" fmla="*/ 0 w 120"/>
                <a:gd name="T5" fmla="*/ 174 h 180"/>
                <a:gd name="T6" fmla="*/ 0 w 120"/>
                <a:gd name="T7" fmla="*/ 6 h 180"/>
                <a:gd name="T8" fmla="*/ 6 w 120"/>
                <a:gd name="T9" fmla="*/ 0 h 180"/>
                <a:gd name="T10" fmla="*/ 114 w 120"/>
                <a:gd name="T11" fmla="*/ 0 h 180"/>
                <a:gd name="T12" fmla="*/ 120 w 120"/>
                <a:gd name="T13" fmla="*/ 6 h 180"/>
                <a:gd name="T14" fmla="*/ 120 w 120"/>
                <a:gd name="T15" fmla="*/ 174 h 180"/>
                <a:gd name="T16" fmla="*/ 114 w 120"/>
                <a:gd name="T17" fmla="*/ 180 h 180"/>
                <a:gd name="T18" fmla="*/ 12 w 120"/>
                <a:gd name="T19" fmla="*/ 168 h 180"/>
                <a:gd name="T20" fmla="*/ 108 w 120"/>
                <a:gd name="T21" fmla="*/ 168 h 180"/>
                <a:gd name="T22" fmla="*/ 108 w 120"/>
                <a:gd name="T23" fmla="*/ 12 h 180"/>
                <a:gd name="T24" fmla="*/ 12 w 120"/>
                <a:gd name="T25" fmla="*/ 12 h 180"/>
                <a:gd name="T26" fmla="*/ 12 w 12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80">
                  <a:moveTo>
                    <a:pt x="114" y="180"/>
                  </a:moveTo>
                  <a:cubicBezTo>
                    <a:pt x="6" y="180"/>
                    <a:pt x="6" y="180"/>
                    <a:pt x="6" y="180"/>
                  </a:cubicBezTo>
                  <a:cubicBezTo>
                    <a:pt x="2" y="180"/>
                    <a:pt x="0" y="178"/>
                    <a:pt x="0" y="174"/>
                  </a:cubicBezTo>
                  <a:cubicBezTo>
                    <a:pt x="0" y="6"/>
                    <a:pt x="0" y="6"/>
                    <a:pt x="0" y="6"/>
                  </a:cubicBezTo>
                  <a:cubicBezTo>
                    <a:pt x="0" y="3"/>
                    <a:pt x="2" y="0"/>
                    <a:pt x="6" y="0"/>
                  </a:cubicBezTo>
                  <a:cubicBezTo>
                    <a:pt x="114" y="0"/>
                    <a:pt x="114" y="0"/>
                    <a:pt x="114" y="0"/>
                  </a:cubicBezTo>
                  <a:cubicBezTo>
                    <a:pt x="117" y="0"/>
                    <a:pt x="120" y="3"/>
                    <a:pt x="120" y="6"/>
                  </a:cubicBezTo>
                  <a:cubicBezTo>
                    <a:pt x="120" y="174"/>
                    <a:pt x="120" y="174"/>
                    <a:pt x="120" y="174"/>
                  </a:cubicBezTo>
                  <a:cubicBezTo>
                    <a:pt x="120" y="178"/>
                    <a:pt x="117" y="180"/>
                    <a:pt x="114" y="180"/>
                  </a:cubicBezTo>
                  <a:close/>
                  <a:moveTo>
                    <a:pt x="12" y="168"/>
                  </a:moveTo>
                  <a:cubicBezTo>
                    <a:pt x="108" y="168"/>
                    <a:pt x="108" y="168"/>
                    <a:pt x="108" y="168"/>
                  </a:cubicBezTo>
                  <a:cubicBezTo>
                    <a:pt x="108" y="12"/>
                    <a:pt x="108" y="12"/>
                    <a:pt x="10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2" name="Freeform 90"/>
            <p:cNvSpPr>
              <a:spLocks noEditPoints="1"/>
            </p:cNvSpPr>
            <p:nvPr/>
          </p:nvSpPr>
          <p:spPr bwMode="auto">
            <a:xfrm>
              <a:off x="4762" y="1864"/>
              <a:ext cx="142"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72 w 96"/>
                <a:gd name="T11" fmla="*/ 0 h 48"/>
                <a:gd name="T12" fmla="*/ 77 w 96"/>
                <a:gd name="T13" fmla="*/ 4 h 48"/>
                <a:gd name="T14" fmla="*/ 95 w 96"/>
                <a:gd name="T15" fmla="*/ 40 h 48"/>
                <a:gd name="T16" fmla="*/ 95 w 96"/>
                <a:gd name="T17" fmla="*/ 46 h 48"/>
                <a:gd name="T18" fmla="*/ 90 w 96"/>
                <a:gd name="T19" fmla="*/ 48 h 48"/>
                <a:gd name="T20" fmla="*/ 12 w 96"/>
                <a:gd name="T21" fmla="*/ 36 h 48"/>
                <a:gd name="T22" fmla="*/ 80 w 96"/>
                <a:gd name="T23" fmla="*/ 36 h 48"/>
                <a:gd name="T24" fmla="*/ 68 w 96"/>
                <a:gd name="T25" fmla="*/ 12 h 48"/>
                <a:gd name="T26" fmla="*/ 12 w 96"/>
                <a:gd name="T27" fmla="*/ 12 h 48"/>
                <a:gd name="T28" fmla="*/ 12 w 96"/>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48">
                  <a:moveTo>
                    <a:pt x="90" y="48"/>
                  </a:moveTo>
                  <a:cubicBezTo>
                    <a:pt x="6" y="48"/>
                    <a:pt x="6" y="48"/>
                    <a:pt x="6" y="48"/>
                  </a:cubicBezTo>
                  <a:cubicBezTo>
                    <a:pt x="2" y="48"/>
                    <a:pt x="0" y="46"/>
                    <a:pt x="0" y="42"/>
                  </a:cubicBezTo>
                  <a:cubicBezTo>
                    <a:pt x="0" y="6"/>
                    <a:pt x="0" y="6"/>
                    <a:pt x="0" y="6"/>
                  </a:cubicBezTo>
                  <a:cubicBezTo>
                    <a:pt x="0" y="3"/>
                    <a:pt x="2" y="0"/>
                    <a:pt x="6" y="0"/>
                  </a:cubicBezTo>
                  <a:cubicBezTo>
                    <a:pt x="72" y="0"/>
                    <a:pt x="72" y="0"/>
                    <a:pt x="72" y="0"/>
                  </a:cubicBezTo>
                  <a:cubicBezTo>
                    <a:pt x="74" y="0"/>
                    <a:pt x="76" y="2"/>
                    <a:pt x="77" y="4"/>
                  </a:cubicBezTo>
                  <a:cubicBezTo>
                    <a:pt x="95" y="40"/>
                    <a:pt x="95" y="40"/>
                    <a:pt x="95" y="40"/>
                  </a:cubicBezTo>
                  <a:cubicBezTo>
                    <a:pt x="96" y="42"/>
                    <a:pt x="96" y="44"/>
                    <a:pt x="95" y="46"/>
                  </a:cubicBezTo>
                  <a:cubicBezTo>
                    <a:pt x="94" y="47"/>
                    <a:pt x="92" y="48"/>
                    <a:pt x="90" y="48"/>
                  </a:cubicBezTo>
                  <a:close/>
                  <a:moveTo>
                    <a:pt x="12" y="36"/>
                  </a:moveTo>
                  <a:cubicBezTo>
                    <a:pt x="80" y="36"/>
                    <a:pt x="80" y="36"/>
                    <a:pt x="80" y="36"/>
                  </a:cubicBezTo>
                  <a:cubicBezTo>
                    <a:pt x="68" y="12"/>
                    <a:pt x="68" y="12"/>
                    <a:pt x="6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3" name="Freeform 91"/>
            <p:cNvSpPr>
              <a:spLocks noEditPoints="1"/>
            </p:cNvSpPr>
            <p:nvPr/>
          </p:nvSpPr>
          <p:spPr bwMode="auto">
            <a:xfrm>
              <a:off x="4476" y="1864"/>
              <a:ext cx="144" cy="71"/>
            </a:xfrm>
            <a:custGeom>
              <a:avLst/>
              <a:gdLst>
                <a:gd name="T0" fmla="*/ 91 w 97"/>
                <a:gd name="T1" fmla="*/ 48 h 48"/>
                <a:gd name="T2" fmla="*/ 7 w 97"/>
                <a:gd name="T3" fmla="*/ 48 h 48"/>
                <a:gd name="T4" fmla="*/ 2 w 97"/>
                <a:gd name="T5" fmla="*/ 46 h 48"/>
                <a:gd name="T6" fmla="*/ 1 w 97"/>
                <a:gd name="T7" fmla="*/ 40 h 48"/>
                <a:gd name="T8" fmla="*/ 19 w 97"/>
                <a:gd name="T9" fmla="*/ 4 h 48"/>
                <a:gd name="T10" fmla="*/ 25 w 97"/>
                <a:gd name="T11" fmla="*/ 0 h 48"/>
                <a:gd name="T12" fmla="*/ 91 w 97"/>
                <a:gd name="T13" fmla="*/ 0 h 48"/>
                <a:gd name="T14" fmla="*/ 97 w 97"/>
                <a:gd name="T15" fmla="*/ 6 h 48"/>
                <a:gd name="T16" fmla="*/ 97 w 97"/>
                <a:gd name="T17" fmla="*/ 42 h 48"/>
                <a:gd name="T18" fmla="*/ 91 w 97"/>
                <a:gd name="T19" fmla="*/ 48 h 48"/>
                <a:gd name="T20" fmla="*/ 16 w 97"/>
                <a:gd name="T21" fmla="*/ 36 h 48"/>
                <a:gd name="T22" fmla="*/ 85 w 97"/>
                <a:gd name="T23" fmla="*/ 36 h 48"/>
                <a:gd name="T24" fmla="*/ 85 w 97"/>
                <a:gd name="T25" fmla="*/ 12 h 48"/>
                <a:gd name="T26" fmla="*/ 28 w 97"/>
                <a:gd name="T27" fmla="*/ 12 h 48"/>
                <a:gd name="T28" fmla="*/ 16 w 97"/>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48">
                  <a:moveTo>
                    <a:pt x="91"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1" y="0"/>
                    <a:pt x="91" y="0"/>
                    <a:pt x="91" y="0"/>
                  </a:cubicBezTo>
                  <a:cubicBezTo>
                    <a:pt x="94" y="0"/>
                    <a:pt x="97" y="3"/>
                    <a:pt x="97" y="6"/>
                  </a:cubicBezTo>
                  <a:cubicBezTo>
                    <a:pt x="97" y="42"/>
                    <a:pt x="97" y="42"/>
                    <a:pt x="97" y="42"/>
                  </a:cubicBezTo>
                  <a:cubicBezTo>
                    <a:pt x="97" y="46"/>
                    <a:pt x="94" y="48"/>
                    <a:pt x="91" y="48"/>
                  </a:cubicBezTo>
                  <a:close/>
                  <a:moveTo>
                    <a:pt x="16" y="36"/>
                  </a:moveTo>
                  <a:cubicBezTo>
                    <a:pt x="85" y="36"/>
                    <a:pt x="85" y="36"/>
                    <a:pt x="85" y="36"/>
                  </a:cubicBezTo>
                  <a:cubicBezTo>
                    <a:pt x="85" y="12"/>
                    <a:pt x="85" y="12"/>
                    <a:pt x="85"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4" name="Freeform 92"/>
            <p:cNvSpPr>
              <a:spLocks noEditPoints="1"/>
            </p:cNvSpPr>
            <p:nvPr/>
          </p:nvSpPr>
          <p:spPr bwMode="auto">
            <a:xfrm>
              <a:off x="4601" y="1776"/>
              <a:ext cx="179" cy="71"/>
            </a:xfrm>
            <a:custGeom>
              <a:avLst/>
              <a:gdLst>
                <a:gd name="T0" fmla="*/ 115 w 121"/>
                <a:gd name="T1" fmla="*/ 48 h 48"/>
                <a:gd name="T2" fmla="*/ 7 w 121"/>
                <a:gd name="T3" fmla="*/ 48 h 48"/>
                <a:gd name="T4" fmla="*/ 2 w 121"/>
                <a:gd name="T5" fmla="*/ 46 h 48"/>
                <a:gd name="T6" fmla="*/ 1 w 121"/>
                <a:gd name="T7" fmla="*/ 40 h 48"/>
                <a:gd name="T8" fmla="*/ 19 w 121"/>
                <a:gd name="T9" fmla="*/ 4 h 48"/>
                <a:gd name="T10" fmla="*/ 25 w 121"/>
                <a:gd name="T11" fmla="*/ 0 h 48"/>
                <a:gd name="T12" fmla="*/ 97 w 121"/>
                <a:gd name="T13" fmla="*/ 0 h 48"/>
                <a:gd name="T14" fmla="*/ 102 w 121"/>
                <a:gd name="T15" fmla="*/ 4 h 48"/>
                <a:gd name="T16" fmla="*/ 120 w 121"/>
                <a:gd name="T17" fmla="*/ 40 h 48"/>
                <a:gd name="T18" fmla="*/ 120 w 121"/>
                <a:gd name="T19" fmla="*/ 46 h 48"/>
                <a:gd name="T20" fmla="*/ 115 w 121"/>
                <a:gd name="T21" fmla="*/ 48 h 48"/>
                <a:gd name="T22" fmla="*/ 16 w 121"/>
                <a:gd name="T23" fmla="*/ 36 h 48"/>
                <a:gd name="T24" fmla="*/ 105 w 121"/>
                <a:gd name="T25" fmla="*/ 36 h 48"/>
                <a:gd name="T26" fmla="*/ 93 w 121"/>
                <a:gd name="T27" fmla="*/ 12 h 48"/>
                <a:gd name="T28" fmla="*/ 28 w 121"/>
                <a:gd name="T29" fmla="*/ 12 h 48"/>
                <a:gd name="T30" fmla="*/ 16 w 121"/>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48">
                  <a:moveTo>
                    <a:pt x="115"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7" y="0"/>
                    <a:pt x="97" y="0"/>
                    <a:pt x="97" y="0"/>
                  </a:cubicBezTo>
                  <a:cubicBezTo>
                    <a:pt x="99" y="0"/>
                    <a:pt x="101" y="2"/>
                    <a:pt x="102" y="4"/>
                  </a:cubicBezTo>
                  <a:cubicBezTo>
                    <a:pt x="120" y="40"/>
                    <a:pt x="120" y="40"/>
                    <a:pt x="120" y="40"/>
                  </a:cubicBezTo>
                  <a:cubicBezTo>
                    <a:pt x="121" y="42"/>
                    <a:pt x="121" y="44"/>
                    <a:pt x="120" y="46"/>
                  </a:cubicBezTo>
                  <a:cubicBezTo>
                    <a:pt x="119" y="47"/>
                    <a:pt x="117" y="48"/>
                    <a:pt x="115" y="48"/>
                  </a:cubicBezTo>
                  <a:close/>
                  <a:moveTo>
                    <a:pt x="16" y="36"/>
                  </a:moveTo>
                  <a:cubicBezTo>
                    <a:pt x="105" y="36"/>
                    <a:pt x="105" y="36"/>
                    <a:pt x="105" y="36"/>
                  </a:cubicBezTo>
                  <a:cubicBezTo>
                    <a:pt x="93" y="12"/>
                    <a:pt x="93" y="12"/>
                    <a:pt x="93"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5" name="Freeform 93"/>
            <p:cNvSpPr>
              <a:spLocks/>
            </p:cNvSpPr>
            <p:nvPr/>
          </p:nvSpPr>
          <p:spPr bwMode="auto">
            <a:xfrm>
              <a:off x="4663" y="1909"/>
              <a:ext cx="46" cy="105"/>
            </a:xfrm>
            <a:custGeom>
              <a:avLst/>
              <a:gdLst>
                <a:gd name="T0" fmla="*/ 25 w 31"/>
                <a:gd name="T1" fmla="*/ 71 h 71"/>
                <a:gd name="T2" fmla="*/ 19 w 31"/>
                <a:gd name="T3" fmla="*/ 65 h 71"/>
                <a:gd name="T4" fmla="*/ 19 w 31"/>
                <a:gd name="T5" fmla="*/ 15 h 71"/>
                <a:gd name="T6" fmla="*/ 9 w 31"/>
                <a:gd name="T7" fmla="*/ 19 h 71"/>
                <a:gd name="T8" fmla="*/ 1 w 31"/>
                <a:gd name="T9" fmla="*/ 15 h 71"/>
                <a:gd name="T10" fmla="*/ 5 w 31"/>
                <a:gd name="T11" fmla="*/ 8 h 71"/>
                <a:gd name="T12" fmla="*/ 23 w 31"/>
                <a:gd name="T13" fmla="*/ 1 h 71"/>
                <a:gd name="T14" fmla="*/ 28 w 31"/>
                <a:gd name="T15" fmla="*/ 2 h 71"/>
                <a:gd name="T16" fmla="*/ 31 w 31"/>
                <a:gd name="T17" fmla="*/ 6 h 71"/>
                <a:gd name="T18" fmla="*/ 31 w 31"/>
                <a:gd name="T19" fmla="*/ 65 h 71"/>
                <a:gd name="T20" fmla="*/ 25 w 31"/>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1">
                  <a:moveTo>
                    <a:pt x="25" y="71"/>
                  </a:moveTo>
                  <a:cubicBezTo>
                    <a:pt x="21" y="71"/>
                    <a:pt x="19" y="68"/>
                    <a:pt x="19" y="65"/>
                  </a:cubicBezTo>
                  <a:cubicBezTo>
                    <a:pt x="19" y="15"/>
                    <a:pt x="19" y="15"/>
                    <a:pt x="19" y="15"/>
                  </a:cubicBezTo>
                  <a:cubicBezTo>
                    <a:pt x="9" y="19"/>
                    <a:pt x="9" y="19"/>
                    <a:pt x="9" y="19"/>
                  </a:cubicBezTo>
                  <a:cubicBezTo>
                    <a:pt x="6" y="20"/>
                    <a:pt x="2" y="18"/>
                    <a:pt x="1" y="15"/>
                  </a:cubicBezTo>
                  <a:cubicBezTo>
                    <a:pt x="0" y="12"/>
                    <a:pt x="1" y="9"/>
                    <a:pt x="5" y="8"/>
                  </a:cubicBezTo>
                  <a:cubicBezTo>
                    <a:pt x="23" y="1"/>
                    <a:pt x="23" y="1"/>
                    <a:pt x="23" y="1"/>
                  </a:cubicBezTo>
                  <a:cubicBezTo>
                    <a:pt x="24" y="0"/>
                    <a:pt x="26" y="0"/>
                    <a:pt x="28" y="2"/>
                  </a:cubicBezTo>
                  <a:cubicBezTo>
                    <a:pt x="30" y="3"/>
                    <a:pt x="31" y="4"/>
                    <a:pt x="31" y="6"/>
                  </a:cubicBezTo>
                  <a:cubicBezTo>
                    <a:pt x="31" y="65"/>
                    <a:pt x="31" y="65"/>
                    <a:pt x="31" y="65"/>
                  </a:cubicBezTo>
                  <a:cubicBezTo>
                    <a:pt x="31" y="68"/>
                    <a:pt x="28" y="71"/>
                    <a:pt x="2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6" name="Freeform 94"/>
            <p:cNvSpPr>
              <a:spLocks/>
            </p:cNvSpPr>
            <p:nvPr/>
          </p:nvSpPr>
          <p:spPr bwMode="auto">
            <a:xfrm>
              <a:off x="4524" y="1963"/>
              <a:ext cx="52" cy="88"/>
            </a:xfrm>
            <a:custGeom>
              <a:avLst/>
              <a:gdLst>
                <a:gd name="T0" fmla="*/ 29 w 35"/>
                <a:gd name="T1" fmla="*/ 59 h 59"/>
                <a:gd name="T2" fmla="*/ 6 w 35"/>
                <a:gd name="T3" fmla="*/ 59 h 59"/>
                <a:gd name="T4" fmla="*/ 1 w 35"/>
                <a:gd name="T5" fmla="*/ 56 h 59"/>
                <a:gd name="T6" fmla="*/ 1 w 35"/>
                <a:gd name="T7" fmla="*/ 50 h 59"/>
                <a:gd name="T8" fmla="*/ 22 w 35"/>
                <a:gd name="T9" fmla="*/ 21 h 59"/>
                <a:gd name="T10" fmla="*/ 23 w 35"/>
                <a:gd name="T11" fmla="*/ 18 h 59"/>
                <a:gd name="T12" fmla="*/ 17 w 35"/>
                <a:gd name="T13" fmla="*/ 12 h 59"/>
                <a:gd name="T14" fmla="*/ 12 w 35"/>
                <a:gd name="T15" fmla="*/ 17 h 59"/>
                <a:gd name="T16" fmla="*/ 6 w 35"/>
                <a:gd name="T17" fmla="*/ 23 h 59"/>
                <a:gd name="T18" fmla="*/ 0 w 35"/>
                <a:gd name="T19" fmla="*/ 17 h 59"/>
                <a:gd name="T20" fmla="*/ 17 w 35"/>
                <a:gd name="T21" fmla="*/ 0 h 59"/>
                <a:gd name="T22" fmla="*/ 35 w 35"/>
                <a:gd name="T23" fmla="*/ 18 h 59"/>
                <a:gd name="T24" fmla="*/ 31 w 35"/>
                <a:gd name="T25" fmla="*/ 28 h 59"/>
                <a:gd name="T26" fmla="*/ 18 w 35"/>
                <a:gd name="T27" fmla="*/ 47 h 59"/>
                <a:gd name="T28" fmla="*/ 29 w 35"/>
                <a:gd name="T29" fmla="*/ 47 h 59"/>
                <a:gd name="T30" fmla="*/ 35 w 35"/>
                <a:gd name="T31" fmla="*/ 53 h 59"/>
                <a:gd name="T32" fmla="*/ 29 w 35"/>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9">
                  <a:moveTo>
                    <a:pt x="29" y="59"/>
                  </a:moveTo>
                  <a:cubicBezTo>
                    <a:pt x="6" y="59"/>
                    <a:pt x="6" y="59"/>
                    <a:pt x="6" y="59"/>
                  </a:cubicBezTo>
                  <a:cubicBezTo>
                    <a:pt x="4" y="59"/>
                    <a:pt x="2" y="58"/>
                    <a:pt x="1" y="56"/>
                  </a:cubicBezTo>
                  <a:cubicBezTo>
                    <a:pt x="0" y="54"/>
                    <a:pt x="0" y="52"/>
                    <a:pt x="1" y="50"/>
                  </a:cubicBezTo>
                  <a:cubicBezTo>
                    <a:pt x="22" y="21"/>
                    <a:pt x="22" y="21"/>
                    <a:pt x="22" y="21"/>
                  </a:cubicBezTo>
                  <a:cubicBezTo>
                    <a:pt x="22" y="20"/>
                    <a:pt x="23" y="19"/>
                    <a:pt x="23" y="18"/>
                  </a:cubicBezTo>
                  <a:cubicBezTo>
                    <a:pt x="23" y="15"/>
                    <a:pt x="20" y="12"/>
                    <a:pt x="17" y="12"/>
                  </a:cubicBezTo>
                  <a:cubicBezTo>
                    <a:pt x="15" y="12"/>
                    <a:pt x="12" y="15"/>
                    <a:pt x="12" y="17"/>
                  </a:cubicBezTo>
                  <a:cubicBezTo>
                    <a:pt x="12" y="21"/>
                    <a:pt x="9" y="23"/>
                    <a:pt x="6" y="23"/>
                  </a:cubicBezTo>
                  <a:cubicBezTo>
                    <a:pt x="3" y="23"/>
                    <a:pt x="0" y="20"/>
                    <a:pt x="0" y="17"/>
                  </a:cubicBezTo>
                  <a:cubicBezTo>
                    <a:pt x="1" y="8"/>
                    <a:pt x="8" y="0"/>
                    <a:pt x="17" y="0"/>
                  </a:cubicBezTo>
                  <a:cubicBezTo>
                    <a:pt x="27" y="0"/>
                    <a:pt x="35" y="8"/>
                    <a:pt x="35" y="18"/>
                  </a:cubicBezTo>
                  <a:cubicBezTo>
                    <a:pt x="35" y="22"/>
                    <a:pt x="33" y="26"/>
                    <a:pt x="31" y="28"/>
                  </a:cubicBezTo>
                  <a:cubicBezTo>
                    <a:pt x="18" y="47"/>
                    <a:pt x="18" y="47"/>
                    <a:pt x="18" y="47"/>
                  </a:cubicBezTo>
                  <a:cubicBezTo>
                    <a:pt x="29" y="47"/>
                    <a:pt x="29" y="47"/>
                    <a:pt x="29" y="47"/>
                  </a:cubicBezTo>
                  <a:cubicBezTo>
                    <a:pt x="32" y="47"/>
                    <a:pt x="35" y="50"/>
                    <a:pt x="35" y="53"/>
                  </a:cubicBezTo>
                  <a:cubicBezTo>
                    <a:pt x="35" y="57"/>
                    <a:pt x="32"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7" name="Freeform 95"/>
            <p:cNvSpPr>
              <a:spLocks/>
            </p:cNvSpPr>
            <p:nvPr/>
          </p:nvSpPr>
          <p:spPr bwMode="auto">
            <a:xfrm>
              <a:off x="4805" y="1962"/>
              <a:ext cx="52" cy="53"/>
            </a:xfrm>
            <a:custGeom>
              <a:avLst/>
              <a:gdLst>
                <a:gd name="T0" fmla="*/ 18 w 35"/>
                <a:gd name="T1" fmla="*/ 36 h 36"/>
                <a:gd name="T2" fmla="*/ 12 w 35"/>
                <a:gd name="T3" fmla="*/ 30 h 36"/>
                <a:gd name="T4" fmla="*/ 18 w 35"/>
                <a:gd name="T5" fmla="*/ 24 h 36"/>
                <a:gd name="T6" fmla="*/ 23 w 35"/>
                <a:gd name="T7" fmla="*/ 18 h 36"/>
                <a:gd name="T8" fmla="*/ 18 w 35"/>
                <a:gd name="T9" fmla="*/ 12 h 36"/>
                <a:gd name="T10" fmla="*/ 13 w 35"/>
                <a:gd name="T11" fmla="*/ 18 h 36"/>
                <a:gd name="T12" fmla="*/ 6 w 35"/>
                <a:gd name="T13" fmla="*/ 24 h 36"/>
                <a:gd name="T14" fmla="*/ 1 w 35"/>
                <a:gd name="T15" fmla="*/ 17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15" y="36"/>
                    <a:pt x="12" y="34"/>
                    <a:pt x="12" y="30"/>
                  </a:cubicBezTo>
                  <a:cubicBezTo>
                    <a:pt x="12" y="27"/>
                    <a:pt x="15" y="24"/>
                    <a:pt x="18" y="24"/>
                  </a:cubicBezTo>
                  <a:cubicBezTo>
                    <a:pt x="20" y="24"/>
                    <a:pt x="23" y="24"/>
                    <a:pt x="23" y="18"/>
                  </a:cubicBezTo>
                  <a:cubicBezTo>
                    <a:pt x="23" y="12"/>
                    <a:pt x="20" y="12"/>
                    <a:pt x="18" y="12"/>
                  </a:cubicBezTo>
                  <a:cubicBezTo>
                    <a:pt x="16" y="12"/>
                    <a:pt x="13" y="12"/>
                    <a:pt x="13" y="18"/>
                  </a:cubicBezTo>
                  <a:cubicBezTo>
                    <a:pt x="12" y="21"/>
                    <a:pt x="10" y="24"/>
                    <a:pt x="6" y="24"/>
                  </a:cubicBezTo>
                  <a:cubicBezTo>
                    <a:pt x="3" y="24"/>
                    <a:pt x="0" y="21"/>
                    <a:pt x="1" y="17"/>
                  </a:cubicBezTo>
                  <a:cubicBezTo>
                    <a:pt x="1" y="7"/>
                    <a:pt x="8"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8" name="Freeform 96"/>
            <p:cNvSpPr>
              <a:spLocks/>
            </p:cNvSpPr>
            <p:nvPr/>
          </p:nvSpPr>
          <p:spPr bwMode="auto">
            <a:xfrm>
              <a:off x="4805" y="1997"/>
              <a:ext cx="52" cy="54"/>
            </a:xfrm>
            <a:custGeom>
              <a:avLst/>
              <a:gdLst>
                <a:gd name="T0" fmla="*/ 18 w 35"/>
                <a:gd name="T1" fmla="*/ 36 h 36"/>
                <a:gd name="T2" fmla="*/ 1 w 35"/>
                <a:gd name="T3" fmla="*/ 20 h 36"/>
                <a:gd name="T4" fmla="*/ 6 w 35"/>
                <a:gd name="T5" fmla="*/ 13 h 36"/>
                <a:gd name="T6" fmla="*/ 13 w 35"/>
                <a:gd name="T7" fmla="*/ 19 h 36"/>
                <a:gd name="T8" fmla="*/ 18 w 35"/>
                <a:gd name="T9" fmla="*/ 24 h 36"/>
                <a:gd name="T10" fmla="*/ 23 w 35"/>
                <a:gd name="T11" fmla="*/ 18 h 36"/>
                <a:gd name="T12" fmla="*/ 18 w 35"/>
                <a:gd name="T13" fmla="*/ 12 h 36"/>
                <a:gd name="T14" fmla="*/ 12 w 35"/>
                <a:gd name="T15" fmla="*/ 6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8" y="36"/>
                    <a:pt x="1" y="30"/>
                    <a:pt x="1" y="20"/>
                  </a:cubicBezTo>
                  <a:cubicBezTo>
                    <a:pt x="0" y="16"/>
                    <a:pt x="3" y="13"/>
                    <a:pt x="6" y="13"/>
                  </a:cubicBezTo>
                  <a:cubicBezTo>
                    <a:pt x="10" y="13"/>
                    <a:pt x="12" y="16"/>
                    <a:pt x="13" y="19"/>
                  </a:cubicBezTo>
                  <a:cubicBezTo>
                    <a:pt x="13" y="24"/>
                    <a:pt x="16" y="24"/>
                    <a:pt x="18" y="24"/>
                  </a:cubicBezTo>
                  <a:cubicBezTo>
                    <a:pt x="20" y="24"/>
                    <a:pt x="23" y="24"/>
                    <a:pt x="23" y="18"/>
                  </a:cubicBezTo>
                  <a:cubicBezTo>
                    <a:pt x="23" y="12"/>
                    <a:pt x="20" y="12"/>
                    <a:pt x="18" y="12"/>
                  </a:cubicBezTo>
                  <a:cubicBezTo>
                    <a:pt x="15" y="12"/>
                    <a:pt x="12" y="10"/>
                    <a:pt x="12" y="6"/>
                  </a:cubicBezTo>
                  <a:cubicBezTo>
                    <a:pt x="12" y="3"/>
                    <a:pt x="15"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grpSp>
      <p:grpSp>
        <p:nvGrpSpPr>
          <p:cNvPr id="19" name="Group 18" descr="science symbol icon"/>
          <p:cNvGrpSpPr/>
          <p:nvPr/>
        </p:nvGrpSpPr>
        <p:grpSpPr>
          <a:xfrm>
            <a:off x="654887" y="2153445"/>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
        <p:nvSpPr>
          <p:cNvPr id="22" name="Content Placeholder 4"/>
          <p:cNvSpPr txBox="1">
            <a:spLocks/>
          </p:cNvSpPr>
          <p:nvPr/>
        </p:nvSpPr>
        <p:spPr>
          <a:xfrm>
            <a:off x="1391049" y="1341572"/>
            <a:ext cx="9409902" cy="131627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lnSpc>
                <a:spcPct val="110000"/>
              </a:lnSpc>
              <a:buNone/>
            </a:pPr>
            <a:r>
              <a:rPr lang="en-US" sz="1700" dirty="0" err="1"/>
              <a:t>Keberhasilan</a:t>
            </a:r>
            <a:r>
              <a:rPr lang="en-US" sz="1700" dirty="0"/>
              <a:t> </a:t>
            </a:r>
            <a:r>
              <a:rPr lang="en-US" sz="1700" dirty="0" err="1"/>
              <a:t>pengendalian</a:t>
            </a:r>
            <a:r>
              <a:rPr lang="en-US" sz="1700" dirty="0"/>
              <a:t> </a:t>
            </a:r>
            <a:r>
              <a:rPr lang="en-US" sz="1700" dirty="0" err="1"/>
              <a:t>hasil</a:t>
            </a:r>
            <a:r>
              <a:rPr lang="en-US" sz="1700" dirty="0"/>
              <a:t> yang </a:t>
            </a:r>
            <a:r>
              <a:rPr lang="en-US" sz="1700" dirty="0" err="1"/>
              <a:t>ketat</a:t>
            </a:r>
            <a:r>
              <a:rPr lang="en-US" sz="1700" dirty="0"/>
              <a:t> </a:t>
            </a:r>
            <a:r>
              <a:rPr lang="en-US" sz="1700" dirty="0" err="1"/>
              <a:t>tergantung</a:t>
            </a:r>
            <a:r>
              <a:rPr lang="en-US" sz="1700" dirty="0"/>
              <a:t> </a:t>
            </a:r>
            <a:r>
              <a:rPr lang="en-US" sz="1700" dirty="0" err="1"/>
              <a:t>pada</a:t>
            </a:r>
            <a:r>
              <a:rPr lang="en-US" sz="1700" dirty="0"/>
              <a:t> </a:t>
            </a:r>
            <a:r>
              <a:rPr lang="en-US" sz="1700" dirty="0" err="1"/>
              <a:t>karakteristik</a:t>
            </a:r>
            <a:r>
              <a:rPr lang="en-US" sz="1700" dirty="0"/>
              <a:t> </a:t>
            </a:r>
            <a:r>
              <a:rPr lang="en-US" sz="1700" dirty="0" err="1"/>
              <a:t>definisi</a:t>
            </a:r>
            <a:r>
              <a:rPr lang="en-US" sz="1700" dirty="0"/>
              <a:t> </a:t>
            </a:r>
            <a:r>
              <a:rPr lang="en-US" sz="1700" dirty="0" err="1"/>
              <a:t>dari</a:t>
            </a:r>
            <a:r>
              <a:rPr lang="en-US" sz="1700" dirty="0"/>
              <a:t> area </a:t>
            </a:r>
            <a:r>
              <a:rPr lang="en-US" sz="1700" dirty="0" err="1"/>
              <a:t>hasil</a:t>
            </a:r>
            <a:r>
              <a:rPr lang="en-US" sz="1700" dirty="0"/>
              <a:t> yang </a:t>
            </a:r>
            <a:r>
              <a:rPr lang="en-US" sz="1700" dirty="0" err="1"/>
              <a:t>diinginkan</a:t>
            </a:r>
            <a:r>
              <a:rPr lang="en-US" sz="1700" dirty="0"/>
              <a:t>, </a:t>
            </a:r>
            <a:r>
              <a:rPr lang="en-US" sz="1700" dirty="0" err="1"/>
              <a:t>pengukuran</a:t>
            </a:r>
            <a:r>
              <a:rPr lang="en-US" sz="1700" dirty="0"/>
              <a:t> </a:t>
            </a:r>
            <a:r>
              <a:rPr lang="en-US" sz="1700" dirty="0" err="1"/>
              <a:t>kinerja</a:t>
            </a:r>
            <a:r>
              <a:rPr lang="en-US" sz="1700" dirty="0"/>
              <a:t>, </a:t>
            </a:r>
            <a:r>
              <a:rPr lang="en-US" sz="1700" dirty="0" err="1"/>
              <a:t>dan</a:t>
            </a:r>
            <a:r>
              <a:rPr lang="en-US" sz="1700" dirty="0"/>
              <a:t> </a:t>
            </a:r>
            <a:r>
              <a:rPr lang="en-US" sz="1700" dirty="0" err="1"/>
              <a:t>penguatan</a:t>
            </a:r>
            <a:r>
              <a:rPr lang="en-US" sz="1700" dirty="0"/>
              <a:t> </a:t>
            </a:r>
            <a:r>
              <a:rPr lang="en-US" sz="1700" dirty="0" err="1"/>
              <a:t>atau</a:t>
            </a:r>
            <a:r>
              <a:rPr lang="en-US" sz="1700" dirty="0"/>
              <a:t> </a:t>
            </a:r>
            <a:r>
              <a:rPr lang="en-US" sz="1700" dirty="0" err="1"/>
              <a:t>insentif</a:t>
            </a:r>
            <a:r>
              <a:rPr lang="en-US" sz="1700" dirty="0"/>
              <a:t> yang </a:t>
            </a:r>
            <a:r>
              <a:rPr lang="en-US" sz="1700" dirty="0" err="1"/>
              <a:t>diberikan</a:t>
            </a:r>
            <a:r>
              <a:rPr lang="en-US" sz="1700" dirty="0"/>
              <a:t>.</a:t>
            </a:r>
          </a:p>
        </p:txBody>
      </p:sp>
    </p:spTree>
    <p:extLst>
      <p:ext uri="{BB962C8B-B14F-4D97-AF65-F5344CB8AC3E}">
        <p14:creationId xmlns:p14="http://schemas.microsoft.com/office/powerpoint/2010/main" val="306338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a:bodyPr>
          <a:lstStyle/>
          <a:p>
            <a:pPr algn="just"/>
            <a:r>
              <a:rPr lang="en-US" dirty="0" err="1"/>
              <a:t>Ketika</a:t>
            </a:r>
            <a:r>
              <a:rPr lang="en-US" dirty="0"/>
              <a:t> </a:t>
            </a:r>
            <a:r>
              <a:rPr lang="en-US" dirty="0" err="1"/>
              <a:t>serangkaian</a:t>
            </a:r>
            <a:r>
              <a:rPr lang="en-US" dirty="0"/>
              <a:t> </a:t>
            </a:r>
            <a:r>
              <a:rPr lang="en-US" dirty="0" err="1"/>
              <a:t>pengendalian</a:t>
            </a:r>
            <a:r>
              <a:rPr lang="en-US" dirty="0"/>
              <a:t> yang </a:t>
            </a:r>
            <a:r>
              <a:rPr lang="en-US" dirty="0" err="1"/>
              <a:t>digunakan</a:t>
            </a:r>
            <a:r>
              <a:rPr lang="en-US" dirty="0"/>
              <a:t>, </a:t>
            </a:r>
            <a:r>
              <a:rPr lang="en-US" dirty="0" err="1"/>
              <a:t>pengendalian</a:t>
            </a:r>
            <a:r>
              <a:rPr lang="en-US" dirty="0"/>
              <a:t> </a:t>
            </a:r>
            <a:r>
              <a:rPr lang="en-US" dirty="0" err="1"/>
              <a:t>tersebut</a:t>
            </a:r>
            <a:r>
              <a:rPr lang="en-US" dirty="0"/>
              <a:t> </a:t>
            </a:r>
            <a:r>
              <a:rPr lang="en-US" dirty="0" err="1"/>
              <a:t>terkadang</a:t>
            </a:r>
            <a:r>
              <a:rPr lang="en-US" dirty="0"/>
              <a:t> </a:t>
            </a:r>
            <a:r>
              <a:rPr lang="en-US" dirty="0" err="1"/>
              <a:t>menyebabkan</a:t>
            </a:r>
            <a:r>
              <a:rPr lang="en-US" dirty="0"/>
              <a:t> </a:t>
            </a:r>
            <a:r>
              <a:rPr lang="en-US" dirty="0" err="1"/>
              <a:t>efek</a:t>
            </a:r>
            <a:r>
              <a:rPr lang="en-US" dirty="0"/>
              <a:t> negative </a:t>
            </a:r>
            <a:r>
              <a:rPr lang="en-US" dirty="0" err="1"/>
              <a:t>terhadap</a:t>
            </a:r>
            <a:r>
              <a:rPr lang="en-US" dirty="0"/>
              <a:t> </a:t>
            </a:r>
            <a:r>
              <a:rPr lang="en-US" dirty="0" err="1"/>
              <a:t>perilaku</a:t>
            </a:r>
            <a:r>
              <a:rPr lang="en-US" dirty="0"/>
              <a:t>, </a:t>
            </a:r>
            <a:r>
              <a:rPr lang="en-US" dirty="0" err="1"/>
              <a:t>termasuk</a:t>
            </a:r>
            <a:r>
              <a:rPr lang="en-US" dirty="0"/>
              <a:t> </a:t>
            </a:r>
            <a:r>
              <a:rPr lang="en-US" dirty="0" err="1"/>
              <a:t>ketegangan</a:t>
            </a:r>
            <a:r>
              <a:rPr lang="en-US" dirty="0"/>
              <a:t> </a:t>
            </a:r>
            <a:r>
              <a:rPr lang="en-US" dirty="0" err="1"/>
              <a:t>pekerjaan</a:t>
            </a:r>
            <a:r>
              <a:rPr lang="en-US" dirty="0"/>
              <a:t>, </a:t>
            </a:r>
            <a:r>
              <a:rPr lang="en-US" dirty="0" err="1"/>
              <a:t>konflik</a:t>
            </a:r>
            <a:r>
              <a:rPr lang="en-US" dirty="0"/>
              <a:t>, </a:t>
            </a:r>
            <a:r>
              <a:rPr lang="en-US" dirty="0" err="1"/>
              <a:t>frustrasi</a:t>
            </a:r>
            <a:r>
              <a:rPr lang="en-US" dirty="0"/>
              <a:t> </a:t>
            </a:r>
            <a:r>
              <a:rPr lang="en-US" dirty="0" err="1"/>
              <a:t>dan</a:t>
            </a:r>
            <a:r>
              <a:rPr lang="en-US" dirty="0"/>
              <a:t> </a:t>
            </a:r>
            <a:r>
              <a:rPr lang="en-US" dirty="0" err="1"/>
              <a:t>perlawanan</a:t>
            </a:r>
            <a:r>
              <a:rPr lang="en-US" dirty="0"/>
              <a:t>. </a:t>
            </a:r>
            <a:r>
              <a:rPr lang="en-US" dirty="0" err="1"/>
              <a:t>Perilaku</a:t>
            </a:r>
            <a:r>
              <a:rPr lang="en-US" dirty="0"/>
              <a:t> negative </a:t>
            </a:r>
            <a:r>
              <a:rPr lang="en-US" dirty="0" err="1"/>
              <a:t>mungkin</a:t>
            </a:r>
            <a:r>
              <a:rPr lang="en-US" dirty="0"/>
              <a:t> </a:t>
            </a:r>
            <a:r>
              <a:rPr lang="en-US" dirty="0" err="1"/>
              <a:t>disebabkan</a:t>
            </a:r>
            <a:r>
              <a:rPr lang="en-US" dirty="0"/>
              <a:t> </a:t>
            </a:r>
            <a:r>
              <a:rPr lang="en-US" dirty="0" err="1"/>
              <a:t>oleh</a:t>
            </a:r>
            <a:r>
              <a:rPr lang="en-US" dirty="0"/>
              <a:t> </a:t>
            </a:r>
            <a:r>
              <a:rPr lang="en-US" dirty="0" err="1"/>
              <a:t>banyak</a:t>
            </a:r>
            <a:r>
              <a:rPr lang="en-US" dirty="0"/>
              <a:t> </a:t>
            </a:r>
            <a:r>
              <a:rPr lang="en-US" dirty="0" err="1"/>
              <a:t>faktor</a:t>
            </a:r>
            <a:r>
              <a:rPr lang="en-US" dirty="0"/>
              <a:t>: </a:t>
            </a:r>
            <a:r>
              <a:rPr lang="en-US" dirty="0" err="1"/>
              <a:t>kondisi</a:t>
            </a:r>
            <a:r>
              <a:rPr lang="en-US" dirty="0"/>
              <a:t> </a:t>
            </a:r>
            <a:r>
              <a:rPr lang="en-US" dirty="0" err="1"/>
              <a:t>ekonomi</a:t>
            </a:r>
            <a:r>
              <a:rPr lang="en-US" dirty="0"/>
              <a:t>, </a:t>
            </a:r>
            <a:r>
              <a:rPr lang="en-US" dirty="0" err="1"/>
              <a:t>struktur</a:t>
            </a:r>
            <a:r>
              <a:rPr lang="en-US" dirty="0"/>
              <a:t> </a:t>
            </a:r>
            <a:r>
              <a:rPr lang="en-US" dirty="0" err="1"/>
              <a:t>organisasi</a:t>
            </a:r>
            <a:r>
              <a:rPr lang="en-US" dirty="0"/>
              <a:t> </a:t>
            </a:r>
            <a:r>
              <a:rPr lang="en-US" dirty="0" err="1"/>
              <a:t>dan</a:t>
            </a:r>
            <a:r>
              <a:rPr lang="en-US" dirty="0"/>
              <a:t> proses </a:t>
            </a:r>
            <a:r>
              <a:rPr lang="en-US" dirty="0" err="1"/>
              <a:t>administrasi</a:t>
            </a:r>
            <a:r>
              <a:rPr lang="en-US" dirty="0"/>
              <a:t>, </a:t>
            </a:r>
            <a:r>
              <a:rPr lang="en-US" dirty="0" err="1"/>
              <a:t>baik</a:t>
            </a:r>
            <a:r>
              <a:rPr lang="en-US" dirty="0"/>
              <a:t> </a:t>
            </a:r>
            <a:r>
              <a:rPr lang="en-US" dirty="0" err="1"/>
              <a:t>secara</a:t>
            </a:r>
            <a:r>
              <a:rPr lang="en-US" dirty="0"/>
              <a:t> </a:t>
            </a:r>
            <a:r>
              <a:rPr lang="en-US" dirty="0" err="1"/>
              <a:t>terpisah</a:t>
            </a:r>
            <a:r>
              <a:rPr lang="en-US" dirty="0"/>
              <a:t> </a:t>
            </a:r>
            <a:r>
              <a:rPr lang="en-US" dirty="0" err="1"/>
              <a:t>maupun</a:t>
            </a:r>
            <a:r>
              <a:rPr lang="en-US" dirty="0"/>
              <a:t> </a:t>
            </a:r>
            <a:r>
              <a:rPr lang="en-US" dirty="0" err="1"/>
              <a:t>gabungan</a:t>
            </a:r>
            <a:r>
              <a:rPr lang="en-US" dirty="0"/>
              <a:t> </a:t>
            </a:r>
            <a:r>
              <a:rPr lang="en-US" dirty="0" err="1"/>
              <a:t>faktor-faktor</a:t>
            </a:r>
            <a:r>
              <a:rPr lang="en-US" dirty="0"/>
              <a:t> </a:t>
            </a:r>
            <a:r>
              <a:rPr lang="en-US" dirty="0" err="1"/>
              <a:t>tersebut</a:t>
            </a:r>
            <a:r>
              <a:rPr lang="en-US" dirty="0"/>
              <a:t>.</a:t>
            </a:r>
          </a:p>
        </p:txBody>
      </p:sp>
      <p:sp>
        <p:nvSpPr>
          <p:cNvPr id="4" name="Title 3"/>
          <p:cNvSpPr>
            <a:spLocks noGrp="1"/>
          </p:cNvSpPr>
          <p:nvPr>
            <p:ph type="title"/>
          </p:nvPr>
        </p:nvSpPr>
        <p:spPr>
          <a:xfrm>
            <a:off x="538620" y="1652755"/>
            <a:ext cx="3248564" cy="3394554"/>
          </a:xfrm>
        </p:spPr>
        <p:txBody>
          <a:bodyPr>
            <a:normAutofit/>
          </a:bodyPr>
          <a:lstStyle/>
          <a:p>
            <a:pPr algn="ctr"/>
            <a:r>
              <a:rPr lang="en-US" dirty="0" err="1"/>
              <a:t>Perilaku</a:t>
            </a:r>
            <a:r>
              <a:rPr lang="en-US" dirty="0"/>
              <a:t> </a:t>
            </a:r>
            <a:r>
              <a:rPr lang="en-US" dirty="0" err="1"/>
              <a:t>Negatif</a:t>
            </a:r>
            <a:endParaRPr lang="en-US" dirty="0"/>
          </a:p>
        </p:txBody>
      </p:sp>
      <p:sp>
        <p:nvSpPr>
          <p:cNvPr id="6" name="Freeform 5" descr="arrows icon"/>
          <p:cNvSpPr>
            <a:spLocks noChangeAspect="1" noEditPoints="1"/>
          </p:cNvSpPr>
          <p:nvPr/>
        </p:nvSpPr>
        <p:spPr bwMode="auto">
          <a:xfrm>
            <a:off x="702530" y="959597"/>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820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Autofit/>
          </a:bodyPr>
          <a:lstStyle/>
          <a:p>
            <a:pPr algn="just"/>
            <a:r>
              <a:rPr lang="en-US" dirty="0" err="1"/>
              <a:t>Pengendalian</a:t>
            </a:r>
            <a:r>
              <a:rPr lang="en-US" dirty="0"/>
              <a:t> </a:t>
            </a:r>
            <a:r>
              <a:rPr lang="en-US" dirty="0" err="1"/>
              <a:t>hasil</a:t>
            </a:r>
            <a:r>
              <a:rPr lang="en-US" dirty="0"/>
              <a:t> </a:t>
            </a:r>
            <a:r>
              <a:rPr lang="en-US" dirty="0" err="1"/>
              <a:t>dapat</a:t>
            </a:r>
            <a:r>
              <a:rPr lang="en-US" dirty="0"/>
              <a:t> </a:t>
            </a:r>
            <a:r>
              <a:rPr lang="en-US" dirty="0" err="1"/>
              <a:t>menyebabkan</a:t>
            </a:r>
            <a:r>
              <a:rPr lang="en-US" dirty="0"/>
              <a:t> </a:t>
            </a:r>
            <a:r>
              <a:rPr lang="en-US" dirty="0" err="1"/>
              <a:t>perilaku</a:t>
            </a:r>
            <a:r>
              <a:rPr lang="en-US" dirty="0"/>
              <a:t> negative. Salah </a:t>
            </a:r>
            <a:r>
              <a:rPr lang="en-US" dirty="0" err="1"/>
              <a:t>satu</a:t>
            </a:r>
            <a:r>
              <a:rPr lang="en-US" dirty="0"/>
              <a:t> </a:t>
            </a:r>
            <a:r>
              <a:rPr lang="en-US" dirty="0" err="1"/>
              <a:t>penyebab</a:t>
            </a:r>
            <a:r>
              <a:rPr lang="en-US" dirty="0"/>
              <a:t> negative </a:t>
            </a:r>
            <a:r>
              <a:rPr lang="en-US" dirty="0" err="1"/>
              <a:t>muncul</a:t>
            </a:r>
            <a:r>
              <a:rPr lang="en-US" dirty="0"/>
              <a:t> </a:t>
            </a:r>
            <a:r>
              <a:rPr lang="en-US" dirty="0" err="1"/>
              <a:t>dari</a:t>
            </a:r>
            <a:r>
              <a:rPr lang="en-US" dirty="0"/>
              <a:t> </a:t>
            </a:r>
            <a:r>
              <a:rPr lang="en-US" dirty="0" err="1"/>
              <a:t>kurangnya</a:t>
            </a:r>
            <a:r>
              <a:rPr lang="en-US" dirty="0"/>
              <a:t> </a:t>
            </a:r>
            <a:r>
              <a:rPr lang="en-US" dirty="0" err="1"/>
              <a:t>komitmen</a:t>
            </a:r>
            <a:r>
              <a:rPr lang="en-US" dirty="0"/>
              <a:t> </a:t>
            </a:r>
            <a:r>
              <a:rPr lang="en-US" dirty="0" err="1"/>
              <a:t>karyawan</a:t>
            </a:r>
            <a:r>
              <a:rPr lang="en-US" dirty="0"/>
              <a:t> </a:t>
            </a:r>
            <a:r>
              <a:rPr lang="en-US" dirty="0" err="1"/>
              <a:t>terhadap</a:t>
            </a:r>
            <a:r>
              <a:rPr lang="en-US" dirty="0"/>
              <a:t> target </a:t>
            </a:r>
            <a:r>
              <a:rPr lang="en-US" dirty="0" err="1"/>
              <a:t>kinerja</a:t>
            </a:r>
            <a:r>
              <a:rPr lang="en-US" dirty="0"/>
              <a:t> yang </a:t>
            </a:r>
            <a:r>
              <a:rPr lang="en-US" dirty="0" err="1"/>
              <a:t>ditetapkan</a:t>
            </a:r>
            <a:r>
              <a:rPr lang="en-US" dirty="0"/>
              <a:t> </a:t>
            </a:r>
            <a:r>
              <a:rPr lang="en-US" dirty="0" err="1"/>
              <a:t>dalam</a:t>
            </a:r>
            <a:r>
              <a:rPr lang="en-US" dirty="0"/>
              <a:t> </a:t>
            </a:r>
            <a:r>
              <a:rPr lang="en-US" dirty="0" err="1"/>
              <a:t>sistem</a:t>
            </a:r>
            <a:r>
              <a:rPr lang="en-US" dirty="0"/>
              <a:t> </a:t>
            </a:r>
            <a:r>
              <a:rPr lang="en-US" dirty="0" err="1"/>
              <a:t>pengendalian</a:t>
            </a:r>
            <a:r>
              <a:rPr lang="en-US" dirty="0"/>
              <a:t> </a:t>
            </a:r>
            <a:r>
              <a:rPr lang="en-US" dirty="0" err="1"/>
              <a:t>hasil</a:t>
            </a:r>
            <a:r>
              <a:rPr lang="en-US" dirty="0"/>
              <a:t>. </a:t>
            </a:r>
            <a:r>
              <a:rPr lang="en-US" dirty="0" err="1"/>
              <a:t>Komitmen</a:t>
            </a:r>
            <a:r>
              <a:rPr lang="en-US" dirty="0"/>
              <a:t> yang </a:t>
            </a:r>
            <a:r>
              <a:rPr lang="en-US" dirty="0" err="1"/>
              <a:t>terkadang</a:t>
            </a:r>
            <a:r>
              <a:rPr lang="en-US" dirty="0"/>
              <a:t> </a:t>
            </a:r>
            <a:r>
              <a:rPr lang="en-US" dirty="0" err="1"/>
              <a:t>rendah</a:t>
            </a:r>
            <a:r>
              <a:rPr lang="en-US" dirty="0"/>
              <a:t> di-</a:t>
            </a:r>
            <a:r>
              <a:rPr lang="en-US" dirty="0" err="1"/>
              <a:t>sebabkan</a:t>
            </a:r>
            <a:r>
              <a:rPr lang="en-US" dirty="0"/>
              <a:t> </a:t>
            </a:r>
            <a:r>
              <a:rPr lang="en-US" dirty="0" err="1"/>
              <a:t>oleh</a:t>
            </a:r>
            <a:r>
              <a:rPr lang="en-US" dirty="0"/>
              <a:t> target yang </a:t>
            </a:r>
            <a:r>
              <a:rPr lang="en-US" dirty="0" err="1"/>
              <a:t>terlalu</a:t>
            </a:r>
            <a:r>
              <a:rPr lang="en-US" dirty="0"/>
              <a:t> </a:t>
            </a:r>
            <a:r>
              <a:rPr lang="en-US" dirty="0" err="1"/>
              <a:t>sulit</a:t>
            </a:r>
            <a:r>
              <a:rPr lang="en-US" dirty="0"/>
              <a:t>. </a:t>
            </a:r>
            <a:r>
              <a:rPr lang="en-US" dirty="0" err="1"/>
              <a:t>Perilaku</a:t>
            </a:r>
            <a:r>
              <a:rPr lang="en-US" dirty="0"/>
              <a:t> </a:t>
            </a:r>
            <a:r>
              <a:rPr lang="en-US" dirty="0" err="1"/>
              <a:t>negatif</a:t>
            </a:r>
            <a:r>
              <a:rPr lang="en-US" dirty="0"/>
              <a:t> </a:t>
            </a:r>
            <a:r>
              <a:rPr lang="en-US" dirty="0" err="1"/>
              <a:t>mungkin</a:t>
            </a:r>
            <a:r>
              <a:rPr lang="en-US" dirty="0"/>
              <a:t> </a:t>
            </a:r>
            <a:r>
              <a:rPr lang="en-US" dirty="0" err="1"/>
              <a:t>juga</a:t>
            </a:r>
            <a:r>
              <a:rPr lang="en-US" dirty="0"/>
              <a:t> </a:t>
            </a:r>
            <a:r>
              <a:rPr lang="en-US" dirty="0" err="1"/>
              <a:t>berasal</a:t>
            </a:r>
            <a:r>
              <a:rPr lang="en-US" dirty="0"/>
              <a:t> </a:t>
            </a:r>
            <a:r>
              <a:rPr lang="en-US" dirty="0" err="1"/>
              <a:t>dari</a:t>
            </a:r>
            <a:r>
              <a:rPr lang="en-US" dirty="0"/>
              <a:t> </a:t>
            </a:r>
            <a:r>
              <a:rPr lang="en-US" dirty="0" err="1"/>
              <a:t>permasalahan</a:t>
            </a:r>
            <a:r>
              <a:rPr lang="en-US" dirty="0"/>
              <a:t> </a:t>
            </a:r>
            <a:r>
              <a:rPr lang="en-US" dirty="0" err="1"/>
              <a:t>dalam</a:t>
            </a:r>
            <a:r>
              <a:rPr lang="en-US" dirty="0"/>
              <a:t> </a:t>
            </a:r>
            <a:r>
              <a:rPr lang="en-US" dirty="0" err="1"/>
              <a:t>sistem</a:t>
            </a:r>
            <a:r>
              <a:rPr lang="en-US" dirty="0"/>
              <a:t> </a:t>
            </a:r>
            <a:r>
              <a:rPr lang="en-US" dirty="0" err="1"/>
              <a:t>pengukuran</a:t>
            </a:r>
            <a:r>
              <a:rPr lang="en-US" dirty="0"/>
              <a:t>. </a:t>
            </a:r>
            <a:r>
              <a:rPr lang="en-US" dirty="0" err="1"/>
              <a:t>Mendengar</a:t>
            </a:r>
            <a:r>
              <a:rPr lang="en-US" dirty="0"/>
              <a:t> </a:t>
            </a:r>
            <a:r>
              <a:rPr lang="en-US" dirty="0" err="1"/>
              <a:t>manajer</a:t>
            </a:r>
            <a:r>
              <a:rPr lang="en-US" dirty="0"/>
              <a:t> yang </a:t>
            </a:r>
            <a:r>
              <a:rPr lang="en-US" dirty="0" err="1"/>
              <a:t>mengeluh</a:t>
            </a:r>
            <a:r>
              <a:rPr lang="en-US" dirty="0"/>
              <a:t> </a:t>
            </a:r>
            <a:r>
              <a:rPr lang="en-US" dirty="0" err="1"/>
              <a:t>bahwa</a:t>
            </a:r>
            <a:r>
              <a:rPr lang="en-US" dirty="0"/>
              <a:t> </a:t>
            </a:r>
            <a:r>
              <a:rPr lang="en-US" dirty="0" err="1"/>
              <a:t>evaluasi</a:t>
            </a:r>
            <a:r>
              <a:rPr lang="en-US" dirty="0"/>
              <a:t> </a:t>
            </a:r>
            <a:r>
              <a:rPr lang="en-US" dirty="0" err="1"/>
              <a:t>kinerja</a:t>
            </a:r>
            <a:r>
              <a:rPr lang="en-US" dirty="0"/>
              <a:t> </a:t>
            </a:r>
            <a:r>
              <a:rPr lang="en-US" dirty="0" err="1"/>
              <a:t>mereka</a:t>
            </a:r>
            <a:r>
              <a:rPr lang="en-US" dirty="0"/>
              <a:t> </a:t>
            </a:r>
            <a:r>
              <a:rPr lang="en-US" dirty="0" err="1"/>
              <a:t>tidak</a:t>
            </a:r>
            <a:r>
              <a:rPr lang="en-US" dirty="0"/>
              <a:t> </a:t>
            </a:r>
            <a:r>
              <a:rPr lang="en-US" dirty="0" err="1"/>
              <a:t>adil</a:t>
            </a:r>
            <a:r>
              <a:rPr lang="en-US" dirty="0"/>
              <a:t> </a:t>
            </a:r>
            <a:r>
              <a:rPr lang="en-US" dirty="0" err="1"/>
              <a:t>karena</a:t>
            </a:r>
            <a:r>
              <a:rPr lang="en-US" dirty="0"/>
              <a:t> </a:t>
            </a:r>
            <a:r>
              <a:rPr lang="en-US" dirty="0" err="1"/>
              <a:t>mereka</a:t>
            </a:r>
            <a:r>
              <a:rPr lang="en-US" dirty="0"/>
              <a:t> </a:t>
            </a:r>
            <a:r>
              <a:rPr lang="en-US" dirty="0" err="1"/>
              <a:t>memegang</a:t>
            </a:r>
            <a:r>
              <a:rPr lang="en-US" dirty="0"/>
              <a:t> </a:t>
            </a:r>
            <a:r>
              <a:rPr lang="en-US" dirty="0" err="1"/>
              <a:t>tanggung</a:t>
            </a:r>
            <a:r>
              <a:rPr lang="en-US" dirty="0"/>
              <a:t> </a:t>
            </a:r>
            <a:r>
              <a:rPr lang="en-US" dirty="0" err="1"/>
              <a:t>jawab</a:t>
            </a:r>
            <a:r>
              <a:rPr lang="en-US" dirty="0"/>
              <a:t> </a:t>
            </a:r>
            <a:r>
              <a:rPr lang="en-US" dirty="0" err="1"/>
              <a:t>untuk</a:t>
            </a:r>
            <a:r>
              <a:rPr lang="en-US" dirty="0"/>
              <a:t> </a:t>
            </a:r>
            <a:r>
              <a:rPr lang="en-US" dirty="0" err="1"/>
              <a:t>sesuatu</a:t>
            </a:r>
            <a:r>
              <a:rPr lang="en-US" dirty="0"/>
              <a:t> yang </a:t>
            </a:r>
            <a:r>
              <a:rPr lang="en-US" dirty="0" err="1"/>
              <a:t>tidak</a:t>
            </a:r>
            <a:r>
              <a:rPr lang="en-US" dirty="0"/>
              <a:t> </a:t>
            </a:r>
            <a:r>
              <a:rPr lang="en-US" dirty="0" err="1"/>
              <a:t>mereka</a:t>
            </a:r>
            <a:r>
              <a:rPr lang="en-US" dirty="0"/>
              <a:t> </a:t>
            </a:r>
            <a:r>
              <a:rPr lang="en-US" dirty="0" err="1"/>
              <a:t>kendalikan</a:t>
            </a:r>
            <a:r>
              <a:rPr lang="en-US" dirty="0"/>
              <a:t> </a:t>
            </a:r>
            <a:r>
              <a:rPr lang="en-US" dirty="0" err="1"/>
              <a:t>itu</a:t>
            </a:r>
            <a:r>
              <a:rPr lang="en-US" dirty="0"/>
              <a:t> </a:t>
            </a:r>
            <a:r>
              <a:rPr lang="en-US" dirty="0" err="1"/>
              <a:t>sudah</a:t>
            </a:r>
            <a:r>
              <a:rPr lang="en-US" dirty="0"/>
              <a:t> </a:t>
            </a:r>
            <a:r>
              <a:rPr lang="en-US" dirty="0" err="1"/>
              <a:t>biasa</a:t>
            </a:r>
            <a:r>
              <a:rPr lang="en-US" dirty="0"/>
              <a:t>.  </a:t>
            </a:r>
            <a:r>
              <a:rPr lang="en-US" dirty="0" err="1"/>
              <a:t>Penyebab</a:t>
            </a:r>
            <a:r>
              <a:rPr lang="en-US" dirty="0"/>
              <a:t> lain </a:t>
            </a:r>
            <a:r>
              <a:rPr lang="en-US" dirty="0" err="1"/>
              <a:t>perilaku</a:t>
            </a:r>
            <a:r>
              <a:rPr lang="en-US" dirty="0"/>
              <a:t> negative </a:t>
            </a:r>
            <a:r>
              <a:rPr lang="en-US" dirty="0" err="1"/>
              <a:t>mungkin</a:t>
            </a:r>
            <a:r>
              <a:rPr lang="en-US" dirty="0"/>
              <a:t> </a:t>
            </a:r>
            <a:r>
              <a:rPr lang="en-US" dirty="0" err="1"/>
              <a:t>dikaitkan</a:t>
            </a:r>
            <a:r>
              <a:rPr lang="en-US" dirty="0"/>
              <a:t> </a:t>
            </a:r>
            <a:r>
              <a:rPr lang="en-US" dirty="0" err="1"/>
              <a:t>dengan</a:t>
            </a:r>
            <a:r>
              <a:rPr lang="en-US" dirty="0"/>
              <a:t> </a:t>
            </a:r>
            <a:r>
              <a:rPr lang="en-US" dirty="0" err="1"/>
              <a:t>imbalan</a:t>
            </a:r>
            <a:r>
              <a:rPr lang="en-US" dirty="0"/>
              <a:t> yang </a:t>
            </a:r>
            <a:r>
              <a:rPr lang="en-US" dirty="0" err="1"/>
              <a:t>berhubungan</a:t>
            </a:r>
            <a:r>
              <a:rPr lang="en-US" dirty="0"/>
              <a:t> </a:t>
            </a:r>
            <a:r>
              <a:rPr lang="en-US" dirty="0" err="1"/>
              <a:t>dengan</a:t>
            </a:r>
            <a:r>
              <a:rPr lang="en-US" dirty="0"/>
              <a:t> SPM. </a:t>
            </a:r>
            <a:r>
              <a:rPr lang="en-US" dirty="0" err="1"/>
              <a:t>Imbalan</a:t>
            </a:r>
            <a:r>
              <a:rPr lang="en-US" dirty="0"/>
              <a:t> yang </a:t>
            </a:r>
            <a:r>
              <a:rPr lang="en-US" dirty="0" err="1"/>
              <a:t>diterima</a:t>
            </a:r>
            <a:r>
              <a:rPr lang="en-US" dirty="0"/>
              <a:t> </a:t>
            </a:r>
            <a:r>
              <a:rPr lang="en-US" dirty="0" err="1"/>
              <a:t>tidak</a:t>
            </a:r>
            <a:r>
              <a:rPr lang="en-US" dirty="0"/>
              <a:t> </a:t>
            </a:r>
            <a:r>
              <a:rPr lang="en-US" dirty="0" err="1"/>
              <a:t>adil</a:t>
            </a:r>
            <a:r>
              <a:rPr lang="en-US" dirty="0"/>
              <a:t> </a:t>
            </a:r>
            <a:r>
              <a:rPr lang="en-US" dirty="0" err="1"/>
              <a:t>dan</a:t>
            </a:r>
            <a:r>
              <a:rPr lang="en-US" dirty="0"/>
              <a:t> </a:t>
            </a:r>
            <a:r>
              <a:rPr lang="en-US" dirty="0" err="1"/>
              <a:t>mungkin</a:t>
            </a:r>
            <a:r>
              <a:rPr lang="en-US" dirty="0"/>
              <a:t> </a:t>
            </a:r>
            <a:r>
              <a:rPr lang="en-US" dirty="0" err="1"/>
              <a:t>banyaknya</a:t>
            </a:r>
            <a:r>
              <a:rPr lang="en-US" dirty="0"/>
              <a:t> </a:t>
            </a:r>
            <a:r>
              <a:rPr lang="en-US" dirty="0" err="1"/>
              <a:t>bentuk</a:t>
            </a:r>
            <a:r>
              <a:rPr lang="en-US" dirty="0"/>
              <a:t> </a:t>
            </a:r>
            <a:r>
              <a:rPr lang="en-US" dirty="0" err="1"/>
              <a:t>hukuman</a:t>
            </a:r>
            <a:r>
              <a:rPr lang="en-US" dirty="0"/>
              <a:t>, </a:t>
            </a:r>
            <a:r>
              <a:rPr lang="en-US" dirty="0" err="1"/>
              <a:t>cenderung</a:t>
            </a:r>
            <a:r>
              <a:rPr lang="en-US" dirty="0"/>
              <a:t> </a:t>
            </a:r>
            <a:r>
              <a:rPr lang="en-US" dirty="0" err="1"/>
              <a:t>menimbulkan</a:t>
            </a:r>
            <a:r>
              <a:rPr lang="en-US" dirty="0"/>
              <a:t> </a:t>
            </a:r>
            <a:r>
              <a:rPr lang="en-US" dirty="0" err="1"/>
              <a:t>perilaku</a:t>
            </a:r>
            <a:r>
              <a:rPr lang="en-US" dirty="0"/>
              <a:t> negative. </a:t>
            </a:r>
            <a:r>
              <a:rPr lang="en-US" dirty="0" err="1"/>
              <a:t>Bahkan</a:t>
            </a:r>
            <a:r>
              <a:rPr lang="en-US" dirty="0"/>
              <a:t> </a:t>
            </a:r>
            <a:r>
              <a:rPr lang="en-US" dirty="0" err="1"/>
              <a:t>penentuan</a:t>
            </a:r>
            <a:r>
              <a:rPr lang="en-US" dirty="0"/>
              <a:t> target </a:t>
            </a:r>
            <a:r>
              <a:rPr lang="en-US" dirty="0" err="1"/>
              <a:t>dan</a:t>
            </a:r>
            <a:r>
              <a:rPr lang="en-US" dirty="0"/>
              <a:t> proses </a:t>
            </a:r>
            <a:r>
              <a:rPr lang="en-US" dirty="0" err="1"/>
              <a:t>evaluasi</a:t>
            </a:r>
            <a:r>
              <a:rPr lang="en-US" dirty="0"/>
              <a:t> </a:t>
            </a:r>
            <a:r>
              <a:rPr lang="en-US" dirty="0" err="1"/>
              <a:t>sendiri</a:t>
            </a:r>
            <a:r>
              <a:rPr lang="en-US" dirty="0"/>
              <a:t> bias </a:t>
            </a:r>
            <a:r>
              <a:rPr lang="en-US" dirty="0" err="1"/>
              <a:t>menimbulkan</a:t>
            </a:r>
            <a:r>
              <a:rPr lang="en-US" dirty="0"/>
              <a:t> </a:t>
            </a:r>
            <a:r>
              <a:rPr lang="en-US" dirty="0" err="1"/>
              <a:t>perilaku</a:t>
            </a:r>
            <a:r>
              <a:rPr lang="en-US" dirty="0"/>
              <a:t> negative, </a:t>
            </a:r>
            <a:r>
              <a:rPr lang="en-US" dirty="0" err="1"/>
              <a:t>khususnya</a:t>
            </a:r>
            <a:r>
              <a:rPr lang="en-US" dirty="0"/>
              <a:t> </a:t>
            </a:r>
            <a:r>
              <a:rPr lang="en-US" dirty="0" err="1"/>
              <a:t>ketika</a:t>
            </a:r>
            <a:r>
              <a:rPr lang="en-US" dirty="0"/>
              <a:t> </a:t>
            </a:r>
            <a:r>
              <a:rPr lang="en-US" dirty="0" err="1"/>
              <a:t>diterapkan</a:t>
            </a:r>
            <a:r>
              <a:rPr lang="en-US" dirty="0"/>
              <a:t> </a:t>
            </a:r>
            <a:r>
              <a:rPr lang="en-US" dirty="0" err="1"/>
              <a:t>pada</a:t>
            </a:r>
            <a:r>
              <a:rPr lang="en-US" dirty="0"/>
              <a:t> </a:t>
            </a:r>
            <a:r>
              <a:rPr lang="en-US" dirty="0" err="1"/>
              <a:t>gaya</a:t>
            </a:r>
            <a:r>
              <a:rPr lang="en-US" dirty="0"/>
              <a:t> </a:t>
            </a:r>
            <a:r>
              <a:rPr lang="en-US" dirty="0" err="1"/>
              <a:t>kepemimpinan</a:t>
            </a:r>
            <a:r>
              <a:rPr lang="en-US" dirty="0"/>
              <a:t> yang </a:t>
            </a:r>
            <a:r>
              <a:rPr lang="en-US" dirty="0" err="1"/>
              <a:t>tidak</a:t>
            </a:r>
            <a:r>
              <a:rPr lang="en-US" dirty="0"/>
              <a:t> </a:t>
            </a:r>
            <a:r>
              <a:rPr lang="en-US" dirty="0" err="1"/>
              <a:t>sensitif</a:t>
            </a:r>
            <a:r>
              <a:rPr lang="en-US" dirty="0"/>
              <a:t> </a:t>
            </a:r>
            <a:r>
              <a:rPr lang="en-US" dirty="0" err="1"/>
              <a:t>dan</a:t>
            </a:r>
            <a:r>
              <a:rPr lang="en-US" dirty="0"/>
              <a:t> </a:t>
            </a:r>
            <a:r>
              <a:rPr lang="en-US" dirty="0" err="1"/>
              <a:t>tidak</a:t>
            </a:r>
            <a:r>
              <a:rPr lang="en-US" dirty="0"/>
              <a:t> </a:t>
            </a:r>
            <a:r>
              <a:rPr lang="en-US" dirty="0" err="1"/>
              <a:t>mendukung</a:t>
            </a:r>
            <a:r>
              <a:rPr lang="en-US" dirty="0"/>
              <a:t>. </a:t>
            </a:r>
          </a:p>
        </p:txBody>
      </p:sp>
      <p:sp>
        <p:nvSpPr>
          <p:cNvPr id="4" name="Title 3"/>
          <p:cNvSpPr>
            <a:spLocks noGrp="1"/>
          </p:cNvSpPr>
          <p:nvPr>
            <p:ph type="title"/>
          </p:nvPr>
        </p:nvSpPr>
        <p:spPr>
          <a:xfrm>
            <a:off x="538620" y="1652755"/>
            <a:ext cx="3248564" cy="3394554"/>
          </a:xfrm>
        </p:spPr>
        <p:txBody>
          <a:bodyPr>
            <a:normAutofit/>
          </a:bodyPr>
          <a:lstStyle/>
          <a:p>
            <a:pPr algn="ctr"/>
            <a:r>
              <a:rPr lang="en-US" dirty="0" err="1"/>
              <a:t>Perilaku</a:t>
            </a:r>
            <a:r>
              <a:rPr lang="en-US" dirty="0"/>
              <a:t> </a:t>
            </a:r>
            <a:r>
              <a:rPr lang="en-US" dirty="0" err="1"/>
              <a:t>Negatif</a:t>
            </a:r>
            <a:r>
              <a:rPr lang="en-US" dirty="0"/>
              <a:t> Yang </a:t>
            </a:r>
            <a:r>
              <a:rPr lang="en-US" dirty="0" err="1"/>
              <a:t>Disebabkan</a:t>
            </a:r>
            <a:r>
              <a:rPr lang="en-US" dirty="0"/>
              <a:t> </a:t>
            </a:r>
            <a:r>
              <a:rPr lang="en-US" dirty="0" err="1"/>
              <a:t>Oleh</a:t>
            </a:r>
            <a:r>
              <a:rPr lang="en-US" dirty="0"/>
              <a:t> </a:t>
            </a:r>
            <a:r>
              <a:rPr lang="en-US" dirty="0" err="1"/>
              <a:t>Pengendalian</a:t>
            </a:r>
            <a:r>
              <a:rPr lang="en-US" dirty="0"/>
              <a:t> </a:t>
            </a:r>
            <a:r>
              <a:rPr lang="en-US" dirty="0" err="1"/>
              <a:t>Hasil</a:t>
            </a:r>
            <a:endParaRPr lang="en-US" dirty="0"/>
          </a:p>
        </p:txBody>
      </p:sp>
      <p:sp>
        <p:nvSpPr>
          <p:cNvPr id="6" name="Freeform 5" descr="arrows icon"/>
          <p:cNvSpPr>
            <a:spLocks noChangeAspect="1" noEditPoints="1"/>
          </p:cNvSpPr>
          <p:nvPr/>
        </p:nvSpPr>
        <p:spPr bwMode="auto">
          <a:xfrm>
            <a:off x="702530" y="959597"/>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1147914" y="3049407"/>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16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a:bodyPr>
          <a:lstStyle/>
          <a:p>
            <a:pPr algn="just"/>
            <a:r>
              <a:rPr lang="en-US" dirty="0" err="1"/>
              <a:t>Sebagian</a:t>
            </a:r>
            <a:r>
              <a:rPr lang="en-US" dirty="0"/>
              <a:t> </a:t>
            </a:r>
            <a:r>
              <a:rPr lang="en-US" dirty="0" err="1"/>
              <a:t>besar</a:t>
            </a:r>
            <a:r>
              <a:rPr lang="en-US" dirty="0"/>
              <a:t> orang, </a:t>
            </a:r>
            <a:r>
              <a:rPr lang="en-US" dirty="0" err="1"/>
              <a:t>khususnya</a:t>
            </a:r>
            <a:r>
              <a:rPr lang="en-US" dirty="0"/>
              <a:t> </a:t>
            </a:r>
            <a:r>
              <a:rPr lang="en-US" dirty="0" err="1"/>
              <a:t>para</a:t>
            </a:r>
            <a:r>
              <a:rPr lang="en-US" dirty="0"/>
              <a:t> </a:t>
            </a:r>
            <a:r>
              <a:rPr lang="en-US" dirty="0" err="1"/>
              <a:t>tenaga</a:t>
            </a:r>
            <a:r>
              <a:rPr lang="en-US" dirty="0"/>
              <a:t> professional, </a:t>
            </a:r>
            <a:r>
              <a:rPr lang="en-US" dirty="0" err="1"/>
              <a:t>bereaksi</a:t>
            </a:r>
            <a:r>
              <a:rPr lang="en-US" dirty="0"/>
              <a:t> negative </a:t>
            </a:r>
            <a:r>
              <a:rPr lang="en-US" dirty="0" err="1"/>
              <a:t>terhadap</a:t>
            </a:r>
            <a:r>
              <a:rPr lang="en-US" dirty="0"/>
              <a:t> </a:t>
            </a:r>
            <a:r>
              <a:rPr lang="en-US" dirty="0" err="1"/>
              <a:t>penggunaan</a:t>
            </a:r>
            <a:r>
              <a:rPr lang="en-US" dirty="0"/>
              <a:t> </a:t>
            </a:r>
            <a:r>
              <a:rPr lang="en-US" dirty="0" err="1"/>
              <a:t>pengendalian</a:t>
            </a:r>
            <a:r>
              <a:rPr lang="en-US" dirty="0"/>
              <a:t> </a:t>
            </a:r>
            <a:r>
              <a:rPr lang="en-US" dirty="0" err="1"/>
              <a:t>tindakan</a:t>
            </a:r>
            <a:r>
              <a:rPr lang="en-US" dirty="0"/>
              <a:t>. </a:t>
            </a:r>
            <a:r>
              <a:rPr lang="en-US" dirty="0" err="1"/>
              <a:t>Kajian</a:t>
            </a:r>
            <a:r>
              <a:rPr lang="en-US" dirty="0"/>
              <a:t> </a:t>
            </a:r>
            <a:r>
              <a:rPr lang="en-US" dirty="0" err="1"/>
              <a:t>pratindakan</a:t>
            </a:r>
            <a:r>
              <a:rPr lang="en-US" dirty="0"/>
              <a:t> </a:t>
            </a:r>
            <a:r>
              <a:rPr lang="en-US" dirty="0" err="1"/>
              <a:t>dapat</a:t>
            </a:r>
            <a:r>
              <a:rPr lang="en-US" dirty="0"/>
              <a:t> </a:t>
            </a:r>
            <a:r>
              <a:rPr lang="en-US" dirty="0" err="1"/>
              <a:t>mem-buat</a:t>
            </a:r>
            <a:r>
              <a:rPr lang="en-US" dirty="0"/>
              <a:t> </a:t>
            </a:r>
            <a:r>
              <a:rPr lang="en-US" dirty="0" err="1"/>
              <a:t>frustasi</a:t>
            </a:r>
            <a:r>
              <a:rPr lang="en-US" dirty="0"/>
              <a:t> </a:t>
            </a:r>
            <a:r>
              <a:rPr lang="en-US" dirty="0" err="1"/>
              <a:t>jika</a:t>
            </a:r>
            <a:r>
              <a:rPr lang="en-US" dirty="0"/>
              <a:t> </a:t>
            </a:r>
            <a:r>
              <a:rPr lang="en-US" dirty="0" err="1"/>
              <a:t>karyawan</a:t>
            </a:r>
            <a:r>
              <a:rPr lang="en-US" dirty="0"/>
              <a:t> yang </a:t>
            </a:r>
            <a:r>
              <a:rPr lang="en-US" dirty="0" err="1"/>
              <a:t>ditinjau</a:t>
            </a:r>
            <a:r>
              <a:rPr lang="en-US" dirty="0"/>
              <a:t> </a:t>
            </a:r>
            <a:r>
              <a:rPr lang="en-US" dirty="0" err="1"/>
              <a:t>tidak</a:t>
            </a:r>
            <a:r>
              <a:rPr lang="en-US" dirty="0"/>
              <a:t> </a:t>
            </a:r>
            <a:r>
              <a:rPr lang="en-US" dirty="0" err="1"/>
              <a:t>menganggap</a:t>
            </a:r>
            <a:r>
              <a:rPr lang="en-US" dirty="0"/>
              <a:t> </a:t>
            </a:r>
            <a:r>
              <a:rPr lang="en-US" dirty="0" err="1"/>
              <a:t>tinjauan</a:t>
            </a:r>
            <a:r>
              <a:rPr lang="en-US" dirty="0"/>
              <a:t> </a:t>
            </a:r>
            <a:r>
              <a:rPr lang="en-US" dirty="0" err="1"/>
              <a:t>tersebut</a:t>
            </a:r>
            <a:r>
              <a:rPr lang="en-US" dirty="0"/>
              <a:t> </a:t>
            </a:r>
            <a:r>
              <a:rPr lang="en-US" dirty="0" err="1"/>
              <a:t>memiliki</a:t>
            </a:r>
            <a:r>
              <a:rPr lang="en-US" dirty="0"/>
              <a:t> </a:t>
            </a:r>
            <a:r>
              <a:rPr lang="en-US" dirty="0" err="1"/>
              <a:t>tujuan</a:t>
            </a:r>
            <a:r>
              <a:rPr lang="en-US" dirty="0"/>
              <a:t> yang </a:t>
            </a:r>
            <a:r>
              <a:rPr lang="en-US" dirty="0" err="1"/>
              <a:t>bermanfaat</a:t>
            </a:r>
            <a:r>
              <a:rPr lang="en-US" dirty="0"/>
              <a:t>. </a:t>
            </a:r>
            <a:r>
              <a:rPr lang="en-US" dirty="0" err="1"/>
              <a:t>Pengendalian</a:t>
            </a:r>
            <a:r>
              <a:rPr lang="en-US" dirty="0"/>
              <a:t> </a:t>
            </a:r>
            <a:r>
              <a:rPr lang="en-US" dirty="0" err="1"/>
              <a:t>tindakan</a:t>
            </a:r>
            <a:r>
              <a:rPr lang="en-US" dirty="0"/>
              <a:t> </a:t>
            </a:r>
            <a:r>
              <a:rPr lang="en-US" dirty="0" err="1"/>
              <a:t>juga</a:t>
            </a:r>
            <a:r>
              <a:rPr lang="en-US" dirty="0"/>
              <a:t> </a:t>
            </a:r>
            <a:r>
              <a:rPr lang="en-US" dirty="0" err="1"/>
              <a:t>dapat</a:t>
            </a:r>
            <a:r>
              <a:rPr lang="en-US" dirty="0"/>
              <a:t> </a:t>
            </a:r>
            <a:r>
              <a:rPr lang="en-US" dirty="0" err="1"/>
              <a:t>mengganggu</a:t>
            </a:r>
            <a:r>
              <a:rPr lang="en-US" dirty="0"/>
              <a:t> </a:t>
            </a:r>
            <a:r>
              <a:rPr lang="en-US" dirty="0" err="1"/>
              <a:t>karyawan</a:t>
            </a:r>
            <a:r>
              <a:rPr lang="en-US" dirty="0"/>
              <a:t> </a:t>
            </a:r>
            <a:r>
              <a:rPr lang="en-US" dirty="0" err="1"/>
              <a:t>golongan</a:t>
            </a:r>
            <a:r>
              <a:rPr lang="en-US" dirty="0"/>
              <a:t> </a:t>
            </a:r>
            <a:r>
              <a:rPr lang="en-US" dirty="0" err="1"/>
              <a:t>bawah</a:t>
            </a:r>
            <a:r>
              <a:rPr lang="en-US" dirty="0"/>
              <a:t>. </a:t>
            </a:r>
            <a:r>
              <a:rPr lang="en-US" dirty="0" err="1"/>
              <a:t>Tidak</a:t>
            </a:r>
            <a:r>
              <a:rPr lang="en-US" dirty="0"/>
              <a:t> </a:t>
            </a:r>
            <a:r>
              <a:rPr lang="en-US" dirty="0" err="1"/>
              <a:t>mengherankan</a:t>
            </a:r>
            <a:r>
              <a:rPr lang="en-US" dirty="0"/>
              <a:t>, </a:t>
            </a:r>
            <a:r>
              <a:rPr lang="en-US" dirty="0" err="1"/>
              <a:t>hasilnya</a:t>
            </a:r>
            <a:r>
              <a:rPr lang="en-US" dirty="0"/>
              <a:t> </a:t>
            </a:r>
            <a:r>
              <a:rPr lang="en-US" dirty="0" err="1"/>
              <a:t>adalah</a:t>
            </a:r>
            <a:r>
              <a:rPr lang="en-US" dirty="0"/>
              <a:t> </a:t>
            </a:r>
            <a:r>
              <a:rPr lang="en-US" dirty="0" err="1"/>
              <a:t>tenaga</a:t>
            </a:r>
            <a:r>
              <a:rPr lang="en-US" dirty="0"/>
              <a:t> </a:t>
            </a:r>
            <a:r>
              <a:rPr lang="en-US" dirty="0" err="1"/>
              <a:t>kerja</a:t>
            </a:r>
            <a:r>
              <a:rPr lang="en-US" dirty="0"/>
              <a:t> yang </a:t>
            </a:r>
            <a:r>
              <a:rPr lang="en-US" dirty="0" err="1"/>
              <a:t>kehilangan</a:t>
            </a:r>
            <a:r>
              <a:rPr lang="en-US" dirty="0"/>
              <a:t> </a:t>
            </a:r>
            <a:r>
              <a:rPr lang="en-US" dirty="0" err="1"/>
              <a:t>motivasi</a:t>
            </a:r>
            <a:r>
              <a:rPr lang="en-US" dirty="0"/>
              <a:t> </a:t>
            </a:r>
            <a:r>
              <a:rPr lang="en-US" dirty="0" err="1"/>
              <a:t>dan</a:t>
            </a:r>
            <a:r>
              <a:rPr lang="en-US" dirty="0"/>
              <a:t> </a:t>
            </a:r>
            <a:r>
              <a:rPr lang="en-US" dirty="0" err="1"/>
              <a:t>marah</a:t>
            </a:r>
            <a:r>
              <a:rPr lang="en-US" dirty="0"/>
              <a:t>, </a:t>
            </a:r>
            <a:r>
              <a:rPr lang="en-US" dirty="0" err="1"/>
              <a:t>serta</a:t>
            </a:r>
            <a:r>
              <a:rPr lang="en-US" dirty="0"/>
              <a:t> </a:t>
            </a:r>
            <a:r>
              <a:rPr lang="en-US" dirty="0" err="1"/>
              <a:t>tingginya</a:t>
            </a:r>
            <a:r>
              <a:rPr lang="en-US" dirty="0"/>
              <a:t> </a:t>
            </a:r>
            <a:r>
              <a:rPr lang="en-US" dirty="0" err="1"/>
              <a:t>tingkat</a:t>
            </a:r>
            <a:r>
              <a:rPr lang="en-US" dirty="0"/>
              <a:t> </a:t>
            </a:r>
            <a:r>
              <a:rPr lang="en-US" dirty="0" err="1"/>
              <a:t>penghianatan</a:t>
            </a:r>
            <a:r>
              <a:rPr lang="en-US" dirty="0"/>
              <a:t>.</a:t>
            </a:r>
          </a:p>
        </p:txBody>
      </p:sp>
      <p:sp>
        <p:nvSpPr>
          <p:cNvPr id="4" name="Title 3"/>
          <p:cNvSpPr>
            <a:spLocks noGrp="1"/>
          </p:cNvSpPr>
          <p:nvPr>
            <p:ph type="title"/>
          </p:nvPr>
        </p:nvSpPr>
        <p:spPr>
          <a:xfrm>
            <a:off x="538620" y="1652755"/>
            <a:ext cx="3248564" cy="3394554"/>
          </a:xfrm>
        </p:spPr>
        <p:txBody>
          <a:bodyPr>
            <a:normAutofit/>
          </a:bodyPr>
          <a:lstStyle/>
          <a:p>
            <a:pPr algn="ctr"/>
            <a:r>
              <a:rPr lang="en-US" dirty="0" err="1"/>
              <a:t>Perilaku</a:t>
            </a:r>
            <a:r>
              <a:rPr lang="en-US" dirty="0"/>
              <a:t> </a:t>
            </a:r>
            <a:r>
              <a:rPr lang="en-US" dirty="0" err="1"/>
              <a:t>Negatif</a:t>
            </a:r>
            <a:r>
              <a:rPr lang="en-US" dirty="0"/>
              <a:t> Yang </a:t>
            </a:r>
            <a:r>
              <a:rPr lang="en-US" dirty="0" err="1"/>
              <a:t>Ditimbulkan</a:t>
            </a:r>
            <a:r>
              <a:rPr lang="en-US" dirty="0"/>
              <a:t> Dari </a:t>
            </a:r>
            <a:r>
              <a:rPr lang="en-US" dirty="0" err="1"/>
              <a:t>Pengendalian</a:t>
            </a:r>
            <a:r>
              <a:rPr lang="en-US" dirty="0"/>
              <a:t> </a:t>
            </a:r>
            <a:r>
              <a:rPr lang="en-US" dirty="0" err="1"/>
              <a:t>Tindakan</a:t>
            </a:r>
            <a:endParaRPr lang="en-US" dirty="0"/>
          </a:p>
        </p:txBody>
      </p:sp>
      <p:sp>
        <p:nvSpPr>
          <p:cNvPr id="6" name="Freeform 5" descr="arrows icon"/>
          <p:cNvSpPr>
            <a:spLocks noChangeAspect="1" noEditPoints="1"/>
          </p:cNvSpPr>
          <p:nvPr/>
        </p:nvSpPr>
        <p:spPr bwMode="auto">
          <a:xfrm>
            <a:off x="702530" y="959597"/>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descr="arrows icon"/>
          <p:cNvSpPr>
            <a:spLocks noChangeAspect="1" noEditPoints="1"/>
          </p:cNvSpPr>
          <p:nvPr/>
        </p:nvSpPr>
        <p:spPr bwMode="auto">
          <a:xfrm>
            <a:off x="9121597" y="4339588"/>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0841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a:bodyPr>
          <a:lstStyle/>
          <a:p>
            <a:pPr algn="just"/>
            <a:r>
              <a:rPr lang="en-US" dirty="0"/>
              <a:t>Sunshine Fashion yang </a:t>
            </a:r>
            <a:r>
              <a:rPr lang="en-US" dirty="0" err="1"/>
              <a:t>bertempat</a:t>
            </a:r>
            <a:r>
              <a:rPr lang="en-US" dirty="0"/>
              <a:t> di </a:t>
            </a:r>
            <a:r>
              <a:rPr lang="en-US" dirty="0" err="1"/>
              <a:t>Shenzen</a:t>
            </a:r>
            <a:r>
              <a:rPr lang="en-US" dirty="0"/>
              <a:t> </a:t>
            </a:r>
            <a:r>
              <a:rPr lang="en-US" dirty="0" err="1"/>
              <a:t>merupakan</a:t>
            </a:r>
            <a:r>
              <a:rPr lang="en-US" dirty="0"/>
              <a:t> </a:t>
            </a:r>
            <a:r>
              <a:rPr lang="en-US" dirty="0" err="1"/>
              <a:t>sebuah</a:t>
            </a:r>
            <a:r>
              <a:rPr lang="en-US" dirty="0"/>
              <a:t> </a:t>
            </a:r>
            <a:r>
              <a:rPr lang="en-US" dirty="0" err="1"/>
              <a:t>perusahaan</a:t>
            </a:r>
            <a:r>
              <a:rPr lang="en-US" dirty="0"/>
              <a:t> Sino-</a:t>
            </a:r>
            <a:r>
              <a:rPr lang="en-US" dirty="0" err="1"/>
              <a:t>Jepang</a:t>
            </a:r>
            <a:r>
              <a:rPr lang="en-US" dirty="0"/>
              <a:t> yang </a:t>
            </a:r>
            <a:r>
              <a:rPr lang="en-US" dirty="0" err="1"/>
              <a:t>telah</a:t>
            </a:r>
            <a:r>
              <a:rPr lang="en-US" dirty="0"/>
              <a:t> </a:t>
            </a:r>
            <a:r>
              <a:rPr lang="en-US" dirty="0" err="1"/>
              <a:t>berkembang</a:t>
            </a:r>
            <a:r>
              <a:rPr lang="en-US" dirty="0"/>
              <a:t> </a:t>
            </a:r>
            <a:r>
              <a:rPr lang="en-US" dirty="0" err="1"/>
              <a:t>pesat</a:t>
            </a:r>
            <a:r>
              <a:rPr lang="en-US" dirty="0"/>
              <a:t>, </a:t>
            </a:r>
            <a:r>
              <a:rPr lang="en-US" dirty="0" err="1"/>
              <a:t>berawal</a:t>
            </a:r>
            <a:r>
              <a:rPr lang="en-US" dirty="0"/>
              <a:t> </a:t>
            </a:r>
            <a:r>
              <a:rPr lang="en-US" dirty="0" err="1"/>
              <a:t>dari</a:t>
            </a:r>
            <a:r>
              <a:rPr lang="en-US" dirty="0"/>
              <a:t> </a:t>
            </a:r>
            <a:r>
              <a:rPr lang="en-US" dirty="0" err="1"/>
              <a:t>sebuah</a:t>
            </a:r>
            <a:r>
              <a:rPr lang="en-US" dirty="0"/>
              <a:t> </a:t>
            </a:r>
            <a:r>
              <a:rPr lang="en-US" dirty="0" err="1"/>
              <a:t>pabrik</a:t>
            </a:r>
            <a:r>
              <a:rPr lang="en-US" dirty="0"/>
              <a:t> </a:t>
            </a:r>
            <a:r>
              <a:rPr lang="en-US" dirty="0" err="1"/>
              <a:t>ekspor</a:t>
            </a:r>
            <a:r>
              <a:rPr lang="en-US" dirty="0"/>
              <a:t> OEM yang </a:t>
            </a:r>
            <a:r>
              <a:rPr lang="en-US" dirty="0" err="1"/>
              <a:t>menghasilkan</a:t>
            </a:r>
            <a:r>
              <a:rPr lang="en-US" dirty="0"/>
              <a:t> </a:t>
            </a:r>
            <a:r>
              <a:rPr lang="en-US" dirty="0" err="1"/>
              <a:t>sweter</a:t>
            </a:r>
            <a:r>
              <a:rPr lang="en-US" dirty="0"/>
              <a:t> </a:t>
            </a:r>
            <a:r>
              <a:rPr lang="en-US" dirty="0" err="1"/>
              <a:t>kasmis</a:t>
            </a:r>
            <a:r>
              <a:rPr lang="en-US" dirty="0"/>
              <a:t> </a:t>
            </a:r>
            <a:r>
              <a:rPr lang="en-US" dirty="0" err="1"/>
              <a:t>menjadi</a:t>
            </a:r>
            <a:r>
              <a:rPr lang="en-US" dirty="0"/>
              <a:t> </a:t>
            </a:r>
            <a:r>
              <a:rPr lang="en-US" dirty="0" err="1"/>
              <a:t>sebuah</a:t>
            </a:r>
            <a:r>
              <a:rPr lang="en-US" dirty="0"/>
              <a:t> </a:t>
            </a:r>
            <a:r>
              <a:rPr lang="en-US" dirty="0" err="1"/>
              <a:t>pengecer</a:t>
            </a:r>
            <a:r>
              <a:rPr lang="en-US" dirty="0"/>
              <a:t> </a:t>
            </a:r>
            <a:r>
              <a:rPr lang="en-US" dirty="0" err="1"/>
              <a:t>dengan</a:t>
            </a:r>
            <a:r>
              <a:rPr lang="en-US" dirty="0"/>
              <a:t> 220 </a:t>
            </a:r>
            <a:r>
              <a:rPr lang="en-US" dirty="0" err="1"/>
              <a:t>tempat</a:t>
            </a:r>
            <a:r>
              <a:rPr lang="en-US" dirty="0"/>
              <a:t> </a:t>
            </a:r>
            <a:r>
              <a:rPr lang="en-US" dirty="0" err="1"/>
              <a:t>pengecer</a:t>
            </a:r>
            <a:r>
              <a:rPr lang="en-US" dirty="0"/>
              <a:t> di </a:t>
            </a:r>
            <a:r>
              <a:rPr lang="en-US" dirty="0" err="1"/>
              <a:t>seluruh</a:t>
            </a:r>
            <a:r>
              <a:rPr lang="en-US" dirty="0"/>
              <a:t> </a:t>
            </a:r>
            <a:r>
              <a:rPr lang="en-US" dirty="0" err="1"/>
              <a:t>Cina</a:t>
            </a:r>
            <a:r>
              <a:rPr lang="en-US" dirty="0"/>
              <a:t> </a:t>
            </a:r>
            <a:r>
              <a:rPr lang="en-US" dirty="0" err="1"/>
              <a:t>pada</a:t>
            </a:r>
            <a:r>
              <a:rPr lang="en-US" dirty="0"/>
              <a:t> </a:t>
            </a:r>
            <a:r>
              <a:rPr lang="en-US" dirty="0" err="1"/>
              <a:t>tahun</a:t>
            </a:r>
            <a:r>
              <a:rPr lang="en-US" dirty="0"/>
              <a:t> 2010, </a:t>
            </a:r>
            <a:r>
              <a:rPr lang="en-US" dirty="0" err="1"/>
              <a:t>Untuk</a:t>
            </a:r>
            <a:r>
              <a:rPr lang="en-US" dirty="0"/>
              <a:t> </a:t>
            </a:r>
            <a:r>
              <a:rPr lang="en-US" dirty="0" err="1"/>
              <a:t>mengelola</a:t>
            </a:r>
            <a:r>
              <a:rPr lang="en-US" dirty="0"/>
              <a:t> </a:t>
            </a:r>
            <a:r>
              <a:rPr lang="en-US" dirty="0" err="1"/>
              <a:t>operasi</a:t>
            </a:r>
            <a:r>
              <a:rPr lang="en-US" dirty="0"/>
              <a:t> </a:t>
            </a:r>
            <a:r>
              <a:rPr lang="en-US" dirty="0" err="1"/>
              <a:t>pengecerannya</a:t>
            </a:r>
            <a:r>
              <a:rPr lang="en-US" dirty="0"/>
              <a:t>, </a:t>
            </a:r>
            <a:r>
              <a:rPr lang="en-US" dirty="0" err="1"/>
              <a:t>perusahaan</a:t>
            </a:r>
            <a:r>
              <a:rPr lang="en-US" dirty="0"/>
              <a:t> </a:t>
            </a:r>
            <a:r>
              <a:rPr lang="en-US" dirty="0" err="1"/>
              <a:t>telah</a:t>
            </a:r>
            <a:r>
              <a:rPr lang="en-US" dirty="0"/>
              <a:t> </a:t>
            </a:r>
            <a:r>
              <a:rPr lang="en-US" dirty="0" err="1"/>
              <a:t>membuka</a:t>
            </a:r>
            <a:r>
              <a:rPr lang="en-US" dirty="0"/>
              <a:t> </a:t>
            </a:r>
            <a:r>
              <a:rPr lang="en-US" dirty="0" err="1"/>
              <a:t>persediaan</a:t>
            </a:r>
            <a:r>
              <a:rPr lang="en-US" dirty="0"/>
              <a:t> </a:t>
            </a:r>
            <a:r>
              <a:rPr lang="en-US" dirty="0" err="1"/>
              <a:t>serta</a:t>
            </a:r>
            <a:r>
              <a:rPr lang="en-US" dirty="0"/>
              <a:t> </a:t>
            </a:r>
            <a:r>
              <a:rPr lang="en-US" dirty="0" err="1"/>
              <a:t>kantor</a:t>
            </a:r>
            <a:r>
              <a:rPr lang="en-US" dirty="0"/>
              <a:t> regional </a:t>
            </a:r>
            <a:r>
              <a:rPr lang="en-US" dirty="0" err="1"/>
              <a:t>dan</a:t>
            </a:r>
            <a:r>
              <a:rPr lang="en-US" dirty="0"/>
              <a:t> </a:t>
            </a:r>
            <a:r>
              <a:rPr lang="en-US" dirty="0" err="1"/>
              <a:t>juga</a:t>
            </a:r>
            <a:r>
              <a:rPr lang="en-US" dirty="0"/>
              <a:t> </a:t>
            </a:r>
            <a:r>
              <a:rPr lang="en-US" dirty="0" err="1"/>
              <a:t>kantor</a:t>
            </a:r>
            <a:r>
              <a:rPr lang="en-US" dirty="0"/>
              <a:t> </a:t>
            </a:r>
            <a:r>
              <a:rPr lang="en-US" dirty="0" err="1"/>
              <a:t>cabang</a:t>
            </a:r>
            <a:r>
              <a:rPr lang="en-US" dirty="0"/>
              <a:t> </a:t>
            </a:r>
            <a:r>
              <a:rPr lang="en-US" dirty="0" err="1"/>
              <a:t>untuk</a:t>
            </a:r>
            <a:r>
              <a:rPr lang="en-US" dirty="0"/>
              <a:t> </a:t>
            </a:r>
            <a:r>
              <a:rPr lang="en-US" dirty="0" err="1"/>
              <a:t>menangani</a:t>
            </a:r>
            <a:r>
              <a:rPr lang="en-US" dirty="0"/>
              <a:t> </a:t>
            </a:r>
            <a:r>
              <a:rPr lang="en-US" dirty="0" err="1"/>
              <a:t>persediaan</a:t>
            </a:r>
            <a:r>
              <a:rPr lang="en-US" dirty="0"/>
              <a:t> </a:t>
            </a:r>
            <a:r>
              <a:rPr lang="en-US" dirty="0" err="1"/>
              <a:t>serta</a:t>
            </a:r>
            <a:r>
              <a:rPr lang="en-US" dirty="0"/>
              <a:t> </a:t>
            </a:r>
            <a:r>
              <a:rPr lang="en-US" dirty="0" err="1"/>
              <a:t>untuk</a:t>
            </a:r>
            <a:r>
              <a:rPr lang="en-US" dirty="0"/>
              <a:t> </a:t>
            </a:r>
            <a:r>
              <a:rPr lang="en-US" dirty="0" err="1"/>
              <a:t>mendukung</a:t>
            </a:r>
            <a:r>
              <a:rPr lang="en-US" dirty="0"/>
              <a:t> </a:t>
            </a:r>
            <a:r>
              <a:rPr lang="en-US" dirty="0" err="1"/>
              <a:t>dan</a:t>
            </a:r>
            <a:r>
              <a:rPr lang="en-US" dirty="0"/>
              <a:t> </a:t>
            </a:r>
            <a:r>
              <a:rPr lang="en-US" dirty="0" err="1"/>
              <a:t>memantau</a:t>
            </a:r>
            <a:r>
              <a:rPr lang="en-US" dirty="0"/>
              <a:t> </a:t>
            </a:r>
            <a:r>
              <a:rPr lang="en-US" dirty="0" err="1"/>
              <a:t>tempat-tempat</a:t>
            </a:r>
            <a:r>
              <a:rPr lang="en-US" dirty="0"/>
              <a:t> </a:t>
            </a:r>
            <a:r>
              <a:rPr lang="en-US" dirty="0" err="1"/>
              <a:t>pengecemya</a:t>
            </a:r>
            <a:r>
              <a:rPr lang="en-US" dirty="0"/>
              <a:t>. </a:t>
            </a:r>
            <a:r>
              <a:rPr lang="en-US" dirty="0" err="1"/>
              <a:t>Meski</a:t>
            </a:r>
            <a:r>
              <a:rPr lang="en-US" dirty="0"/>
              <a:t> </a:t>
            </a:r>
            <a:r>
              <a:rPr lang="en-US" dirty="0" err="1"/>
              <a:t>demikian</a:t>
            </a:r>
            <a:r>
              <a:rPr lang="en-US" dirty="0"/>
              <a:t>, </a:t>
            </a:r>
            <a:r>
              <a:rPr lang="en-US" dirty="0" err="1"/>
              <a:t>perilaku</a:t>
            </a:r>
            <a:r>
              <a:rPr lang="en-US" dirty="0"/>
              <a:t> </a:t>
            </a:r>
            <a:r>
              <a:rPr lang="en-US" dirty="0" err="1"/>
              <a:t>menipu</a:t>
            </a:r>
            <a:r>
              <a:rPr lang="en-US" dirty="0"/>
              <a:t> </a:t>
            </a:r>
            <a:r>
              <a:rPr lang="en-US" dirty="0" err="1"/>
              <a:t>antarkaryawan</a:t>
            </a:r>
            <a:r>
              <a:rPr lang="en-US" dirty="0"/>
              <a:t> </a:t>
            </a:r>
            <a:r>
              <a:rPr lang="en-US" dirty="0" err="1"/>
              <a:t>telah</a:t>
            </a:r>
            <a:r>
              <a:rPr lang="en-US" dirty="0"/>
              <a:t> </a:t>
            </a:r>
            <a:r>
              <a:rPr lang="en-US" dirty="0" err="1"/>
              <a:t>merugikan</a:t>
            </a:r>
            <a:r>
              <a:rPr lang="en-US" dirty="0"/>
              <a:t> </a:t>
            </a:r>
            <a:r>
              <a:rPr lang="en-US" dirty="0" err="1"/>
              <a:t>rantai</a:t>
            </a:r>
            <a:r>
              <a:rPr lang="en-US" dirty="0"/>
              <a:t> </a:t>
            </a:r>
            <a:r>
              <a:rPr lang="en-US" dirty="0" err="1"/>
              <a:t>pengecer</a:t>
            </a:r>
            <a:r>
              <a:rPr lang="en-US" dirty="0"/>
              <a:t> </a:t>
            </a:r>
            <a:r>
              <a:rPr lang="en-US" dirty="0" err="1"/>
              <a:t>hampir</a:t>
            </a:r>
            <a:r>
              <a:rPr lang="en-US" dirty="0"/>
              <a:t> </a:t>
            </a:r>
            <a:r>
              <a:rPr lang="en-US" dirty="0" err="1"/>
              <a:t>sebesar</a:t>
            </a:r>
            <a:r>
              <a:rPr lang="en-US" dirty="0"/>
              <a:t> 5% </a:t>
            </a:r>
            <a:r>
              <a:rPr lang="en-US" dirty="0" err="1"/>
              <a:t>dari</a:t>
            </a:r>
            <a:r>
              <a:rPr lang="en-US" dirty="0"/>
              <a:t> </a:t>
            </a:r>
            <a:r>
              <a:rPr lang="en-US" dirty="0" err="1"/>
              <a:t>hasil</a:t>
            </a:r>
            <a:r>
              <a:rPr lang="en-US" dirty="0"/>
              <a:t> </a:t>
            </a:r>
            <a:r>
              <a:rPr lang="en-US" dirty="0" err="1"/>
              <a:t>penjualan</a:t>
            </a:r>
            <a:r>
              <a:rPr lang="en-US" dirty="0"/>
              <a:t> </a:t>
            </a:r>
            <a:r>
              <a:rPr lang="en-US" dirty="0" err="1"/>
              <a:t>domestiknya</a:t>
            </a:r>
            <a:r>
              <a:rPr lang="en-US" dirty="0"/>
              <a:t>. </a:t>
            </a:r>
            <a:r>
              <a:rPr lang="en-US" dirty="0" err="1"/>
              <a:t>Implementasi</a:t>
            </a:r>
            <a:r>
              <a:rPr lang="en-US" dirty="0"/>
              <a:t> </a:t>
            </a:r>
            <a:r>
              <a:rPr lang="en-US" dirty="0" err="1"/>
              <a:t>sistem</a:t>
            </a:r>
            <a:r>
              <a:rPr lang="en-US" dirty="0"/>
              <a:t> ERP </a:t>
            </a:r>
            <a:r>
              <a:rPr lang="en-US" dirty="0" err="1"/>
              <a:t>untuk</a:t>
            </a:r>
            <a:r>
              <a:rPr lang="en-US" dirty="0"/>
              <a:t> </a:t>
            </a:r>
            <a:r>
              <a:rPr lang="en-US" dirty="0" err="1"/>
              <a:t>melacak</a:t>
            </a:r>
            <a:r>
              <a:rPr lang="en-US" dirty="0"/>
              <a:t> </a:t>
            </a:r>
            <a:r>
              <a:rPr lang="en-US" dirty="0" err="1"/>
              <a:t>barang</a:t>
            </a:r>
            <a:r>
              <a:rPr lang="en-US" dirty="0"/>
              <a:t> </a:t>
            </a:r>
            <a:r>
              <a:rPr lang="en-US" dirty="0" err="1"/>
              <a:t>dan</a:t>
            </a:r>
            <a:r>
              <a:rPr lang="en-US" dirty="0"/>
              <a:t> </a:t>
            </a:r>
            <a:r>
              <a:rPr lang="en-US" dirty="0" err="1"/>
              <a:t>jasa</a:t>
            </a:r>
            <a:r>
              <a:rPr lang="en-US" dirty="0"/>
              <a:t> </a:t>
            </a:r>
            <a:r>
              <a:rPr lang="en-US" dirty="0" err="1"/>
              <a:t>telah</a:t>
            </a:r>
            <a:r>
              <a:rPr lang="en-US" dirty="0"/>
              <a:t> </a:t>
            </a:r>
            <a:r>
              <a:rPr lang="en-US" dirty="0" err="1"/>
              <a:t>sedikit-banyak</a:t>
            </a:r>
            <a:r>
              <a:rPr lang="en-US" dirty="0"/>
              <a:t> </a:t>
            </a:r>
            <a:r>
              <a:rPr lang="en-US" dirty="0" err="1"/>
              <a:t>memperbaiki</a:t>
            </a:r>
            <a:r>
              <a:rPr lang="en-US" dirty="0"/>
              <a:t> </a:t>
            </a:r>
            <a:r>
              <a:rPr lang="en-US" dirty="0" err="1"/>
              <a:t>situasi</a:t>
            </a:r>
            <a:r>
              <a:rPr lang="en-US" dirty="0"/>
              <a:t> </a:t>
            </a:r>
            <a:r>
              <a:rPr lang="en-US" dirty="0" err="1"/>
              <a:t>ini</a:t>
            </a:r>
            <a:r>
              <a:rPr lang="en-US" dirty="0"/>
              <a:t>. </a:t>
            </a:r>
          </a:p>
        </p:txBody>
      </p:sp>
      <p:sp>
        <p:nvSpPr>
          <p:cNvPr id="4" name="Title 3"/>
          <p:cNvSpPr>
            <a:spLocks noGrp="1"/>
          </p:cNvSpPr>
          <p:nvPr>
            <p:ph type="title"/>
          </p:nvPr>
        </p:nvSpPr>
        <p:spPr>
          <a:xfrm>
            <a:off x="538620" y="1652755"/>
            <a:ext cx="3248564" cy="3394554"/>
          </a:xfrm>
        </p:spPr>
        <p:txBody>
          <a:bodyPr>
            <a:normAutofit/>
          </a:bodyPr>
          <a:lstStyle/>
          <a:p>
            <a:r>
              <a:rPr lang="en-US" dirty="0" err="1"/>
              <a:t>Studi</a:t>
            </a:r>
            <a:r>
              <a:rPr lang="en-US" dirty="0"/>
              <a:t> </a:t>
            </a:r>
            <a:r>
              <a:rPr lang="en-US" dirty="0" err="1"/>
              <a:t>kasus</a:t>
            </a:r>
            <a:br>
              <a:rPr lang="en-US" dirty="0"/>
            </a:br>
            <a:r>
              <a:rPr lang="en-US" dirty="0"/>
              <a:t>s</a:t>
            </a:r>
            <a:r>
              <a:rPr lang="en-US" i="1" dirty="0"/>
              <a:t>unshine Fashion</a:t>
            </a:r>
            <a:r>
              <a:rPr lang="en-US" dirty="0"/>
              <a:t> : </a:t>
            </a:r>
            <a:r>
              <a:rPr lang="en-US" dirty="0" err="1"/>
              <a:t>Penipuan,Pencurian</a:t>
            </a:r>
            <a:r>
              <a:rPr lang="en-US" dirty="0"/>
              <a:t>, </a:t>
            </a:r>
            <a:r>
              <a:rPr lang="en-US" dirty="0" err="1"/>
              <a:t>dan</a:t>
            </a:r>
            <a:r>
              <a:rPr lang="en-US" dirty="0"/>
              <a:t> </a:t>
            </a:r>
            <a:r>
              <a:rPr lang="en-US" dirty="0" err="1"/>
              <a:t>Perilaku</a:t>
            </a:r>
            <a:r>
              <a:rPr lang="en-US" dirty="0"/>
              <a:t> </a:t>
            </a:r>
            <a:r>
              <a:rPr lang="en-US" dirty="0" err="1"/>
              <a:t>Menyimpang</a:t>
            </a:r>
            <a:r>
              <a:rPr lang="en-US" dirty="0"/>
              <a:t> </a:t>
            </a:r>
            <a:r>
              <a:rPr lang="en-US" dirty="0" err="1"/>
              <a:t>AntarKarayawan</a:t>
            </a:r>
            <a:br>
              <a:rPr lang="en-US" dirty="0"/>
            </a:br>
            <a:endParaRPr lang="en-US" dirty="0"/>
          </a:p>
        </p:txBody>
      </p:sp>
    </p:spTree>
    <p:extLst>
      <p:ext uri="{BB962C8B-B14F-4D97-AF65-F5344CB8AC3E}">
        <p14:creationId xmlns:p14="http://schemas.microsoft.com/office/powerpoint/2010/main" val="187824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Autofit/>
          </a:bodyPr>
          <a:lstStyle/>
          <a:p>
            <a:pPr algn="just"/>
            <a:r>
              <a:rPr lang="en-US" sz="1800" dirty="0"/>
              <a:t>Sunshine </a:t>
            </a:r>
            <a:r>
              <a:rPr lang="en-US" sz="1800" dirty="0" err="1"/>
              <a:t>Fashon</a:t>
            </a:r>
            <a:r>
              <a:rPr lang="en-US" sz="1800" dirty="0"/>
              <a:t> Co. Ltd. yang </a:t>
            </a:r>
            <a:r>
              <a:rPr lang="en-US" sz="1800" dirty="0" err="1"/>
              <a:t>bertempat</a:t>
            </a:r>
            <a:r>
              <a:rPr lang="en-US" sz="1800" dirty="0"/>
              <a:t> di Shenzhen </a:t>
            </a:r>
            <a:r>
              <a:rPr lang="en-US" sz="1800" dirty="0" err="1"/>
              <a:t>merupakan</a:t>
            </a:r>
            <a:r>
              <a:rPr lang="en-US" sz="1800" dirty="0"/>
              <a:t> joint venture (</a:t>
            </a:r>
            <a:r>
              <a:rPr lang="en-US" sz="1800" dirty="0" err="1"/>
              <a:t>usaha</a:t>
            </a:r>
            <a:r>
              <a:rPr lang="en-US" sz="1800" dirty="0"/>
              <a:t> </a:t>
            </a:r>
            <a:r>
              <a:rPr lang="en-US" sz="1800" dirty="0" err="1"/>
              <a:t>patungan</a:t>
            </a:r>
            <a:r>
              <a:rPr lang="en-US" sz="1800" dirty="0"/>
              <a:t>) Sino-</a:t>
            </a:r>
            <a:r>
              <a:rPr lang="en-US" sz="1800" dirty="0" err="1"/>
              <a:t>Jepang</a:t>
            </a:r>
            <a:r>
              <a:rPr lang="en-US" sz="1800" dirty="0"/>
              <a:t> yang </a:t>
            </a:r>
            <a:r>
              <a:rPr lang="en-US" sz="1800" dirty="0" err="1"/>
              <a:t>didirikan</a:t>
            </a:r>
            <a:r>
              <a:rPr lang="en-US" sz="1800" dirty="0"/>
              <a:t> </a:t>
            </a:r>
            <a:r>
              <a:rPr lang="en-US" sz="1800" dirty="0" err="1"/>
              <a:t>pada</a:t>
            </a:r>
            <a:r>
              <a:rPr lang="en-US" sz="1800" dirty="0"/>
              <a:t> </a:t>
            </a:r>
            <a:r>
              <a:rPr lang="en-US" sz="1800" dirty="0" err="1"/>
              <a:t>tahun</a:t>
            </a:r>
            <a:r>
              <a:rPr lang="en-US" sz="1800" dirty="0"/>
              <a:t> 1993. Perusahaan </a:t>
            </a:r>
            <a:r>
              <a:rPr lang="en-US" sz="1800" dirty="0" err="1"/>
              <a:t>bermula</a:t>
            </a:r>
            <a:r>
              <a:rPr lang="en-US" sz="1800" dirty="0"/>
              <a:t> </a:t>
            </a:r>
            <a:r>
              <a:rPr lang="en-US" sz="1800" dirty="0" err="1"/>
              <a:t>dari</a:t>
            </a:r>
            <a:r>
              <a:rPr lang="en-US" sz="1800" dirty="0"/>
              <a:t> </a:t>
            </a:r>
            <a:r>
              <a:rPr lang="en-US" sz="1800" dirty="0" err="1"/>
              <a:t>sebuah</a:t>
            </a:r>
            <a:r>
              <a:rPr lang="en-US" sz="1800" dirty="0"/>
              <a:t> </a:t>
            </a:r>
            <a:r>
              <a:rPr lang="en-US" sz="1800" dirty="0" err="1"/>
              <a:t>pabrik</a:t>
            </a:r>
            <a:r>
              <a:rPr lang="en-US" sz="1800" dirty="0"/>
              <a:t> </a:t>
            </a:r>
            <a:r>
              <a:rPr lang="en-US" sz="1800" dirty="0" err="1"/>
              <a:t>ekspor</a:t>
            </a:r>
            <a:r>
              <a:rPr lang="en-US" sz="1800" dirty="0"/>
              <a:t> OEM (Original Equipment Manufacturer) yang </a:t>
            </a:r>
            <a:r>
              <a:rPr lang="en-US" sz="1800" dirty="0" err="1"/>
              <a:t>menghasilkan</a:t>
            </a:r>
            <a:r>
              <a:rPr lang="en-US" sz="1800" dirty="0"/>
              <a:t> </a:t>
            </a:r>
            <a:r>
              <a:rPr lang="en-US" sz="1800" dirty="0" err="1"/>
              <a:t>sweter</a:t>
            </a:r>
            <a:r>
              <a:rPr lang="en-US" sz="1800" dirty="0"/>
              <a:t> </a:t>
            </a:r>
            <a:r>
              <a:rPr lang="en-US" sz="1800" dirty="0" err="1"/>
              <a:t>kasmir</a:t>
            </a:r>
            <a:r>
              <a:rPr lang="en-US" sz="1800" dirty="0"/>
              <a:t> </a:t>
            </a:r>
            <a:r>
              <a:rPr lang="en-US" sz="1800" dirty="0" err="1"/>
              <a:t>dan</a:t>
            </a:r>
            <a:r>
              <a:rPr lang="en-US" sz="1800" dirty="0"/>
              <a:t> </a:t>
            </a:r>
            <a:r>
              <a:rPr lang="en-US" sz="1800" dirty="0" err="1"/>
              <a:t>kemudian</a:t>
            </a:r>
            <a:r>
              <a:rPr lang="en-US" sz="1800" dirty="0"/>
              <a:t> </a:t>
            </a:r>
            <a:r>
              <a:rPr lang="en-US" sz="1800" dirty="0" err="1"/>
              <a:t>berkembang</a:t>
            </a:r>
            <a:r>
              <a:rPr lang="en-US" sz="1800" dirty="0"/>
              <a:t> </a:t>
            </a:r>
            <a:r>
              <a:rPr lang="en-US" sz="1800" dirty="0" err="1"/>
              <a:t>menjadi</a:t>
            </a:r>
            <a:r>
              <a:rPr lang="en-US" sz="1800" dirty="0"/>
              <a:t> </a:t>
            </a:r>
            <a:r>
              <a:rPr lang="en-US" sz="1800" dirty="0" err="1"/>
              <a:t>sebuah</a:t>
            </a:r>
            <a:r>
              <a:rPr lang="en-US" sz="1800" dirty="0"/>
              <a:t> </a:t>
            </a:r>
            <a:r>
              <a:rPr lang="en-US" sz="1800" dirty="0" err="1"/>
              <a:t>pabrik</a:t>
            </a:r>
            <a:r>
              <a:rPr lang="en-US" sz="1800" dirty="0"/>
              <a:t> </a:t>
            </a:r>
            <a:r>
              <a:rPr lang="en-US" sz="1800" dirty="0" err="1"/>
              <a:t>dan</a:t>
            </a:r>
            <a:r>
              <a:rPr lang="en-US" sz="1800" dirty="0"/>
              <a:t> </a:t>
            </a:r>
            <a:r>
              <a:rPr lang="en-US" sz="1800" dirty="0" err="1"/>
              <a:t>pengecer</a:t>
            </a:r>
            <a:r>
              <a:rPr lang="en-US" sz="1800" dirty="0"/>
              <a:t> yang </a:t>
            </a:r>
            <a:r>
              <a:rPr lang="en-US" sz="1800" dirty="0" err="1"/>
              <a:t>terintegrasi</a:t>
            </a:r>
            <a:r>
              <a:rPr lang="en-US" sz="1800" dirty="0"/>
              <a:t> </a:t>
            </a:r>
            <a:r>
              <a:rPr lang="en-US" sz="1800" dirty="0" err="1"/>
              <a:t>dengan</a:t>
            </a:r>
            <a:r>
              <a:rPr lang="en-US" sz="1800" dirty="0"/>
              <a:t> </a:t>
            </a:r>
            <a:r>
              <a:rPr lang="en-US" sz="1800" dirty="0" err="1"/>
              <a:t>kegiatan</a:t>
            </a:r>
            <a:r>
              <a:rPr lang="en-US" sz="1800" dirty="0"/>
              <a:t> yang </a:t>
            </a:r>
            <a:r>
              <a:rPr lang="en-US" sz="1800" dirty="0" err="1"/>
              <a:t>mencakup</a:t>
            </a:r>
            <a:r>
              <a:rPr lang="en-US" sz="1800" dirty="0"/>
              <a:t> </a:t>
            </a:r>
            <a:r>
              <a:rPr lang="en-US" sz="1800" dirty="0" err="1"/>
              <a:t>penyumberan</a:t>
            </a:r>
            <a:r>
              <a:rPr lang="en-US" sz="1800" dirty="0"/>
              <a:t> </a:t>
            </a:r>
            <a:r>
              <a:rPr lang="en-US" sz="1800" dirty="0" err="1"/>
              <a:t>bahan</a:t>
            </a:r>
            <a:r>
              <a:rPr lang="en-US" sz="1800" dirty="0"/>
              <a:t>, </a:t>
            </a:r>
            <a:r>
              <a:rPr lang="en-US" sz="1800" dirty="0" err="1"/>
              <a:t>permintaan</a:t>
            </a:r>
            <a:r>
              <a:rPr lang="en-US" sz="1800" dirty="0"/>
              <a:t>, </a:t>
            </a:r>
            <a:r>
              <a:rPr lang="en-US" sz="1800" dirty="0" err="1"/>
              <a:t>pencelupan</a:t>
            </a:r>
            <a:r>
              <a:rPr lang="en-US" sz="1800" dirty="0"/>
              <a:t>, </a:t>
            </a:r>
            <a:r>
              <a:rPr lang="en-US" sz="1800" dirty="0" err="1"/>
              <a:t>desain</a:t>
            </a:r>
            <a:r>
              <a:rPr lang="en-US" sz="1800" dirty="0"/>
              <a:t>, </a:t>
            </a:r>
            <a:r>
              <a:rPr lang="en-US" sz="1800" dirty="0" err="1"/>
              <a:t>distribusi</a:t>
            </a:r>
            <a:r>
              <a:rPr lang="en-US" sz="1800" dirty="0"/>
              <a:t>, </a:t>
            </a:r>
            <a:r>
              <a:rPr lang="en-US" sz="1800" dirty="0" err="1"/>
              <a:t>pemasaran</a:t>
            </a:r>
            <a:r>
              <a:rPr lang="en-US" sz="1800" dirty="0"/>
              <a:t>, </a:t>
            </a:r>
            <a:r>
              <a:rPr lang="en-US" sz="1800" dirty="0" err="1"/>
              <a:t>dan</a:t>
            </a:r>
            <a:r>
              <a:rPr lang="en-US" sz="1800" dirty="0"/>
              <a:t> </a:t>
            </a:r>
            <a:r>
              <a:rPr lang="en-US" sz="1800" dirty="0" err="1"/>
              <a:t>pengeceran</a:t>
            </a:r>
            <a:r>
              <a:rPr lang="en-US" sz="1800" dirty="0"/>
              <a:t>. </a:t>
            </a:r>
            <a:r>
              <a:rPr lang="en-US" sz="1800" dirty="0" err="1"/>
              <a:t>Pada</a:t>
            </a:r>
            <a:r>
              <a:rPr lang="en-US" sz="1800" dirty="0"/>
              <a:t> </a:t>
            </a:r>
            <a:r>
              <a:rPr lang="en-US" sz="1800" dirty="0" err="1"/>
              <a:t>tahun</a:t>
            </a:r>
            <a:r>
              <a:rPr lang="en-US" sz="1800" dirty="0"/>
              <a:t> 2010, </a:t>
            </a:r>
            <a:r>
              <a:rPr lang="en-US" sz="1800" dirty="0" err="1"/>
              <a:t>perusahaan</a:t>
            </a:r>
            <a:r>
              <a:rPr lang="en-US" sz="1800" dirty="0"/>
              <a:t> </a:t>
            </a:r>
            <a:r>
              <a:rPr lang="en-US" sz="1800" dirty="0" err="1"/>
              <a:t>memiliki</a:t>
            </a:r>
            <a:r>
              <a:rPr lang="en-US" sz="1800" dirty="0"/>
              <a:t> </a:t>
            </a:r>
            <a:r>
              <a:rPr lang="en-US" sz="1800" dirty="0" err="1"/>
              <a:t>tiga</a:t>
            </a:r>
            <a:r>
              <a:rPr lang="en-US" sz="1800" dirty="0"/>
              <a:t> </a:t>
            </a:r>
            <a:r>
              <a:rPr lang="en-US" sz="1800" dirty="0" err="1"/>
              <a:t>pabrik</a:t>
            </a:r>
            <a:r>
              <a:rPr lang="en-US" sz="1800" dirty="0"/>
              <a:t> yang </a:t>
            </a:r>
            <a:r>
              <a:rPr lang="en-US" sz="1800" dirty="0" err="1"/>
              <a:t>masing-masing</a:t>
            </a:r>
            <a:r>
              <a:rPr lang="en-US" sz="1800" dirty="0"/>
              <a:t> </a:t>
            </a:r>
            <a:r>
              <a:rPr lang="en-US" sz="1800" dirty="0" err="1"/>
              <a:t>berlokasi</a:t>
            </a:r>
            <a:r>
              <a:rPr lang="en-US" sz="1800" dirty="0"/>
              <a:t> di Shenzhen, Shanghai, </a:t>
            </a:r>
            <a:r>
              <a:rPr lang="en-US" sz="1800" dirty="0" err="1"/>
              <a:t>dan</a:t>
            </a:r>
            <a:r>
              <a:rPr lang="en-US" sz="1800" dirty="0"/>
              <a:t> Taiyuan di </a:t>
            </a:r>
            <a:r>
              <a:rPr lang="en-US" sz="1800" dirty="0" err="1"/>
              <a:t>provinsi</a:t>
            </a:r>
            <a:r>
              <a:rPr lang="en-US" sz="1800" dirty="0"/>
              <a:t> Shanxi: 220 </a:t>
            </a:r>
            <a:r>
              <a:rPr lang="en-US" sz="1800" dirty="0" err="1"/>
              <a:t>gerai</a:t>
            </a:r>
            <a:r>
              <a:rPr lang="en-US" sz="1800" dirty="0"/>
              <a:t> </a:t>
            </a:r>
            <a:r>
              <a:rPr lang="en-US" sz="1800" dirty="0" err="1"/>
              <a:t>penjualan</a:t>
            </a:r>
            <a:r>
              <a:rPr lang="en-US" sz="1800" dirty="0"/>
              <a:t> di mal </a:t>
            </a:r>
            <a:r>
              <a:rPr lang="en-US" sz="1800" dirty="0" err="1"/>
              <a:t>diseluruh</a:t>
            </a:r>
            <a:r>
              <a:rPr lang="en-US" sz="1800" dirty="0"/>
              <a:t> </a:t>
            </a:r>
            <a:r>
              <a:rPr lang="en-US" sz="1800" dirty="0" err="1"/>
              <a:t>negeri</a:t>
            </a:r>
            <a:r>
              <a:rPr lang="en-US" sz="1800" dirty="0"/>
              <a:t>; </a:t>
            </a:r>
            <a:r>
              <a:rPr lang="en-US" sz="1800" dirty="0" err="1"/>
              <a:t>dan</a:t>
            </a:r>
            <a:r>
              <a:rPr lang="en-US" sz="1800" dirty="0"/>
              <a:t> </a:t>
            </a:r>
            <a:r>
              <a:rPr lang="en-US" sz="1800" dirty="0" err="1"/>
              <a:t>tenaga</a:t>
            </a:r>
            <a:r>
              <a:rPr lang="en-US" sz="1800" dirty="0"/>
              <a:t> </a:t>
            </a:r>
            <a:r>
              <a:rPr lang="en-US" sz="1800" dirty="0" err="1"/>
              <a:t>kerja</a:t>
            </a:r>
            <a:r>
              <a:rPr lang="en-US" sz="1800" dirty="0"/>
              <a:t> </a:t>
            </a:r>
            <a:r>
              <a:rPr lang="en-US" sz="1800" dirty="0" err="1"/>
              <a:t>lebih</a:t>
            </a:r>
            <a:r>
              <a:rPr lang="en-US" sz="1800" dirty="0"/>
              <a:t> </a:t>
            </a:r>
            <a:r>
              <a:rPr lang="en-US" sz="1800" dirty="0" err="1"/>
              <a:t>dari</a:t>
            </a:r>
            <a:r>
              <a:rPr lang="en-US" sz="1800" dirty="0"/>
              <a:t> 1000 orang </a:t>
            </a:r>
            <a:r>
              <a:rPr lang="en-US" sz="1800" dirty="0" err="1"/>
              <a:t>karyawan</a:t>
            </a:r>
            <a:r>
              <a:rPr lang="en-US" sz="1800" dirty="0"/>
              <a:t>. Sunshine </a:t>
            </a:r>
            <a:r>
              <a:rPr lang="en-US" sz="1800" dirty="0" err="1"/>
              <a:t>menghasilkan</a:t>
            </a:r>
            <a:r>
              <a:rPr lang="en-US" sz="1800" dirty="0"/>
              <a:t> 300.000 </a:t>
            </a:r>
            <a:r>
              <a:rPr lang="en-US" sz="1800" dirty="0" err="1"/>
              <a:t>potong</a:t>
            </a:r>
            <a:r>
              <a:rPr lang="en-US" sz="1800" dirty="0"/>
              <a:t> </a:t>
            </a:r>
            <a:r>
              <a:rPr lang="en-US" sz="1800" dirty="0" err="1"/>
              <a:t>sweter</a:t>
            </a:r>
            <a:r>
              <a:rPr lang="en-US" sz="1800" dirty="0"/>
              <a:t> per </a:t>
            </a:r>
            <a:r>
              <a:rPr lang="en-US" sz="1800" dirty="0" err="1"/>
              <a:t>tahun</a:t>
            </a:r>
            <a:r>
              <a:rPr lang="en-US" sz="1800" dirty="0"/>
              <a:t> </a:t>
            </a:r>
            <a:r>
              <a:rPr lang="en-US" sz="1800" dirty="0" err="1"/>
              <a:t>untuk</a:t>
            </a:r>
            <a:r>
              <a:rPr lang="en-US" sz="1800" dirty="0"/>
              <a:t> </a:t>
            </a:r>
            <a:r>
              <a:rPr lang="en-US" sz="1800" dirty="0" err="1"/>
              <a:t>penjualan</a:t>
            </a:r>
            <a:r>
              <a:rPr lang="en-US" sz="1800" dirty="0"/>
              <a:t> </a:t>
            </a:r>
            <a:r>
              <a:rPr lang="en-US" sz="1800" dirty="0" err="1"/>
              <a:t>domestik</a:t>
            </a:r>
            <a:r>
              <a:rPr lang="en-US" sz="1800" dirty="0"/>
              <a:t>, yang </a:t>
            </a:r>
            <a:r>
              <a:rPr lang="en-US" sz="1800" dirty="0" err="1"/>
              <a:t>mendapat</a:t>
            </a:r>
            <a:r>
              <a:rPr lang="en-US" sz="1800" dirty="0"/>
              <a:t> margin </a:t>
            </a:r>
            <a:r>
              <a:rPr lang="en-US" sz="1800" dirty="0" err="1"/>
              <a:t>laba</a:t>
            </a:r>
            <a:r>
              <a:rPr lang="en-US" sz="1800" dirty="0"/>
              <a:t> </a:t>
            </a:r>
            <a:r>
              <a:rPr lang="en-US" sz="1800" dirty="0" err="1"/>
              <a:t>lebih</a:t>
            </a:r>
            <a:r>
              <a:rPr lang="en-US" sz="1800" dirty="0"/>
              <a:t> </a:t>
            </a:r>
            <a:r>
              <a:rPr lang="en-US" sz="1800" dirty="0" err="1"/>
              <a:t>tinggi</a:t>
            </a:r>
            <a:r>
              <a:rPr lang="en-US" sz="1800" dirty="0"/>
              <a:t> </a:t>
            </a:r>
            <a:r>
              <a:rPr lang="en-US" sz="1800" dirty="0" err="1"/>
              <a:t>dibanding</a:t>
            </a:r>
            <a:r>
              <a:rPr lang="en-US" sz="1800" dirty="0"/>
              <a:t> </a:t>
            </a:r>
            <a:r>
              <a:rPr lang="en-US" sz="1800" dirty="0" err="1"/>
              <a:t>bisnis</a:t>
            </a:r>
            <a:r>
              <a:rPr lang="en-US" sz="1800" dirty="0"/>
              <a:t> </a:t>
            </a:r>
            <a:r>
              <a:rPr lang="en-US" sz="1800" dirty="0" err="1"/>
              <a:t>ekspornya</a:t>
            </a:r>
            <a:r>
              <a:rPr lang="en-US" sz="1800" dirty="0"/>
              <a:t>. </a:t>
            </a:r>
            <a:r>
              <a:rPr lang="en-US" sz="1800" dirty="0" err="1"/>
              <a:t>Dengan</a:t>
            </a:r>
            <a:r>
              <a:rPr lang="en-US" sz="1800" dirty="0"/>
              <a:t> </a:t>
            </a:r>
            <a:r>
              <a:rPr lang="en-US" sz="1800" dirty="0" err="1"/>
              <a:t>perputaran</a:t>
            </a:r>
            <a:r>
              <a:rPr lang="en-US" sz="1800" dirty="0"/>
              <a:t> RMB </a:t>
            </a:r>
            <a:r>
              <a:rPr lang="en-US" sz="1800" dirty="0" err="1"/>
              <a:t>sebesar</a:t>
            </a:r>
            <a:r>
              <a:rPr lang="en-US" sz="1800" dirty="0"/>
              <a:t> 150 </a:t>
            </a:r>
            <a:r>
              <a:rPr lang="en-US" sz="1800" dirty="0" err="1"/>
              <a:t>juta</a:t>
            </a:r>
            <a:r>
              <a:rPr lang="en-US" sz="1800" dirty="0"/>
              <a:t>, </a:t>
            </a:r>
            <a:r>
              <a:rPr lang="en-US" sz="1800" dirty="0" err="1"/>
              <a:t>penjualan</a:t>
            </a:r>
            <a:r>
              <a:rPr lang="en-US" sz="1800" dirty="0"/>
              <a:t> </a:t>
            </a:r>
            <a:r>
              <a:rPr lang="en-US" sz="1800" dirty="0" err="1"/>
              <a:t>domestik</a:t>
            </a:r>
            <a:r>
              <a:rPr lang="en-US" sz="1800" dirty="0"/>
              <a:t> </a:t>
            </a:r>
            <a:r>
              <a:rPr lang="en-US" sz="1800" dirty="0" err="1"/>
              <a:t>menyumbang</a:t>
            </a:r>
            <a:r>
              <a:rPr lang="en-US" sz="1800" dirty="0"/>
              <a:t> </a:t>
            </a:r>
            <a:r>
              <a:rPr lang="en-US" sz="1800" dirty="0" err="1"/>
              <a:t>lebih</a:t>
            </a:r>
            <a:r>
              <a:rPr lang="en-US" sz="1800" dirty="0"/>
              <a:t> </a:t>
            </a:r>
            <a:r>
              <a:rPr lang="en-US" sz="1800" dirty="0" err="1"/>
              <a:t>dari</a:t>
            </a:r>
            <a:r>
              <a:rPr lang="en-US" sz="1800" dirty="0"/>
              <a:t> </a:t>
            </a:r>
            <a:r>
              <a:rPr lang="en-US" sz="1800" dirty="0" err="1"/>
              <a:t>dua</a:t>
            </a:r>
            <a:r>
              <a:rPr lang="en-US" sz="1800" dirty="0"/>
              <a:t> per </a:t>
            </a:r>
            <a:r>
              <a:rPr lang="en-US" sz="1800" dirty="0" err="1"/>
              <a:t>tiga</a:t>
            </a:r>
            <a:r>
              <a:rPr lang="en-US" sz="1800" dirty="0"/>
              <a:t> </a:t>
            </a:r>
            <a:r>
              <a:rPr lang="en-US" sz="1800" dirty="0" err="1"/>
              <a:t>untuk</a:t>
            </a:r>
            <a:r>
              <a:rPr lang="en-US" sz="1800" dirty="0"/>
              <a:t> </a:t>
            </a:r>
            <a:r>
              <a:rPr lang="en-US" sz="1800" dirty="0" err="1"/>
              <a:t>bisnis</a:t>
            </a:r>
            <a:r>
              <a:rPr lang="en-US" sz="1800" dirty="0"/>
              <a:t> Sunshine. Sunshine </a:t>
            </a:r>
            <a:r>
              <a:rPr lang="en-US" sz="1800" dirty="0" err="1"/>
              <a:t>berposisi</a:t>
            </a:r>
            <a:r>
              <a:rPr lang="en-US" sz="1800" dirty="0"/>
              <a:t> </a:t>
            </a:r>
            <a:r>
              <a:rPr lang="en-US" sz="1800" dirty="0" err="1"/>
              <a:t>sebagai</a:t>
            </a:r>
            <a:r>
              <a:rPr lang="en-US" sz="1800" dirty="0"/>
              <a:t> </a:t>
            </a:r>
            <a:r>
              <a:rPr lang="en-US" sz="1800" dirty="0" err="1"/>
              <a:t>merek</a:t>
            </a:r>
            <a:r>
              <a:rPr lang="en-US" sz="1800" dirty="0"/>
              <a:t> mode modern </a:t>
            </a:r>
            <a:r>
              <a:rPr lang="en-US" sz="1800" dirty="0" err="1"/>
              <a:t>pada</a:t>
            </a:r>
            <a:r>
              <a:rPr lang="en-US" sz="1800" dirty="0"/>
              <a:t> </a:t>
            </a:r>
            <a:r>
              <a:rPr lang="en-US" sz="1800" dirty="0" err="1"/>
              <a:t>pasar</a:t>
            </a:r>
            <a:r>
              <a:rPr lang="en-US" sz="1800" dirty="0"/>
              <a:t> </a:t>
            </a:r>
            <a:r>
              <a:rPr lang="en-US" sz="1800" dirty="0" err="1"/>
              <a:t>domestik</a:t>
            </a:r>
            <a:r>
              <a:rPr lang="en-US" sz="1800" dirty="0"/>
              <a:t> yang </a:t>
            </a:r>
            <a:r>
              <a:rPr lang="en-US" sz="1800" dirty="0" err="1"/>
              <a:t>desainnya</a:t>
            </a:r>
            <a:r>
              <a:rPr lang="en-US" sz="1800" dirty="0"/>
              <a:t> </a:t>
            </a:r>
            <a:r>
              <a:rPr lang="en-US" sz="1800" dirty="0" err="1"/>
              <a:t>menjadi</a:t>
            </a:r>
            <a:r>
              <a:rPr lang="en-US" sz="1800" dirty="0"/>
              <a:t> </a:t>
            </a:r>
            <a:r>
              <a:rPr lang="en-US" sz="1800" dirty="0" err="1"/>
              <a:t>faktor</a:t>
            </a:r>
            <a:r>
              <a:rPr lang="en-US" sz="1800" dirty="0"/>
              <a:t> </a:t>
            </a:r>
            <a:r>
              <a:rPr lang="en-US" sz="1800" dirty="0" err="1"/>
              <a:t>penentu</a:t>
            </a:r>
            <a:r>
              <a:rPr lang="en-US" sz="1800" dirty="0"/>
              <a:t> </a:t>
            </a:r>
            <a:r>
              <a:rPr lang="en-US" sz="1800" dirty="0" err="1"/>
              <a:t>bagi</a:t>
            </a:r>
            <a:r>
              <a:rPr lang="en-US" sz="1800" dirty="0"/>
              <a:t> </a:t>
            </a:r>
            <a:r>
              <a:rPr lang="en-US" sz="1800" dirty="0" err="1"/>
              <a:t>penjualan</a:t>
            </a:r>
            <a:r>
              <a:rPr lang="en-US" sz="1800" dirty="0"/>
              <a:t> </a:t>
            </a:r>
            <a:r>
              <a:rPr lang="en-US" sz="1800" dirty="0" err="1"/>
              <a:t>produk</a:t>
            </a:r>
            <a:r>
              <a:rPr lang="en-US" sz="1800" dirty="0"/>
              <a:t> </a:t>
            </a:r>
            <a:r>
              <a:rPr lang="en-US" sz="1800" dirty="0" err="1"/>
              <a:t>perusahaan</a:t>
            </a:r>
            <a:r>
              <a:rPr lang="en-US" sz="1800" dirty="0"/>
              <a:t>. </a:t>
            </a:r>
            <a:r>
              <a:rPr lang="en-US" sz="1800" dirty="0" err="1"/>
              <a:t>Dengan</a:t>
            </a:r>
            <a:r>
              <a:rPr lang="en-US" sz="1800" dirty="0"/>
              <a:t> RMB3.000 per </a:t>
            </a:r>
            <a:r>
              <a:rPr lang="en-US" sz="1800" dirty="0" err="1"/>
              <a:t>potong</a:t>
            </a:r>
            <a:r>
              <a:rPr lang="en-US" sz="1800" dirty="0"/>
              <a:t>, </a:t>
            </a:r>
            <a:r>
              <a:rPr lang="en-US" sz="1800" dirty="0" err="1"/>
              <a:t>sweter</a:t>
            </a:r>
            <a:r>
              <a:rPr lang="en-US" sz="1800" dirty="0"/>
              <a:t> </a:t>
            </a:r>
            <a:r>
              <a:rPr lang="en-US" sz="1800" dirty="0" err="1"/>
              <a:t>kasmir</a:t>
            </a:r>
            <a:r>
              <a:rPr lang="en-US" sz="1800" dirty="0"/>
              <a:t> </a:t>
            </a:r>
            <a:r>
              <a:rPr lang="en-US" sz="1800" dirty="0" err="1"/>
              <a:t>produksi</a:t>
            </a:r>
            <a:r>
              <a:rPr lang="en-US" sz="1800" dirty="0"/>
              <a:t> Sunshine </a:t>
            </a:r>
            <a:r>
              <a:rPr lang="en-US" sz="1800" dirty="0" err="1"/>
              <a:t>dianggap</a:t>
            </a:r>
            <a:r>
              <a:rPr lang="en-US" sz="1800" dirty="0"/>
              <a:t> </a:t>
            </a:r>
            <a:r>
              <a:rPr lang="en-US" sz="1800" dirty="0" err="1"/>
              <a:t>sebagai</a:t>
            </a:r>
            <a:r>
              <a:rPr lang="en-US" sz="1800" dirty="0"/>
              <a:t> </a:t>
            </a:r>
            <a:r>
              <a:rPr lang="en-US" sz="1800" dirty="0" err="1"/>
              <a:t>barang</a:t>
            </a:r>
            <a:r>
              <a:rPr lang="en-US" sz="1800" dirty="0"/>
              <a:t> </a:t>
            </a:r>
            <a:r>
              <a:rPr lang="en-US" sz="1800" dirty="0" err="1"/>
              <a:t>mewah</a:t>
            </a:r>
            <a:r>
              <a:rPr lang="en-US" sz="1800" dirty="0"/>
              <a:t> di </a:t>
            </a:r>
            <a:r>
              <a:rPr lang="en-US" sz="1800" dirty="0" err="1"/>
              <a:t>Cina</a:t>
            </a:r>
            <a:r>
              <a:rPr lang="en-US" sz="1800" dirty="0"/>
              <a:t>.</a:t>
            </a:r>
          </a:p>
        </p:txBody>
      </p:sp>
      <p:sp>
        <p:nvSpPr>
          <p:cNvPr id="4" name="Title 3"/>
          <p:cNvSpPr>
            <a:spLocks noGrp="1"/>
          </p:cNvSpPr>
          <p:nvPr>
            <p:ph type="title"/>
          </p:nvPr>
        </p:nvSpPr>
        <p:spPr>
          <a:xfrm>
            <a:off x="538620" y="1652755"/>
            <a:ext cx="3248564" cy="3394554"/>
          </a:xfrm>
        </p:spPr>
        <p:txBody>
          <a:bodyPr>
            <a:normAutofit/>
          </a:bodyPr>
          <a:lstStyle/>
          <a:p>
            <a:r>
              <a:rPr lang="en-US" b="1" dirty="0" err="1"/>
              <a:t>Latar</a:t>
            </a:r>
            <a:r>
              <a:rPr lang="en-US" b="1" dirty="0"/>
              <a:t> </a:t>
            </a:r>
            <a:r>
              <a:rPr lang="en-US" b="1" dirty="0" err="1"/>
              <a:t>Belakang</a:t>
            </a:r>
            <a:r>
              <a:rPr lang="en-US" b="1" dirty="0"/>
              <a:t> </a:t>
            </a:r>
            <a:r>
              <a:rPr lang="en-US" b="1" dirty="0" err="1"/>
              <a:t>Perusahan</a:t>
            </a:r>
            <a:endParaRPr lang="en-US" dirty="0"/>
          </a:p>
        </p:txBody>
      </p:sp>
    </p:spTree>
    <p:extLst>
      <p:ext uri="{BB962C8B-B14F-4D97-AF65-F5344CB8AC3E}">
        <p14:creationId xmlns:p14="http://schemas.microsoft.com/office/powerpoint/2010/main" val="3732949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Autofit/>
          </a:bodyPr>
          <a:lstStyle/>
          <a:p>
            <a:pPr algn="just"/>
            <a:r>
              <a:rPr lang="en-US" sz="1600" dirty="0" err="1"/>
              <a:t>Pada</a:t>
            </a:r>
            <a:r>
              <a:rPr lang="en-US" sz="1600" dirty="0"/>
              <a:t> </a:t>
            </a:r>
            <a:r>
              <a:rPr lang="en-US" sz="1600" dirty="0" err="1"/>
              <a:t>tahun</a:t>
            </a:r>
            <a:r>
              <a:rPr lang="en-US" sz="1600" dirty="0"/>
              <a:t> 2008, Sunshine </a:t>
            </a:r>
            <a:r>
              <a:rPr lang="en-US" sz="1600" dirty="0" err="1"/>
              <a:t>meghadapi</a:t>
            </a:r>
            <a:r>
              <a:rPr lang="en-US" sz="1600" dirty="0"/>
              <a:t> </a:t>
            </a:r>
            <a:r>
              <a:rPr lang="en-US" sz="1600" dirty="0" err="1"/>
              <a:t>masalah</a:t>
            </a:r>
            <a:r>
              <a:rPr lang="en-US" sz="1600" dirty="0"/>
              <a:t> </a:t>
            </a:r>
            <a:r>
              <a:rPr lang="en-US" sz="1600" dirty="0" err="1"/>
              <a:t>penipuan</a:t>
            </a:r>
            <a:r>
              <a:rPr lang="en-US" sz="1600" dirty="0"/>
              <a:t> </a:t>
            </a:r>
            <a:r>
              <a:rPr lang="en-US" sz="1600" dirty="0" err="1"/>
              <a:t>dan</a:t>
            </a:r>
            <a:r>
              <a:rPr lang="en-US" sz="1600" dirty="0"/>
              <a:t> </a:t>
            </a:r>
            <a:r>
              <a:rPr lang="en-US" sz="1600" dirty="0" err="1"/>
              <a:t>penyimpangan</a:t>
            </a:r>
            <a:r>
              <a:rPr lang="en-US" sz="1600" dirty="0"/>
              <a:t> </a:t>
            </a:r>
            <a:r>
              <a:rPr lang="en-US" sz="1600" dirty="0" err="1"/>
              <a:t>perilaku</a:t>
            </a:r>
            <a:r>
              <a:rPr lang="en-US" sz="1600" dirty="0"/>
              <a:t> yang </a:t>
            </a:r>
            <a:r>
              <a:rPr lang="en-US" sz="1600" dirty="0" err="1"/>
              <a:t>serius</a:t>
            </a:r>
            <a:r>
              <a:rPr lang="en-US" sz="1600" dirty="0"/>
              <a:t> </a:t>
            </a:r>
            <a:r>
              <a:rPr lang="en-US" sz="1600" dirty="0" err="1"/>
              <a:t>oleh</a:t>
            </a:r>
            <a:r>
              <a:rPr lang="en-US" sz="1600" dirty="0"/>
              <a:t> </a:t>
            </a:r>
            <a:r>
              <a:rPr lang="en-US" sz="1600" dirty="0" err="1"/>
              <a:t>karyawan</a:t>
            </a:r>
            <a:r>
              <a:rPr lang="en-US" sz="1600" dirty="0"/>
              <a:t> yang </a:t>
            </a:r>
            <a:r>
              <a:rPr lang="en-US" sz="1600" dirty="0" err="1"/>
              <a:t>diperkirakan</a:t>
            </a:r>
            <a:r>
              <a:rPr lang="en-US" sz="1600" dirty="0"/>
              <a:t> </a:t>
            </a:r>
            <a:r>
              <a:rPr lang="en-US" sz="1600" dirty="0" err="1"/>
              <a:t>merugikan</a:t>
            </a:r>
            <a:r>
              <a:rPr lang="en-US" sz="1600" dirty="0"/>
              <a:t> </a:t>
            </a:r>
            <a:r>
              <a:rPr lang="en-US" sz="1600" dirty="0" err="1"/>
              <a:t>perusahaan</a:t>
            </a:r>
            <a:r>
              <a:rPr lang="en-US" sz="1600" dirty="0"/>
              <a:t> RMB9,3 </a:t>
            </a:r>
            <a:r>
              <a:rPr lang="en-US" sz="1600" dirty="0" err="1"/>
              <a:t>juta</a:t>
            </a:r>
            <a:r>
              <a:rPr lang="en-US" sz="1600" dirty="0"/>
              <a:t> </a:t>
            </a:r>
            <a:r>
              <a:rPr lang="en-US" sz="1600" dirty="0" err="1"/>
              <a:t>dan</a:t>
            </a:r>
            <a:r>
              <a:rPr lang="en-US" sz="1600" dirty="0"/>
              <a:t> RMB10,5 </a:t>
            </a:r>
            <a:r>
              <a:rPr lang="en-US" sz="1600" dirty="0" err="1"/>
              <a:t>juta</a:t>
            </a:r>
            <a:r>
              <a:rPr lang="en-US" sz="1600" dirty="0"/>
              <a:t>, yang </a:t>
            </a:r>
            <a:r>
              <a:rPr lang="en-US" sz="1600" dirty="0" err="1"/>
              <a:t>berarti</a:t>
            </a:r>
            <a:r>
              <a:rPr lang="en-US" sz="1600" dirty="0"/>
              <a:t> </a:t>
            </a:r>
            <a:r>
              <a:rPr lang="en-US" sz="1600" dirty="0" err="1"/>
              <a:t>lebih</a:t>
            </a:r>
            <a:r>
              <a:rPr lang="en-US" sz="1600" dirty="0"/>
              <a:t> </a:t>
            </a:r>
            <a:r>
              <a:rPr lang="en-US" sz="1600" dirty="0" err="1"/>
              <a:t>dari</a:t>
            </a:r>
            <a:r>
              <a:rPr lang="en-US" sz="1600" dirty="0"/>
              <a:t> 5% </a:t>
            </a:r>
            <a:r>
              <a:rPr lang="en-US" sz="1600" dirty="0" err="1"/>
              <a:t>dari</a:t>
            </a:r>
            <a:r>
              <a:rPr lang="en-US" sz="1600" dirty="0"/>
              <a:t> total </a:t>
            </a:r>
            <a:r>
              <a:rPr lang="en-US" sz="1600" dirty="0" err="1"/>
              <a:t>penjualan</a:t>
            </a:r>
            <a:r>
              <a:rPr lang="en-US" sz="1600" dirty="0"/>
              <a:t> </a:t>
            </a:r>
            <a:r>
              <a:rPr lang="en-US" sz="1600" dirty="0" err="1"/>
              <a:t>domestik</a:t>
            </a:r>
            <a:r>
              <a:rPr lang="en-US" sz="1600" dirty="0"/>
              <a:t> Sunshine. </a:t>
            </a:r>
            <a:r>
              <a:rPr lang="en-US" sz="1600" dirty="0" err="1"/>
              <a:t>Meski</a:t>
            </a:r>
            <a:r>
              <a:rPr lang="en-US" sz="1600" dirty="0"/>
              <a:t> </a:t>
            </a:r>
            <a:r>
              <a:rPr lang="en-US" sz="1600" dirty="0" err="1"/>
              <a:t>sistem</a:t>
            </a:r>
            <a:r>
              <a:rPr lang="en-US" sz="1600" dirty="0"/>
              <a:t> RFID/ERP Sunshine </a:t>
            </a:r>
            <a:r>
              <a:rPr lang="en-US" sz="1600" dirty="0" err="1"/>
              <a:t>menginformasikan</a:t>
            </a:r>
            <a:r>
              <a:rPr lang="en-US" sz="1600" dirty="0"/>
              <a:t> </a:t>
            </a:r>
            <a:r>
              <a:rPr lang="en-US" sz="1600" dirty="0" err="1"/>
              <a:t>situasi</a:t>
            </a:r>
            <a:r>
              <a:rPr lang="en-US" sz="1600" dirty="0"/>
              <a:t> point-of-sales </a:t>
            </a:r>
            <a:r>
              <a:rPr lang="en-US" sz="1600" dirty="0" err="1"/>
              <a:t>terbaru</a:t>
            </a:r>
            <a:r>
              <a:rPr lang="en-US" sz="1600" dirty="0"/>
              <a:t> </a:t>
            </a:r>
            <a:r>
              <a:rPr lang="en-US" sz="1600" dirty="0" err="1"/>
              <a:t>setiap</a:t>
            </a:r>
            <a:r>
              <a:rPr lang="en-US" sz="1600" dirty="0"/>
              <a:t> </a:t>
            </a:r>
            <a:r>
              <a:rPr lang="en-US" sz="1600" dirty="0" err="1"/>
              <a:t>empat</a:t>
            </a:r>
            <a:r>
              <a:rPr lang="en-US" sz="1600" dirty="0"/>
              <a:t> jam </a:t>
            </a:r>
            <a:r>
              <a:rPr lang="en-US" sz="1600" dirty="0" err="1"/>
              <a:t>kepada</a:t>
            </a:r>
            <a:r>
              <a:rPr lang="en-US" sz="1600" dirty="0"/>
              <a:t> </a:t>
            </a:r>
            <a:r>
              <a:rPr lang="en-US" sz="1600" dirty="0" err="1"/>
              <a:t>kantor</a:t>
            </a:r>
            <a:r>
              <a:rPr lang="en-US" sz="1600" dirty="0"/>
              <a:t> </a:t>
            </a:r>
            <a:r>
              <a:rPr lang="en-US" sz="1600" dirty="0" err="1"/>
              <a:t>pusat</a:t>
            </a:r>
            <a:r>
              <a:rPr lang="en-US" sz="1600" dirty="0"/>
              <a:t>, </a:t>
            </a:r>
            <a:r>
              <a:rPr lang="en-US" sz="1600" dirty="0" err="1"/>
              <a:t>manajer</a:t>
            </a:r>
            <a:r>
              <a:rPr lang="en-US" sz="1600" dirty="0"/>
              <a:t> yang </a:t>
            </a:r>
            <a:r>
              <a:rPr lang="en-US" sz="1600" dirty="0" err="1"/>
              <a:t>ingin</a:t>
            </a:r>
            <a:r>
              <a:rPr lang="en-US" sz="1600" dirty="0"/>
              <a:t> </a:t>
            </a:r>
            <a:r>
              <a:rPr lang="en-US" sz="1600" dirty="0" err="1"/>
              <a:t>berbuat</a:t>
            </a:r>
            <a:r>
              <a:rPr lang="en-US" sz="1600" dirty="0"/>
              <a:t> </a:t>
            </a:r>
            <a:r>
              <a:rPr lang="en-US" sz="1600" dirty="0" err="1"/>
              <a:t>curang</a:t>
            </a:r>
            <a:r>
              <a:rPr lang="en-US" sz="1600" dirty="0"/>
              <a:t> </a:t>
            </a:r>
            <a:r>
              <a:rPr lang="en-US" sz="1600" dirty="0" err="1"/>
              <a:t>memanfaatkan</a:t>
            </a:r>
            <a:r>
              <a:rPr lang="en-US" sz="1600" dirty="0"/>
              <a:t> </a:t>
            </a:r>
            <a:r>
              <a:rPr lang="en-US" sz="1600" dirty="0" err="1"/>
              <a:t>ketidakmampuan</a:t>
            </a:r>
            <a:r>
              <a:rPr lang="en-US" sz="1600" dirty="0"/>
              <a:t> </a:t>
            </a:r>
            <a:r>
              <a:rPr lang="en-US" sz="1600" dirty="0" err="1"/>
              <a:t>kantor</a:t>
            </a:r>
            <a:r>
              <a:rPr lang="en-US" sz="1600" dirty="0"/>
              <a:t> </a:t>
            </a:r>
            <a:r>
              <a:rPr lang="en-US" sz="1600" dirty="0" err="1"/>
              <a:t>pusat</a:t>
            </a:r>
            <a:r>
              <a:rPr lang="en-US" sz="1600" dirty="0"/>
              <a:t> </a:t>
            </a:r>
            <a:r>
              <a:rPr lang="en-US" sz="1600" dirty="0" err="1"/>
              <a:t>untuk</a:t>
            </a:r>
            <a:r>
              <a:rPr lang="en-US" sz="1600" dirty="0"/>
              <a:t> </a:t>
            </a:r>
            <a:r>
              <a:rPr lang="en-US" sz="1600" dirty="0" err="1"/>
              <a:t>mengendalikan</a:t>
            </a:r>
            <a:r>
              <a:rPr lang="en-US" sz="1600" dirty="0"/>
              <a:t> </a:t>
            </a:r>
            <a:r>
              <a:rPr lang="en-US" sz="1600" dirty="0" err="1"/>
              <a:t>diskon</a:t>
            </a:r>
            <a:r>
              <a:rPr lang="en-US" sz="1600" dirty="0"/>
              <a:t> </a:t>
            </a:r>
            <a:r>
              <a:rPr lang="en-US" sz="1600" dirty="0" err="1"/>
              <a:t>dan</a:t>
            </a:r>
            <a:r>
              <a:rPr lang="en-US" sz="1600" dirty="0"/>
              <a:t> </a:t>
            </a:r>
            <a:r>
              <a:rPr lang="en-US" sz="1600" dirty="0" err="1"/>
              <a:t>persediaan</a:t>
            </a:r>
            <a:r>
              <a:rPr lang="en-US" sz="1600" dirty="0"/>
              <a:t> </a:t>
            </a:r>
            <a:r>
              <a:rPr lang="en-US" sz="1600" dirty="0" err="1"/>
              <a:t>pada</a:t>
            </a:r>
            <a:r>
              <a:rPr lang="en-US" sz="1600" dirty="0"/>
              <a:t> </a:t>
            </a:r>
            <a:r>
              <a:rPr lang="en-US" sz="1600" dirty="0" err="1"/>
              <a:t>tingkat</a:t>
            </a:r>
            <a:r>
              <a:rPr lang="en-US" sz="1600" dirty="0"/>
              <a:t> </a:t>
            </a:r>
            <a:r>
              <a:rPr lang="en-US" sz="1600" dirty="0" err="1"/>
              <a:t>lokal</a:t>
            </a:r>
            <a:r>
              <a:rPr lang="en-US" sz="1600" dirty="0"/>
              <a:t>. </a:t>
            </a:r>
          </a:p>
          <a:p>
            <a:pPr algn="just"/>
            <a:r>
              <a:rPr lang="en-US" sz="1600" dirty="0"/>
              <a:t>Kantor </a:t>
            </a:r>
            <a:r>
              <a:rPr lang="en-US" sz="1600" dirty="0" err="1"/>
              <a:t>pusat</a:t>
            </a:r>
            <a:r>
              <a:rPr lang="en-US" sz="1600" dirty="0"/>
              <a:t> Sunshine </a:t>
            </a:r>
            <a:r>
              <a:rPr lang="en-US" sz="1600" dirty="0" err="1"/>
              <a:t>bertanggung</a:t>
            </a:r>
            <a:r>
              <a:rPr lang="en-US" sz="1600" dirty="0"/>
              <a:t> </a:t>
            </a:r>
            <a:r>
              <a:rPr lang="en-US" sz="1600" dirty="0" err="1"/>
              <a:t>jawab</a:t>
            </a:r>
            <a:r>
              <a:rPr lang="en-US" sz="1600" dirty="0"/>
              <a:t> </a:t>
            </a:r>
            <a:r>
              <a:rPr lang="en-US" sz="1600" dirty="0" err="1"/>
              <a:t>untuk</a:t>
            </a:r>
            <a:r>
              <a:rPr lang="en-US" sz="1600" dirty="0"/>
              <a:t> </a:t>
            </a:r>
            <a:r>
              <a:rPr lang="en-US" sz="1600" dirty="0" err="1"/>
              <a:t>menetapkan</a:t>
            </a:r>
            <a:r>
              <a:rPr lang="en-US" sz="1600" dirty="0"/>
              <a:t> </a:t>
            </a:r>
            <a:r>
              <a:rPr lang="en-US" sz="1600" dirty="0" err="1"/>
              <a:t>harga</a:t>
            </a:r>
            <a:r>
              <a:rPr lang="en-US" sz="1600" dirty="0"/>
              <a:t> </a:t>
            </a:r>
            <a:r>
              <a:rPr lang="en-US" sz="1600" dirty="0" err="1"/>
              <a:t>dan</a:t>
            </a:r>
            <a:r>
              <a:rPr lang="en-US" sz="1600" dirty="0"/>
              <a:t> </a:t>
            </a:r>
            <a:r>
              <a:rPr lang="en-US" sz="1600" dirty="0" err="1"/>
              <a:t>menentukan</a:t>
            </a:r>
            <a:r>
              <a:rPr lang="en-US" sz="1600" dirty="0"/>
              <a:t> </a:t>
            </a:r>
            <a:r>
              <a:rPr lang="en-US" sz="1600" dirty="0" err="1"/>
              <a:t>batasan</a:t>
            </a:r>
            <a:r>
              <a:rPr lang="en-US" sz="1600" dirty="0"/>
              <a:t> </a:t>
            </a:r>
            <a:r>
              <a:rPr lang="en-US" sz="1600" dirty="0" err="1"/>
              <a:t>waktu</a:t>
            </a:r>
            <a:r>
              <a:rPr lang="en-US" sz="1600" dirty="0"/>
              <a:t> </a:t>
            </a:r>
            <a:r>
              <a:rPr lang="en-US" sz="1600" dirty="0" err="1"/>
              <a:t>promosi</a:t>
            </a:r>
            <a:r>
              <a:rPr lang="en-US" sz="1600" dirty="0"/>
              <a:t>, </a:t>
            </a:r>
            <a:r>
              <a:rPr lang="en-US" sz="1600" dirty="0" err="1"/>
              <a:t>tetapi</a:t>
            </a:r>
            <a:r>
              <a:rPr lang="en-US" sz="1600" dirty="0"/>
              <a:t> </a:t>
            </a:r>
            <a:r>
              <a:rPr lang="en-US" sz="1600" dirty="0" err="1"/>
              <a:t>batasan</a:t>
            </a:r>
            <a:r>
              <a:rPr lang="en-US" sz="1600" dirty="0"/>
              <a:t> </a:t>
            </a:r>
            <a:r>
              <a:rPr lang="en-US" sz="1600" dirty="0" err="1"/>
              <a:t>waktu</a:t>
            </a:r>
            <a:r>
              <a:rPr lang="en-US" sz="1600" dirty="0"/>
              <a:t> </a:t>
            </a:r>
            <a:r>
              <a:rPr lang="en-US" sz="1600" dirty="0" err="1"/>
              <a:t>ini</a:t>
            </a:r>
            <a:r>
              <a:rPr lang="en-US" sz="1600" dirty="0"/>
              <a:t> </a:t>
            </a:r>
            <a:r>
              <a:rPr lang="en-US" sz="1600" dirty="0" err="1"/>
              <a:t>tidak</a:t>
            </a:r>
            <a:r>
              <a:rPr lang="en-US" sz="1600" dirty="0"/>
              <a:t> </a:t>
            </a:r>
            <a:r>
              <a:rPr lang="en-US" sz="1600" dirty="0" err="1"/>
              <a:t>terlalu</a:t>
            </a:r>
            <a:r>
              <a:rPr lang="en-US" sz="1600" dirty="0"/>
              <a:t> </a:t>
            </a:r>
            <a:r>
              <a:rPr lang="en-US" sz="1600" dirty="0" err="1"/>
              <a:t>dipatuhi</a:t>
            </a:r>
            <a:r>
              <a:rPr lang="en-US" sz="1600" dirty="0"/>
              <a:t> </a:t>
            </a:r>
            <a:r>
              <a:rPr lang="en-US" sz="1600" dirty="0" err="1"/>
              <a:t>oleh</a:t>
            </a:r>
            <a:r>
              <a:rPr lang="en-US" sz="1600" dirty="0"/>
              <a:t> </a:t>
            </a:r>
            <a:r>
              <a:rPr lang="en-US" sz="1600" dirty="0" err="1"/>
              <a:t>semua</a:t>
            </a:r>
            <a:r>
              <a:rPr lang="en-US" sz="1600" dirty="0"/>
              <a:t> </a:t>
            </a:r>
            <a:r>
              <a:rPr lang="en-US" sz="1600" dirty="0" err="1"/>
              <a:t>manajer</a:t>
            </a:r>
            <a:r>
              <a:rPr lang="en-US" sz="1600" dirty="0"/>
              <a:t> </a:t>
            </a:r>
            <a:r>
              <a:rPr lang="en-US" sz="1600" dirty="0" err="1"/>
              <a:t>cabang</a:t>
            </a:r>
            <a:r>
              <a:rPr lang="en-US" sz="1600" dirty="0"/>
              <a:t>. </a:t>
            </a:r>
            <a:r>
              <a:rPr lang="en-US" sz="1600" dirty="0" err="1"/>
              <a:t>Beberapa</a:t>
            </a:r>
            <a:r>
              <a:rPr lang="en-US" sz="1600" dirty="0"/>
              <a:t> </a:t>
            </a:r>
            <a:r>
              <a:rPr lang="en-US" sz="1600" dirty="0" err="1"/>
              <a:t>manajer</a:t>
            </a:r>
            <a:r>
              <a:rPr lang="en-US" sz="1600" dirty="0"/>
              <a:t> </a:t>
            </a:r>
            <a:r>
              <a:rPr lang="en-US" sz="1600" dirty="0" err="1"/>
              <a:t>cabang</a:t>
            </a:r>
            <a:r>
              <a:rPr lang="en-US" sz="1600" dirty="0"/>
              <a:t> </a:t>
            </a:r>
            <a:r>
              <a:rPr lang="en-US" sz="1600" dirty="0" err="1"/>
              <a:t>menunda</a:t>
            </a:r>
            <a:r>
              <a:rPr lang="en-US" sz="1600" dirty="0"/>
              <a:t> </a:t>
            </a:r>
            <a:r>
              <a:rPr lang="en-US" sz="1600" dirty="0" err="1"/>
              <a:t>tanggal</a:t>
            </a:r>
            <a:r>
              <a:rPr lang="en-US" sz="1600" dirty="0"/>
              <a:t> </a:t>
            </a:r>
            <a:r>
              <a:rPr lang="en-US" sz="1600" dirty="0" err="1"/>
              <a:t>dimulainya</a:t>
            </a:r>
            <a:r>
              <a:rPr lang="en-US" sz="1600" dirty="0"/>
              <a:t> masa </a:t>
            </a:r>
            <a:r>
              <a:rPr lang="en-US" sz="1600" dirty="0" err="1"/>
              <a:t>promosi</a:t>
            </a:r>
            <a:r>
              <a:rPr lang="en-US" sz="1600" dirty="0"/>
              <a:t> </a:t>
            </a:r>
            <a:r>
              <a:rPr lang="en-US" sz="1600" dirty="0" err="1"/>
              <a:t>tanpa</a:t>
            </a:r>
            <a:r>
              <a:rPr lang="en-US" sz="1600" dirty="0"/>
              <a:t> </a:t>
            </a:r>
            <a:r>
              <a:rPr lang="en-US" sz="1600" dirty="0" err="1"/>
              <a:t>menginformasikan</a:t>
            </a:r>
            <a:r>
              <a:rPr lang="en-US" sz="1600" dirty="0"/>
              <a:t> </a:t>
            </a:r>
            <a:r>
              <a:rPr lang="en-US" sz="1600" dirty="0" err="1"/>
              <a:t>kepada</a:t>
            </a:r>
            <a:r>
              <a:rPr lang="en-US" sz="1600" dirty="0"/>
              <a:t> </a:t>
            </a:r>
            <a:r>
              <a:rPr lang="en-US" sz="1600" dirty="0" err="1"/>
              <a:t>kantor</a:t>
            </a:r>
            <a:r>
              <a:rPr lang="en-US" sz="1600" dirty="0"/>
              <a:t> </a:t>
            </a:r>
            <a:r>
              <a:rPr lang="en-US" sz="1600" dirty="0" err="1"/>
              <a:t>pusat</a:t>
            </a:r>
            <a:r>
              <a:rPr lang="en-US" sz="1600" dirty="0"/>
              <a:t> </a:t>
            </a:r>
            <a:r>
              <a:rPr lang="en-US" sz="1600" dirty="0" err="1"/>
              <a:t>supaya</a:t>
            </a:r>
            <a:r>
              <a:rPr lang="en-US" sz="1600" dirty="0"/>
              <a:t> </a:t>
            </a:r>
            <a:r>
              <a:rPr lang="en-US" sz="1600" dirty="0" err="1"/>
              <a:t>mereka</a:t>
            </a:r>
            <a:r>
              <a:rPr lang="en-US" sz="1600" dirty="0"/>
              <a:t> </a:t>
            </a:r>
            <a:r>
              <a:rPr lang="en-US" sz="1600" dirty="0" err="1"/>
              <a:t>dapat</a:t>
            </a:r>
            <a:r>
              <a:rPr lang="en-US" sz="1600" dirty="0"/>
              <a:t> </a:t>
            </a:r>
            <a:r>
              <a:rPr lang="en-US" sz="1600" dirty="0" err="1"/>
              <a:t>menjual</a:t>
            </a:r>
            <a:r>
              <a:rPr lang="en-US" sz="1600" dirty="0"/>
              <a:t> </a:t>
            </a:r>
            <a:r>
              <a:rPr lang="en-US" sz="1600" dirty="0" err="1"/>
              <a:t>sweter</a:t>
            </a:r>
            <a:r>
              <a:rPr lang="en-US" sz="1600" dirty="0"/>
              <a:t> </a:t>
            </a:r>
            <a:r>
              <a:rPr lang="en-US" sz="1600" dirty="0" err="1"/>
              <a:t>dengan</a:t>
            </a:r>
            <a:r>
              <a:rPr lang="en-US" sz="1600" dirty="0"/>
              <a:t> </a:t>
            </a:r>
            <a:r>
              <a:rPr lang="en-US" sz="1600" dirty="0" err="1"/>
              <a:t>harga</a:t>
            </a:r>
            <a:r>
              <a:rPr lang="en-US" sz="1600" dirty="0"/>
              <a:t> </a:t>
            </a:r>
            <a:r>
              <a:rPr lang="en-US" sz="1600" dirty="0" err="1"/>
              <a:t>asli</a:t>
            </a:r>
            <a:r>
              <a:rPr lang="en-US" sz="1600" dirty="0"/>
              <a:t> </a:t>
            </a:r>
            <a:r>
              <a:rPr lang="en-US" sz="1600" dirty="0" err="1"/>
              <a:t>dan</a:t>
            </a:r>
            <a:r>
              <a:rPr lang="en-US" sz="1600" dirty="0"/>
              <a:t> </a:t>
            </a:r>
            <a:r>
              <a:rPr lang="en-US" sz="1600" dirty="0" err="1"/>
              <a:t>mengantungi</a:t>
            </a:r>
            <a:r>
              <a:rPr lang="en-US" sz="1600" dirty="0"/>
              <a:t> </a:t>
            </a:r>
            <a:r>
              <a:rPr lang="en-US" sz="1600" dirty="0" err="1"/>
              <a:t>selisih</a:t>
            </a:r>
            <a:r>
              <a:rPr lang="en-US" sz="1600" dirty="0"/>
              <a:t> </a:t>
            </a:r>
            <a:r>
              <a:rPr lang="en-US" sz="1600" dirty="0" err="1"/>
              <a:t>harga</a:t>
            </a:r>
            <a:r>
              <a:rPr lang="en-US" sz="1600" dirty="0"/>
              <a:t> </a:t>
            </a:r>
            <a:r>
              <a:rPr lang="en-US" sz="1600" dirty="0" err="1"/>
              <a:t>antara</a:t>
            </a:r>
            <a:r>
              <a:rPr lang="en-US" sz="1600" dirty="0"/>
              <a:t> </a:t>
            </a:r>
            <a:r>
              <a:rPr lang="en-US" sz="1600" dirty="0" err="1"/>
              <a:t>harga</a:t>
            </a:r>
            <a:r>
              <a:rPr lang="en-US" sz="1600" dirty="0"/>
              <a:t> </a:t>
            </a:r>
            <a:r>
              <a:rPr lang="en-US" sz="1600" dirty="0" err="1"/>
              <a:t>jual</a:t>
            </a:r>
            <a:r>
              <a:rPr lang="en-US" sz="1600" dirty="0"/>
              <a:t> </a:t>
            </a:r>
            <a:r>
              <a:rPr lang="en-US" sz="1600" dirty="0" err="1"/>
              <a:t>dan</a:t>
            </a:r>
            <a:r>
              <a:rPr lang="en-US" sz="1600" dirty="0"/>
              <a:t> </a:t>
            </a:r>
            <a:r>
              <a:rPr lang="en-US" sz="1600" dirty="0" err="1"/>
              <a:t>harga</a:t>
            </a:r>
            <a:r>
              <a:rPr lang="en-US" sz="1600" dirty="0"/>
              <a:t> </a:t>
            </a:r>
            <a:r>
              <a:rPr lang="en-US" sz="1600" dirty="0" err="1"/>
              <a:t>diskon</a:t>
            </a:r>
            <a:r>
              <a:rPr lang="en-US" sz="1600" dirty="0"/>
              <a:t>, yang </a:t>
            </a:r>
            <a:r>
              <a:rPr lang="en-US" sz="1600" dirty="0" err="1"/>
              <a:t>disetorkan</a:t>
            </a:r>
            <a:r>
              <a:rPr lang="en-US" sz="1600" dirty="0"/>
              <a:t> </a:t>
            </a:r>
            <a:r>
              <a:rPr lang="en-US" sz="1600" dirty="0" err="1"/>
              <a:t>kekantor</a:t>
            </a:r>
            <a:r>
              <a:rPr lang="en-US" sz="1600" dirty="0"/>
              <a:t> </a:t>
            </a:r>
            <a:r>
              <a:rPr lang="en-US" sz="1600" dirty="0" err="1"/>
              <a:t>pusat</a:t>
            </a:r>
            <a:r>
              <a:rPr lang="en-US" sz="1600" dirty="0"/>
              <a:t>. </a:t>
            </a:r>
            <a:r>
              <a:rPr lang="en-US" sz="1600" dirty="0" err="1"/>
              <a:t>Manajer</a:t>
            </a:r>
            <a:r>
              <a:rPr lang="en-US" sz="1600" dirty="0"/>
              <a:t> </a:t>
            </a:r>
            <a:r>
              <a:rPr lang="en-US" sz="1600" dirty="0" err="1"/>
              <a:t>cabang</a:t>
            </a:r>
            <a:r>
              <a:rPr lang="en-US" sz="1600" dirty="0"/>
              <a:t> </a:t>
            </a:r>
            <a:r>
              <a:rPr lang="en-US" sz="1600" dirty="0" err="1"/>
              <a:t>lainnya</a:t>
            </a:r>
            <a:r>
              <a:rPr lang="en-US" sz="1600" dirty="0"/>
              <a:t> </a:t>
            </a:r>
            <a:r>
              <a:rPr lang="en-US" sz="1600" dirty="0" err="1"/>
              <a:t>melaporkan</a:t>
            </a:r>
            <a:r>
              <a:rPr lang="en-US" sz="1600" dirty="0"/>
              <a:t> </a:t>
            </a:r>
            <a:r>
              <a:rPr lang="en-US" sz="1600" dirty="0" err="1"/>
              <a:t>tingkat</a:t>
            </a:r>
            <a:r>
              <a:rPr lang="en-US" sz="1600" dirty="0"/>
              <a:t> </a:t>
            </a:r>
            <a:r>
              <a:rPr lang="en-US" sz="1600" dirty="0" err="1"/>
              <a:t>diskon</a:t>
            </a:r>
            <a:r>
              <a:rPr lang="en-US" sz="1600" dirty="0"/>
              <a:t> yang </a:t>
            </a:r>
            <a:r>
              <a:rPr lang="en-US" sz="1600" dirty="0" err="1"/>
              <a:t>lebih</a:t>
            </a:r>
            <a:r>
              <a:rPr lang="en-US" sz="1600" dirty="0"/>
              <a:t> </a:t>
            </a:r>
            <a:r>
              <a:rPr lang="en-US" sz="1600" dirty="0" err="1"/>
              <a:t>tinggi</a:t>
            </a:r>
            <a:r>
              <a:rPr lang="en-US" sz="1600" dirty="0"/>
              <a:t> </a:t>
            </a:r>
            <a:r>
              <a:rPr lang="en-US" sz="1600" dirty="0" err="1"/>
              <a:t>kepada</a:t>
            </a:r>
            <a:r>
              <a:rPr lang="en-US" sz="1600" dirty="0"/>
              <a:t> </a:t>
            </a:r>
            <a:r>
              <a:rPr lang="en-US" sz="1600" dirty="0" err="1"/>
              <a:t>kantor</a:t>
            </a:r>
            <a:r>
              <a:rPr lang="en-US" sz="1600" dirty="0"/>
              <a:t> </a:t>
            </a:r>
            <a:r>
              <a:rPr lang="en-US" sz="1600" dirty="0" err="1"/>
              <a:t>pusat</a:t>
            </a:r>
            <a:r>
              <a:rPr lang="en-US" sz="1600" dirty="0"/>
              <a:t> </a:t>
            </a:r>
            <a:r>
              <a:rPr lang="en-US" sz="1600" dirty="0" err="1"/>
              <a:t>dibandingkan</a:t>
            </a:r>
            <a:r>
              <a:rPr lang="en-US" sz="1600" dirty="0"/>
              <a:t> </a:t>
            </a:r>
            <a:r>
              <a:rPr lang="en-US" sz="1600" dirty="0" err="1"/>
              <a:t>dengan</a:t>
            </a:r>
            <a:r>
              <a:rPr lang="en-US" sz="1600" dirty="0"/>
              <a:t> </a:t>
            </a:r>
            <a:r>
              <a:rPr lang="en-US" sz="1600" dirty="0" err="1"/>
              <a:t>harga</a:t>
            </a:r>
            <a:r>
              <a:rPr lang="en-US" sz="1600" dirty="0"/>
              <a:t> </a:t>
            </a:r>
            <a:r>
              <a:rPr lang="en-US" sz="1600" dirty="0" err="1"/>
              <a:t>aslinya</a:t>
            </a:r>
            <a:r>
              <a:rPr lang="en-US" sz="1600" dirty="0"/>
              <a:t> </a:t>
            </a:r>
            <a:r>
              <a:rPr lang="en-US" sz="1600" dirty="0" err="1"/>
              <a:t>dan</a:t>
            </a:r>
            <a:r>
              <a:rPr lang="en-US" sz="1600" dirty="0"/>
              <a:t> </a:t>
            </a:r>
            <a:r>
              <a:rPr lang="en-US" sz="1600" dirty="0" err="1"/>
              <a:t>mengantungi</a:t>
            </a:r>
            <a:r>
              <a:rPr lang="en-US" sz="1600" dirty="0"/>
              <a:t> </a:t>
            </a:r>
            <a:r>
              <a:rPr lang="en-US" sz="1600" dirty="0" err="1"/>
              <a:t>selisihnya</a:t>
            </a:r>
            <a:r>
              <a:rPr lang="en-US" sz="1600" dirty="0"/>
              <a:t>. </a:t>
            </a:r>
            <a:r>
              <a:rPr lang="en-US" sz="1600" dirty="0" err="1"/>
              <a:t>Situasi</a:t>
            </a:r>
            <a:r>
              <a:rPr lang="en-US" sz="1600" dirty="0"/>
              <a:t> </a:t>
            </a:r>
            <a:r>
              <a:rPr lang="en-US" sz="1600" dirty="0" err="1"/>
              <a:t>ini</a:t>
            </a:r>
            <a:r>
              <a:rPr lang="en-US" sz="1600" dirty="0"/>
              <a:t> </a:t>
            </a:r>
            <a:r>
              <a:rPr lang="en-US" sz="1600" dirty="0" err="1"/>
              <a:t>semakin</a:t>
            </a:r>
            <a:r>
              <a:rPr lang="en-US" sz="1600" dirty="0"/>
              <a:t> </a:t>
            </a:r>
            <a:r>
              <a:rPr lang="en-US" sz="1600" dirty="0" err="1"/>
              <a:t>diperparah</a:t>
            </a:r>
            <a:r>
              <a:rPr lang="en-US" sz="1600" dirty="0"/>
              <a:t> </a:t>
            </a:r>
            <a:r>
              <a:rPr lang="en-US" sz="1600" dirty="0" err="1"/>
              <a:t>oleh</a:t>
            </a:r>
            <a:r>
              <a:rPr lang="en-US" sz="1600" dirty="0"/>
              <a:t> </a:t>
            </a:r>
            <a:r>
              <a:rPr lang="en-US" sz="1600" dirty="0" err="1"/>
              <a:t>fakta</a:t>
            </a:r>
            <a:r>
              <a:rPr lang="en-US" sz="1600" dirty="0"/>
              <a:t> yang </a:t>
            </a:r>
            <a:r>
              <a:rPr lang="en-US" sz="1600" dirty="0" err="1"/>
              <a:t>menunjukkan</a:t>
            </a:r>
            <a:r>
              <a:rPr lang="en-US" sz="1600" dirty="0"/>
              <a:t> </a:t>
            </a:r>
            <a:r>
              <a:rPr lang="en-US" sz="1600" dirty="0" err="1"/>
              <a:t>bahwa</a:t>
            </a:r>
            <a:r>
              <a:rPr lang="en-US" sz="1600" dirty="0"/>
              <a:t> </a:t>
            </a:r>
            <a:r>
              <a:rPr lang="en-US" sz="1600" dirty="0" err="1"/>
              <a:t>situasi</a:t>
            </a:r>
            <a:r>
              <a:rPr lang="en-US" sz="1600" dirty="0"/>
              <a:t> </a:t>
            </a:r>
            <a:r>
              <a:rPr lang="en-US" sz="1600" dirty="0" err="1"/>
              <a:t>pasar</a:t>
            </a:r>
            <a:r>
              <a:rPr lang="en-US" sz="1600" dirty="0"/>
              <a:t> di </a:t>
            </a:r>
            <a:r>
              <a:rPr lang="en-US" sz="1600" dirty="0" err="1"/>
              <a:t>seantero</a:t>
            </a:r>
            <a:r>
              <a:rPr lang="en-US" sz="1600" dirty="0"/>
              <a:t> </a:t>
            </a:r>
            <a:r>
              <a:rPr lang="en-US" sz="1600" dirty="0" err="1"/>
              <a:t>Cina</a:t>
            </a:r>
            <a:r>
              <a:rPr lang="en-US" sz="1600" dirty="0"/>
              <a:t> </a:t>
            </a:r>
            <a:r>
              <a:rPr lang="en-US" sz="1600" dirty="0" err="1"/>
              <a:t>sangat</a:t>
            </a:r>
            <a:r>
              <a:rPr lang="en-US" sz="1600" dirty="0"/>
              <a:t> </a:t>
            </a:r>
            <a:r>
              <a:rPr lang="en-US" sz="1600" dirty="0" err="1"/>
              <a:t>beragam</a:t>
            </a:r>
            <a:r>
              <a:rPr lang="en-US" sz="1600" dirty="0"/>
              <a:t>, </a:t>
            </a:r>
            <a:r>
              <a:rPr lang="en-US" sz="1600" dirty="0" err="1"/>
              <a:t>dan</a:t>
            </a:r>
            <a:r>
              <a:rPr lang="en-US" sz="1600" dirty="0"/>
              <a:t> </a:t>
            </a:r>
            <a:r>
              <a:rPr lang="en-US" sz="1600" dirty="0" err="1"/>
              <a:t>tiap</a:t>
            </a:r>
            <a:r>
              <a:rPr lang="en-US" sz="1600" dirty="0"/>
              <a:t> mal </a:t>
            </a:r>
            <a:r>
              <a:rPr lang="en-US" sz="1600" dirty="0" err="1"/>
              <a:t>mempunyai</a:t>
            </a:r>
            <a:r>
              <a:rPr lang="en-US" sz="1600" dirty="0"/>
              <a:t> </a:t>
            </a:r>
            <a:r>
              <a:rPr lang="en-US" sz="1600" dirty="0" err="1"/>
              <a:t>kebijakannya</a:t>
            </a:r>
            <a:r>
              <a:rPr lang="en-US" sz="1600" dirty="0"/>
              <a:t> </a:t>
            </a:r>
            <a:r>
              <a:rPr lang="en-US" sz="1600" dirty="0" err="1"/>
              <a:t>sendiri</a:t>
            </a:r>
            <a:r>
              <a:rPr lang="en-US" sz="1600" dirty="0"/>
              <a:t> </a:t>
            </a:r>
            <a:r>
              <a:rPr lang="en-US" sz="1600" dirty="0" err="1"/>
              <a:t>terkait</a:t>
            </a:r>
            <a:r>
              <a:rPr lang="en-US" sz="1600" dirty="0"/>
              <a:t> </a:t>
            </a:r>
            <a:r>
              <a:rPr lang="en-US" sz="1600" dirty="0" err="1"/>
              <a:t>dengan</a:t>
            </a:r>
            <a:r>
              <a:rPr lang="en-US" sz="1600" dirty="0"/>
              <a:t> </a:t>
            </a:r>
            <a:r>
              <a:rPr lang="en-US" sz="1600" dirty="0" err="1"/>
              <a:t>penetapan</a:t>
            </a:r>
            <a:r>
              <a:rPr lang="en-US" sz="1600" dirty="0"/>
              <a:t> </a:t>
            </a:r>
            <a:r>
              <a:rPr lang="en-US" sz="1600" dirty="0" err="1"/>
              <a:t>waktu</a:t>
            </a:r>
            <a:r>
              <a:rPr lang="en-US" sz="1600" dirty="0"/>
              <a:t> </a:t>
            </a:r>
            <a:r>
              <a:rPr lang="en-US" sz="1600" dirty="0" err="1"/>
              <a:t>promosi</a:t>
            </a:r>
            <a:r>
              <a:rPr lang="en-US" sz="1600" dirty="0"/>
              <a:t> </a:t>
            </a:r>
            <a:r>
              <a:rPr lang="en-US" sz="1600" dirty="0" err="1"/>
              <a:t>penjualan</a:t>
            </a:r>
            <a:r>
              <a:rPr lang="en-US" sz="1600" dirty="0"/>
              <a:t>.</a:t>
            </a:r>
          </a:p>
        </p:txBody>
      </p:sp>
      <p:sp>
        <p:nvSpPr>
          <p:cNvPr id="4" name="Title 3"/>
          <p:cNvSpPr>
            <a:spLocks noGrp="1"/>
          </p:cNvSpPr>
          <p:nvPr>
            <p:ph type="title"/>
          </p:nvPr>
        </p:nvSpPr>
        <p:spPr>
          <a:xfrm>
            <a:off x="538620" y="1652755"/>
            <a:ext cx="3248564" cy="3394554"/>
          </a:xfrm>
        </p:spPr>
        <p:txBody>
          <a:bodyPr>
            <a:normAutofit/>
          </a:bodyPr>
          <a:lstStyle/>
          <a:p>
            <a:r>
              <a:rPr lang="en-US" b="1" dirty="0" err="1"/>
              <a:t>Permasalahan</a:t>
            </a:r>
            <a:endParaRPr lang="en-US" dirty="0"/>
          </a:p>
        </p:txBody>
      </p:sp>
    </p:spTree>
    <p:extLst>
      <p:ext uri="{BB962C8B-B14F-4D97-AF65-F5344CB8AC3E}">
        <p14:creationId xmlns:p14="http://schemas.microsoft.com/office/powerpoint/2010/main" val="303589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Autofit/>
          </a:bodyPr>
          <a:lstStyle/>
          <a:p>
            <a:pPr algn="just"/>
            <a:r>
              <a:rPr lang="en-US" dirty="0" err="1"/>
              <a:t>Untuk</a:t>
            </a:r>
            <a:r>
              <a:rPr lang="en-US" dirty="0"/>
              <a:t> </a:t>
            </a:r>
            <a:r>
              <a:rPr lang="en-US" dirty="0" err="1"/>
              <a:t>memperbaiki</a:t>
            </a:r>
            <a:r>
              <a:rPr lang="en-US" dirty="0"/>
              <a:t> </a:t>
            </a:r>
            <a:r>
              <a:rPr lang="en-US" dirty="0" err="1"/>
              <a:t>situasi</a:t>
            </a:r>
            <a:r>
              <a:rPr lang="en-US" dirty="0"/>
              <a:t> </a:t>
            </a:r>
            <a:r>
              <a:rPr lang="en-US" dirty="0" err="1"/>
              <a:t>ini</a:t>
            </a:r>
            <a:r>
              <a:rPr lang="en-US" dirty="0"/>
              <a:t>. Sunshine </a:t>
            </a:r>
            <a:r>
              <a:rPr lang="en-US" dirty="0" err="1"/>
              <a:t>mulai</a:t>
            </a:r>
            <a:r>
              <a:rPr lang="en-US" dirty="0"/>
              <a:t> </a:t>
            </a:r>
            <a:r>
              <a:rPr lang="en-US" dirty="0" err="1"/>
              <a:t>menentukan</a:t>
            </a:r>
            <a:r>
              <a:rPr lang="en-US" dirty="0"/>
              <a:t> target </a:t>
            </a:r>
            <a:r>
              <a:rPr lang="en-US" dirty="0" err="1"/>
              <a:t>penjualan</a:t>
            </a:r>
            <a:r>
              <a:rPr lang="en-US" dirty="0"/>
              <a:t> </a:t>
            </a:r>
            <a:r>
              <a:rPr lang="en-US" dirty="0" err="1"/>
              <a:t>untuk</a:t>
            </a:r>
            <a:r>
              <a:rPr lang="en-US" dirty="0"/>
              <a:t> </a:t>
            </a:r>
            <a:r>
              <a:rPr lang="en-US" dirty="0" err="1"/>
              <a:t>manajer</a:t>
            </a:r>
            <a:r>
              <a:rPr lang="en-US" dirty="0"/>
              <a:t> </a:t>
            </a:r>
            <a:r>
              <a:rPr lang="en-US" dirty="0" err="1"/>
              <a:t>cabang</a:t>
            </a:r>
            <a:r>
              <a:rPr lang="en-US" dirty="0"/>
              <a:t> </a:t>
            </a:r>
            <a:r>
              <a:rPr lang="en-US" dirty="0" err="1"/>
              <a:t>setiap</a:t>
            </a:r>
            <a:r>
              <a:rPr lang="en-US" dirty="0"/>
              <a:t> </a:t>
            </a:r>
            <a:r>
              <a:rPr lang="en-US" dirty="0" err="1"/>
              <a:t>bulan</a:t>
            </a:r>
            <a:r>
              <a:rPr lang="en-US" dirty="0"/>
              <a:t> </a:t>
            </a:r>
            <a:r>
              <a:rPr lang="en-US" dirty="0" err="1"/>
              <a:t>Juni</a:t>
            </a:r>
            <a:r>
              <a:rPr lang="en-US" dirty="0"/>
              <a:t> </a:t>
            </a:r>
            <a:r>
              <a:rPr lang="en-US" dirty="0" err="1"/>
              <a:t>berdasarkan</a:t>
            </a:r>
            <a:r>
              <a:rPr lang="en-US" dirty="0"/>
              <a:t> </a:t>
            </a:r>
            <a:r>
              <a:rPr lang="en-US" dirty="0" err="1"/>
              <a:t>pada</a:t>
            </a:r>
            <a:r>
              <a:rPr lang="en-US" dirty="0"/>
              <a:t> </a:t>
            </a:r>
            <a:r>
              <a:rPr lang="en-US" dirty="0" err="1"/>
              <a:t>lokasi</a:t>
            </a:r>
            <a:r>
              <a:rPr lang="en-US" dirty="0"/>
              <a:t> </a:t>
            </a:r>
            <a:r>
              <a:rPr lang="en-US" dirty="0" err="1"/>
              <a:t>manajer</a:t>
            </a:r>
            <a:r>
              <a:rPr lang="en-US" dirty="0"/>
              <a:t>, </a:t>
            </a:r>
            <a:r>
              <a:rPr lang="en-US" dirty="0" err="1"/>
              <a:t>ukuran</a:t>
            </a:r>
            <a:r>
              <a:rPr lang="en-US" dirty="0"/>
              <a:t> </a:t>
            </a:r>
            <a:r>
              <a:rPr lang="en-US" dirty="0" err="1"/>
              <a:t>luas</a:t>
            </a:r>
            <a:r>
              <a:rPr lang="en-US" dirty="0"/>
              <a:t> </a:t>
            </a:r>
            <a:r>
              <a:rPr lang="en-US" dirty="0" err="1"/>
              <a:t>dan</a:t>
            </a:r>
            <a:r>
              <a:rPr lang="en-US" dirty="0"/>
              <a:t> </a:t>
            </a:r>
            <a:r>
              <a:rPr lang="en-US" dirty="0" err="1"/>
              <a:t>sejarah</a:t>
            </a:r>
            <a:r>
              <a:rPr lang="en-US" dirty="0"/>
              <a:t> </a:t>
            </a:r>
            <a:r>
              <a:rPr lang="en-US" dirty="0" err="1"/>
              <a:t>penjualan</a:t>
            </a:r>
            <a:r>
              <a:rPr lang="en-US" dirty="0"/>
              <a:t> </a:t>
            </a:r>
            <a:r>
              <a:rPr lang="en-US" dirty="0" err="1"/>
              <a:t>dari</a:t>
            </a:r>
            <a:r>
              <a:rPr lang="en-US" dirty="0"/>
              <a:t> </a:t>
            </a:r>
            <a:r>
              <a:rPr lang="en-US" dirty="0" err="1"/>
              <a:t>tempat</a:t>
            </a:r>
            <a:r>
              <a:rPr lang="en-US" dirty="0"/>
              <a:t> </a:t>
            </a:r>
            <a:r>
              <a:rPr lang="en-US" dirty="0" err="1"/>
              <a:t>pengecer</a:t>
            </a:r>
            <a:r>
              <a:rPr lang="en-US" dirty="0"/>
              <a:t>, </a:t>
            </a:r>
            <a:r>
              <a:rPr lang="en-US" dirty="0" err="1"/>
              <a:t>dan</a:t>
            </a:r>
            <a:r>
              <a:rPr lang="en-US" dirty="0"/>
              <a:t> </a:t>
            </a:r>
            <a:r>
              <a:rPr lang="en-US" dirty="0" err="1"/>
              <a:t>memberikan</a:t>
            </a:r>
            <a:r>
              <a:rPr lang="en-US" dirty="0"/>
              <a:t> </a:t>
            </a:r>
            <a:r>
              <a:rPr lang="en-US" dirty="0" err="1"/>
              <a:t>komisi</a:t>
            </a:r>
            <a:r>
              <a:rPr lang="en-US" dirty="0"/>
              <a:t> </a:t>
            </a:r>
            <a:r>
              <a:rPr lang="en-US" dirty="0" err="1"/>
              <a:t>akhir</a:t>
            </a:r>
            <a:r>
              <a:rPr lang="en-US" dirty="0"/>
              <a:t> </a:t>
            </a:r>
            <a:r>
              <a:rPr lang="en-US" dirty="0" err="1"/>
              <a:t>tahun</a:t>
            </a:r>
            <a:r>
              <a:rPr lang="en-US" dirty="0"/>
              <a:t> </a:t>
            </a:r>
            <a:r>
              <a:rPr lang="en-US" dirty="0" err="1"/>
              <a:t>kepada</a:t>
            </a:r>
            <a:r>
              <a:rPr lang="en-US" dirty="0"/>
              <a:t> </a:t>
            </a:r>
            <a:r>
              <a:rPr lang="en-US" dirty="0" err="1"/>
              <a:t>manajer</a:t>
            </a:r>
            <a:r>
              <a:rPr lang="en-US" dirty="0"/>
              <a:t> </a:t>
            </a:r>
            <a:r>
              <a:rPr lang="en-US" dirty="0" err="1"/>
              <a:t>cabang</a:t>
            </a:r>
            <a:r>
              <a:rPr lang="en-US" dirty="0"/>
              <a:t> yang </a:t>
            </a:r>
            <a:r>
              <a:rPr lang="en-US" dirty="0" err="1"/>
              <a:t>dapat</a:t>
            </a:r>
            <a:r>
              <a:rPr lang="en-US" dirty="0"/>
              <a:t> </a:t>
            </a:r>
            <a:r>
              <a:rPr lang="en-US" dirty="0" err="1"/>
              <a:t>mencapai</a:t>
            </a:r>
            <a:r>
              <a:rPr lang="en-US" dirty="0"/>
              <a:t> target </a:t>
            </a:r>
            <a:r>
              <a:rPr lang="en-US" dirty="0" err="1"/>
              <a:t>penjualannya</a:t>
            </a:r>
            <a:r>
              <a:rPr lang="en-US" dirty="0"/>
              <a:t>. </a:t>
            </a:r>
          </a:p>
          <a:p>
            <a:pPr algn="just"/>
            <a:r>
              <a:rPr lang="en-US" dirty="0" err="1"/>
              <a:t>Manajer</a:t>
            </a:r>
            <a:r>
              <a:rPr lang="en-US" dirty="0"/>
              <a:t> </a:t>
            </a:r>
            <a:r>
              <a:rPr lang="en-US" dirty="0" err="1"/>
              <a:t>cabang</a:t>
            </a:r>
            <a:r>
              <a:rPr lang="en-US" dirty="0"/>
              <a:t> </a:t>
            </a:r>
            <a:r>
              <a:rPr lang="en-US" dirty="0" err="1"/>
              <a:t>dapat</a:t>
            </a:r>
            <a:r>
              <a:rPr lang="en-US" dirty="0"/>
              <a:t> </a:t>
            </a:r>
            <a:r>
              <a:rPr lang="en-US" dirty="0" err="1"/>
              <a:t>menerima</a:t>
            </a:r>
            <a:r>
              <a:rPr lang="en-US" dirty="0"/>
              <a:t> </a:t>
            </a:r>
            <a:r>
              <a:rPr lang="en-US" dirty="0" err="1"/>
              <a:t>komisi</a:t>
            </a:r>
            <a:r>
              <a:rPr lang="en-US" dirty="0"/>
              <a:t> yang </a:t>
            </a:r>
            <a:r>
              <a:rPr lang="en-US" dirty="0" err="1"/>
              <a:t>sama</a:t>
            </a:r>
            <a:r>
              <a:rPr lang="en-US" dirty="0"/>
              <a:t> </a:t>
            </a:r>
            <a:r>
              <a:rPr lang="en-US" dirty="0" err="1"/>
              <a:t>tingginya</a:t>
            </a:r>
            <a:r>
              <a:rPr lang="en-US" dirty="0"/>
              <a:t> </a:t>
            </a:r>
            <a:r>
              <a:rPr lang="en-US" dirty="0" err="1"/>
              <a:t>dengan</a:t>
            </a:r>
            <a:r>
              <a:rPr lang="en-US" dirty="0"/>
              <a:t> </a:t>
            </a:r>
            <a:r>
              <a:rPr lang="en-US" dirty="0" err="1"/>
              <a:t>gaji</a:t>
            </a:r>
            <a:r>
              <a:rPr lang="en-US" dirty="0"/>
              <a:t> </a:t>
            </a:r>
            <a:r>
              <a:rPr lang="en-US" dirty="0" err="1"/>
              <a:t>tahunan</a:t>
            </a:r>
            <a:r>
              <a:rPr lang="en-US" dirty="0"/>
              <a:t> </a:t>
            </a:r>
            <a:r>
              <a:rPr lang="en-US" dirty="0" err="1"/>
              <a:t>mereka</a:t>
            </a:r>
            <a:r>
              <a:rPr lang="en-US" dirty="0"/>
              <a:t> </a:t>
            </a:r>
            <a:r>
              <a:rPr lang="en-US" dirty="0" err="1"/>
              <a:t>jika</a:t>
            </a:r>
            <a:r>
              <a:rPr lang="en-US" dirty="0"/>
              <a:t> </a:t>
            </a:r>
            <a:r>
              <a:rPr lang="en-US" dirty="0" err="1"/>
              <a:t>kinerja</a:t>
            </a:r>
            <a:r>
              <a:rPr lang="en-US" dirty="0"/>
              <a:t> </a:t>
            </a:r>
            <a:r>
              <a:rPr lang="en-US" dirty="0" err="1"/>
              <a:t>penjualannya</a:t>
            </a:r>
            <a:r>
              <a:rPr lang="en-US" dirty="0"/>
              <a:t> </a:t>
            </a:r>
            <a:r>
              <a:rPr lang="en-US" dirty="0" err="1"/>
              <a:t>bagus</a:t>
            </a:r>
            <a:r>
              <a:rPr lang="en-US" dirty="0"/>
              <a:t>. </a:t>
            </a:r>
            <a:r>
              <a:rPr lang="en-US" dirty="0" err="1"/>
              <a:t>Manajemen</a:t>
            </a:r>
            <a:r>
              <a:rPr lang="en-US" dirty="0"/>
              <a:t> Sunshine </a:t>
            </a:r>
            <a:r>
              <a:rPr lang="en-US" dirty="0" err="1"/>
              <a:t>dijadwalkan</a:t>
            </a:r>
            <a:r>
              <a:rPr lang="en-US" dirty="0"/>
              <a:t> </a:t>
            </a:r>
            <a:r>
              <a:rPr lang="en-US" dirty="0" err="1"/>
              <a:t>segera</a:t>
            </a:r>
            <a:r>
              <a:rPr lang="en-US" dirty="0"/>
              <a:t> </a:t>
            </a:r>
            <a:r>
              <a:rPr lang="en-US" dirty="0" err="1"/>
              <a:t>bertemu</a:t>
            </a:r>
            <a:r>
              <a:rPr lang="en-US" dirty="0"/>
              <a:t> </a:t>
            </a:r>
            <a:r>
              <a:rPr lang="en-US" dirty="0" err="1"/>
              <a:t>untuk</a:t>
            </a:r>
            <a:r>
              <a:rPr lang="en-US" dirty="0"/>
              <a:t> </a:t>
            </a:r>
            <a:r>
              <a:rPr lang="en-US" dirty="0" err="1"/>
              <a:t>pertemuan</a:t>
            </a:r>
            <a:r>
              <a:rPr lang="en-US" dirty="0"/>
              <a:t> </a:t>
            </a:r>
            <a:r>
              <a:rPr lang="en-US" dirty="0" err="1"/>
              <a:t>penilaian</a:t>
            </a:r>
            <a:r>
              <a:rPr lang="en-US" dirty="0"/>
              <a:t> </a:t>
            </a:r>
            <a:r>
              <a:rPr lang="en-US" dirty="0" err="1"/>
              <a:t>tahunan</a:t>
            </a:r>
            <a:r>
              <a:rPr lang="en-US" dirty="0"/>
              <a:t>, </a:t>
            </a:r>
            <a:r>
              <a:rPr lang="en-US" dirty="0" err="1"/>
              <a:t>dan</a:t>
            </a:r>
            <a:r>
              <a:rPr lang="en-US" dirty="0"/>
              <a:t> </a:t>
            </a:r>
            <a:r>
              <a:rPr lang="en-US" dirty="0" err="1"/>
              <a:t>tindak</a:t>
            </a:r>
            <a:r>
              <a:rPr lang="en-US" dirty="0"/>
              <a:t> </a:t>
            </a:r>
            <a:r>
              <a:rPr lang="en-US" dirty="0" err="1"/>
              <a:t>penipuan</a:t>
            </a:r>
            <a:r>
              <a:rPr lang="en-US" dirty="0"/>
              <a:t> </a:t>
            </a:r>
            <a:r>
              <a:rPr lang="en-US" dirty="0" err="1"/>
              <a:t>serta</a:t>
            </a:r>
            <a:r>
              <a:rPr lang="en-US" dirty="0"/>
              <a:t> </a:t>
            </a:r>
            <a:r>
              <a:rPr lang="en-US" dirty="0" err="1"/>
              <a:t>penyimpangan</a:t>
            </a:r>
            <a:r>
              <a:rPr lang="en-US" dirty="0"/>
              <a:t> </a:t>
            </a:r>
            <a:r>
              <a:rPr lang="en-US" dirty="0" err="1"/>
              <a:t>perilaku</a:t>
            </a:r>
            <a:r>
              <a:rPr lang="en-US" dirty="0"/>
              <a:t> </a:t>
            </a:r>
            <a:r>
              <a:rPr lang="en-US" dirty="0" err="1"/>
              <a:t>oleh</a:t>
            </a:r>
            <a:r>
              <a:rPr lang="en-US" dirty="0"/>
              <a:t> </a:t>
            </a:r>
            <a:r>
              <a:rPr lang="en-US" dirty="0" err="1"/>
              <a:t>karyawan</a:t>
            </a:r>
            <a:r>
              <a:rPr lang="en-US" dirty="0"/>
              <a:t> </a:t>
            </a:r>
            <a:r>
              <a:rPr lang="en-US" dirty="0" err="1"/>
              <a:t>termasuk</a:t>
            </a:r>
            <a:r>
              <a:rPr lang="en-US" dirty="0"/>
              <a:t> </a:t>
            </a:r>
            <a:r>
              <a:rPr lang="en-US" dirty="0" err="1"/>
              <a:t>dalam</a:t>
            </a:r>
            <a:r>
              <a:rPr lang="en-US" dirty="0"/>
              <a:t> agenda </a:t>
            </a:r>
            <a:r>
              <a:rPr lang="en-US" dirty="0" err="1"/>
              <a:t>pertemuan</a:t>
            </a:r>
            <a:r>
              <a:rPr lang="en-US" dirty="0"/>
              <a:t>. CEO </a:t>
            </a:r>
            <a:r>
              <a:rPr lang="en-US" dirty="0" err="1"/>
              <a:t>telah</a:t>
            </a:r>
            <a:r>
              <a:rPr lang="en-US" dirty="0"/>
              <a:t> </a:t>
            </a:r>
            <a:r>
              <a:rPr lang="en-US" dirty="0" err="1"/>
              <a:t>menetapkan</a:t>
            </a:r>
            <a:r>
              <a:rPr lang="en-US" dirty="0"/>
              <a:t> target </a:t>
            </a:r>
            <a:r>
              <a:rPr lang="en-US" dirty="0" err="1"/>
              <a:t>untuk</a:t>
            </a:r>
            <a:r>
              <a:rPr lang="en-US" dirty="0"/>
              <a:t> </a:t>
            </a:r>
            <a:r>
              <a:rPr lang="en-US" dirty="0" err="1"/>
              <a:t>mengurangi</a:t>
            </a:r>
            <a:r>
              <a:rPr lang="en-US" dirty="0"/>
              <a:t> </a:t>
            </a:r>
            <a:r>
              <a:rPr lang="en-US" dirty="0" err="1"/>
              <a:t>perilaku</a:t>
            </a:r>
            <a:r>
              <a:rPr lang="en-US" dirty="0"/>
              <a:t> </a:t>
            </a:r>
            <a:r>
              <a:rPr lang="en-US" dirty="0" err="1"/>
              <a:t>penipuan</a:t>
            </a:r>
            <a:r>
              <a:rPr lang="en-US" dirty="0"/>
              <a:t> </a:t>
            </a:r>
            <a:r>
              <a:rPr lang="en-US" dirty="0" err="1"/>
              <a:t>sampai</a:t>
            </a:r>
            <a:r>
              <a:rPr lang="en-US" dirty="0"/>
              <a:t> 2% </a:t>
            </a:r>
            <a:r>
              <a:rPr lang="en-US" dirty="0" err="1"/>
              <a:t>dari</a:t>
            </a:r>
            <a:r>
              <a:rPr lang="en-US" dirty="0"/>
              <a:t> </a:t>
            </a:r>
            <a:r>
              <a:rPr lang="en-US" dirty="0" err="1"/>
              <a:t>penjualan</a:t>
            </a:r>
            <a:r>
              <a:rPr lang="en-US" dirty="0"/>
              <a:t> </a:t>
            </a:r>
            <a:r>
              <a:rPr lang="en-US" dirty="0" err="1"/>
              <a:t>eceran</a:t>
            </a:r>
            <a:r>
              <a:rPr lang="en-US" dirty="0"/>
              <a:t>. </a:t>
            </a:r>
            <a:r>
              <a:rPr lang="en-US" dirty="0" err="1"/>
              <a:t>Penerapan</a:t>
            </a:r>
            <a:r>
              <a:rPr lang="en-US" dirty="0"/>
              <a:t> </a:t>
            </a:r>
            <a:r>
              <a:rPr lang="en-US" dirty="0" err="1"/>
              <a:t>sistem</a:t>
            </a:r>
            <a:r>
              <a:rPr lang="en-US" dirty="0"/>
              <a:t> ERP </a:t>
            </a:r>
            <a:r>
              <a:rPr lang="en-US" dirty="0" err="1"/>
              <a:t>memberikan</a:t>
            </a:r>
            <a:r>
              <a:rPr lang="en-US" dirty="0"/>
              <a:t> </a:t>
            </a:r>
            <a:r>
              <a:rPr lang="en-US" dirty="0" err="1"/>
              <a:t>pengendalian</a:t>
            </a:r>
            <a:r>
              <a:rPr lang="en-US" dirty="0"/>
              <a:t> yang </a:t>
            </a:r>
            <a:r>
              <a:rPr lang="en-US" dirty="0" err="1"/>
              <a:t>lebih</a:t>
            </a:r>
            <a:r>
              <a:rPr lang="en-US" dirty="0"/>
              <a:t> </a:t>
            </a:r>
            <a:r>
              <a:rPr lang="en-US" dirty="0" err="1"/>
              <a:t>baik</a:t>
            </a:r>
            <a:r>
              <a:rPr lang="en-US" dirty="0"/>
              <a:t> </a:t>
            </a:r>
            <a:r>
              <a:rPr lang="en-US" dirty="0" err="1"/>
              <a:t>bagi</a:t>
            </a:r>
            <a:r>
              <a:rPr lang="en-US" dirty="0"/>
              <a:t> </a:t>
            </a:r>
            <a:r>
              <a:rPr lang="en-US" dirty="0" err="1"/>
              <a:t>kantor</a:t>
            </a:r>
            <a:r>
              <a:rPr lang="en-US" dirty="0"/>
              <a:t> </a:t>
            </a:r>
            <a:r>
              <a:rPr lang="en-US" dirty="0" err="1"/>
              <a:t>pusat</a:t>
            </a:r>
            <a:r>
              <a:rPr lang="en-US" dirty="0"/>
              <a:t> </a:t>
            </a:r>
            <a:r>
              <a:rPr lang="en-US" dirty="0" err="1"/>
              <a:t>terhadap</a:t>
            </a:r>
            <a:r>
              <a:rPr lang="en-US" dirty="0"/>
              <a:t> </a:t>
            </a:r>
            <a:r>
              <a:rPr lang="en-US" dirty="0" err="1"/>
              <a:t>operasi</a:t>
            </a:r>
            <a:r>
              <a:rPr lang="en-US" dirty="0"/>
              <a:t> </a:t>
            </a:r>
            <a:r>
              <a:rPr lang="en-US" dirty="0" err="1"/>
              <a:t>ecerannya</a:t>
            </a:r>
            <a:r>
              <a:rPr lang="en-US" dirty="0"/>
              <a:t>. </a:t>
            </a:r>
          </a:p>
        </p:txBody>
      </p:sp>
      <p:sp>
        <p:nvSpPr>
          <p:cNvPr id="4" name="Title 3"/>
          <p:cNvSpPr>
            <a:spLocks noGrp="1"/>
          </p:cNvSpPr>
          <p:nvPr>
            <p:ph type="title"/>
          </p:nvPr>
        </p:nvSpPr>
        <p:spPr>
          <a:xfrm>
            <a:off x="538620" y="1652755"/>
            <a:ext cx="3248564" cy="3394554"/>
          </a:xfrm>
        </p:spPr>
        <p:txBody>
          <a:bodyPr>
            <a:normAutofit/>
          </a:bodyPr>
          <a:lstStyle/>
          <a:p>
            <a:r>
              <a:rPr lang="en-US" b="1" dirty="0" err="1"/>
              <a:t>Penyelesaian</a:t>
            </a:r>
            <a:endParaRPr lang="en-US" dirty="0"/>
          </a:p>
        </p:txBody>
      </p:sp>
    </p:spTree>
    <p:extLst>
      <p:ext uri="{BB962C8B-B14F-4D97-AF65-F5344CB8AC3E}">
        <p14:creationId xmlns:p14="http://schemas.microsoft.com/office/powerpoint/2010/main" val="288175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a:bodyPr>
          <a:lstStyle/>
          <a:p>
            <a:pPr algn="just"/>
            <a:r>
              <a:rPr lang="en-US" dirty="0" err="1"/>
              <a:t>Dapat</a:t>
            </a:r>
            <a:r>
              <a:rPr lang="en-US" dirty="0"/>
              <a:t> </a:t>
            </a:r>
            <a:r>
              <a:rPr lang="en-US" dirty="0" err="1"/>
              <a:t>disimpulkan</a:t>
            </a:r>
            <a:r>
              <a:rPr lang="en-US" dirty="0"/>
              <a:t> </a:t>
            </a:r>
            <a:r>
              <a:rPr lang="en-US" dirty="0" err="1"/>
              <a:t>perusahaan</a:t>
            </a:r>
            <a:r>
              <a:rPr lang="en-US" dirty="0"/>
              <a:t> Sunshine fashion </a:t>
            </a:r>
            <a:r>
              <a:rPr lang="en-US" dirty="0" err="1"/>
              <a:t>tidak</a:t>
            </a:r>
            <a:r>
              <a:rPr lang="en-US" dirty="0"/>
              <a:t> </a:t>
            </a:r>
            <a:r>
              <a:rPr lang="en-US" dirty="0" err="1"/>
              <a:t>memiliki</a:t>
            </a:r>
            <a:r>
              <a:rPr lang="en-US" dirty="0"/>
              <a:t> </a:t>
            </a:r>
            <a:r>
              <a:rPr lang="en-US" dirty="0" err="1"/>
              <a:t>tujuan</a:t>
            </a:r>
            <a:r>
              <a:rPr lang="en-US" dirty="0"/>
              <a:t> yang </a:t>
            </a:r>
            <a:r>
              <a:rPr lang="en-US" dirty="0" err="1"/>
              <a:t>antara</a:t>
            </a:r>
            <a:r>
              <a:rPr lang="en-US" dirty="0"/>
              <a:t> </a:t>
            </a:r>
            <a:r>
              <a:rPr lang="en-US" dirty="0" err="1"/>
              <a:t>karyawan</a:t>
            </a:r>
            <a:r>
              <a:rPr lang="en-US" dirty="0"/>
              <a:t> </a:t>
            </a:r>
            <a:r>
              <a:rPr lang="en-US" dirty="0" err="1"/>
              <a:t>dan</a:t>
            </a:r>
            <a:r>
              <a:rPr lang="en-US" dirty="0"/>
              <a:t> </a:t>
            </a:r>
            <a:r>
              <a:rPr lang="en-US" dirty="0" err="1"/>
              <a:t>perusahaaan</a:t>
            </a:r>
            <a:r>
              <a:rPr lang="en-US" dirty="0"/>
              <a:t>. </a:t>
            </a:r>
            <a:r>
              <a:rPr lang="en-US" dirty="0" err="1"/>
              <a:t>Ketidakmampuan</a:t>
            </a:r>
            <a:r>
              <a:rPr lang="en-US" dirty="0"/>
              <a:t> </a:t>
            </a:r>
            <a:r>
              <a:rPr lang="en-US" dirty="0" err="1"/>
              <a:t>kantor</a:t>
            </a:r>
            <a:r>
              <a:rPr lang="en-US" dirty="0"/>
              <a:t> </a:t>
            </a:r>
            <a:r>
              <a:rPr lang="en-US" dirty="0" err="1"/>
              <a:t>pusat</a:t>
            </a:r>
            <a:r>
              <a:rPr lang="en-US" dirty="0"/>
              <a:t> </a:t>
            </a:r>
            <a:r>
              <a:rPr lang="en-US" dirty="0" err="1"/>
              <a:t>dalam</a:t>
            </a:r>
            <a:r>
              <a:rPr lang="en-US" dirty="0"/>
              <a:t> </a:t>
            </a:r>
            <a:r>
              <a:rPr lang="en-US" dirty="0" err="1"/>
              <a:t>mengendalikan</a:t>
            </a:r>
            <a:r>
              <a:rPr lang="en-US" dirty="0"/>
              <a:t> </a:t>
            </a:r>
            <a:r>
              <a:rPr lang="en-US" dirty="0" err="1"/>
              <a:t>diskon</a:t>
            </a:r>
            <a:r>
              <a:rPr lang="en-US" dirty="0"/>
              <a:t> </a:t>
            </a:r>
            <a:r>
              <a:rPr lang="en-US" dirty="0" err="1"/>
              <a:t>dan</a:t>
            </a:r>
            <a:r>
              <a:rPr lang="en-US" dirty="0"/>
              <a:t> </a:t>
            </a:r>
            <a:r>
              <a:rPr lang="en-US" dirty="0" err="1"/>
              <a:t>persediaan</a:t>
            </a:r>
            <a:r>
              <a:rPr lang="en-US" dirty="0"/>
              <a:t> </a:t>
            </a:r>
            <a:r>
              <a:rPr lang="en-US" dirty="0" err="1"/>
              <a:t>pada</a:t>
            </a:r>
            <a:r>
              <a:rPr lang="en-US" dirty="0"/>
              <a:t> level </a:t>
            </a:r>
            <a:r>
              <a:rPr lang="en-US" dirty="0" err="1"/>
              <a:t>lokal</a:t>
            </a:r>
            <a:r>
              <a:rPr lang="en-US" dirty="0"/>
              <a:t>. </a:t>
            </a:r>
            <a:r>
              <a:rPr lang="en-US" dirty="0" err="1"/>
              <a:t>Terkait</a:t>
            </a:r>
            <a:r>
              <a:rPr lang="en-US" dirty="0"/>
              <a:t> bonus yang </a:t>
            </a:r>
            <a:r>
              <a:rPr lang="en-US" dirty="0" err="1"/>
              <a:t>tidak</a:t>
            </a:r>
            <a:r>
              <a:rPr lang="en-US" dirty="0"/>
              <a:t> </a:t>
            </a:r>
            <a:r>
              <a:rPr lang="en-US" dirty="0" err="1"/>
              <a:t>transparansi</a:t>
            </a:r>
            <a:r>
              <a:rPr lang="en-US" dirty="0"/>
              <a:t> </a:t>
            </a:r>
            <a:r>
              <a:rPr lang="en-US" dirty="0" err="1"/>
              <a:t>membuat</a:t>
            </a:r>
            <a:r>
              <a:rPr lang="en-US" dirty="0"/>
              <a:t> </a:t>
            </a:r>
            <a:r>
              <a:rPr lang="en-US" dirty="0" err="1"/>
              <a:t>manajer</a:t>
            </a:r>
            <a:r>
              <a:rPr lang="en-US" dirty="0"/>
              <a:t> </a:t>
            </a:r>
            <a:r>
              <a:rPr lang="en-US" dirty="0" err="1"/>
              <a:t>cabang</a:t>
            </a:r>
            <a:r>
              <a:rPr lang="en-US" dirty="0"/>
              <a:t> </a:t>
            </a:r>
            <a:r>
              <a:rPr lang="en-US" dirty="0" err="1"/>
              <a:t>tidak</a:t>
            </a:r>
            <a:r>
              <a:rPr lang="en-US" dirty="0"/>
              <a:t> </a:t>
            </a:r>
            <a:r>
              <a:rPr lang="en-US" dirty="0" err="1"/>
              <a:t>terlalu</a:t>
            </a:r>
            <a:r>
              <a:rPr lang="en-US" dirty="0"/>
              <a:t> </a:t>
            </a:r>
            <a:r>
              <a:rPr lang="en-US" dirty="0" err="1"/>
              <a:t>termotivasi</a:t>
            </a:r>
            <a:r>
              <a:rPr lang="en-US" dirty="0"/>
              <a:t> </a:t>
            </a:r>
            <a:r>
              <a:rPr lang="en-US" dirty="0" err="1"/>
              <a:t>untuk</a:t>
            </a:r>
            <a:r>
              <a:rPr lang="en-US" dirty="0"/>
              <a:t> </a:t>
            </a:r>
            <a:r>
              <a:rPr lang="en-US" dirty="0" err="1"/>
              <a:t>bekerja</a:t>
            </a:r>
            <a:r>
              <a:rPr lang="en-US" dirty="0"/>
              <a:t>. </a:t>
            </a:r>
            <a:r>
              <a:rPr lang="en-US" dirty="0" err="1"/>
              <a:t>Dengan</a:t>
            </a:r>
            <a:r>
              <a:rPr lang="en-US" dirty="0"/>
              <a:t> </a:t>
            </a:r>
            <a:r>
              <a:rPr lang="en-US" dirty="0" err="1"/>
              <a:t>penerapan</a:t>
            </a:r>
            <a:r>
              <a:rPr lang="en-US" dirty="0"/>
              <a:t> </a:t>
            </a:r>
            <a:r>
              <a:rPr lang="en-US" dirty="0" err="1"/>
              <a:t>sistem</a:t>
            </a:r>
            <a:r>
              <a:rPr lang="en-US" dirty="0"/>
              <a:t> ERP </a:t>
            </a:r>
            <a:r>
              <a:rPr lang="en-US" dirty="0" err="1"/>
              <a:t>memberikan</a:t>
            </a:r>
            <a:r>
              <a:rPr lang="en-US" dirty="0"/>
              <a:t> </a:t>
            </a:r>
            <a:r>
              <a:rPr lang="en-US" dirty="0" err="1"/>
              <a:t>pengendalian</a:t>
            </a:r>
            <a:r>
              <a:rPr lang="en-US" dirty="0"/>
              <a:t> yang </a:t>
            </a:r>
            <a:r>
              <a:rPr lang="en-US" dirty="0" err="1"/>
              <a:t>lebih</a:t>
            </a:r>
            <a:r>
              <a:rPr lang="en-US" dirty="0"/>
              <a:t> </a:t>
            </a:r>
            <a:r>
              <a:rPr lang="en-US" dirty="0" err="1"/>
              <a:t>baik</a:t>
            </a:r>
            <a:r>
              <a:rPr lang="en-US" dirty="0"/>
              <a:t> </a:t>
            </a:r>
            <a:r>
              <a:rPr lang="en-US" dirty="0" err="1"/>
              <a:t>bagi</a:t>
            </a:r>
            <a:r>
              <a:rPr lang="en-US" dirty="0"/>
              <a:t> </a:t>
            </a:r>
            <a:r>
              <a:rPr lang="en-US" dirty="0" err="1"/>
              <a:t>kantor</a:t>
            </a:r>
            <a:r>
              <a:rPr lang="en-US" dirty="0"/>
              <a:t> </a:t>
            </a:r>
            <a:r>
              <a:rPr lang="en-US" dirty="0" err="1"/>
              <a:t>pusat</a:t>
            </a:r>
            <a:r>
              <a:rPr lang="en-US" dirty="0"/>
              <a:t> </a:t>
            </a:r>
            <a:r>
              <a:rPr lang="en-US" dirty="0" err="1"/>
              <a:t>terhadap</a:t>
            </a:r>
            <a:r>
              <a:rPr lang="en-US" dirty="0"/>
              <a:t> </a:t>
            </a:r>
            <a:r>
              <a:rPr lang="en-US" dirty="0" err="1"/>
              <a:t>operasi</a:t>
            </a:r>
            <a:r>
              <a:rPr lang="en-US" dirty="0"/>
              <a:t> </a:t>
            </a:r>
            <a:r>
              <a:rPr lang="en-US" dirty="0" err="1"/>
              <a:t>ecerannya</a:t>
            </a:r>
            <a:r>
              <a:rPr lang="en-US" dirty="0"/>
              <a:t>, </a:t>
            </a:r>
            <a:r>
              <a:rPr lang="en-US" dirty="0" err="1"/>
              <a:t>tetapi</a:t>
            </a:r>
            <a:r>
              <a:rPr lang="en-US" dirty="0"/>
              <a:t> </a:t>
            </a:r>
            <a:r>
              <a:rPr lang="en-US" dirty="0" err="1"/>
              <a:t>penipuan</a:t>
            </a:r>
            <a:r>
              <a:rPr lang="en-US" dirty="0"/>
              <a:t> </a:t>
            </a:r>
            <a:r>
              <a:rPr lang="en-US" dirty="0" err="1"/>
              <a:t>dan</a:t>
            </a:r>
            <a:r>
              <a:rPr lang="en-US" dirty="0"/>
              <a:t> </a:t>
            </a:r>
            <a:r>
              <a:rPr lang="en-US" dirty="0" err="1"/>
              <a:t>penyimpangan</a:t>
            </a:r>
            <a:r>
              <a:rPr lang="en-US" dirty="0"/>
              <a:t> </a:t>
            </a:r>
            <a:r>
              <a:rPr lang="en-US" dirty="0" err="1"/>
              <a:t>perilaku</a:t>
            </a:r>
            <a:r>
              <a:rPr lang="en-US" dirty="0"/>
              <a:t> </a:t>
            </a:r>
            <a:r>
              <a:rPr lang="en-US" dirty="0" err="1"/>
              <a:t>antarkaryawan</a:t>
            </a:r>
            <a:r>
              <a:rPr lang="en-US" dirty="0"/>
              <a:t> </a:t>
            </a:r>
            <a:r>
              <a:rPr lang="en-US" dirty="0" err="1"/>
              <a:t>masih</a:t>
            </a:r>
            <a:r>
              <a:rPr lang="en-US" dirty="0"/>
              <a:t> </a:t>
            </a:r>
            <a:r>
              <a:rPr lang="en-US" dirty="0" err="1"/>
              <a:t>terus</a:t>
            </a:r>
            <a:r>
              <a:rPr lang="en-US" dirty="0"/>
              <a:t> </a:t>
            </a:r>
            <a:r>
              <a:rPr lang="en-US" dirty="0" err="1"/>
              <a:t>berlangsung</a:t>
            </a:r>
            <a:r>
              <a:rPr lang="en-US" dirty="0"/>
              <a:t>.</a:t>
            </a:r>
          </a:p>
        </p:txBody>
      </p:sp>
      <p:sp>
        <p:nvSpPr>
          <p:cNvPr id="4" name="Title 3"/>
          <p:cNvSpPr>
            <a:spLocks noGrp="1"/>
          </p:cNvSpPr>
          <p:nvPr>
            <p:ph type="title"/>
          </p:nvPr>
        </p:nvSpPr>
        <p:spPr>
          <a:xfrm>
            <a:off x="538620" y="1652755"/>
            <a:ext cx="3248564" cy="3394554"/>
          </a:xfrm>
        </p:spPr>
        <p:txBody>
          <a:bodyPr>
            <a:normAutofit/>
          </a:bodyPr>
          <a:lstStyle/>
          <a:p>
            <a:r>
              <a:rPr lang="en-US" b="1" dirty="0" err="1"/>
              <a:t>Kesimpulan</a:t>
            </a:r>
            <a:endParaRPr lang="en-US" dirty="0"/>
          </a:p>
        </p:txBody>
      </p:sp>
    </p:spTree>
    <p:extLst>
      <p:ext uri="{BB962C8B-B14F-4D97-AF65-F5344CB8AC3E}">
        <p14:creationId xmlns:p14="http://schemas.microsoft.com/office/powerpoint/2010/main" val="110124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2522" y="1179829"/>
            <a:ext cx="6729398" cy="4658216"/>
          </a:xfrm>
        </p:spPr>
        <p:txBody>
          <a:bodyPr>
            <a:normAutofit fontScale="85000" lnSpcReduction="20000"/>
          </a:bodyPr>
          <a:lstStyle/>
          <a:p>
            <a:r>
              <a:rPr lang="en-US" dirty="0" err="1"/>
              <a:t>Tanggapan</a:t>
            </a:r>
            <a:r>
              <a:rPr lang="en-US" dirty="0"/>
              <a:t> kami </a:t>
            </a:r>
            <a:r>
              <a:rPr lang="en-US" dirty="0" err="1"/>
              <a:t>terhadap</a:t>
            </a:r>
            <a:r>
              <a:rPr lang="en-US" dirty="0"/>
              <a:t> </a:t>
            </a:r>
            <a:r>
              <a:rPr lang="en-US" dirty="0" err="1"/>
              <a:t>studi</a:t>
            </a:r>
            <a:r>
              <a:rPr lang="en-US" dirty="0"/>
              <a:t> </a:t>
            </a:r>
            <a:r>
              <a:rPr lang="en-US" dirty="0" err="1"/>
              <a:t>kasus</a:t>
            </a:r>
            <a:r>
              <a:rPr lang="en-US" dirty="0"/>
              <a:t> Sunshine fashion </a:t>
            </a:r>
            <a:r>
              <a:rPr lang="en-US" dirty="0" err="1"/>
              <a:t>yaitu</a:t>
            </a:r>
            <a:r>
              <a:rPr lang="en-US" dirty="0"/>
              <a:t> </a:t>
            </a:r>
            <a:r>
              <a:rPr lang="en-US" dirty="0" err="1"/>
              <a:t>penipuan</a:t>
            </a:r>
            <a:r>
              <a:rPr lang="en-US" dirty="0"/>
              <a:t> </a:t>
            </a:r>
            <a:r>
              <a:rPr lang="en-US" dirty="0" err="1"/>
              <a:t>Oma</a:t>
            </a:r>
            <a:r>
              <a:rPr lang="en-US" dirty="0"/>
              <a:t> </a:t>
            </a:r>
            <a:r>
              <a:rPr lang="en-US" dirty="0" err="1"/>
              <a:t>pencurian</a:t>
            </a:r>
            <a:r>
              <a:rPr lang="en-US" dirty="0"/>
              <a:t> </a:t>
            </a:r>
            <a:r>
              <a:rPr lang="en-US" dirty="0" err="1"/>
              <a:t>dan</a:t>
            </a:r>
            <a:r>
              <a:rPr lang="en-US" dirty="0"/>
              <a:t> </a:t>
            </a:r>
            <a:r>
              <a:rPr lang="en-US" dirty="0" err="1"/>
              <a:t>perilaku</a:t>
            </a:r>
            <a:r>
              <a:rPr lang="en-US" dirty="0"/>
              <a:t> </a:t>
            </a:r>
            <a:r>
              <a:rPr lang="en-US" dirty="0" err="1"/>
              <a:t>menyimpang</a:t>
            </a:r>
            <a:r>
              <a:rPr lang="en-US" dirty="0"/>
              <a:t>. </a:t>
            </a:r>
            <a:r>
              <a:rPr lang="en-US" dirty="0" err="1"/>
              <a:t>Seperti</a:t>
            </a:r>
            <a:r>
              <a:rPr lang="en-US" dirty="0"/>
              <a:t> yang </a:t>
            </a:r>
            <a:r>
              <a:rPr lang="en-US" dirty="0" err="1"/>
              <a:t>sudah</a:t>
            </a:r>
            <a:r>
              <a:rPr lang="en-US" dirty="0"/>
              <a:t> </a:t>
            </a:r>
            <a:r>
              <a:rPr lang="en-US" dirty="0" err="1"/>
              <a:t>dijelaskan</a:t>
            </a:r>
            <a:r>
              <a:rPr lang="en-US" dirty="0"/>
              <a:t> </a:t>
            </a:r>
            <a:r>
              <a:rPr lang="en-US" dirty="0" err="1"/>
              <a:t>terdapat</a:t>
            </a:r>
            <a:r>
              <a:rPr lang="en-US" dirty="0"/>
              <a:t> </a:t>
            </a:r>
            <a:r>
              <a:rPr lang="en-US" dirty="0" err="1"/>
              <a:t>permasalahan</a:t>
            </a:r>
            <a:r>
              <a:rPr lang="en-US" dirty="0"/>
              <a:t> </a:t>
            </a:r>
            <a:r>
              <a:rPr lang="en-US" dirty="0" err="1"/>
              <a:t>yaitu</a:t>
            </a:r>
            <a:r>
              <a:rPr lang="en-US" dirty="0"/>
              <a:t> </a:t>
            </a:r>
            <a:r>
              <a:rPr lang="en-US" dirty="0" err="1"/>
              <a:t>ketidakmampuan</a:t>
            </a:r>
            <a:r>
              <a:rPr lang="en-US" dirty="0"/>
              <a:t> </a:t>
            </a:r>
            <a:r>
              <a:rPr lang="en-US" dirty="0" err="1"/>
              <a:t>kantor</a:t>
            </a:r>
            <a:r>
              <a:rPr lang="en-US" dirty="0"/>
              <a:t> </a:t>
            </a:r>
            <a:r>
              <a:rPr lang="en-US" dirty="0" err="1"/>
              <a:t>pusat</a:t>
            </a:r>
            <a:r>
              <a:rPr lang="en-US" dirty="0"/>
              <a:t> </a:t>
            </a:r>
            <a:r>
              <a:rPr lang="en-US" dirty="0" err="1"/>
              <a:t>untuk</a:t>
            </a:r>
            <a:r>
              <a:rPr lang="en-US" dirty="0"/>
              <a:t> </a:t>
            </a:r>
            <a:r>
              <a:rPr lang="en-US" dirty="0" err="1"/>
              <a:t>mengendalikan</a:t>
            </a:r>
            <a:r>
              <a:rPr lang="en-US" dirty="0"/>
              <a:t> </a:t>
            </a:r>
            <a:r>
              <a:rPr lang="en-US" dirty="0" err="1"/>
              <a:t>diskon</a:t>
            </a:r>
            <a:r>
              <a:rPr lang="en-US" dirty="0"/>
              <a:t> </a:t>
            </a:r>
            <a:r>
              <a:rPr lang="en-US" dirty="0" err="1"/>
              <a:t>dan</a:t>
            </a:r>
            <a:r>
              <a:rPr lang="en-US" dirty="0"/>
              <a:t> </a:t>
            </a:r>
            <a:r>
              <a:rPr lang="en-US" dirty="0" err="1"/>
              <a:t>persediaan</a:t>
            </a:r>
            <a:r>
              <a:rPr lang="en-US" dirty="0"/>
              <a:t> yang </a:t>
            </a:r>
            <a:r>
              <a:rPr lang="en-US" dirty="0" err="1"/>
              <a:t>terdapat</a:t>
            </a:r>
            <a:r>
              <a:rPr lang="en-US" dirty="0"/>
              <a:t> di </a:t>
            </a:r>
            <a:r>
              <a:rPr lang="en-US" dirty="0" err="1"/>
              <a:t>kantor</a:t>
            </a:r>
            <a:r>
              <a:rPr lang="en-US" dirty="0"/>
              <a:t> </a:t>
            </a:r>
            <a:r>
              <a:rPr lang="en-US" dirty="0" err="1"/>
              <a:t>cabang</a:t>
            </a:r>
            <a:r>
              <a:rPr lang="en-US" dirty="0"/>
              <a:t>. Kantor </a:t>
            </a:r>
            <a:r>
              <a:rPr lang="en-US" dirty="0" err="1"/>
              <a:t>pusat</a:t>
            </a:r>
            <a:r>
              <a:rPr lang="en-US" dirty="0"/>
              <a:t> Sunshine </a:t>
            </a:r>
            <a:r>
              <a:rPr lang="en-US" dirty="0" err="1"/>
              <a:t>bertanggung</a:t>
            </a:r>
            <a:r>
              <a:rPr lang="en-US" dirty="0"/>
              <a:t> </a:t>
            </a:r>
            <a:r>
              <a:rPr lang="en-US" dirty="0" err="1"/>
              <a:t>jawab</a:t>
            </a:r>
            <a:r>
              <a:rPr lang="en-US" dirty="0"/>
              <a:t> </a:t>
            </a:r>
            <a:r>
              <a:rPr lang="en-US" dirty="0" err="1"/>
              <a:t>untuk</a:t>
            </a:r>
            <a:r>
              <a:rPr lang="en-US" dirty="0"/>
              <a:t> </a:t>
            </a:r>
            <a:r>
              <a:rPr lang="en-US" dirty="0" err="1"/>
              <a:t>menetapkan</a:t>
            </a:r>
            <a:r>
              <a:rPr lang="en-US" dirty="0"/>
              <a:t> </a:t>
            </a:r>
            <a:r>
              <a:rPr lang="en-US" dirty="0" err="1"/>
              <a:t>harga</a:t>
            </a:r>
            <a:r>
              <a:rPr lang="en-US" dirty="0"/>
              <a:t> </a:t>
            </a:r>
            <a:r>
              <a:rPr lang="en-US" dirty="0" err="1"/>
              <a:t>dan</a:t>
            </a:r>
            <a:r>
              <a:rPr lang="en-US" dirty="0"/>
              <a:t> </a:t>
            </a:r>
            <a:r>
              <a:rPr lang="en-US" dirty="0" err="1"/>
              <a:t>menentukan</a:t>
            </a:r>
            <a:r>
              <a:rPr lang="en-US" dirty="0"/>
              <a:t> </a:t>
            </a:r>
            <a:r>
              <a:rPr lang="en-US" dirty="0" err="1"/>
              <a:t>batas</a:t>
            </a:r>
            <a:r>
              <a:rPr lang="en-US" dirty="0"/>
              <a:t> </a:t>
            </a:r>
            <a:r>
              <a:rPr lang="en-US" dirty="0" err="1"/>
              <a:t>waktu</a:t>
            </a:r>
            <a:r>
              <a:rPr lang="en-US" dirty="0"/>
              <a:t> </a:t>
            </a:r>
            <a:r>
              <a:rPr lang="en-US" dirty="0" err="1"/>
              <a:t>promosi</a:t>
            </a:r>
            <a:r>
              <a:rPr lang="en-US" dirty="0"/>
              <a:t> </a:t>
            </a:r>
            <a:r>
              <a:rPr lang="en-US" dirty="0" err="1"/>
              <a:t>tetapi</a:t>
            </a:r>
            <a:r>
              <a:rPr lang="en-US" dirty="0"/>
              <a:t> </a:t>
            </a:r>
            <a:r>
              <a:rPr lang="en-US" dirty="0" err="1"/>
              <a:t>batasan</a:t>
            </a:r>
            <a:r>
              <a:rPr lang="en-US" dirty="0"/>
              <a:t> </a:t>
            </a:r>
            <a:r>
              <a:rPr lang="en-US" dirty="0" err="1"/>
              <a:t>waktu</a:t>
            </a:r>
            <a:r>
              <a:rPr lang="en-US" dirty="0"/>
              <a:t> </a:t>
            </a:r>
            <a:r>
              <a:rPr lang="en-US" dirty="0" err="1"/>
              <a:t>tidak</a:t>
            </a:r>
            <a:r>
              <a:rPr lang="en-US" dirty="0"/>
              <a:t> </a:t>
            </a:r>
            <a:r>
              <a:rPr lang="en-US" dirty="0" err="1"/>
              <a:t>selalu</a:t>
            </a:r>
            <a:r>
              <a:rPr lang="en-US" dirty="0"/>
              <a:t> </a:t>
            </a:r>
            <a:r>
              <a:rPr lang="en-US" dirty="0" err="1"/>
              <a:t>dipatuhi</a:t>
            </a:r>
            <a:r>
              <a:rPr lang="en-US" dirty="0"/>
              <a:t> </a:t>
            </a:r>
            <a:r>
              <a:rPr lang="en-US" dirty="0" err="1"/>
              <a:t>oleh</a:t>
            </a:r>
            <a:r>
              <a:rPr lang="en-US" dirty="0"/>
              <a:t> </a:t>
            </a:r>
            <a:r>
              <a:rPr lang="en-US" dirty="0" err="1"/>
              <a:t>semua</a:t>
            </a:r>
            <a:r>
              <a:rPr lang="en-US" dirty="0"/>
              <a:t> </a:t>
            </a:r>
            <a:r>
              <a:rPr lang="en-US" dirty="0" err="1"/>
              <a:t>manajer</a:t>
            </a:r>
            <a:r>
              <a:rPr lang="en-US" dirty="0"/>
              <a:t> </a:t>
            </a:r>
            <a:r>
              <a:rPr lang="en-US" dirty="0" err="1"/>
              <a:t>cabang</a:t>
            </a:r>
            <a:r>
              <a:rPr lang="en-US" dirty="0"/>
              <a:t> </a:t>
            </a:r>
            <a:r>
              <a:rPr lang="en-US" dirty="0" err="1"/>
              <a:t>dikarenakan</a:t>
            </a:r>
            <a:r>
              <a:rPr lang="en-US" dirty="0"/>
              <a:t> </a:t>
            </a:r>
            <a:r>
              <a:rPr lang="en-US" dirty="0" err="1"/>
              <a:t>berbagai</a:t>
            </a:r>
            <a:r>
              <a:rPr lang="en-US" dirty="0"/>
              <a:t> </a:t>
            </a:r>
            <a:r>
              <a:rPr lang="en-US" dirty="0" err="1"/>
              <a:t>alasan</a:t>
            </a:r>
            <a:r>
              <a:rPr lang="en-US" dirty="0"/>
              <a:t> </a:t>
            </a:r>
            <a:r>
              <a:rPr lang="en-US" dirty="0" err="1"/>
              <a:t>yaitu</a:t>
            </a:r>
            <a:r>
              <a:rPr lang="en-US" dirty="0"/>
              <a:t> </a:t>
            </a:r>
            <a:r>
              <a:rPr lang="en-US" dirty="0" err="1"/>
              <a:t>seperti</a:t>
            </a:r>
            <a:r>
              <a:rPr lang="en-US" dirty="0"/>
              <a:t> </a:t>
            </a:r>
            <a:r>
              <a:rPr lang="en-US" dirty="0" err="1"/>
              <a:t>perayaan</a:t>
            </a:r>
            <a:r>
              <a:rPr lang="en-US" dirty="0"/>
              <a:t> yang </a:t>
            </a:r>
            <a:r>
              <a:rPr lang="en-US" dirty="0" err="1"/>
              <a:t>diadakan</a:t>
            </a:r>
            <a:r>
              <a:rPr lang="en-US" dirty="0"/>
              <a:t> di mal </a:t>
            </a:r>
            <a:r>
              <a:rPr lang="en-US" dirty="0" err="1"/>
              <a:t>masing-masing</a:t>
            </a:r>
            <a:r>
              <a:rPr lang="en-US" dirty="0"/>
              <a:t> yang </a:t>
            </a:r>
            <a:r>
              <a:rPr lang="en-US" dirty="0" err="1"/>
              <a:t>waktunya</a:t>
            </a:r>
            <a:r>
              <a:rPr lang="en-US" dirty="0"/>
              <a:t> </a:t>
            </a:r>
            <a:r>
              <a:rPr lang="en-US" dirty="0" err="1"/>
              <a:t>tidak</a:t>
            </a:r>
            <a:r>
              <a:rPr lang="en-US" dirty="0"/>
              <a:t> </a:t>
            </a:r>
            <a:r>
              <a:rPr lang="en-US" dirty="0" err="1"/>
              <a:t>bersamaan.Selain</a:t>
            </a:r>
            <a:r>
              <a:rPr lang="en-US" dirty="0"/>
              <a:t> </a:t>
            </a:r>
            <a:r>
              <a:rPr lang="en-US" dirty="0" err="1"/>
              <a:t>itu</a:t>
            </a:r>
            <a:r>
              <a:rPr lang="en-US" dirty="0"/>
              <a:t> </a:t>
            </a:r>
            <a:r>
              <a:rPr lang="en-US" dirty="0" err="1"/>
              <a:t>perusahaan</a:t>
            </a:r>
            <a:r>
              <a:rPr lang="en-US" dirty="0"/>
              <a:t> </a:t>
            </a:r>
            <a:r>
              <a:rPr lang="en-US" dirty="0" err="1"/>
              <a:t>juga</a:t>
            </a:r>
            <a:r>
              <a:rPr lang="en-US" dirty="0"/>
              <a:t> </a:t>
            </a:r>
            <a:r>
              <a:rPr lang="en-US" dirty="0" err="1"/>
              <a:t>tidak</a:t>
            </a:r>
            <a:r>
              <a:rPr lang="en-US" dirty="0"/>
              <a:t> </a:t>
            </a:r>
            <a:r>
              <a:rPr lang="en-US" dirty="0" err="1"/>
              <a:t>memiliki</a:t>
            </a:r>
            <a:r>
              <a:rPr lang="en-US" dirty="0"/>
              <a:t> </a:t>
            </a:r>
            <a:r>
              <a:rPr lang="en-US" dirty="0" err="1"/>
              <a:t>mekanisme</a:t>
            </a:r>
            <a:r>
              <a:rPr lang="en-US" dirty="0"/>
              <a:t> </a:t>
            </a:r>
            <a:r>
              <a:rPr lang="en-US" dirty="0" err="1"/>
              <a:t>untuk</a:t>
            </a:r>
            <a:r>
              <a:rPr lang="en-US" dirty="0"/>
              <a:t> </a:t>
            </a:r>
            <a:r>
              <a:rPr lang="en-US" dirty="0" err="1"/>
              <a:t>mengendalikan</a:t>
            </a:r>
            <a:r>
              <a:rPr lang="en-US" dirty="0"/>
              <a:t> </a:t>
            </a:r>
            <a:r>
              <a:rPr lang="en-US" dirty="0" err="1"/>
              <a:t>persediaan</a:t>
            </a:r>
            <a:r>
              <a:rPr lang="en-US" dirty="0"/>
              <a:t> </a:t>
            </a:r>
            <a:r>
              <a:rPr lang="en-US" dirty="0" err="1"/>
              <a:t>pada</a:t>
            </a:r>
            <a:r>
              <a:rPr lang="en-US" dirty="0"/>
              <a:t> level </a:t>
            </a:r>
            <a:r>
              <a:rPr lang="en-US" dirty="0" err="1"/>
              <a:t>lokal</a:t>
            </a:r>
            <a:r>
              <a:rPr lang="en-US" dirty="0"/>
              <a:t> </a:t>
            </a:r>
            <a:r>
              <a:rPr lang="en-US" dirty="0" err="1"/>
              <a:t>seperti</a:t>
            </a:r>
            <a:r>
              <a:rPr lang="en-US" dirty="0"/>
              <a:t> </a:t>
            </a:r>
            <a:r>
              <a:rPr lang="en-US" dirty="0" err="1"/>
              <a:t>seberapa</a:t>
            </a:r>
            <a:r>
              <a:rPr lang="en-US" dirty="0"/>
              <a:t> </a:t>
            </a:r>
            <a:r>
              <a:rPr lang="en-US" dirty="0" err="1"/>
              <a:t>banyak</a:t>
            </a:r>
            <a:r>
              <a:rPr lang="en-US" dirty="0"/>
              <a:t> </a:t>
            </a:r>
            <a:r>
              <a:rPr lang="en-US" dirty="0" err="1"/>
              <a:t>barang</a:t>
            </a:r>
            <a:r>
              <a:rPr lang="en-US" dirty="0"/>
              <a:t> yang </a:t>
            </a:r>
            <a:r>
              <a:rPr lang="en-US" dirty="0" err="1"/>
              <a:t>berada</a:t>
            </a:r>
            <a:r>
              <a:rPr lang="en-US" dirty="0"/>
              <a:t> di </a:t>
            </a:r>
            <a:r>
              <a:rPr lang="en-US" dirty="0" err="1"/>
              <a:t>kantor</a:t>
            </a:r>
            <a:r>
              <a:rPr lang="en-US" dirty="0"/>
              <a:t> </a:t>
            </a:r>
            <a:r>
              <a:rPr lang="en-US" dirty="0" err="1"/>
              <a:t>cabang</a:t>
            </a:r>
            <a:r>
              <a:rPr lang="en-US" dirty="0"/>
              <a:t> </a:t>
            </a:r>
            <a:r>
              <a:rPr lang="en-US" dirty="0" err="1"/>
              <a:t>dan</a:t>
            </a:r>
            <a:r>
              <a:rPr lang="en-US" dirty="0"/>
              <a:t> </a:t>
            </a:r>
            <a:r>
              <a:rPr lang="en-US" dirty="0" err="1"/>
              <a:t>seberapa</a:t>
            </a:r>
            <a:r>
              <a:rPr lang="en-US" dirty="0"/>
              <a:t> </a:t>
            </a:r>
            <a:r>
              <a:rPr lang="en-US" dirty="0" err="1"/>
              <a:t>banyak</a:t>
            </a:r>
            <a:r>
              <a:rPr lang="en-US" dirty="0"/>
              <a:t> yang </a:t>
            </a:r>
            <a:r>
              <a:rPr lang="en-US" dirty="0" err="1"/>
              <a:t>telah</a:t>
            </a:r>
            <a:r>
              <a:rPr lang="en-US" dirty="0"/>
              <a:t> </a:t>
            </a:r>
            <a:r>
              <a:rPr lang="en-US" dirty="0" err="1"/>
              <a:t>didistribusikan</a:t>
            </a:r>
            <a:r>
              <a:rPr lang="en-US" dirty="0"/>
              <a:t> </a:t>
            </a:r>
            <a:r>
              <a:rPr lang="en-US" dirty="0" err="1"/>
              <a:t>ke</a:t>
            </a:r>
            <a:r>
              <a:rPr lang="en-US" dirty="0"/>
              <a:t> </a:t>
            </a:r>
            <a:r>
              <a:rPr lang="en-US" dirty="0" err="1"/>
              <a:t>masing-masing</a:t>
            </a:r>
            <a:r>
              <a:rPr lang="en-US" dirty="0"/>
              <a:t> </a:t>
            </a:r>
            <a:r>
              <a:rPr lang="en-US" dirty="0" err="1"/>
              <a:t>tempat</a:t>
            </a:r>
            <a:r>
              <a:rPr lang="en-US" dirty="0"/>
              <a:t> </a:t>
            </a:r>
            <a:r>
              <a:rPr lang="en-US" dirty="0" err="1"/>
              <a:t>pengecer</a:t>
            </a:r>
            <a:r>
              <a:rPr lang="en-US" dirty="0"/>
              <a:t>.</a:t>
            </a:r>
          </a:p>
          <a:p>
            <a:r>
              <a:rPr lang="en-US" dirty="0" err="1"/>
              <a:t>Seharusnya</a:t>
            </a:r>
            <a:r>
              <a:rPr lang="en-US" dirty="0"/>
              <a:t> </a:t>
            </a:r>
            <a:r>
              <a:rPr lang="en-US" dirty="0" err="1"/>
              <a:t>perusahaan</a:t>
            </a:r>
            <a:r>
              <a:rPr lang="en-US" dirty="0"/>
              <a:t> Sunshine Fashion </a:t>
            </a:r>
            <a:r>
              <a:rPr lang="en-US" dirty="0" err="1"/>
              <a:t>mempunyai</a:t>
            </a:r>
            <a:r>
              <a:rPr lang="en-US" dirty="0"/>
              <a:t> </a:t>
            </a:r>
            <a:r>
              <a:rPr lang="en-US" dirty="0" err="1"/>
              <a:t>tujuan</a:t>
            </a:r>
            <a:r>
              <a:rPr lang="en-US" dirty="0"/>
              <a:t> yang </a:t>
            </a:r>
            <a:r>
              <a:rPr lang="en-US" dirty="0" err="1"/>
              <a:t>sama</a:t>
            </a:r>
            <a:r>
              <a:rPr lang="en-US" dirty="0"/>
              <a:t> </a:t>
            </a:r>
            <a:r>
              <a:rPr lang="en-US" dirty="0" err="1"/>
              <a:t>antara</a:t>
            </a:r>
            <a:r>
              <a:rPr lang="en-US" dirty="0"/>
              <a:t> </a:t>
            </a:r>
            <a:r>
              <a:rPr lang="en-US" dirty="0" err="1"/>
              <a:t>karyawan</a:t>
            </a:r>
            <a:r>
              <a:rPr lang="en-US" dirty="0"/>
              <a:t>, </a:t>
            </a:r>
            <a:r>
              <a:rPr lang="en-US" dirty="0" err="1"/>
              <a:t>manajer</a:t>
            </a:r>
            <a:r>
              <a:rPr lang="en-US" dirty="0"/>
              <a:t> </a:t>
            </a:r>
            <a:r>
              <a:rPr lang="en-US" dirty="0" err="1"/>
              <a:t>cabang</a:t>
            </a:r>
            <a:r>
              <a:rPr lang="en-US" dirty="0"/>
              <a:t>, </a:t>
            </a:r>
            <a:r>
              <a:rPr lang="en-US" dirty="0" err="1"/>
              <a:t>dan</a:t>
            </a:r>
            <a:r>
              <a:rPr lang="en-US" dirty="0"/>
              <a:t> </a:t>
            </a:r>
            <a:r>
              <a:rPr lang="en-US" dirty="0" err="1"/>
              <a:t>manajer</a:t>
            </a:r>
            <a:r>
              <a:rPr lang="en-US" dirty="0"/>
              <a:t> </a:t>
            </a:r>
            <a:r>
              <a:rPr lang="en-US" dirty="0" err="1"/>
              <a:t>pusat</a:t>
            </a:r>
            <a:r>
              <a:rPr lang="en-US" dirty="0"/>
              <a:t>. </a:t>
            </a:r>
            <a:r>
              <a:rPr lang="en-US" dirty="0" err="1"/>
              <a:t>Selain</a:t>
            </a:r>
            <a:r>
              <a:rPr lang="en-US" dirty="0"/>
              <a:t> </a:t>
            </a:r>
            <a:r>
              <a:rPr lang="en-US" dirty="0" err="1"/>
              <a:t>itu</a:t>
            </a:r>
            <a:r>
              <a:rPr lang="en-US" dirty="0"/>
              <a:t>,  </a:t>
            </a:r>
            <a:r>
              <a:rPr lang="en-US" dirty="0" err="1"/>
              <a:t>memiliki</a:t>
            </a:r>
            <a:r>
              <a:rPr lang="en-US" dirty="0"/>
              <a:t> target yang </a:t>
            </a:r>
            <a:r>
              <a:rPr lang="en-US" dirty="0" err="1"/>
              <a:t>tepat</a:t>
            </a:r>
            <a:r>
              <a:rPr lang="en-US" dirty="0"/>
              <a:t> </a:t>
            </a:r>
            <a:r>
              <a:rPr lang="en-US" dirty="0" err="1"/>
              <a:t>atau</a:t>
            </a:r>
            <a:r>
              <a:rPr lang="en-US" dirty="0"/>
              <a:t> </a:t>
            </a:r>
            <a:r>
              <a:rPr lang="en-US" dirty="0" err="1"/>
              <a:t>spesifik</a:t>
            </a:r>
            <a:r>
              <a:rPr lang="en-US" dirty="0"/>
              <a:t> </a:t>
            </a:r>
            <a:r>
              <a:rPr lang="en-US" dirty="0" err="1"/>
              <a:t>dan</a:t>
            </a:r>
            <a:r>
              <a:rPr lang="en-US" dirty="0"/>
              <a:t> </a:t>
            </a:r>
            <a:r>
              <a:rPr lang="en-US" dirty="0" err="1"/>
              <a:t>terkait</a:t>
            </a:r>
            <a:r>
              <a:rPr lang="en-US" dirty="0"/>
              <a:t> </a:t>
            </a:r>
            <a:r>
              <a:rPr lang="en-US" dirty="0" err="1"/>
              <a:t>persediaan</a:t>
            </a:r>
            <a:r>
              <a:rPr lang="en-US" dirty="0"/>
              <a:t> </a:t>
            </a:r>
            <a:r>
              <a:rPr lang="en-US" dirty="0" err="1"/>
              <a:t>harus</a:t>
            </a:r>
            <a:r>
              <a:rPr lang="en-US" dirty="0"/>
              <a:t> </a:t>
            </a:r>
            <a:r>
              <a:rPr lang="en-US" dirty="0" err="1"/>
              <a:t>dilakukan</a:t>
            </a:r>
            <a:r>
              <a:rPr lang="en-US" dirty="0"/>
              <a:t> </a:t>
            </a:r>
            <a:r>
              <a:rPr lang="en-US" dirty="0" err="1"/>
              <a:t>pelaporan</a:t>
            </a:r>
            <a:r>
              <a:rPr lang="en-US" dirty="0"/>
              <a:t> </a:t>
            </a:r>
            <a:r>
              <a:rPr lang="en-US" dirty="0" err="1"/>
              <a:t>setiap</a:t>
            </a:r>
            <a:r>
              <a:rPr lang="en-US" dirty="0"/>
              <a:t> </a:t>
            </a:r>
            <a:r>
              <a:rPr lang="en-US" dirty="0" err="1"/>
              <a:t>adanya</a:t>
            </a:r>
            <a:r>
              <a:rPr lang="en-US" dirty="0"/>
              <a:t> </a:t>
            </a:r>
            <a:r>
              <a:rPr lang="en-US" dirty="0" err="1"/>
              <a:t>transaksi</a:t>
            </a:r>
            <a:r>
              <a:rPr lang="en-US" dirty="0"/>
              <a:t> </a:t>
            </a:r>
            <a:r>
              <a:rPr lang="en-US" dirty="0" err="1"/>
              <a:t>ke</a:t>
            </a:r>
            <a:r>
              <a:rPr lang="en-US" dirty="0"/>
              <a:t> </a:t>
            </a:r>
            <a:r>
              <a:rPr lang="en-US" dirty="0" err="1"/>
              <a:t>setiap</a:t>
            </a:r>
            <a:r>
              <a:rPr lang="en-US" dirty="0"/>
              <a:t> </a:t>
            </a:r>
            <a:r>
              <a:rPr lang="en-US" dirty="0" err="1"/>
              <a:t>pengecer</a:t>
            </a:r>
            <a:r>
              <a:rPr lang="en-US" dirty="0"/>
              <a:t>. Perusahaan </a:t>
            </a:r>
            <a:r>
              <a:rPr lang="en-US" dirty="0" err="1"/>
              <a:t>harus</a:t>
            </a:r>
            <a:r>
              <a:rPr lang="en-US" dirty="0"/>
              <a:t> </a:t>
            </a:r>
            <a:r>
              <a:rPr lang="en-US" dirty="0" err="1"/>
              <a:t>melakukan</a:t>
            </a:r>
            <a:r>
              <a:rPr lang="en-US" dirty="0"/>
              <a:t> </a:t>
            </a:r>
            <a:r>
              <a:rPr lang="en-US" dirty="0" err="1"/>
              <a:t>transparansi</a:t>
            </a:r>
            <a:r>
              <a:rPr lang="en-US" dirty="0"/>
              <a:t> bonus </a:t>
            </a:r>
            <a:r>
              <a:rPr lang="en-US" dirty="0" err="1"/>
              <a:t>ketika</a:t>
            </a:r>
            <a:r>
              <a:rPr lang="en-US" dirty="0"/>
              <a:t> </a:t>
            </a:r>
            <a:r>
              <a:rPr lang="en-US" dirty="0" err="1"/>
              <a:t>mananjer</a:t>
            </a:r>
            <a:r>
              <a:rPr lang="en-US" dirty="0"/>
              <a:t> </a:t>
            </a:r>
            <a:r>
              <a:rPr lang="en-US" dirty="0" err="1"/>
              <a:t>cabang</a:t>
            </a:r>
            <a:r>
              <a:rPr lang="en-US" dirty="0"/>
              <a:t> </a:t>
            </a:r>
            <a:r>
              <a:rPr lang="en-US" dirty="0" err="1"/>
              <a:t>mencapai</a:t>
            </a:r>
            <a:r>
              <a:rPr lang="en-US" dirty="0"/>
              <a:t> target </a:t>
            </a:r>
            <a:r>
              <a:rPr lang="en-US" dirty="0" err="1"/>
              <a:t>penjualan</a:t>
            </a:r>
            <a:r>
              <a:rPr lang="en-US" dirty="0"/>
              <a:t> agar </a:t>
            </a:r>
            <a:r>
              <a:rPr lang="en-US" dirty="0" err="1"/>
              <a:t>termotivasi</a:t>
            </a:r>
            <a:r>
              <a:rPr lang="en-US" dirty="0"/>
              <a:t> </a:t>
            </a:r>
            <a:r>
              <a:rPr lang="en-US" dirty="0" err="1"/>
              <a:t>untuk</a:t>
            </a:r>
            <a:r>
              <a:rPr lang="en-US" dirty="0"/>
              <a:t> </a:t>
            </a:r>
            <a:r>
              <a:rPr lang="en-US" dirty="0" err="1"/>
              <a:t>bekerja</a:t>
            </a:r>
            <a:r>
              <a:rPr lang="en-US" dirty="0"/>
              <a:t> demi </a:t>
            </a:r>
            <a:r>
              <a:rPr lang="en-US" dirty="0" err="1"/>
              <a:t>kepentingan</a:t>
            </a:r>
            <a:r>
              <a:rPr lang="en-US" dirty="0"/>
              <a:t> </a:t>
            </a:r>
            <a:r>
              <a:rPr lang="en-US" dirty="0" err="1"/>
              <a:t>perusahaan</a:t>
            </a:r>
            <a:r>
              <a:rPr lang="en-US" dirty="0"/>
              <a:t>. </a:t>
            </a:r>
            <a:r>
              <a:rPr lang="en-US" dirty="0" err="1"/>
              <a:t>Perusahaaan</a:t>
            </a:r>
            <a:r>
              <a:rPr lang="en-US" dirty="0"/>
              <a:t> </a:t>
            </a:r>
            <a:r>
              <a:rPr lang="en-US" dirty="0" err="1"/>
              <a:t>menerapkan</a:t>
            </a:r>
            <a:r>
              <a:rPr lang="en-US" dirty="0"/>
              <a:t> </a:t>
            </a:r>
            <a:r>
              <a:rPr lang="en-US" dirty="0" err="1"/>
              <a:t>sistem</a:t>
            </a:r>
            <a:r>
              <a:rPr lang="en-US" dirty="0"/>
              <a:t> ERP yang </a:t>
            </a:r>
            <a:r>
              <a:rPr lang="en-US" dirty="0" err="1"/>
              <a:t>memberikan</a:t>
            </a:r>
            <a:r>
              <a:rPr lang="en-US" dirty="0"/>
              <a:t> </a:t>
            </a:r>
            <a:r>
              <a:rPr lang="en-US" dirty="0" err="1"/>
              <a:t>pengendalian</a:t>
            </a:r>
            <a:r>
              <a:rPr lang="en-US" dirty="0"/>
              <a:t> yang </a:t>
            </a:r>
            <a:r>
              <a:rPr lang="en-US" dirty="0" err="1"/>
              <a:t>lebih</a:t>
            </a:r>
            <a:r>
              <a:rPr lang="en-US" dirty="0"/>
              <a:t> </a:t>
            </a:r>
            <a:r>
              <a:rPr lang="en-US" dirty="0" err="1"/>
              <a:t>baik</a:t>
            </a:r>
            <a:r>
              <a:rPr lang="en-US" dirty="0"/>
              <a:t> </a:t>
            </a:r>
            <a:r>
              <a:rPr lang="en-US" dirty="0" err="1"/>
              <a:t>bagi</a:t>
            </a:r>
            <a:r>
              <a:rPr lang="en-US" dirty="0"/>
              <a:t> </a:t>
            </a:r>
            <a:r>
              <a:rPr lang="en-US" dirty="0" err="1"/>
              <a:t>kantor</a:t>
            </a:r>
            <a:r>
              <a:rPr lang="en-US" dirty="0"/>
              <a:t> </a:t>
            </a:r>
            <a:r>
              <a:rPr lang="en-US" dirty="0" err="1"/>
              <a:t>pusat</a:t>
            </a:r>
            <a:r>
              <a:rPr lang="en-US" dirty="0"/>
              <a:t> </a:t>
            </a:r>
            <a:r>
              <a:rPr lang="en-US" dirty="0" err="1"/>
              <a:t>terhadap</a:t>
            </a:r>
            <a:r>
              <a:rPr lang="en-US" dirty="0"/>
              <a:t> </a:t>
            </a:r>
            <a:r>
              <a:rPr lang="en-US" dirty="0" err="1"/>
              <a:t>operasi</a:t>
            </a:r>
            <a:r>
              <a:rPr lang="en-US" dirty="0"/>
              <a:t> </a:t>
            </a:r>
            <a:r>
              <a:rPr lang="en-US" dirty="0" err="1"/>
              <a:t>ecerannya</a:t>
            </a:r>
            <a:r>
              <a:rPr lang="en-US" dirty="0"/>
              <a:t>.</a:t>
            </a:r>
          </a:p>
        </p:txBody>
      </p:sp>
      <p:sp>
        <p:nvSpPr>
          <p:cNvPr id="4" name="Title 3"/>
          <p:cNvSpPr>
            <a:spLocks noGrp="1"/>
          </p:cNvSpPr>
          <p:nvPr>
            <p:ph type="title"/>
          </p:nvPr>
        </p:nvSpPr>
        <p:spPr>
          <a:xfrm>
            <a:off x="538620" y="1652755"/>
            <a:ext cx="3248564" cy="3394554"/>
          </a:xfrm>
        </p:spPr>
        <p:txBody>
          <a:bodyPr>
            <a:normAutofit/>
          </a:bodyPr>
          <a:lstStyle/>
          <a:p>
            <a:r>
              <a:rPr lang="en-US" b="1" dirty="0" err="1"/>
              <a:t>tanggapan</a:t>
            </a:r>
            <a:endParaRPr lang="en-US" dirty="0"/>
          </a:p>
        </p:txBody>
      </p:sp>
    </p:spTree>
    <p:extLst>
      <p:ext uri="{BB962C8B-B14F-4D97-AF65-F5344CB8AC3E}">
        <p14:creationId xmlns:p14="http://schemas.microsoft.com/office/powerpoint/2010/main" val="419140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p:cNvSpPr>
            <a:spLocks noGrp="1"/>
          </p:cNvSpPr>
          <p:nvPr>
            <p:ph type="ctrTitle"/>
          </p:nvPr>
        </p:nvSpPr>
        <p:spPr>
          <a:xfrm>
            <a:off x="1893715" y="708498"/>
            <a:ext cx="7574507" cy="3330055"/>
          </a:xfrm>
        </p:spPr>
        <p:txBody>
          <a:bodyPr anchor="ctr">
            <a:normAutofit/>
          </a:bodyPr>
          <a:lstStyle/>
          <a:p>
            <a:pPr algn="ctr"/>
            <a:r>
              <a:rPr lang="en-US" sz="6000" dirty="0">
                <a:solidFill>
                  <a:srgbClr val="FFFFFF"/>
                </a:solidFill>
              </a:rPr>
              <a:t>Thank you</a:t>
            </a:r>
          </a:p>
        </p:txBody>
      </p:sp>
      <p:sp>
        <p:nvSpPr>
          <p:cNvPr id="20" name="Rectangle 19">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9" name="Subtitle 8"/>
          <p:cNvSpPr>
            <a:spLocks noGrp="1"/>
          </p:cNvSpPr>
          <p:nvPr>
            <p:ph type="subTitle" idx="1"/>
          </p:nvPr>
        </p:nvSpPr>
        <p:spPr>
          <a:xfrm>
            <a:off x="1893715" y="4502576"/>
            <a:ext cx="7574507" cy="1640983"/>
          </a:xfrm>
        </p:spPr>
        <p:txBody>
          <a:bodyPr anchor="t">
            <a:normAutofit/>
          </a:bodyPr>
          <a:lstStyle/>
          <a:p>
            <a:pPr>
              <a:lnSpc>
                <a:spcPct val="90000"/>
              </a:lnSpc>
            </a:pPr>
            <a:endParaRPr lang="en-US" sz="2000" dirty="0">
              <a:solidFill>
                <a:srgbClr val="FFFFFF"/>
              </a:solidFill>
            </a:endParaRPr>
          </a:p>
        </p:txBody>
      </p:sp>
    </p:spTree>
    <p:extLst>
      <p:ext uri="{BB962C8B-B14F-4D97-AF65-F5344CB8AC3E}">
        <p14:creationId xmlns:p14="http://schemas.microsoft.com/office/powerpoint/2010/main" val="9259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431" y="1919495"/>
            <a:ext cx="5194769" cy="557784"/>
          </a:xfrm>
        </p:spPr>
        <p:txBody>
          <a:bodyPr/>
          <a:lstStyle/>
          <a:p>
            <a:r>
              <a:rPr lang="en-US" sz="2000" dirty="0" err="1"/>
              <a:t>Spesifikasi</a:t>
            </a:r>
            <a:endParaRPr lang="en-US" sz="2000" dirty="0"/>
          </a:p>
        </p:txBody>
      </p:sp>
      <p:sp>
        <p:nvSpPr>
          <p:cNvPr id="5" name="Content Placeholder 4"/>
          <p:cNvSpPr>
            <a:spLocks noGrp="1"/>
          </p:cNvSpPr>
          <p:nvPr>
            <p:ph sz="half" idx="2"/>
          </p:nvPr>
        </p:nvSpPr>
        <p:spPr>
          <a:xfrm>
            <a:off x="581434" y="2662786"/>
            <a:ext cx="5194766" cy="2934999"/>
          </a:xfrm>
        </p:spPr>
        <p:txBody>
          <a:bodyPr>
            <a:normAutofit/>
          </a:bodyPr>
          <a:lstStyle/>
          <a:p>
            <a:pPr marL="0" indent="0" algn="just">
              <a:lnSpc>
                <a:spcPct val="150000"/>
              </a:lnSpc>
              <a:buNone/>
            </a:pPr>
            <a:r>
              <a:rPr lang="en-US" sz="1700" dirty="0"/>
              <a:t>Tingkat </a:t>
            </a:r>
            <a:r>
              <a:rPr lang="en-US" sz="1700" dirty="0" err="1"/>
              <a:t>ketatnya</a:t>
            </a:r>
            <a:r>
              <a:rPr lang="en-US" sz="1700" dirty="0"/>
              <a:t> </a:t>
            </a:r>
            <a:r>
              <a:rPr lang="en-US" sz="1700" dirty="0" err="1"/>
              <a:t>pengendalian</a:t>
            </a:r>
            <a:r>
              <a:rPr lang="en-US" sz="1700" dirty="0"/>
              <a:t> </a:t>
            </a:r>
            <a:r>
              <a:rPr lang="en-US" sz="1700" dirty="0" err="1"/>
              <a:t>hasil</a:t>
            </a:r>
            <a:r>
              <a:rPr lang="en-US" sz="1700" dirty="0"/>
              <a:t> </a:t>
            </a:r>
            <a:r>
              <a:rPr lang="en-US" sz="1700" dirty="0" err="1"/>
              <a:t>juga</a:t>
            </a:r>
            <a:r>
              <a:rPr lang="en-US" sz="1700" dirty="0"/>
              <a:t> </a:t>
            </a:r>
            <a:r>
              <a:rPr lang="en-US" sz="1700" dirty="0" err="1"/>
              <a:t>tergantung</a:t>
            </a:r>
            <a:r>
              <a:rPr lang="en-US" sz="1700" dirty="0"/>
              <a:t> </a:t>
            </a:r>
            <a:r>
              <a:rPr lang="en-US" sz="1700" dirty="0" err="1"/>
              <a:t>pada</a:t>
            </a:r>
            <a:r>
              <a:rPr lang="en-US" sz="1700" dirty="0"/>
              <a:t> </a:t>
            </a:r>
            <a:r>
              <a:rPr lang="en-US" sz="1700" dirty="0" err="1"/>
              <a:t>adanaya</a:t>
            </a:r>
            <a:r>
              <a:rPr lang="en-US" sz="1700" dirty="0"/>
              <a:t> </a:t>
            </a:r>
            <a:r>
              <a:rPr lang="en-US" sz="1700" dirty="0" err="1"/>
              <a:t>prospek</a:t>
            </a:r>
            <a:r>
              <a:rPr lang="en-US" sz="1700" dirty="0"/>
              <a:t> </a:t>
            </a:r>
            <a:r>
              <a:rPr lang="en-US" sz="1700" dirty="0" err="1"/>
              <a:t>kinerja</a:t>
            </a:r>
            <a:r>
              <a:rPr lang="en-US" sz="1700" dirty="0"/>
              <a:t> yang </a:t>
            </a:r>
            <a:r>
              <a:rPr lang="en-US" sz="1700" dirty="0" err="1"/>
              <a:t>dijelaskan</a:t>
            </a:r>
            <a:r>
              <a:rPr lang="en-US" sz="1700" dirty="0"/>
              <a:t> </a:t>
            </a:r>
            <a:r>
              <a:rPr lang="en-US" sz="1700" dirty="0" err="1"/>
              <a:t>dengan</a:t>
            </a:r>
            <a:r>
              <a:rPr lang="en-US" sz="1700" dirty="0"/>
              <a:t> </a:t>
            </a:r>
            <a:r>
              <a:rPr lang="en-US" sz="1700" dirty="0" err="1"/>
              <a:t>istilah</a:t>
            </a:r>
            <a:r>
              <a:rPr lang="en-US" sz="1700" dirty="0"/>
              <a:t> </a:t>
            </a:r>
            <a:r>
              <a:rPr lang="en-US" sz="1700" dirty="0" err="1"/>
              <a:t>spesifik</a:t>
            </a:r>
            <a:r>
              <a:rPr lang="en-US" sz="1700" dirty="0"/>
              <a:t>. </a:t>
            </a:r>
            <a:r>
              <a:rPr lang="en-US" sz="1700" dirty="0" err="1"/>
              <a:t>Spesifikasi</a:t>
            </a:r>
            <a:r>
              <a:rPr lang="en-US" sz="1700" dirty="0"/>
              <a:t> </a:t>
            </a:r>
            <a:r>
              <a:rPr lang="en-US" sz="1700" dirty="0" err="1"/>
              <a:t>kinerja</a:t>
            </a:r>
            <a:r>
              <a:rPr lang="en-US" sz="1700" dirty="0"/>
              <a:t> yang </a:t>
            </a:r>
            <a:r>
              <a:rPr lang="en-US" sz="1700" dirty="0" err="1"/>
              <a:t>diharapkan</a:t>
            </a:r>
            <a:r>
              <a:rPr lang="en-US" sz="1700" dirty="0"/>
              <a:t> </a:t>
            </a:r>
            <a:r>
              <a:rPr lang="en-US" sz="1700" dirty="0" err="1"/>
              <a:t>atau</a:t>
            </a:r>
            <a:r>
              <a:rPr lang="en-US" sz="1700" dirty="0"/>
              <a:t> target </a:t>
            </a:r>
            <a:r>
              <a:rPr lang="en-US" sz="1700" dirty="0" err="1"/>
              <a:t>membutuhkan</a:t>
            </a:r>
            <a:r>
              <a:rPr lang="en-US" sz="1700" dirty="0"/>
              <a:t> </a:t>
            </a:r>
            <a:r>
              <a:rPr lang="en-US" sz="1700" dirty="0" err="1"/>
              <a:t>pemilahan</a:t>
            </a:r>
            <a:r>
              <a:rPr lang="en-US" sz="1700" dirty="0"/>
              <a:t> </a:t>
            </a:r>
            <a:r>
              <a:rPr lang="en-US" sz="1700" dirty="0" err="1"/>
              <a:t>dan</a:t>
            </a:r>
            <a:r>
              <a:rPr lang="en-US" sz="1700" dirty="0"/>
              <a:t> </a:t>
            </a:r>
            <a:r>
              <a:rPr lang="en-US" sz="1700" dirty="0" err="1"/>
              <a:t>penghitungan</a:t>
            </a:r>
            <a:r>
              <a:rPr lang="en-US" sz="1700" dirty="0"/>
              <a:t>. </a:t>
            </a:r>
            <a:r>
              <a:rPr lang="en-US" sz="1700" dirty="0" err="1"/>
              <a:t>Organisasi</a:t>
            </a:r>
            <a:r>
              <a:rPr lang="en-US" sz="1700" dirty="0"/>
              <a:t> </a:t>
            </a:r>
            <a:r>
              <a:rPr lang="en-US" sz="1700" dirty="0" err="1"/>
              <a:t>biasanya</a:t>
            </a:r>
            <a:r>
              <a:rPr lang="en-US" sz="1700" dirty="0"/>
              <a:t> </a:t>
            </a:r>
            <a:r>
              <a:rPr lang="en-US" sz="1700" dirty="0" err="1"/>
              <a:t>dapat</a:t>
            </a:r>
            <a:r>
              <a:rPr lang="en-US" sz="1700" dirty="0"/>
              <a:t> </a:t>
            </a:r>
            <a:r>
              <a:rPr lang="en-US" sz="1700" dirty="0" err="1"/>
              <a:t>menetapkan</a:t>
            </a:r>
            <a:r>
              <a:rPr lang="en-US" sz="1700" dirty="0"/>
              <a:t> target yang </a:t>
            </a:r>
            <a:r>
              <a:rPr lang="en-US" sz="1700" dirty="0" err="1"/>
              <a:t>spesifik</a:t>
            </a:r>
            <a:r>
              <a:rPr lang="en-US" sz="1700" dirty="0"/>
              <a:t> </a:t>
            </a:r>
            <a:r>
              <a:rPr lang="en-US" sz="1700" dirty="0" err="1"/>
              <a:t>dan</a:t>
            </a:r>
            <a:r>
              <a:rPr lang="en-US" sz="1700" dirty="0"/>
              <a:t> </a:t>
            </a:r>
            <a:r>
              <a:rPr lang="en-US" sz="1700" dirty="0" err="1"/>
              <a:t>dapat</a:t>
            </a:r>
            <a:r>
              <a:rPr lang="en-US" sz="1700" dirty="0"/>
              <a:t> </a:t>
            </a:r>
            <a:r>
              <a:rPr lang="en-US" sz="1700" dirty="0" err="1"/>
              <a:t>dihitung</a:t>
            </a:r>
            <a:r>
              <a:rPr lang="en-US" sz="1700" dirty="0"/>
              <a:t> </a:t>
            </a:r>
            <a:r>
              <a:rPr lang="en-US" sz="1700" dirty="0" err="1"/>
              <a:t>dalam</a:t>
            </a:r>
            <a:r>
              <a:rPr lang="en-US" sz="1700" dirty="0"/>
              <a:t> </a:t>
            </a:r>
            <a:r>
              <a:rPr lang="en-US" sz="1700" dirty="0" err="1"/>
              <a:t>istilah-istilah</a:t>
            </a:r>
            <a:r>
              <a:rPr lang="en-US" sz="1700" dirty="0"/>
              <a:t> </a:t>
            </a:r>
            <a:r>
              <a:rPr lang="en-US" sz="1700" dirty="0" err="1"/>
              <a:t>keuangan</a:t>
            </a:r>
            <a:r>
              <a:rPr lang="en-US" sz="1700" dirty="0"/>
              <a:t>.</a:t>
            </a:r>
          </a:p>
        </p:txBody>
      </p:sp>
      <p:sp>
        <p:nvSpPr>
          <p:cNvPr id="6" name="Text Placeholder 5"/>
          <p:cNvSpPr>
            <a:spLocks noGrp="1"/>
          </p:cNvSpPr>
          <p:nvPr>
            <p:ph type="body" sz="quarter" idx="3"/>
          </p:nvPr>
        </p:nvSpPr>
        <p:spPr>
          <a:xfrm>
            <a:off x="6416037" y="1937390"/>
            <a:ext cx="5194770" cy="553373"/>
          </a:xfrm>
        </p:spPr>
        <p:txBody>
          <a:bodyPr/>
          <a:lstStyle/>
          <a:p>
            <a:r>
              <a:rPr lang="en-US" sz="2000" dirty="0" err="1"/>
              <a:t>Komunikasi</a:t>
            </a:r>
            <a:r>
              <a:rPr lang="en-US" sz="2000" dirty="0"/>
              <a:t> </a:t>
            </a:r>
            <a:r>
              <a:rPr lang="en-US" sz="2000" dirty="0" err="1"/>
              <a:t>dan</a:t>
            </a:r>
            <a:r>
              <a:rPr lang="en-US" sz="2000" dirty="0"/>
              <a:t> </a:t>
            </a:r>
            <a:r>
              <a:rPr lang="en-US" sz="2000" dirty="0" err="1"/>
              <a:t>Internalisasi</a:t>
            </a:r>
            <a:endParaRPr lang="en-US" sz="2000" dirty="0"/>
          </a:p>
        </p:txBody>
      </p:sp>
      <p:sp>
        <p:nvSpPr>
          <p:cNvPr id="7" name="Content Placeholder 6"/>
          <p:cNvSpPr>
            <a:spLocks noGrp="1"/>
          </p:cNvSpPr>
          <p:nvPr>
            <p:ph sz="quarter" idx="4"/>
          </p:nvPr>
        </p:nvSpPr>
        <p:spPr>
          <a:xfrm>
            <a:off x="6416037" y="2669376"/>
            <a:ext cx="5194771" cy="3280850"/>
          </a:xfrm>
        </p:spPr>
        <p:txBody>
          <a:bodyPr>
            <a:noAutofit/>
          </a:bodyPr>
          <a:lstStyle/>
          <a:p>
            <a:pPr marL="0" indent="0" algn="just">
              <a:lnSpc>
                <a:spcPct val="150000"/>
              </a:lnSpc>
              <a:buNone/>
            </a:pPr>
            <a:r>
              <a:rPr lang="en-US" sz="1650" dirty="0"/>
              <a:t>Agar </a:t>
            </a:r>
            <a:r>
              <a:rPr lang="en-US" sz="1650" dirty="0" err="1"/>
              <a:t>pengendalian</a:t>
            </a:r>
            <a:r>
              <a:rPr lang="en-US" sz="1650" dirty="0"/>
              <a:t> </a:t>
            </a:r>
            <a:r>
              <a:rPr lang="en-US" sz="1650" dirty="0" err="1"/>
              <a:t>hasil</a:t>
            </a:r>
            <a:r>
              <a:rPr lang="en-US" sz="1650" dirty="0"/>
              <a:t> </a:t>
            </a:r>
            <a:r>
              <a:rPr lang="en-US" sz="1650" dirty="0" err="1"/>
              <a:t>menjadi</a:t>
            </a:r>
            <a:r>
              <a:rPr lang="en-US" sz="1650" dirty="0"/>
              <a:t> </a:t>
            </a:r>
            <a:r>
              <a:rPr lang="en-US" sz="1650" dirty="0" err="1"/>
              <a:t>ketat</a:t>
            </a:r>
            <a:r>
              <a:rPr lang="en-US" sz="1650" dirty="0"/>
              <a:t>, target </a:t>
            </a:r>
            <a:r>
              <a:rPr lang="en-US" sz="1650" dirty="0" err="1"/>
              <a:t>kinerja</a:t>
            </a:r>
            <a:r>
              <a:rPr lang="en-US" sz="1650" dirty="0"/>
              <a:t> </a:t>
            </a:r>
            <a:r>
              <a:rPr lang="en-US" sz="1650" dirty="0" err="1"/>
              <a:t>juga</a:t>
            </a:r>
            <a:r>
              <a:rPr lang="en-US" sz="1650" dirty="0"/>
              <a:t> </a:t>
            </a:r>
            <a:r>
              <a:rPr lang="en-US" sz="1650" dirty="0" err="1"/>
              <a:t>harus</a:t>
            </a:r>
            <a:r>
              <a:rPr lang="en-US" sz="1650" dirty="0"/>
              <a:t> </a:t>
            </a:r>
            <a:r>
              <a:rPr lang="en-US" sz="1650" dirty="0" err="1"/>
              <a:t>dikomunikasikan</a:t>
            </a:r>
            <a:r>
              <a:rPr lang="en-US" sz="1650" dirty="0"/>
              <a:t> </a:t>
            </a:r>
            <a:r>
              <a:rPr lang="en-US" sz="1650" dirty="0" err="1"/>
              <a:t>secara</a:t>
            </a:r>
            <a:r>
              <a:rPr lang="en-US" sz="1650" dirty="0"/>
              <a:t> </a:t>
            </a:r>
            <a:r>
              <a:rPr lang="en-US" sz="1650" dirty="0" err="1"/>
              <a:t>efektif</a:t>
            </a:r>
            <a:r>
              <a:rPr lang="en-US" sz="1650" dirty="0"/>
              <a:t> </a:t>
            </a:r>
            <a:r>
              <a:rPr lang="en-US" sz="1650" dirty="0" err="1"/>
              <a:t>dan</a:t>
            </a:r>
            <a:r>
              <a:rPr lang="en-US" sz="1650" dirty="0"/>
              <a:t> </a:t>
            </a:r>
            <a:r>
              <a:rPr lang="en-US" sz="1650" dirty="0" err="1"/>
              <a:t>diinternalisasi</a:t>
            </a:r>
            <a:r>
              <a:rPr lang="en-US" sz="1650" dirty="0"/>
              <a:t> </a:t>
            </a:r>
            <a:r>
              <a:rPr lang="en-US" sz="1650" dirty="0" err="1"/>
              <a:t>oleh</a:t>
            </a:r>
            <a:r>
              <a:rPr lang="en-US" sz="1650" dirty="0"/>
              <a:t> </a:t>
            </a:r>
            <a:r>
              <a:rPr lang="en-US" sz="1650" dirty="0" err="1"/>
              <a:t>mereka</a:t>
            </a:r>
            <a:r>
              <a:rPr lang="en-US" sz="1650" dirty="0"/>
              <a:t> yang </a:t>
            </a:r>
            <a:r>
              <a:rPr lang="en-US" sz="1650" dirty="0" err="1"/>
              <a:t>diberi</a:t>
            </a:r>
            <a:r>
              <a:rPr lang="en-US" sz="1650" dirty="0"/>
              <a:t> </a:t>
            </a:r>
            <a:r>
              <a:rPr lang="en-US" sz="1650" dirty="0" err="1"/>
              <a:t>tanggung</a:t>
            </a:r>
            <a:r>
              <a:rPr lang="en-US" sz="1650" dirty="0"/>
              <a:t> </a:t>
            </a:r>
            <a:r>
              <a:rPr lang="en-US" sz="1650" dirty="0" err="1"/>
              <a:t>jawab</a:t>
            </a:r>
            <a:r>
              <a:rPr lang="en-US" sz="1650" dirty="0"/>
              <a:t> </a:t>
            </a:r>
            <a:r>
              <a:rPr lang="en-US" sz="1650" dirty="0" err="1"/>
              <a:t>berdasarkan</a:t>
            </a:r>
            <a:r>
              <a:rPr lang="en-US" sz="1650" dirty="0"/>
              <a:t> </a:t>
            </a:r>
            <a:r>
              <a:rPr lang="en-US" sz="1650" dirty="0" err="1"/>
              <a:t>prestasinya</a:t>
            </a:r>
            <a:r>
              <a:rPr lang="en-US" sz="1650" dirty="0"/>
              <a:t>. </a:t>
            </a:r>
            <a:r>
              <a:rPr lang="en-US" sz="1650" dirty="0" err="1"/>
              <a:t>Kemudian,baru</a:t>
            </a:r>
            <a:r>
              <a:rPr lang="en-US" sz="1650" dirty="0"/>
              <a:t> </a:t>
            </a:r>
            <a:r>
              <a:rPr lang="en-US" sz="1650" dirty="0" err="1"/>
              <a:t>pengendalian</a:t>
            </a:r>
            <a:r>
              <a:rPr lang="en-US" sz="1650" dirty="0"/>
              <a:t> </a:t>
            </a:r>
            <a:r>
              <a:rPr lang="en-US" sz="1650" dirty="0" err="1"/>
              <a:t>hasil</a:t>
            </a:r>
            <a:r>
              <a:rPr lang="en-US" sz="1650" dirty="0"/>
              <a:t> </a:t>
            </a:r>
            <a:r>
              <a:rPr lang="en-US" sz="1650" dirty="0" err="1"/>
              <a:t>dapat</a:t>
            </a:r>
            <a:r>
              <a:rPr lang="en-US" sz="1650" dirty="0"/>
              <a:t> </a:t>
            </a:r>
            <a:r>
              <a:rPr lang="en-US" sz="1650" dirty="0" err="1"/>
              <a:t>mempengaruhi</a:t>
            </a:r>
            <a:r>
              <a:rPr lang="en-US" sz="1650" dirty="0"/>
              <a:t> </a:t>
            </a:r>
            <a:r>
              <a:rPr lang="en-US" sz="1650" dirty="0" err="1"/>
              <a:t>kinerja</a:t>
            </a:r>
            <a:r>
              <a:rPr lang="en-US" sz="1650" dirty="0"/>
              <a:t>. </a:t>
            </a:r>
            <a:r>
              <a:rPr lang="en-US" sz="1650" dirty="0" err="1"/>
              <a:t>Batasan</a:t>
            </a:r>
            <a:r>
              <a:rPr lang="en-US" sz="1650" dirty="0"/>
              <a:t> </a:t>
            </a:r>
            <a:r>
              <a:rPr lang="en-US" sz="1650" dirty="0" err="1"/>
              <a:t>pemahaman</a:t>
            </a:r>
            <a:r>
              <a:rPr lang="en-US" sz="1650" dirty="0"/>
              <a:t> </a:t>
            </a:r>
            <a:r>
              <a:rPr lang="en-US" sz="1650" dirty="0" err="1"/>
              <a:t>dan</a:t>
            </a:r>
            <a:r>
              <a:rPr lang="en-US" sz="1650" dirty="0"/>
              <a:t> </a:t>
            </a:r>
            <a:r>
              <a:rPr lang="en-US" sz="1650" dirty="0" err="1"/>
              <a:t>internalisasi</a:t>
            </a:r>
            <a:r>
              <a:rPr lang="en-US" sz="1650" dirty="0"/>
              <a:t> </a:t>
            </a:r>
            <a:r>
              <a:rPr lang="en-US" sz="1650" dirty="0" err="1"/>
              <a:t>tujuan</a:t>
            </a:r>
            <a:r>
              <a:rPr lang="en-US" sz="1650" dirty="0"/>
              <a:t> </a:t>
            </a:r>
            <a:r>
              <a:rPr lang="en-US" sz="1650" dirty="0" err="1"/>
              <a:t>dipengaruhi</a:t>
            </a:r>
            <a:r>
              <a:rPr lang="en-US" sz="1650" dirty="0"/>
              <a:t> </a:t>
            </a:r>
            <a:r>
              <a:rPr lang="en-US" sz="1650" dirty="0" err="1"/>
              <a:t>oleh</a:t>
            </a:r>
            <a:r>
              <a:rPr lang="en-US" sz="1650" dirty="0"/>
              <a:t> </a:t>
            </a:r>
            <a:r>
              <a:rPr lang="en-US" sz="1650" dirty="0" err="1"/>
              <a:t>banyak</a:t>
            </a:r>
            <a:r>
              <a:rPr lang="en-US" sz="1650" dirty="0"/>
              <a:t> </a:t>
            </a:r>
            <a:r>
              <a:rPr lang="en-US" sz="1650" dirty="0" err="1"/>
              <a:t>faktor</a:t>
            </a:r>
            <a:r>
              <a:rPr lang="en-US" sz="1650" dirty="0"/>
              <a:t>, </a:t>
            </a:r>
            <a:r>
              <a:rPr lang="en-US" sz="1650" dirty="0" err="1"/>
              <a:t>termasuk</a:t>
            </a:r>
            <a:r>
              <a:rPr lang="en-US" sz="1650" dirty="0"/>
              <a:t> </a:t>
            </a:r>
            <a:r>
              <a:rPr lang="en-US" sz="1650" dirty="0" err="1"/>
              <a:t>kualifikasi</a:t>
            </a:r>
            <a:r>
              <a:rPr lang="en-US" sz="1650" dirty="0"/>
              <a:t> yang </a:t>
            </a:r>
            <a:r>
              <a:rPr lang="en-US" sz="1650" dirty="0" err="1"/>
              <a:t>terlibat</a:t>
            </a:r>
            <a:r>
              <a:rPr lang="en-US" sz="1650" dirty="0"/>
              <a:t>, </a:t>
            </a:r>
            <a:r>
              <a:rPr lang="en-US" sz="1650" dirty="0" err="1"/>
              <a:t>tingkat</a:t>
            </a:r>
            <a:r>
              <a:rPr lang="en-US" sz="1650" dirty="0"/>
              <a:t> </a:t>
            </a:r>
            <a:r>
              <a:rPr lang="en-US" sz="1650" dirty="0" err="1"/>
              <a:t>terkontrolnya</a:t>
            </a:r>
            <a:r>
              <a:rPr lang="en-US" sz="1650" dirty="0"/>
              <a:t> area </a:t>
            </a:r>
            <a:r>
              <a:rPr lang="en-US" sz="1650" dirty="0" err="1"/>
              <a:t>hasil</a:t>
            </a:r>
            <a:r>
              <a:rPr lang="en-US" sz="1650" dirty="0"/>
              <a:t> </a:t>
            </a:r>
            <a:r>
              <a:rPr lang="en-US" sz="1650" dirty="0" err="1"/>
              <a:t>pengukuran</a:t>
            </a:r>
            <a:r>
              <a:rPr lang="en-US" sz="1650" dirty="0"/>
              <a:t> yang </a:t>
            </a:r>
            <a:r>
              <a:rPr lang="en-US" sz="1650" dirty="0" err="1"/>
              <a:t>diketahui</a:t>
            </a:r>
            <a:r>
              <a:rPr lang="en-US" sz="1650" dirty="0"/>
              <a:t>, </a:t>
            </a:r>
            <a:r>
              <a:rPr lang="en-US" sz="1650" dirty="0" err="1"/>
              <a:t>tujuan</a:t>
            </a:r>
            <a:r>
              <a:rPr lang="en-US" sz="1650" dirty="0"/>
              <a:t> yang </a:t>
            </a:r>
            <a:r>
              <a:rPr lang="en-US" sz="1650" dirty="0" err="1"/>
              <a:t>beralasan</a:t>
            </a:r>
            <a:r>
              <a:rPr lang="en-US" sz="1650" dirty="0"/>
              <a:t>, </a:t>
            </a:r>
            <a:r>
              <a:rPr lang="en-US" sz="1650" dirty="0" err="1"/>
              <a:t>dan</a:t>
            </a:r>
            <a:r>
              <a:rPr lang="en-US" sz="1650" dirty="0"/>
              <a:t> </a:t>
            </a:r>
            <a:r>
              <a:rPr lang="en-US" sz="1650" dirty="0" err="1"/>
              <a:t>besarnya</a:t>
            </a:r>
            <a:r>
              <a:rPr lang="en-US" sz="1650" dirty="0"/>
              <a:t> </a:t>
            </a:r>
            <a:r>
              <a:rPr lang="en-US" sz="1650" dirty="0" err="1"/>
              <a:t>partisipasi</a:t>
            </a:r>
            <a:r>
              <a:rPr lang="en-US" sz="1650" dirty="0"/>
              <a:t> yang </a:t>
            </a:r>
            <a:r>
              <a:rPr lang="en-US" sz="1650" dirty="0" err="1"/>
              <a:t>diperbolehkan</a:t>
            </a:r>
            <a:r>
              <a:rPr lang="en-US" sz="1650" dirty="0"/>
              <a:t> </a:t>
            </a:r>
            <a:r>
              <a:rPr lang="en-US" sz="1650" dirty="0" err="1"/>
              <a:t>dalam</a:t>
            </a:r>
            <a:r>
              <a:rPr lang="en-US" sz="1650" dirty="0"/>
              <a:t> proses </a:t>
            </a:r>
            <a:r>
              <a:rPr lang="en-US" sz="1650" dirty="0" err="1"/>
              <a:t>penentuan</a:t>
            </a:r>
            <a:r>
              <a:rPr lang="en-US" sz="1650" dirty="0"/>
              <a:t> </a:t>
            </a:r>
            <a:r>
              <a:rPr lang="en-US" sz="1650" dirty="0" err="1"/>
              <a:t>tujuan</a:t>
            </a:r>
            <a:r>
              <a:rPr lang="en-US" sz="1650" dirty="0"/>
              <a:t>.</a:t>
            </a:r>
          </a:p>
        </p:txBody>
      </p:sp>
      <p:grpSp>
        <p:nvGrpSpPr>
          <p:cNvPr id="8" name="Group 86" descr="three tier podium icon"/>
          <p:cNvGrpSpPr>
            <a:grpSpLocks noChangeAspect="1"/>
          </p:cNvGrpSpPr>
          <p:nvPr/>
        </p:nvGrpSpPr>
        <p:grpSpPr bwMode="auto">
          <a:xfrm>
            <a:off x="6416037" y="1082290"/>
            <a:ext cx="672894" cy="501529"/>
            <a:chOff x="4476" y="1776"/>
            <a:chExt cx="428" cy="319"/>
          </a:xfrm>
          <a:solidFill>
            <a:schemeClr val="accent3"/>
          </a:solidFill>
        </p:grpSpPr>
        <p:sp>
          <p:nvSpPr>
            <p:cNvPr id="9" name="Freeform 87"/>
            <p:cNvSpPr>
              <a:spLocks noEditPoints="1"/>
            </p:cNvSpPr>
            <p:nvPr/>
          </p:nvSpPr>
          <p:spPr bwMode="auto">
            <a:xfrm>
              <a:off x="4478"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0" name="Freeform 88"/>
            <p:cNvSpPr>
              <a:spLocks noEditPoints="1"/>
            </p:cNvSpPr>
            <p:nvPr/>
          </p:nvSpPr>
          <p:spPr bwMode="auto">
            <a:xfrm>
              <a:off x="4762"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1" name="Freeform 89"/>
            <p:cNvSpPr>
              <a:spLocks noEditPoints="1"/>
            </p:cNvSpPr>
            <p:nvPr/>
          </p:nvSpPr>
          <p:spPr bwMode="auto">
            <a:xfrm>
              <a:off x="4602" y="1829"/>
              <a:ext cx="178" cy="266"/>
            </a:xfrm>
            <a:custGeom>
              <a:avLst/>
              <a:gdLst>
                <a:gd name="T0" fmla="*/ 114 w 120"/>
                <a:gd name="T1" fmla="*/ 180 h 180"/>
                <a:gd name="T2" fmla="*/ 6 w 120"/>
                <a:gd name="T3" fmla="*/ 180 h 180"/>
                <a:gd name="T4" fmla="*/ 0 w 120"/>
                <a:gd name="T5" fmla="*/ 174 h 180"/>
                <a:gd name="T6" fmla="*/ 0 w 120"/>
                <a:gd name="T7" fmla="*/ 6 h 180"/>
                <a:gd name="T8" fmla="*/ 6 w 120"/>
                <a:gd name="T9" fmla="*/ 0 h 180"/>
                <a:gd name="T10" fmla="*/ 114 w 120"/>
                <a:gd name="T11" fmla="*/ 0 h 180"/>
                <a:gd name="T12" fmla="*/ 120 w 120"/>
                <a:gd name="T13" fmla="*/ 6 h 180"/>
                <a:gd name="T14" fmla="*/ 120 w 120"/>
                <a:gd name="T15" fmla="*/ 174 h 180"/>
                <a:gd name="T16" fmla="*/ 114 w 120"/>
                <a:gd name="T17" fmla="*/ 180 h 180"/>
                <a:gd name="T18" fmla="*/ 12 w 120"/>
                <a:gd name="T19" fmla="*/ 168 h 180"/>
                <a:gd name="T20" fmla="*/ 108 w 120"/>
                <a:gd name="T21" fmla="*/ 168 h 180"/>
                <a:gd name="T22" fmla="*/ 108 w 120"/>
                <a:gd name="T23" fmla="*/ 12 h 180"/>
                <a:gd name="T24" fmla="*/ 12 w 120"/>
                <a:gd name="T25" fmla="*/ 12 h 180"/>
                <a:gd name="T26" fmla="*/ 12 w 12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80">
                  <a:moveTo>
                    <a:pt x="114" y="180"/>
                  </a:moveTo>
                  <a:cubicBezTo>
                    <a:pt x="6" y="180"/>
                    <a:pt x="6" y="180"/>
                    <a:pt x="6" y="180"/>
                  </a:cubicBezTo>
                  <a:cubicBezTo>
                    <a:pt x="2" y="180"/>
                    <a:pt x="0" y="178"/>
                    <a:pt x="0" y="174"/>
                  </a:cubicBezTo>
                  <a:cubicBezTo>
                    <a:pt x="0" y="6"/>
                    <a:pt x="0" y="6"/>
                    <a:pt x="0" y="6"/>
                  </a:cubicBezTo>
                  <a:cubicBezTo>
                    <a:pt x="0" y="3"/>
                    <a:pt x="2" y="0"/>
                    <a:pt x="6" y="0"/>
                  </a:cubicBezTo>
                  <a:cubicBezTo>
                    <a:pt x="114" y="0"/>
                    <a:pt x="114" y="0"/>
                    <a:pt x="114" y="0"/>
                  </a:cubicBezTo>
                  <a:cubicBezTo>
                    <a:pt x="117" y="0"/>
                    <a:pt x="120" y="3"/>
                    <a:pt x="120" y="6"/>
                  </a:cubicBezTo>
                  <a:cubicBezTo>
                    <a:pt x="120" y="174"/>
                    <a:pt x="120" y="174"/>
                    <a:pt x="120" y="174"/>
                  </a:cubicBezTo>
                  <a:cubicBezTo>
                    <a:pt x="120" y="178"/>
                    <a:pt x="117" y="180"/>
                    <a:pt x="114" y="180"/>
                  </a:cubicBezTo>
                  <a:close/>
                  <a:moveTo>
                    <a:pt x="12" y="168"/>
                  </a:moveTo>
                  <a:cubicBezTo>
                    <a:pt x="108" y="168"/>
                    <a:pt x="108" y="168"/>
                    <a:pt x="108" y="168"/>
                  </a:cubicBezTo>
                  <a:cubicBezTo>
                    <a:pt x="108" y="12"/>
                    <a:pt x="108" y="12"/>
                    <a:pt x="10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2" name="Freeform 90"/>
            <p:cNvSpPr>
              <a:spLocks noEditPoints="1"/>
            </p:cNvSpPr>
            <p:nvPr/>
          </p:nvSpPr>
          <p:spPr bwMode="auto">
            <a:xfrm>
              <a:off x="4762" y="1864"/>
              <a:ext cx="142"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72 w 96"/>
                <a:gd name="T11" fmla="*/ 0 h 48"/>
                <a:gd name="T12" fmla="*/ 77 w 96"/>
                <a:gd name="T13" fmla="*/ 4 h 48"/>
                <a:gd name="T14" fmla="*/ 95 w 96"/>
                <a:gd name="T15" fmla="*/ 40 h 48"/>
                <a:gd name="T16" fmla="*/ 95 w 96"/>
                <a:gd name="T17" fmla="*/ 46 h 48"/>
                <a:gd name="T18" fmla="*/ 90 w 96"/>
                <a:gd name="T19" fmla="*/ 48 h 48"/>
                <a:gd name="T20" fmla="*/ 12 w 96"/>
                <a:gd name="T21" fmla="*/ 36 h 48"/>
                <a:gd name="T22" fmla="*/ 80 w 96"/>
                <a:gd name="T23" fmla="*/ 36 h 48"/>
                <a:gd name="T24" fmla="*/ 68 w 96"/>
                <a:gd name="T25" fmla="*/ 12 h 48"/>
                <a:gd name="T26" fmla="*/ 12 w 96"/>
                <a:gd name="T27" fmla="*/ 12 h 48"/>
                <a:gd name="T28" fmla="*/ 12 w 96"/>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48">
                  <a:moveTo>
                    <a:pt x="90" y="48"/>
                  </a:moveTo>
                  <a:cubicBezTo>
                    <a:pt x="6" y="48"/>
                    <a:pt x="6" y="48"/>
                    <a:pt x="6" y="48"/>
                  </a:cubicBezTo>
                  <a:cubicBezTo>
                    <a:pt x="2" y="48"/>
                    <a:pt x="0" y="46"/>
                    <a:pt x="0" y="42"/>
                  </a:cubicBezTo>
                  <a:cubicBezTo>
                    <a:pt x="0" y="6"/>
                    <a:pt x="0" y="6"/>
                    <a:pt x="0" y="6"/>
                  </a:cubicBezTo>
                  <a:cubicBezTo>
                    <a:pt x="0" y="3"/>
                    <a:pt x="2" y="0"/>
                    <a:pt x="6" y="0"/>
                  </a:cubicBezTo>
                  <a:cubicBezTo>
                    <a:pt x="72" y="0"/>
                    <a:pt x="72" y="0"/>
                    <a:pt x="72" y="0"/>
                  </a:cubicBezTo>
                  <a:cubicBezTo>
                    <a:pt x="74" y="0"/>
                    <a:pt x="76" y="2"/>
                    <a:pt x="77" y="4"/>
                  </a:cubicBezTo>
                  <a:cubicBezTo>
                    <a:pt x="95" y="40"/>
                    <a:pt x="95" y="40"/>
                    <a:pt x="95" y="40"/>
                  </a:cubicBezTo>
                  <a:cubicBezTo>
                    <a:pt x="96" y="42"/>
                    <a:pt x="96" y="44"/>
                    <a:pt x="95" y="46"/>
                  </a:cubicBezTo>
                  <a:cubicBezTo>
                    <a:pt x="94" y="47"/>
                    <a:pt x="92" y="48"/>
                    <a:pt x="90" y="48"/>
                  </a:cubicBezTo>
                  <a:close/>
                  <a:moveTo>
                    <a:pt x="12" y="36"/>
                  </a:moveTo>
                  <a:cubicBezTo>
                    <a:pt x="80" y="36"/>
                    <a:pt x="80" y="36"/>
                    <a:pt x="80" y="36"/>
                  </a:cubicBezTo>
                  <a:cubicBezTo>
                    <a:pt x="68" y="12"/>
                    <a:pt x="68" y="12"/>
                    <a:pt x="6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3" name="Freeform 91"/>
            <p:cNvSpPr>
              <a:spLocks noEditPoints="1"/>
            </p:cNvSpPr>
            <p:nvPr/>
          </p:nvSpPr>
          <p:spPr bwMode="auto">
            <a:xfrm>
              <a:off x="4476" y="1864"/>
              <a:ext cx="144" cy="71"/>
            </a:xfrm>
            <a:custGeom>
              <a:avLst/>
              <a:gdLst>
                <a:gd name="T0" fmla="*/ 91 w 97"/>
                <a:gd name="T1" fmla="*/ 48 h 48"/>
                <a:gd name="T2" fmla="*/ 7 w 97"/>
                <a:gd name="T3" fmla="*/ 48 h 48"/>
                <a:gd name="T4" fmla="*/ 2 w 97"/>
                <a:gd name="T5" fmla="*/ 46 h 48"/>
                <a:gd name="T6" fmla="*/ 1 w 97"/>
                <a:gd name="T7" fmla="*/ 40 h 48"/>
                <a:gd name="T8" fmla="*/ 19 w 97"/>
                <a:gd name="T9" fmla="*/ 4 h 48"/>
                <a:gd name="T10" fmla="*/ 25 w 97"/>
                <a:gd name="T11" fmla="*/ 0 h 48"/>
                <a:gd name="T12" fmla="*/ 91 w 97"/>
                <a:gd name="T13" fmla="*/ 0 h 48"/>
                <a:gd name="T14" fmla="*/ 97 w 97"/>
                <a:gd name="T15" fmla="*/ 6 h 48"/>
                <a:gd name="T16" fmla="*/ 97 w 97"/>
                <a:gd name="T17" fmla="*/ 42 h 48"/>
                <a:gd name="T18" fmla="*/ 91 w 97"/>
                <a:gd name="T19" fmla="*/ 48 h 48"/>
                <a:gd name="T20" fmla="*/ 16 w 97"/>
                <a:gd name="T21" fmla="*/ 36 h 48"/>
                <a:gd name="T22" fmla="*/ 85 w 97"/>
                <a:gd name="T23" fmla="*/ 36 h 48"/>
                <a:gd name="T24" fmla="*/ 85 w 97"/>
                <a:gd name="T25" fmla="*/ 12 h 48"/>
                <a:gd name="T26" fmla="*/ 28 w 97"/>
                <a:gd name="T27" fmla="*/ 12 h 48"/>
                <a:gd name="T28" fmla="*/ 16 w 97"/>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48">
                  <a:moveTo>
                    <a:pt x="91"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1" y="0"/>
                    <a:pt x="91" y="0"/>
                    <a:pt x="91" y="0"/>
                  </a:cubicBezTo>
                  <a:cubicBezTo>
                    <a:pt x="94" y="0"/>
                    <a:pt x="97" y="3"/>
                    <a:pt x="97" y="6"/>
                  </a:cubicBezTo>
                  <a:cubicBezTo>
                    <a:pt x="97" y="42"/>
                    <a:pt x="97" y="42"/>
                    <a:pt x="97" y="42"/>
                  </a:cubicBezTo>
                  <a:cubicBezTo>
                    <a:pt x="97" y="46"/>
                    <a:pt x="94" y="48"/>
                    <a:pt x="91" y="48"/>
                  </a:cubicBezTo>
                  <a:close/>
                  <a:moveTo>
                    <a:pt x="16" y="36"/>
                  </a:moveTo>
                  <a:cubicBezTo>
                    <a:pt x="85" y="36"/>
                    <a:pt x="85" y="36"/>
                    <a:pt x="85" y="36"/>
                  </a:cubicBezTo>
                  <a:cubicBezTo>
                    <a:pt x="85" y="12"/>
                    <a:pt x="85" y="12"/>
                    <a:pt x="85"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4" name="Freeform 92"/>
            <p:cNvSpPr>
              <a:spLocks noEditPoints="1"/>
            </p:cNvSpPr>
            <p:nvPr/>
          </p:nvSpPr>
          <p:spPr bwMode="auto">
            <a:xfrm>
              <a:off x="4601" y="1776"/>
              <a:ext cx="179" cy="71"/>
            </a:xfrm>
            <a:custGeom>
              <a:avLst/>
              <a:gdLst>
                <a:gd name="T0" fmla="*/ 115 w 121"/>
                <a:gd name="T1" fmla="*/ 48 h 48"/>
                <a:gd name="T2" fmla="*/ 7 w 121"/>
                <a:gd name="T3" fmla="*/ 48 h 48"/>
                <a:gd name="T4" fmla="*/ 2 w 121"/>
                <a:gd name="T5" fmla="*/ 46 h 48"/>
                <a:gd name="T6" fmla="*/ 1 w 121"/>
                <a:gd name="T7" fmla="*/ 40 h 48"/>
                <a:gd name="T8" fmla="*/ 19 w 121"/>
                <a:gd name="T9" fmla="*/ 4 h 48"/>
                <a:gd name="T10" fmla="*/ 25 w 121"/>
                <a:gd name="T11" fmla="*/ 0 h 48"/>
                <a:gd name="T12" fmla="*/ 97 w 121"/>
                <a:gd name="T13" fmla="*/ 0 h 48"/>
                <a:gd name="T14" fmla="*/ 102 w 121"/>
                <a:gd name="T15" fmla="*/ 4 h 48"/>
                <a:gd name="T16" fmla="*/ 120 w 121"/>
                <a:gd name="T17" fmla="*/ 40 h 48"/>
                <a:gd name="T18" fmla="*/ 120 w 121"/>
                <a:gd name="T19" fmla="*/ 46 h 48"/>
                <a:gd name="T20" fmla="*/ 115 w 121"/>
                <a:gd name="T21" fmla="*/ 48 h 48"/>
                <a:gd name="T22" fmla="*/ 16 w 121"/>
                <a:gd name="T23" fmla="*/ 36 h 48"/>
                <a:gd name="T24" fmla="*/ 105 w 121"/>
                <a:gd name="T25" fmla="*/ 36 h 48"/>
                <a:gd name="T26" fmla="*/ 93 w 121"/>
                <a:gd name="T27" fmla="*/ 12 h 48"/>
                <a:gd name="T28" fmla="*/ 28 w 121"/>
                <a:gd name="T29" fmla="*/ 12 h 48"/>
                <a:gd name="T30" fmla="*/ 16 w 121"/>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48">
                  <a:moveTo>
                    <a:pt x="115"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7" y="0"/>
                    <a:pt x="97" y="0"/>
                    <a:pt x="97" y="0"/>
                  </a:cubicBezTo>
                  <a:cubicBezTo>
                    <a:pt x="99" y="0"/>
                    <a:pt x="101" y="2"/>
                    <a:pt x="102" y="4"/>
                  </a:cubicBezTo>
                  <a:cubicBezTo>
                    <a:pt x="120" y="40"/>
                    <a:pt x="120" y="40"/>
                    <a:pt x="120" y="40"/>
                  </a:cubicBezTo>
                  <a:cubicBezTo>
                    <a:pt x="121" y="42"/>
                    <a:pt x="121" y="44"/>
                    <a:pt x="120" y="46"/>
                  </a:cubicBezTo>
                  <a:cubicBezTo>
                    <a:pt x="119" y="47"/>
                    <a:pt x="117" y="48"/>
                    <a:pt x="115" y="48"/>
                  </a:cubicBezTo>
                  <a:close/>
                  <a:moveTo>
                    <a:pt x="16" y="36"/>
                  </a:moveTo>
                  <a:cubicBezTo>
                    <a:pt x="105" y="36"/>
                    <a:pt x="105" y="36"/>
                    <a:pt x="105" y="36"/>
                  </a:cubicBezTo>
                  <a:cubicBezTo>
                    <a:pt x="93" y="12"/>
                    <a:pt x="93" y="12"/>
                    <a:pt x="93"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5" name="Freeform 93"/>
            <p:cNvSpPr>
              <a:spLocks/>
            </p:cNvSpPr>
            <p:nvPr/>
          </p:nvSpPr>
          <p:spPr bwMode="auto">
            <a:xfrm>
              <a:off x="4663" y="1909"/>
              <a:ext cx="46" cy="105"/>
            </a:xfrm>
            <a:custGeom>
              <a:avLst/>
              <a:gdLst>
                <a:gd name="T0" fmla="*/ 25 w 31"/>
                <a:gd name="T1" fmla="*/ 71 h 71"/>
                <a:gd name="T2" fmla="*/ 19 w 31"/>
                <a:gd name="T3" fmla="*/ 65 h 71"/>
                <a:gd name="T4" fmla="*/ 19 w 31"/>
                <a:gd name="T5" fmla="*/ 15 h 71"/>
                <a:gd name="T6" fmla="*/ 9 w 31"/>
                <a:gd name="T7" fmla="*/ 19 h 71"/>
                <a:gd name="T8" fmla="*/ 1 w 31"/>
                <a:gd name="T9" fmla="*/ 15 h 71"/>
                <a:gd name="T10" fmla="*/ 5 w 31"/>
                <a:gd name="T11" fmla="*/ 8 h 71"/>
                <a:gd name="T12" fmla="*/ 23 w 31"/>
                <a:gd name="T13" fmla="*/ 1 h 71"/>
                <a:gd name="T14" fmla="*/ 28 w 31"/>
                <a:gd name="T15" fmla="*/ 2 h 71"/>
                <a:gd name="T16" fmla="*/ 31 w 31"/>
                <a:gd name="T17" fmla="*/ 6 h 71"/>
                <a:gd name="T18" fmla="*/ 31 w 31"/>
                <a:gd name="T19" fmla="*/ 65 h 71"/>
                <a:gd name="T20" fmla="*/ 25 w 31"/>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1">
                  <a:moveTo>
                    <a:pt x="25" y="71"/>
                  </a:moveTo>
                  <a:cubicBezTo>
                    <a:pt x="21" y="71"/>
                    <a:pt x="19" y="68"/>
                    <a:pt x="19" y="65"/>
                  </a:cubicBezTo>
                  <a:cubicBezTo>
                    <a:pt x="19" y="15"/>
                    <a:pt x="19" y="15"/>
                    <a:pt x="19" y="15"/>
                  </a:cubicBezTo>
                  <a:cubicBezTo>
                    <a:pt x="9" y="19"/>
                    <a:pt x="9" y="19"/>
                    <a:pt x="9" y="19"/>
                  </a:cubicBezTo>
                  <a:cubicBezTo>
                    <a:pt x="6" y="20"/>
                    <a:pt x="2" y="18"/>
                    <a:pt x="1" y="15"/>
                  </a:cubicBezTo>
                  <a:cubicBezTo>
                    <a:pt x="0" y="12"/>
                    <a:pt x="1" y="9"/>
                    <a:pt x="5" y="8"/>
                  </a:cubicBezTo>
                  <a:cubicBezTo>
                    <a:pt x="23" y="1"/>
                    <a:pt x="23" y="1"/>
                    <a:pt x="23" y="1"/>
                  </a:cubicBezTo>
                  <a:cubicBezTo>
                    <a:pt x="24" y="0"/>
                    <a:pt x="26" y="0"/>
                    <a:pt x="28" y="2"/>
                  </a:cubicBezTo>
                  <a:cubicBezTo>
                    <a:pt x="30" y="3"/>
                    <a:pt x="31" y="4"/>
                    <a:pt x="31" y="6"/>
                  </a:cubicBezTo>
                  <a:cubicBezTo>
                    <a:pt x="31" y="65"/>
                    <a:pt x="31" y="65"/>
                    <a:pt x="31" y="65"/>
                  </a:cubicBezTo>
                  <a:cubicBezTo>
                    <a:pt x="31" y="68"/>
                    <a:pt x="28" y="71"/>
                    <a:pt x="2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6" name="Freeform 94"/>
            <p:cNvSpPr>
              <a:spLocks/>
            </p:cNvSpPr>
            <p:nvPr/>
          </p:nvSpPr>
          <p:spPr bwMode="auto">
            <a:xfrm>
              <a:off x="4524" y="1963"/>
              <a:ext cx="52" cy="88"/>
            </a:xfrm>
            <a:custGeom>
              <a:avLst/>
              <a:gdLst>
                <a:gd name="T0" fmla="*/ 29 w 35"/>
                <a:gd name="T1" fmla="*/ 59 h 59"/>
                <a:gd name="T2" fmla="*/ 6 w 35"/>
                <a:gd name="T3" fmla="*/ 59 h 59"/>
                <a:gd name="T4" fmla="*/ 1 w 35"/>
                <a:gd name="T5" fmla="*/ 56 h 59"/>
                <a:gd name="T6" fmla="*/ 1 w 35"/>
                <a:gd name="T7" fmla="*/ 50 h 59"/>
                <a:gd name="T8" fmla="*/ 22 w 35"/>
                <a:gd name="T9" fmla="*/ 21 h 59"/>
                <a:gd name="T10" fmla="*/ 23 w 35"/>
                <a:gd name="T11" fmla="*/ 18 h 59"/>
                <a:gd name="T12" fmla="*/ 17 w 35"/>
                <a:gd name="T13" fmla="*/ 12 h 59"/>
                <a:gd name="T14" fmla="*/ 12 w 35"/>
                <a:gd name="T15" fmla="*/ 17 h 59"/>
                <a:gd name="T16" fmla="*/ 6 w 35"/>
                <a:gd name="T17" fmla="*/ 23 h 59"/>
                <a:gd name="T18" fmla="*/ 0 w 35"/>
                <a:gd name="T19" fmla="*/ 17 h 59"/>
                <a:gd name="T20" fmla="*/ 17 w 35"/>
                <a:gd name="T21" fmla="*/ 0 h 59"/>
                <a:gd name="T22" fmla="*/ 35 w 35"/>
                <a:gd name="T23" fmla="*/ 18 h 59"/>
                <a:gd name="T24" fmla="*/ 31 w 35"/>
                <a:gd name="T25" fmla="*/ 28 h 59"/>
                <a:gd name="T26" fmla="*/ 18 w 35"/>
                <a:gd name="T27" fmla="*/ 47 h 59"/>
                <a:gd name="T28" fmla="*/ 29 w 35"/>
                <a:gd name="T29" fmla="*/ 47 h 59"/>
                <a:gd name="T30" fmla="*/ 35 w 35"/>
                <a:gd name="T31" fmla="*/ 53 h 59"/>
                <a:gd name="T32" fmla="*/ 29 w 35"/>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9">
                  <a:moveTo>
                    <a:pt x="29" y="59"/>
                  </a:moveTo>
                  <a:cubicBezTo>
                    <a:pt x="6" y="59"/>
                    <a:pt x="6" y="59"/>
                    <a:pt x="6" y="59"/>
                  </a:cubicBezTo>
                  <a:cubicBezTo>
                    <a:pt x="4" y="59"/>
                    <a:pt x="2" y="58"/>
                    <a:pt x="1" y="56"/>
                  </a:cubicBezTo>
                  <a:cubicBezTo>
                    <a:pt x="0" y="54"/>
                    <a:pt x="0" y="52"/>
                    <a:pt x="1" y="50"/>
                  </a:cubicBezTo>
                  <a:cubicBezTo>
                    <a:pt x="22" y="21"/>
                    <a:pt x="22" y="21"/>
                    <a:pt x="22" y="21"/>
                  </a:cubicBezTo>
                  <a:cubicBezTo>
                    <a:pt x="22" y="20"/>
                    <a:pt x="23" y="19"/>
                    <a:pt x="23" y="18"/>
                  </a:cubicBezTo>
                  <a:cubicBezTo>
                    <a:pt x="23" y="15"/>
                    <a:pt x="20" y="12"/>
                    <a:pt x="17" y="12"/>
                  </a:cubicBezTo>
                  <a:cubicBezTo>
                    <a:pt x="15" y="12"/>
                    <a:pt x="12" y="15"/>
                    <a:pt x="12" y="17"/>
                  </a:cubicBezTo>
                  <a:cubicBezTo>
                    <a:pt x="12" y="21"/>
                    <a:pt x="9" y="23"/>
                    <a:pt x="6" y="23"/>
                  </a:cubicBezTo>
                  <a:cubicBezTo>
                    <a:pt x="3" y="23"/>
                    <a:pt x="0" y="20"/>
                    <a:pt x="0" y="17"/>
                  </a:cubicBezTo>
                  <a:cubicBezTo>
                    <a:pt x="1" y="8"/>
                    <a:pt x="8" y="0"/>
                    <a:pt x="17" y="0"/>
                  </a:cubicBezTo>
                  <a:cubicBezTo>
                    <a:pt x="27" y="0"/>
                    <a:pt x="35" y="8"/>
                    <a:pt x="35" y="18"/>
                  </a:cubicBezTo>
                  <a:cubicBezTo>
                    <a:pt x="35" y="22"/>
                    <a:pt x="33" y="26"/>
                    <a:pt x="31" y="28"/>
                  </a:cubicBezTo>
                  <a:cubicBezTo>
                    <a:pt x="18" y="47"/>
                    <a:pt x="18" y="47"/>
                    <a:pt x="18" y="47"/>
                  </a:cubicBezTo>
                  <a:cubicBezTo>
                    <a:pt x="29" y="47"/>
                    <a:pt x="29" y="47"/>
                    <a:pt x="29" y="47"/>
                  </a:cubicBezTo>
                  <a:cubicBezTo>
                    <a:pt x="32" y="47"/>
                    <a:pt x="35" y="50"/>
                    <a:pt x="35" y="53"/>
                  </a:cubicBezTo>
                  <a:cubicBezTo>
                    <a:pt x="35" y="57"/>
                    <a:pt x="32"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7" name="Freeform 95"/>
            <p:cNvSpPr>
              <a:spLocks/>
            </p:cNvSpPr>
            <p:nvPr/>
          </p:nvSpPr>
          <p:spPr bwMode="auto">
            <a:xfrm>
              <a:off x="4805" y="1962"/>
              <a:ext cx="52" cy="53"/>
            </a:xfrm>
            <a:custGeom>
              <a:avLst/>
              <a:gdLst>
                <a:gd name="T0" fmla="*/ 18 w 35"/>
                <a:gd name="T1" fmla="*/ 36 h 36"/>
                <a:gd name="T2" fmla="*/ 12 w 35"/>
                <a:gd name="T3" fmla="*/ 30 h 36"/>
                <a:gd name="T4" fmla="*/ 18 w 35"/>
                <a:gd name="T5" fmla="*/ 24 h 36"/>
                <a:gd name="T6" fmla="*/ 23 w 35"/>
                <a:gd name="T7" fmla="*/ 18 h 36"/>
                <a:gd name="T8" fmla="*/ 18 w 35"/>
                <a:gd name="T9" fmla="*/ 12 h 36"/>
                <a:gd name="T10" fmla="*/ 13 w 35"/>
                <a:gd name="T11" fmla="*/ 18 h 36"/>
                <a:gd name="T12" fmla="*/ 6 w 35"/>
                <a:gd name="T13" fmla="*/ 24 h 36"/>
                <a:gd name="T14" fmla="*/ 1 w 35"/>
                <a:gd name="T15" fmla="*/ 17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15" y="36"/>
                    <a:pt x="12" y="34"/>
                    <a:pt x="12" y="30"/>
                  </a:cubicBezTo>
                  <a:cubicBezTo>
                    <a:pt x="12" y="27"/>
                    <a:pt x="15" y="24"/>
                    <a:pt x="18" y="24"/>
                  </a:cubicBezTo>
                  <a:cubicBezTo>
                    <a:pt x="20" y="24"/>
                    <a:pt x="23" y="24"/>
                    <a:pt x="23" y="18"/>
                  </a:cubicBezTo>
                  <a:cubicBezTo>
                    <a:pt x="23" y="12"/>
                    <a:pt x="20" y="12"/>
                    <a:pt x="18" y="12"/>
                  </a:cubicBezTo>
                  <a:cubicBezTo>
                    <a:pt x="16" y="12"/>
                    <a:pt x="13" y="12"/>
                    <a:pt x="13" y="18"/>
                  </a:cubicBezTo>
                  <a:cubicBezTo>
                    <a:pt x="12" y="21"/>
                    <a:pt x="10" y="24"/>
                    <a:pt x="6" y="24"/>
                  </a:cubicBezTo>
                  <a:cubicBezTo>
                    <a:pt x="3" y="24"/>
                    <a:pt x="0" y="21"/>
                    <a:pt x="1" y="17"/>
                  </a:cubicBezTo>
                  <a:cubicBezTo>
                    <a:pt x="1" y="7"/>
                    <a:pt x="8"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8" name="Freeform 96"/>
            <p:cNvSpPr>
              <a:spLocks/>
            </p:cNvSpPr>
            <p:nvPr/>
          </p:nvSpPr>
          <p:spPr bwMode="auto">
            <a:xfrm>
              <a:off x="4805" y="1997"/>
              <a:ext cx="52" cy="54"/>
            </a:xfrm>
            <a:custGeom>
              <a:avLst/>
              <a:gdLst>
                <a:gd name="T0" fmla="*/ 18 w 35"/>
                <a:gd name="T1" fmla="*/ 36 h 36"/>
                <a:gd name="T2" fmla="*/ 1 w 35"/>
                <a:gd name="T3" fmla="*/ 20 h 36"/>
                <a:gd name="T4" fmla="*/ 6 w 35"/>
                <a:gd name="T5" fmla="*/ 13 h 36"/>
                <a:gd name="T6" fmla="*/ 13 w 35"/>
                <a:gd name="T7" fmla="*/ 19 h 36"/>
                <a:gd name="T8" fmla="*/ 18 w 35"/>
                <a:gd name="T9" fmla="*/ 24 h 36"/>
                <a:gd name="T10" fmla="*/ 23 w 35"/>
                <a:gd name="T11" fmla="*/ 18 h 36"/>
                <a:gd name="T12" fmla="*/ 18 w 35"/>
                <a:gd name="T13" fmla="*/ 12 h 36"/>
                <a:gd name="T14" fmla="*/ 12 w 35"/>
                <a:gd name="T15" fmla="*/ 6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8" y="36"/>
                    <a:pt x="1" y="30"/>
                    <a:pt x="1" y="20"/>
                  </a:cubicBezTo>
                  <a:cubicBezTo>
                    <a:pt x="0" y="16"/>
                    <a:pt x="3" y="13"/>
                    <a:pt x="6" y="13"/>
                  </a:cubicBezTo>
                  <a:cubicBezTo>
                    <a:pt x="10" y="13"/>
                    <a:pt x="12" y="16"/>
                    <a:pt x="13" y="19"/>
                  </a:cubicBezTo>
                  <a:cubicBezTo>
                    <a:pt x="13" y="24"/>
                    <a:pt x="16" y="24"/>
                    <a:pt x="18" y="24"/>
                  </a:cubicBezTo>
                  <a:cubicBezTo>
                    <a:pt x="20" y="24"/>
                    <a:pt x="23" y="24"/>
                    <a:pt x="23" y="18"/>
                  </a:cubicBezTo>
                  <a:cubicBezTo>
                    <a:pt x="23" y="12"/>
                    <a:pt x="20" y="12"/>
                    <a:pt x="18" y="12"/>
                  </a:cubicBezTo>
                  <a:cubicBezTo>
                    <a:pt x="15" y="12"/>
                    <a:pt x="12" y="10"/>
                    <a:pt x="12" y="6"/>
                  </a:cubicBezTo>
                  <a:cubicBezTo>
                    <a:pt x="12" y="3"/>
                    <a:pt x="15"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grpSp>
      <p:grpSp>
        <p:nvGrpSpPr>
          <p:cNvPr id="19" name="Group 18" descr="science symbol icon"/>
          <p:cNvGrpSpPr/>
          <p:nvPr/>
        </p:nvGrpSpPr>
        <p:grpSpPr>
          <a:xfrm>
            <a:off x="581191" y="1082290"/>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68726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431" y="1919495"/>
            <a:ext cx="5194769" cy="557784"/>
          </a:xfrm>
        </p:spPr>
        <p:txBody>
          <a:bodyPr/>
          <a:lstStyle/>
          <a:p>
            <a:r>
              <a:rPr lang="en-US" dirty="0" err="1"/>
              <a:t>Kelengkapan</a:t>
            </a:r>
            <a:endParaRPr lang="en-US" dirty="0"/>
          </a:p>
        </p:txBody>
      </p:sp>
      <p:sp>
        <p:nvSpPr>
          <p:cNvPr id="5" name="Content Placeholder 4"/>
          <p:cNvSpPr>
            <a:spLocks noGrp="1"/>
          </p:cNvSpPr>
          <p:nvPr>
            <p:ph sz="half" idx="2"/>
          </p:nvPr>
        </p:nvSpPr>
        <p:spPr>
          <a:xfrm>
            <a:off x="581434" y="2662786"/>
            <a:ext cx="11040723" cy="3698257"/>
          </a:xfrm>
        </p:spPr>
        <p:txBody>
          <a:bodyPr>
            <a:normAutofit/>
          </a:bodyPr>
          <a:lstStyle/>
          <a:p>
            <a:pPr algn="just">
              <a:lnSpc>
                <a:spcPct val="150000"/>
              </a:lnSpc>
            </a:pPr>
            <a:r>
              <a:rPr lang="en-US" dirty="0" err="1"/>
              <a:t>Kelengkapan</a:t>
            </a:r>
            <a:r>
              <a:rPr lang="en-US" dirty="0"/>
              <a:t> </a:t>
            </a:r>
            <a:r>
              <a:rPr lang="en-US" dirty="0" err="1"/>
              <a:t>berarti</a:t>
            </a:r>
            <a:r>
              <a:rPr lang="en-US" dirty="0"/>
              <a:t> </a:t>
            </a:r>
            <a:r>
              <a:rPr lang="en-US" dirty="0" err="1"/>
              <a:t>bahwa</a:t>
            </a:r>
            <a:r>
              <a:rPr lang="en-US" dirty="0"/>
              <a:t> area </a:t>
            </a:r>
            <a:r>
              <a:rPr lang="en-US" dirty="0" err="1"/>
              <a:t>hasil</a:t>
            </a:r>
            <a:r>
              <a:rPr lang="en-US" dirty="0"/>
              <a:t> yang </a:t>
            </a:r>
            <a:r>
              <a:rPr lang="en-US" dirty="0" err="1"/>
              <a:t>didefinisikan</a:t>
            </a:r>
            <a:r>
              <a:rPr lang="en-US" dirty="0"/>
              <a:t> </a:t>
            </a:r>
            <a:r>
              <a:rPr lang="en-US" dirty="0" err="1"/>
              <a:t>dalam</a:t>
            </a:r>
            <a:r>
              <a:rPr lang="en-US" dirty="0"/>
              <a:t> SPM </a:t>
            </a:r>
            <a:r>
              <a:rPr lang="en-US" dirty="0" err="1"/>
              <a:t>termasuk</a:t>
            </a:r>
            <a:r>
              <a:rPr lang="en-US" dirty="0"/>
              <a:t> </a:t>
            </a:r>
            <a:r>
              <a:rPr lang="en-US" dirty="0" err="1"/>
              <a:t>semua</a:t>
            </a:r>
            <a:r>
              <a:rPr lang="en-US" dirty="0"/>
              <a:t> </a:t>
            </a:r>
            <a:r>
              <a:rPr lang="en-US" dirty="0" err="1"/>
              <a:t>bagian</a:t>
            </a:r>
            <a:r>
              <a:rPr lang="en-US" dirty="0"/>
              <a:t> yang </a:t>
            </a:r>
            <a:r>
              <a:rPr lang="en-US" dirty="0" err="1"/>
              <a:t>diharapkan</a:t>
            </a:r>
            <a:r>
              <a:rPr lang="en-US" dirty="0"/>
              <a:t> </a:t>
            </a:r>
            <a:r>
              <a:rPr lang="en-US" dirty="0" err="1"/>
              <a:t>memiliki</a:t>
            </a:r>
            <a:r>
              <a:rPr lang="en-US" dirty="0"/>
              <a:t> </a:t>
            </a:r>
            <a:r>
              <a:rPr lang="en-US" dirty="0" err="1"/>
              <a:t>kinerja</a:t>
            </a:r>
            <a:r>
              <a:rPr lang="en-US" dirty="0"/>
              <a:t> yang </a:t>
            </a:r>
            <a:r>
              <a:rPr lang="en-US" dirty="0" err="1"/>
              <a:t>bagus</a:t>
            </a:r>
            <a:r>
              <a:rPr lang="en-US" dirty="0"/>
              <a:t> </a:t>
            </a:r>
            <a:r>
              <a:rPr lang="en-US" dirty="0" err="1"/>
              <a:t>dan</a:t>
            </a:r>
            <a:r>
              <a:rPr lang="en-US" dirty="0"/>
              <a:t> </a:t>
            </a:r>
            <a:r>
              <a:rPr lang="en-US" dirty="0" err="1"/>
              <a:t>ketika</a:t>
            </a:r>
            <a:r>
              <a:rPr lang="en-US" dirty="0"/>
              <a:t> </a:t>
            </a:r>
            <a:r>
              <a:rPr lang="en-US" dirty="0" err="1"/>
              <a:t>karyawan</a:t>
            </a:r>
            <a:r>
              <a:rPr lang="en-US" dirty="0"/>
              <a:t> yang </a:t>
            </a:r>
            <a:r>
              <a:rPr lang="en-US" dirty="0" err="1"/>
              <a:t>terlibat</a:t>
            </a:r>
            <a:r>
              <a:rPr lang="en-US" dirty="0"/>
              <a:t> </a:t>
            </a:r>
            <a:r>
              <a:rPr lang="en-US" dirty="0" err="1"/>
              <a:t>dapat</a:t>
            </a:r>
            <a:r>
              <a:rPr lang="en-US" dirty="0"/>
              <a:t> </a:t>
            </a:r>
            <a:r>
              <a:rPr lang="en-US" dirty="0" err="1"/>
              <a:t>berpengaruh</a:t>
            </a:r>
            <a:r>
              <a:rPr lang="en-US" dirty="0"/>
              <a:t>. </a:t>
            </a:r>
            <a:r>
              <a:rPr lang="en-US" dirty="0" err="1"/>
              <a:t>Ketika</a:t>
            </a:r>
            <a:r>
              <a:rPr lang="en-US" dirty="0"/>
              <a:t> area </a:t>
            </a:r>
            <a:r>
              <a:rPr lang="en-US" dirty="0" err="1"/>
              <a:t>hasil</a:t>
            </a:r>
            <a:r>
              <a:rPr lang="en-US" dirty="0"/>
              <a:t> yang </a:t>
            </a:r>
            <a:r>
              <a:rPr lang="en-US" dirty="0" err="1"/>
              <a:t>ditetapkan</a:t>
            </a:r>
            <a:r>
              <a:rPr lang="en-US" dirty="0"/>
              <a:t> </a:t>
            </a:r>
            <a:r>
              <a:rPr lang="en-US" dirty="0" err="1"/>
              <a:t>tidak</a:t>
            </a:r>
            <a:r>
              <a:rPr lang="en-US" dirty="0"/>
              <a:t> </a:t>
            </a:r>
            <a:r>
              <a:rPr lang="en-US" dirty="0" err="1"/>
              <a:t>lengkap</a:t>
            </a:r>
            <a:r>
              <a:rPr lang="en-US" dirty="0"/>
              <a:t>, </a:t>
            </a:r>
            <a:r>
              <a:rPr lang="en-US" dirty="0" err="1"/>
              <a:t>karyawan</a:t>
            </a:r>
            <a:r>
              <a:rPr lang="en-US" dirty="0"/>
              <a:t> </a:t>
            </a:r>
            <a:r>
              <a:rPr lang="en-US" dirty="0" err="1"/>
              <a:t>sering</a:t>
            </a:r>
            <a:r>
              <a:rPr lang="en-US" dirty="0"/>
              <a:t> </a:t>
            </a:r>
            <a:r>
              <a:rPr lang="en-US" dirty="0" err="1"/>
              <a:t>membiarkan</a:t>
            </a:r>
            <a:r>
              <a:rPr lang="en-US" dirty="0"/>
              <a:t> </a:t>
            </a:r>
            <a:r>
              <a:rPr lang="en-US" dirty="0" err="1"/>
              <a:t>kinerja</a:t>
            </a:r>
            <a:r>
              <a:rPr lang="en-US" dirty="0"/>
              <a:t> di area yang </a:t>
            </a:r>
            <a:r>
              <a:rPr lang="en-US" dirty="0" err="1"/>
              <a:t>tidak</a:t>
            </a:r>
            <a:r>
              <a:rPr lang="en-US" dirty="0"/>
              <a:t> </a:t>
            </a:r>
            <a:r>
              <a:rPr lang="en-US" dirty="0" err="1"/>
              <a:t>diukur</a:t>
            </a:r>
            <a:r>
              <a:rPr lang="en-US" dirty="0"/>
              <a:t> </a:t>
            </a:r>
            <a:r>
              <a:rPr lang="en-US" dirty="0" err="1"/>
              <a:t>terlewat</a:t>
            </a:r>
            <a:r>
              <a:rPr lang="en-US" dirty="0"/>
              <a:t>. </a:t>
            </a:r>
            <a:r>
              <a:rPr lang="en-US" dirty="0" err="1"/>
              <a:t>Sistem</a:t>
            </a:r>
            <a:r>
              <a:rPr lang="en-US" dirty="0"/>
              <a:t> </a:t>
            </a:r>
            <a:r>
              <a:rPr lang="en-US" dirty="0" err="1"/>
              <a:t>pengendalian</a:t>
            </a:r>
            <a:r>
              <a:rPr lang="en-US" dirty="0"/>
              <a:t> </a:t>
            </a:r>
            <a:r>
              <a:rPr lang="en-US" dirty="0" err="1"/>
              <a:t>hasil</a:t>
            </a:r>
            <a:r>
              <a:rPr lang="en-US" dirty="0"/>
              <a:t> </a:t>
            </a:r>
            <a:r>
              <a:rPr lang="en-US" dirty="0" err="1"/>
              <a:t>selengkap</a:t>
            </a:r>
            <a:r>
              <a:rPr lang="en-US" dirty="0"/>
              <a:t> </a:t>
            </a:r>
            <a:r>
              <a:rPr lang="en-US" dirty="0" err="1"/>
              <a:t>mungkin</a:t>
            </a:r>
            <a:r>
              <a:rPr lang="en-US" dirty="0"/>
              <a:t> </a:t>
            </a:r>
            <a:r>
              <a:rPr lang="en-US" dirty="0" err="1"/>
              <a:t>harus</a:t>
            </a:r>
            <a:r>
              <a:rPr lang="en-US" dirty="0"/>
              <a:t> </a:t>
            </a:r>
            <a:r>
              <a:rPr lang="en-US" dirty="0" err="1"/>
              <a:t>mencakup</a:t>
            </a:r>
            <a:r>
              <a:rPr lang="en-US" dirty="0"/>
              <a:t> </a:t>
            </a:r>
            <a:r>
              <a:rPr lang="en-US" dirty="0" err="1"/>
              <a:t>seluruh</a:t>
            </a:r>
            <a:r>
              <a:rPr lang="en-US" dirty="0"/>
              <a:t> </a:t>
            </a:r>
            <a:r>
              <a:rPr lang="en-US" dirty="0" err="1"/>
              <a:t>informasi</a:t>
            </a:r>
            <a:r>
              <a:rPr lang="en-US" dirty="0"/>
              <a:t> </a:t>
            </a:r>
            <a:r>
              <a:rPr lang="en-US" dirty="0" err="1"/>
              <a:t>mengenai</a:t>
            </a:r>
            <a:r>
              <a:rPr lang="en-US" dirty="0"/>
              <a:t> </a:t>
            </a:r>
            <a:r>
              <a:rPr lang="en-US" dirty="0" err="1"/>
              <a:t>pengaruh</a:t>
            </a:r>
            <a:r>
              <a:rPr lang="en-US" dirty="0"/>
              <a:t> </a:t>
            </a:r>
            <a:r>
              <a:rPr lang="en-US" dirty="0" err="1"/>
              <a:t>karyawan</a:t>
            </a:r>
            <a:r>
              <a:rPr lang="en-US" dirty="0"/>
              <a:t> </a:t>
            </a:r>
            <a:r>
              <a:rPr lang="en-US" dirty="0" err="1"/>
              <a:t>terhadap</a:t>
            </a:r>
            <a:r>
              <a:rPr lang="en-US" dirty="0"/>
              <a:t> </a:t>
            </a:r>
            <a:r>
              <a:rPr lang="en-US" dirty="0" err="1"/>
              <a:t>nilai</a:t>
            </a:r>
            <a:r>
              <a:rPr lang="en-US" dirty="0"/>
              <a:t> </a:t>
            </a:r>
            <a:r>
              <a:rPr lang="en-US" dirty="0" err="1"/>
              <a:t>perusahaan</a:t>
            </a:r>
            <a:r>
              <a:rPr lang="en-US" dirty="0"/>
              <a:t> yang </a:t>
            </a:r>
            <a:r>
              <a:rPr lang="en-US" dirty="0" err="1"/>
              <a:t>diukur</a:t>
            </a:r>
            <a:r>
              <a:rPr lang="en-US" dirty="0"/>
              <a:t> </a:t>
            </a:r>
            <a:r>
              <a:rPr lang="en-US" dirty="0" err="1"/>
              <a:t>secara</a:t>
            </a:r>
            <a:r>
              <a:rPr lang="en-US" dirty="0"/>
              <a:t> </a:t>
            </a:r>
            <a:r>
              <a:rPr lang="en-US" dirty="0" err="1"/>
              <a:t>tepat</a:t>
            </a:r>
            <a:r>
              <a:rPr lang="en-US" dirty="0"/>
              <a:t>, </a:t>
            </a:r>
            <a:r>
              <a:rPr lang="en-US" dirty="0" err="1"/>
              <a:t>sehingga</a:t>
            </a:r>
            <a:r>
              <a:rPr lang="en-US" dirty="0"/>
              <a:t> </a:t>
            </a:r>
            <a:r>
              <a:rPr lang="en-US" dirty="0" err="1"/>
              <a:t>usaha</a:t>
            </a:r>
            <a:r>
              <a:rPr lang="en-US" dirty="0"/>
              <a:t> </a:t>
            </a:r>
            <a:r>
              <a:rPr lang="en-US" dirty="0" err="1"/>
              <a:t>karyawan</a:t>
            </a:r>
            <a:r>
              <a:rPr lang="en-US" dirty="0"/>
              <a:t> </a:t>
            </a:r>
            <a:r>
              <a:rPr lang="en-US" dirty="0" err="1"/>
              <a:t>seimbang</a:t>
            </a:r>
            <a:r>
              <a:rPr lang="en-US" dirty="0"/>
              <a:t> </a:t>
            </a:r>
            <a:r>
              <a:rPr lang="en-US" dirty="0" err="1"/>
              <a:t>pada</a:t>
            </a:r>
            <a:r>
              <a:rPr lang="en-US" dirty="0"/>
              <a:t> </a:t>
            </a:r>
            <a:r>
              <a:rPr lang="en-US" dirty="0" err="1"/>
              <a:t>seluruh</a:t>
            </a:r>
            <a:r>
              <a:rPr lang="en-US" dirty="0"/>
              <a:t> </a:t>
            </a:r>
            <a:r>
              <a:rPr lang="en-US" dirty="0" err="1"/>
              <a:t>dimensi</a:t>
            </a:r>
            <a:r>
              <a:rPr lang="en-US" dirty="0"/>
              <a:t> </a:t>
            </a:r>
            <a:r>
              <a:rPr lang="en-US" dirty="0" err="1"/>
              <a:t>pekerjaan</a:t>
            </a:r>
            <a:r>
              <a:rPr lang="en-US" dirty="0"/>
              <a:t> </a:t>
            </a:r>
            <a:r>
              <a:rPr lang="en-US" dirty="0" err="1"/>
              <a:t>mereka</a:t>
            </a:r>
            <a:r>
              <a:rPr lang="en-US" dirty="0"/>
              <a:t>.</a:t>
            </a:r>
          </a:p>
        </p:txBody>
      </p:sp>
      <p:grpSp>
        <p:nvGrpSpPr>
          <p:cNvPr id="19" name="Group 18" descr="science symbol icon"/>
          <p:cNvGrpSpPr/>
          <p:nvPr/>
        </p:nvGrpSpPr>
        <p:grpSpPr>
          <a:xfrm>
            <a:off x="581191" y="1082290"/>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914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1431" y="1919495"/>
            <a:ext cx="5194769" cy="557784"/>
          </a:xfrm>
        </p:spPr>
        <p:txBody>
          <a:bodyPr/>
          <a:lstStyle/>
          <a:p>
            <a:r>
              <a:rPr lang="en-US" dirty="0" err="1"/>
              <a:t>Pengukuran</a:t>
            </a:r>
            <a:r>
              <a:rPr lang="en-US" dirty="0"/>
              <a:t> </a:t>
            </a:r>
            <a:r>
              <a:rPr lang="en-US" dirty="0" err="1"/>
              <a:t>Kinerja</a:t>
            </a:r>
            <a:endParaRPr lang="en-US" dirty="0"/>
          </a:p>
        </p:txBody>
      </p:sp>
      <p:sp>
        <p:nvSpPr>
          <p:cNvPr id="5" name="Content Placeholder 4"/>
          <p:cNvSpPr>
            <a:spLocks noGrp="1"/>
          </p:cNvSpPr>
          <p:nvPr>
            <p:ph sz="half" idx="2"/>
          </p:nvPr>
        </p:nvSpPr>
        <p:spPr>
          <a:xfrm>
            <a:off x="581434" y="2662786"/>
            <a:ext cx="5194766" cy="3353701"/>
          </a:xfrm>
        </p:spPr>
        <p:txBody>
          <a:bodyPr>
            <a:normAutofit/>
          </a:bodyPr>
          <a:lstStyle/>
          <a:p>
            <a:pPr marL="0" indent="0" algn="just">
              <a:lnSpc>
                <a:spcPct val="150000"/>
              </a:lnSpc>
              <a:buNone/>
            </a:pPr>
            <a:r>
              <a:rPr lang="en-US" sz="1700" dirty="0" err="1"/>
              <a:t>Pengendalian</a:t>
            </a:r>
            <a:r>
              <a:rPr lang="en-US" sz="1700" dirty="0"/>
              <a:t> </a:t>
            </a:r>
            <a:r>
              <a:rPr lang="en-US" sz="1700" dirty="0" err="1"/>
              <a:t>hasil</a:t>
            </a:r>
            <a:r>
              <a:rPr lang="en-US" sz="1700" dirty="0"/>
              <a:t> </a:t>
            </a:r>
            <a:r>
              <a:rPr lang="en-US" sz="1700" dirty="0" err="1"/>
              <a:t>tergantung</a:t>
            </a:r>
            <a:r>
              <a:rPr lang="en-US" sz="1700" dirty="0"/>
              <a:t> </a:t>
            </a:r>
            <a:r>
              <a:rPr lang="en-US" sz="1700" dirty="0" err="1"/>
              <a:t>pada</a:t>
            </a:r>
            <a:r>
              <a:rPr lang="en-US" sz="1700" dirty="0"/>
              <a:t> </a:t>
            </a:r>
            <a:r>
              <a:rPr lang="en-US" sz="1700" dirty="0" err="1"/>
              <a:t>pengukuran</a:t>
            </a:r>
            <a:r>
              <a:rPr lang="en-US" sz="1700" dirty="0"/>
              <a:t> yang </a:t>
            </a:r>
            <a:r>
              <a:rPr lang="en-US" sz="1700" dirty="0" err="1"/>
              <a:t>teliti</a:t>
            </a:r>
            <a:r>
              <a:rPr lang="en-US" sz="1700" dirty="0"/>
              <a:t>, </a:t>
            </a:r>
            <a:r>
              <a:rPr lang="en-US" sz="1700" dirty="0" err="1"/>
              <a:t>objektif</a:t>
            </a:r>
            <a:r>
              <a:rPr lang="en-US" sz="1700" dirty="0"/>
              <a:t>, </a:t>
            </a:r>
            <a:r>
              <a:rPr lang="en-US" sz="1700" dirty="0" err="1"/>
              <a:t>tepat</a:t>
            </a:r>
            <a:r>
              <a:rPr lang="en-US" sz="1700" dirty="0"/>
              <a:t> </a:t>
            </a:r>
            <a:r>
              <a:rPr lang="en-US" sz="1700" dirty="0" err="1"/>
              <a:t>waktu</a:t>
            </a:r>
            <a:r>
              <a:rPr lang="en-US" sz="1700" dirty="0"/>
              <a:t>, </a:t>
            </a:r>
            <a:r>
              <a:rPr lang="en-US" sz="1700" dirty="0" err="1"/>
              <a:t>dan</a:t>
            </a:r>
            <a:r>
              <a:rPr lang="en-US" sz="1700" dirty="0"/>
              <a:t> </a:t>
            </a:r>
            <a:r>
              <a:rPr lang="en-US" sz="1700" dirty="0" err="1"/>
              <a:t>dapat</a:t>
            </a:r>
            <a:r>
              <a:rPr lang="en-US" sz="1700" dirty="0"/>
              <a:t> </a:t>
            </a:r>
            <a:r>
              <a:rPr lang="en-US" sz="1700" dirty="0" err="1"/>
              <a:t>dipahami</a:t>
            </a:r>
            <a:r>
              <a:rPr lang="en-US" sz="1700" dirty="0"/>
              <a:t>. </a:t>
            </a:r>
            <a:r>
              <a:rPr lang="en-US" sz="1700" dirty="0" err="1"/>
              <a:t>Sistem</a:t>
            </a:r>
            <a:r>
              <a:rPr lang="en-US" sz="1700" dirty="0"/>
              <a:t> </a:t>
            </a:r>
            <a:r>
              <a:rPr lang="en-US" sz="1700" dirty="0" err="1"/>
              <a:t>pengendalian</a:t>
            </a:r>
            <a:r>
              <a:rPr lang="en-US" sz="1700" dirty="0"/>
              <a:t> </a:t>
            </a:r>
            <a:r>
              <a:rPr lang="en-US" sz="1700" dirty="0" err="1"/>
              <a:t>hasil</a:t>
            </a:r>
            <a:r>
              <a:rPr lang="en-US" sz="1700" dirty="0"/>
              <a:t> yang </a:t>
            </a:r>
            <a:r>
              <a:rPr lang="en-US" sz="1700" dirty="0" err="1"/>
              <a:t>digunakan</a:t>
            </a:r>
            <a:r>
              <a:rPr lang="en-US" sz="1700" dirty="0"/>
              <a:t> </a:t>
            </a:r>
            <a:r>
              <a:rPr lang="en-US" sz="1700" dirty="0" err="1"/>
              <a:t>untuk</a:t>
            </a:r>
            <a:r>
              <a:rPr lang="en-US" sz="1700" dirty="0"/>
              <a:t> </a:t>
            </a:r>
            <a:r>
              <a:rPr lang="en-US" sz="1700" dirty="0" err="1"/>
              <a:t>menerapkan</a:t>
            </a:r>
            <a:r>
              <a:rPr lang="en-US" sz="1700" dirty="0"/>
              <a:t> </a:t>
            </a:r>
            <a:r>
              <a:rPr lang="en-US" sz="1700" dirty="0" err="1"/>
              <a:t>pengendalian</a:t>
            </a:r>
            <a:r>
              <a:rPr lang="en-US" sz="1700" dirty="0"/>
              <a:t> yang </a:t>
            </a:r>
            <a:r>
              <a:rPr lang="en-US" sz="1700" dirty="0" err="1"/>
              <a:t>ketat</a:t>
            </a:r>
            <a:r>
              <a:rPr lang="en-US" sz="1700" dirty="0"/>
              <a:t> </a:t>
            </a:r>
            <a:r>
              <a:rPr lang="en-US" sz="1700" dirty="0" err="1"/>
              <a:t>memerlukan</a:t>
            </a:r>
            <a:r>
              <a:rPr lang="en-US" sz="1700" dirty="0"/>
              <a:t> </a:t>
            </a:r>
            <a:r>
              <a:rPr lang="en-US" sz="1700" dirty="0" err="1"/>
              <a:t>semua</a:t>
            </a:r>
            <a:r>
              <a:rPr lang="en-US" sz="1700" dirty="0"/>
              <a:t> </a:t>
            </a:r>
            <a:r>
              <a:rPr lang="en-US" sz="1700" dirty="0" err="1"/>
              <a:t>kualitas</a:t>
            </a:r>
            <a:r>
              <a:rPr lang="en-US" sz="1700" dirty="0"/>
              <a:t> </a:t>
            </a:r>
            <a:r>
              <a:rPr lang="en-US" sz="1700" dirty="0" err="1"/>
              <a:t>pengukuran</a:t>
            </a:r>
            <a:r>
              <a:rPr lang="en-US" sz="1700" dirty="0"/>
              <a:t> yang </a:t>
            </a:r>
            <a:r>
              <a:rPr lang="en-US" sz="1700" dirty="0" err="1"/>
              <a:t>tinggi</a:t>
            </a:r>
            <a:r>
              <a:rPr lang="en-US" sz="1700" dirty="0"/>
              <a:t>. </a:t>
            </a:r>
            <a:r>
              <a:rPr lang="en-US" sz="1700" dirty="0" err="1"/>
              <a:t>Jika</a:t>
            </a:r>
            <a:r>
              <a:rPr lang="en-US" sz="1700" dirty="0"/>
              <a:t> </a:t>
            </a:r>
            <a:r>
              <a:rPr lang="en-US" sz="1700" dirty="0" err="1"/>
              <a:t>pengukuran</a:t>
            </a:r>
            <a:r>
              <a:rPr lang="en-US" sz="1700" dirty="0"/>
              <a:t> </a:t>
            </a:r>
            <a:r>
              <a:rPr lang="en-US" sz="1700" dirty="0" err="1"/>
              <a:t>gagal</a:t>
            </a:r>
            <a:r>
              <a:rPr lang="en-US" sz="1700" dirty="0"/>
              <a:t> </a:t>
            </a:r>
            <a:r>
              <a:rPr lang="en-US" sz="1700" dirty="0" err="1"/>
              <a:t>pada</a:t>
            </a:r>
            <a:r>
              <a:rPr lang="en-US" sz="1700" dirty="0"/>
              <a:t> </a:t>
            </a:r>
            <a:r>
              <a:rPr lang="en-US" sz="1700" dirty="0" err="1"/>
              <a:t>bagian</a:t>
            </a:r>
            <a:r>
              <a:rPr lang="en-US" sz="1700" dirty="0"/>
              <a:t> mana pun, </a:t>
            </a:r>
            <a:r>
              <a:rPr lang="en-US" sz="1700" dirty="0" err="1"/>
              <a:t>sistem</a:t>
            </a:r>
            <a:r>
              <a:rPr lang="en-US" sz="1700" dirty="0"/>
              <a:t> </a:t>
            </a:r>
            <a:r>
              <a:rPr lang="en-US" sz="1700" dirty="0" err="1"/>
              <a:t>pengendalian</a:t>
            </a:r>
            <a:r>
              <a:rPr lang="en-US" sz="1700" dirty="0"/>
              <a:t> </a:t>
            </a:r>
            <a:r>
              <a:rPr lang="en-US" sz="1700" dirty="0" err="1"/>
              <a:t>tidak</a:t>
            </a:r>
            <a:r>
              <a:rPr lang="en-US" sz="1700" dirty="0"/>
              <a:t> </a:t>
            </a:r>
            <a:r>
              <a:rPr lang="en-US" sz="1700" dirty="0" err="1"/>
              <a:t>dapat</a:t>
            </a:r>
            <a:r>
              <a:rPr lang="en-US" sz="1700" dirty="0"/>
              <a:t> </a:t>
            </a:r>
            <a:r>
              <a:rPr lang="en-US" sz="1700" dirty="0" err="1"/>
              <a:t>digolongkan</a:t>
            </a:r>
            <a:r>
              <a:rPr lang="en-US" sz="1700" dirty="0"/>
              <a:t> </a:t>
            </a:r>
            <a:r>
              <a:rPr lang="en-US" sz="1700" dirty="0" err="1"/>
              <a:t>sebagai</a:t>
            </a:r>
            <a:r>
              <a:rPr lang="en-US" sz="1700" dirty="0"/>
              <a:t> </a:t>
            </a:r>
            <a:r>
              <a:rPr lang="en-US" sz="1700" dirty="0" err="1"/>
              <a:t>pengendalian</a:t>
            </a:r>
            <a:r>
              <a:rPr lang="en-US" sz="1700" dirty="0"/>
              <a:t> yang </a:t>
            </a:r>
            <a:r>
              <a:rPr lang="en-US" sz="1700" dirty="0" err="1"/>
              <a:t>ketat</a:t>
            </a:r>
            <a:r>
              <a:rPr lang="en-US" sz="1700" dirty="0"/>
              <a:t> </a:t>
            </a:r>
            <a:r>
              <a:rPr lang="en-US" sz="1700" dirty="0" err="1"/>
              <a:t>karena</a:t>
            </a:r>
            <a:r>
              <a:rPr lang="en-US" sz="1700" dirty="0"/>
              <a:t> </a:t>
            </a:r>
            <a:r>
              <a:rPr lang="en-US" sz="1700" dirty="0" err="1"/>
              <a:t>adanya</a:t>
            </a:r>
            <a:r>
              <a:rPr lang="en-US" sz="1700" dirty="0"/>
              <a:t> </a:t>
            </a:r>
            <a:r>
              <a:rPr lang="en-US" sz="1700" dirty="0" err="1"/>
              <a:t>permasalahan</a:t>
            </a:r>
            <a:r>
              <a:rPr lang="en-US" sz="1700" dirty="0"/>
              <a:t> </a:t>
            </a:r>
            <a:r>
              <a:rPr lang="en-US" sz="1700" dirty="0" err="1"/>
              <a:t>perilaku</a:t>
            </a:r>
            <a:r>
              <a:rPr lang="en-US" sz="1700" dirty="0"/>
              <a:t> yang </a:t>
            </a:r>
            <a:r>
              <a:rPr lang="en-US" sz="1700" dirty="0" err="1"/>
              <a:t>dimungkinkan</a:t>
            </a:r>
            <a:r>
              <a:rPr lang="en-US" sz="1700" dirty="0"/>
              <a:t>.</a:t>
            </a:r>
          </a:p>
        </p:txBody>
      </p:sp>
      <p:sp>
        <p:nvSpPr>
          <p:cNvPr id="6" name="Text Placeholder 5"/>
          <p:cNvSpPr>
            <a:spLocks noGrp="1"/>
          </p:cNvSpPr>
          <p:nvPr>
            <p:ph type="body" sz="quarter" idx="3"/>
          </p:nvPr>
        </p:nvSpPr>
        <p:spPr>
          <a:xfrm>
            <a:off x="6416037" y="1937390"/>
            <a:ext cx="5194770" cy="553373"/>
          </a:xfrm>
        </p:spPr>
        <p:txBody>
          <a:bodyPr/>
          <a:lstStyle/>
          <a:p>
            <a:r>
              <a:rPr lang="en-US" sz="2000" dirty="0" err="1"/>
              <a:t>Insentif</a:t>
            </a:r>
            <a:endParaRPr lang="en-US" sz="2000" dirty="0"/>
          </a:p>
        </p:txBody>
      </p:sp>
      <p:sp>
        <p:nvSpPr>
          <p:cNvPr id="7" name="Content Placeholder 6"/>
          <p:cNvSpPr>
            <a:spLocks noGrp="1"/>
          </p:cNvSpPr>
          <p:nvPr>
            <p:ph sz="quarter" idx="4"/>
          </p:nvPr>
        </p:nvSpPr>
        <p:spPr>
          <a:xfrm>
            <a:off x="6416037" y="2669376"/>
            <a:ext cx="5194771" cy="2934999"/>
          </a:xfrm>
        </p:spPr>
        <p:txBody>
          <a:bodyPr>
            <a:normAutofit/>
          </a:bodyPr>
          <a:lstStyle/>
          <a:p>
            <a:pPr marL="0" indent="0" algn="just">
              <a:lnSpc>
                <a:spcPct val="150000"/>
              </a:lnSpc>
              <a:buNone/>
            </a:pPr>
            <a:r>
              <a:rPr lang="en-US" sz="1700" dirty="0" err="1"/>
              <a:t>Pengendalian</a:t>
            </a:r>
            <a:r>
              <a:rPr lang="en-US" sz="1700" dirty="0"/>
              <a:t> </a:t>
            </a:r>
            <a:r>
              <a:rPr lang="en-US" sz="1700" dirty="0" err="1"/>
              <a:t>hasil</a:t>
            </a:r>
            <a:r>
              <a:rPr lang="en-US" sz="1700" dirty="0"/>
              <a:t> </a:t>
            </a:r>
            <a:r>
              <a:rPr lang="en-US" sz="1700" dirty="0" err="1"/>
              <a:t>mungkin</a:t>
            </a:r>
            <a:r>
              <a:rPr lang="en-US" sz="1700" dirty="0"/>
              <a:t> </a:t>
            </a:r>
            <a:r>
              <a:rPr lang="en-US" sz="1700" dirty="0" err="1"/>
              <a:t>menjadi</a:t>
            </a:r>
            <a:r>
              <a:rPr lang="en-US" sz="1700" dirty="0"/>
              <a:t> </a:t>
            </a:r>
            <a:r>
              <a:rPr lang="en-US" sz="1700" dirty="0" err="1"/>
              <a:t>lebih</a:t>
            </a:r>
            <a:r>
              <a:rPr lang="en-US" sz="1700" dirty="0"/>
              <a:t> </a:t>
            </a:r>
            <a:r>
              <a:rPr lang="en-US" sz="1700" dirty="0" err="1"/>
              <a:t>ketat</a:t>
            </a:r>
            <a:r>
              <a:rPr lang="en-US" sz="1700" dirty="0"/>
              <a:t> </a:t>
            </a:r>
            <a:r>
              <a:rPr lang="en-US" sz="1700" dirty="0" err="1"/>
              <a:t>jika</a:t>
            </a:r>
            <a:r>
              <a:rPr lang="en-US" sz="1700" dirty="0"/>
              <a:t> </a:t>
            </a:r>
            <a:r>
              <a:rPr lang="en-US" sz="1700" dirty="0" err="1"/>
              <a:t>imbalan</a:t>
            </a:r>
            <a:r>
              <a:rPr lang="en-US" sz="1700" dirty="0"/>
              <a:t> </a:t>
            </a:r>
            <a:r>
              <a:rPr lang="en-US" sz="1700" dirty="0" err="1"/>
              <a:t>dihubungkan</a:t>
            </a:r>
            <a:r>
              <a:rPr lang="en-US" sz="1700" dirty="0"/>
              <a:t> </a:t>
            </a:r>
            <a:r>
              <a:rPr lang="en-US" sz="1700" dirty="0" err="1"/>
              <a:t>secara</a:t>
            </a:r>
            <a:r>
              <a:rPr lang="en-US" sz="1700" dirty="0"/>
              <a:t> </a:t>
            </a:r>
            <a:r>
              <a:rPr lang="en-US" sz="1700" dirty="0" err="1"/>
              <a:t>langsung</a:t>
            </a:r>
            <a:r>
              <a:rPr lang="en-US" sz="1700" dirty="0"/>
              <a:t> </a:t>
            </a:r>
            <a:r>
              <a:rPr lang="en-US" sz="1700" dirty="0" err="1"/>
              <a:t>dan</a:t>
            </a:r>
            <a:r>
              <a:rPr lang="en-US" sz="1700" dirty="0"/>
              <a:t> </a:t>
            </a:r>
            <a:r>
              <a:rPr lang="en-US" sz="1700" dirty="0" err="1"/>
              <a:t>pasti</a:t>
            </a:r>
            <a:r>
              <a:rPr lang="en-US" sz="1700" dirty="0"/>
              <a:t> </a:t>
            </a:r>
            <a:r>
              <a:rPr lang="en-US" sz="1700" dirty="0" err="1"/>
              <a:t>dengan</a:t>
            </a:r>
            <a:r>
              <a:rPr lang="en-US" sz="1700" dirty="0"/>
              <a:t> </a:t>
            </a:r>
            <a:r>
              <a:rPr lang="en-US" sz="1700" dirty="0" err="1"/>
              <a:t>pencapaian</a:t>
            </a:r>
            <a:r>
              <a:rPr lang="en-US" sz="1700" dirty="0"/>
              <a:t> </a:t>
            </a:r>
            <a:r>
              <a:rPr lang="en-US" sz="1700" dirty="0" err="1"/>
              <a:t>hasil</a:t>
            </a:r>
            <a:r>
              <a:rPr lang="en-US" sz="1700" dirty="0"/>
              <a:t> yang </a:t>
            </a:r>
            <a:r>
              <a:rPr lang="en-US" sz="1700" dirty="0" err="1"/>
              <a:t>diinginkan</a:t>
            </a:r>
            <a:r>
              <a:rPr lang="en-US" sz="1700" dirty="0"/>
              <a:t>. </a:t>
            </a:r>
            <a:r>
              <a:rPr lang="en-US" sz="1700" dirty="0" err="1"/>
              <a:t>Hubungan</a:t>
            </a:r>
            <a:r>
              <a:rPr lang="en-US" sz="1700" dirty="0"/>
              <a:t> </a:t>
            </a:r>
            <a:r>
              <a:rPr lang="en-US" sz="1700" dirty="0" err="1"/>
              <a:t>langsung</a:t>
            </a:r>
            <a:r>
              <a:rPr lang="en-US" sz="1700" dirty="0"/>
              <a:t> </a:t>
            </a:r>
            <a:r>
              <a:rPr lang="en-US" sz="1700" dirty="0" err="1"/>
              <a:t>berarti</a:t>
            </a:r>
            <a:r>
              <a:rPr lang="en-US" sz="1700" dirty="0"/>
              <a:t> </a:t>
            </a:r>
            <a:r>
              <a:rPr lang="en-US" sz="1700" dirty="0" err="1"/>
              <a:t>bahwa</a:t>
            </a:r>
            <a:r>
              <a:rPr lang="en-US" sz="1700" dirty="0"/>
              <a:t> </a:t>
            </a:r>
            <a:r>
              <a:rPr lang="en-US" sz="1700" dirty="0" err="1"/>
              <a:t>pencapian</a:t>
            </a:r>
            <a:r>
              <a:rPr lang="en-US" sz="1700" dirty="0"/>
              <a:t> </a:t>
            </a:r>
            <a:r>
              <a:rPr lang="en-US" sz="1700" dirty="0" err="1"/>
              <a:t>hasil</a:t>
            </a:r>
            <a:r>
              <a:rPr lang="en-US" sz="1700" dirty="0"/>
              <a:t> </a:t>
            </a:r>
            <a:r>
              <a:rPr lang="en-US" sz="1700" dirty="0" err="1"/>
              <a:t>diterjemahkan</a:t>
            </a:r>
            <a:r>
              <a:rPr lang="en-US" sz="1700" dirty="0"/>
              <a:t> </a:t>
            </a:r>
            <a:r>
              <a:rPr lang="en-US" sz="1700" dirty="0" err="1"/>
              <a:t>secara</a:t>
            </a:r>
            <a:r>
              <a:rPr lang="en-US" sz="1700" dirty="0"/>
              <a:t> </a:t>
            </a:r>
            <a:r>
              <a:rPr lang="en-US" sz="1700" dirty="0" err="1"/>
              <a:t>eksplisit</a:t>
            </a:r>
            <a:r>
              <a:rPr lang="en-US" sz="1700" dirty="0"/>
              <a:t> </a:t>
            </a:r>
            <a:r>
              <a:rPr lang="en-US" sz="1700" dirty="0" err="1"/>
              <a:t>dan</a:t>
            </a:r>
            <a:r>
              <a:rPr lang="en-US" sz="1700" dirty="0"/>
              <a:t> </a:t>
            </a:r>
            <a:r>
              <a:rPr lang="en-US" sz="1700" dirty="0" err="1"/>
              <a:t>jelas</a:t>
            </a:r>
            <a:r>
              <a:rPr lang="en-US" sz="1700" dirty="0"/>
              <a:t> </a:t>
            </a:r>
            <a:r>
              <a:rPr lang="en-US" sz="1700" dirty="0" err="1"/>
              <a:t>menjadi</a:t>
            </a:r>
            <a:r>
              <a:rPr lang="en-US" sz="1700" dirty="0"/>
              <a:t> </a:t>
            </a:r>
            <a:r>
              <a:rPr lang="en-US" sz="1700" dirty="0" err="1"/>
              <a:t>imbalan</a:t>
            </a:r>
            <a:r>
              <a:rPr lang="en-US" sz="1700" dirty="0"/>
              <a:t>. </a:t>
            </a:r>
            <a:r>
              <a:rPr lang="en-US" sz="1700" dirty="0" err="1"/>
              <a:t>Hubungan</a:t>
            </a:r>
            <a:r>
              <a:rPr lang="en-US" sz="1700" dirty="0"/>
              <a:t> </a:t>
            </a:r>
            <a:r>
              <a:rPr lang="en-US" sz="1700" dirty="0" err="1"/>
              <a:t>pasti</a:t>
            </a:r>
            <a:r>
              <a:rPr lang="en-US" sz="1700" dirty="0"/>
              <a:t> </a:t>
            </a:r>
            <a:r>
              <a:rPr lang="en-US" sz="1700" dirty="0" err="1"/>
              <a:t>antara</a:t>
            </a:r>
            <a:r>
              <a:rPr lang="en-US" sz="1700" dirty="0"/>
              <a:t> </a:t>
            </a:r>
            <a:r>
              <a:rPr lang="en-US" sz="1700" dirty="0" err="1"/>
              <a:t>hasil</a:t>
            </a:r>
            <a:r>
              <a:rPr lang="en-US" sz="1700" dirty="0"/>
              <a:t> </a:t>
            </a:r>
            <a:r>
              <a:rPr lang="en-US" sz="1700" dirty="0" err="1"/>
              <a:t>dan</a:t>
            </a:r>
            <a:r>
              <a:rPr lang="en-US" sz="1700" dirty="0"/>
              <a:t> </a:t>
            </a:r>
            <a:r>
              <a:rPr lang="en-US" sz="1700" dirty="0" err="1"/>
              <a:t>imbalan</a:t>
            </a:r>
            <a:r>
              <a:rPr lang="en-US" sz="1700" dirty="0"/>
              <a:t> </a:t>
            </a:r>
            <a:r>
              <a:rPr lang="en-US" sz="1700" dirty="0" err="1"/>
              <a:t>berarti</a:t>
            </a:r>
            <a:r>
              <a:rPr lang="en-US" sz="1700" dirty="0"/>
              <a:t> </a:t>
            </a:r>
            <a:r>
              <a:rPr lang="en-US" sz="1700" dirty="0" err="1"/>
              <a:t>bahwa</a:t>
            </a:r>
            <a:r>
              <a:rPr lang="en-US" sz="1700" dirty="0"/>
              <a:t> </a:t>
            </a:r>
            <a:r>
              <a:rPr lang="en-US" sz="1700" dirty="0" err="1"/>
              <a:t>tidak</a:t>
            </a:r>
            <a:r>
              <a:rPr lang="en-US" sz="1700" dirty="0"/>
              <a:t> </a:t>
            </a:r>
            <a:r>
              <a:rPr lang="en-US" sz="1700" dirty="0" err="1"/>
              <a:t>ada</a:t>
            </a:r>
            <a:r>
              <a:rPr lang="en-US" sz="1700" dirty="0"/>
              <a:t> </a:t>
            </a:r>
            <a:r>
              <a:rPr lang="en-US" sz="1700" dirty="0" err="1"/>
              <a:t>alasan</a:t>
            </a:r>
            <a:r>
              <a:rPr lang="en-US" sz="1700" dirty="0"/>
              <a:t> yang </a:t>
            </a:r>
            <a:r>
              <a:rPr lang="en-US" sz="1700" dirty="0" err="1"/>
              <a:t>ditoleransi</a:t>
            </a:r>
            <a:r>
              <a:rPr lang="en-US" sz="1700" dirty="0"/>
              <a:t>.</a:t>
            </a:r>
          </a:p>
        </p:txBody>
      </p:sp>
      <p:grpSp>
        <p:nvGrpSpPr>
          <p:cNvPr id="8" name="Group 86" descr="three tier podium icon"/>
          <p:cNvGrpSpPr>
            <a:grpSpLocks noChangeAspect="1"/>
          </p:cNvGrpSpPr>
          <p:nvPr/>
        </p:nvGrpSpPr>
        <p:grpSpPr bwMode="auto">
          <a:xfrm>
            <a:off x="6416037" y="1082290"/>
            <a:ext cx="672894" cy="501529"/>
            <a:chOff x="4476" y="1776"/>
            <a:chExt cx="428" cy="319"/>
          </a:xfrm>
          <a:solidFill>
            <a:schemeClr val="accent3"/>
          </a:solidFill>
        </p:grpSpPr>
        <p:sp>
          <p:nvSpPr>
            <p:cNvPr id="9" name="Freeform 87"/>
            <p:cNvSpPr>
              <a:spLocks noEditPoints="1"/>
            </p:cNvSpPr>
            <p:nvPr/>
          </p:nvSpPr>
          <p:spPr bwMode="auto">
            <a:xfrm>
              <a:off x="4478"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0" name="Freeform 88"/>
            <p:cNvSpPr>
              <a:spLocks noEditPoints="1"/>
            </p:cNvSpPr>
            <p:nvPr/>
          </p:nvSpPr>
          <p:spPr bwMode="auto">
            <a:xfrm>
              <a:off x="4762" y="1917"/>
              <a:ext cx="142" cy="178"/>
            </a:xfrm>
            <a:custGeom>
              <a:avLst/>
              <a:gdLst>
                <a:gd name="T0" fmla="*/ 90 w 96"/>
                <a:gd name="T1" fmla="*/ 120 h 120"/>
                <a:gd name="T2" fmla="*/ 6 w 96"/>
                <a:gd name="T3" fmla="*/ 120 h 120"/>
                <a:gd name="T4" fmla="*/ 0 w 96"/>
                <a:gd name="T5" fmla="*/ 114 h 120"/>
                <a:gd name="T6" fmla="*/ 0 w 96"/>
                <a:gd name="T7" fmla="*/ 6 h 120"/>
                <a:gd name="T8" fmla="*/ 6 w 96"/>
                <a:gd name="T9" fmla="*/ 0 h 120"/>
                <a:gd name="T10" fmla="*/ 90 w 96"/>
                <a:gd name="T11" fmla="*/ 0 h 120"/>
                <a:gd name="T12" fmla="*/ 96 w 96"/>
                <a:gd name="T13" fmla="*/ 6 h 120"/>
                <a:gd name="T14" fmla="*/ 96 w 96"/>
                <a:gd name="T15" fmla="*/ 114 h 120"/>
                <a:gd name="T16" fmla="*/ 90 w 96"/>
                <a:gd name="T17" fmla="*/ 120 h 120"/>
                <a:gd name="T18" fmla="*/ 12 w 96"/>
                <a:gd name="T19" fmla="*/ 108 h 120"/>
                <a:gd name="T20" fmla="*/ 84 w 96"/>
                <a:gd name="T21" fmla="*/ 108 h 120"/>
                <a:gd name="T22" fmla="*/ 84 w 96"/>
                <a:gd name="T23" fmla="*/ 12 h 120"/>
                <a:gd name="T24" fmla="*/ 12 w 96"/>
                <a:gd name="T25" fmla="*/ 12 h 120"/>
                <a:gd name="T26" fmla="*/ 12 w 96"/>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20">
                  <a:moveTo>
                    <a:pt x="90" y="120"/>
                  </a:moveTo>
                  <a:cubicBezTo>
                    <a:pt x="6" y="120"/>
                    <a:pt x="6" y="120"/>
                    <a:pt x="6" y="120"/>
                  </a:cubicBezTo>
                  <a:cubicBezTo>
                    <a:pt x="2" y="120"/>
                    <a:pt x="0" y="118"/>
                    <a:pt x="0" y="114"/>
                  </a:cubicBezTo>
                  <a:cubicBezTo>
                    <a:pt x="0" y="6"/>
                    <a:pt x="0" y="6"/>
                    <a:pt x="0" y="6"/>
                  </a:cubicBezTo>
                  <a:cubicBezTo>
                    <a:pt x="0" y="3"/>
                    <a:pt x="2" y="0"/>
                    <a:pt x="6" y="0"/>
                  </a:cubicBezTo>
                  <a:cubicBezTo>
                    <a:pt x="90" y="0"/>
                    <a:pt x="90" y="0"/>
                    <a:pt x="90" y="0"/>
                  </a:cubicBezTo>
                  <a:cubicBezTo>
                    <a:pt x="93" y="0"/>
                    <a:pt x="96" y="3"/>
                    <a:pt x="96" y="6"/>
                  </a:cubicBezTo>
                  <a:cubicBezTo>
                    <a:pt x="96" y="114"/>
                    <a:pt x="96" y="114"/>
                    <a:pt x="96" y="114"/>
                  </a:cubicBezTo>
                  <a:cubicBezTo>
                    <a:pt x="96" y="118"/>
                    <a:pt x="93" y="120"/>
                    <a:pt x="90" y="120"/>
                  </a:cubicBezTo>
                  <a:close/>
                  <a:moveTo>
                    <a:pt x="12" y="108"/>
                  </a:moveTo>
                  <a:cubicBezTo>
                    <a:pt x="84" y="108"/>
                    <a:pt x="84" y="108"/>
                    <a:pt x="84" y="108"/>
                  </a:cubicBezTo>
                  <a:cubicBezTo>
                    <a:pt x="84" y="12"/>
                    <a:pt x="84" y="12"/>
                    <a:pt x="84" y="12"/>
                  </a:cubicBezTo>
                  <a:cubicBezTo>
                    <a:pt x="12" y="12"/>
                    <a:pt x="12" y="12"/>
                    <a:pt x="12" y="12"/>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1" name="Freeform 89"/>
            <p:cNvSpPr>
              <a:spLocks noEditPoints="1"/>
            </p:cNvSpPr>
            <p:nvPr/>
          </p:nvSpPr>
          <p:spPr bwMode="auto">
            <a:xfrm>
              <a:off x="4602" y="1829"/>
              <a:ext cx="178" cy="266"/>
            </a:xfrm>
            <a:custGeom>
              <a:avLst/>
              <a:gdLst>
                <a:gd name="T0" fmla="*/ 114 w 120"/>
                <a:gd name="T1" fmla="*/ 180 h 180"/>
                <a:gd name="T2" fmla="*/ 6 w 120"/>
                <a:gd name="T3" fmla="*/ 180 h 180"/>
                <a:gd name="T4" fmla="*/ 0 w 120"/>
                <a:gd name="T5" fmla="*/ 174 h 180"/>
                <a:gd name="T6" fmla="*/ 0 w 120"/>
                <a:gd name="T7" fmla="*/ 6 h 180"/>
                <a:gd name="T8" fmla="*/ 6 w 120"/>
                <a:gd name="T9" fmla="*/ 0 h 180"/>
                <a:gd name="T10" fmla="*/ 114 w 120"/>
                <a:gd name="T11" fmla="*/ 0 h 180"/>
                <a:gd name="T12" fmla="*/ 120 w 120"/>
                <a:gd name="T13" fmla="*/ 6 h 180"/>
                <a:gd name="T14" fmla="*/ 120 w 120"/>
                <a:gd name="T15" fmla="*/ 174 h 180"/>
                <a:gd name="T16" fmla="*/ 114 w 120"/>
                <a:gd name="T17" fmla="*/ 180 h 180"/>
                <a:gd name="T18" fmla="*/ 12 w 120"/>
                <a:gd name="T19" fmla="*/ 168 h 180"/>
                <a:gd name="T20" fmla="*/ 108 w 120"/>
                <a:gd name="T21" fmla="*/ 168 h 180"/>
                <a:gd name="T22" fmla="*/ 108 w 120"/>
                <a:gd name="T23" fmla="*/ 12 h 180"/>
                <a:gd name="T24" fmla="*/ 12 w 120"/>
                <a:gd name="T25" fmla="*/ 12 h 180"/>
                <a:gd name="T26" fmla="*/ 12 w 120"/>
                <a:gd name="T27"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80">
                  <a:moveTo>
                    <a:pt x="114" y="180"/>
                  </a:moveTo>
                  <a:cubicBezTo>
                    <a:pt x="6" y="180"/>
                    <a:pt x="6" y="180"/>
                    <a:pt x="6" y="180"/>
                  </a:cubicBezTo>
                  <a:cubicBezTo>
                    <a:pt x="2" y="180"/>
                    <a:pt x="0" y="178"/>
                    <a:pt x="0" y="174"/>
                  </a:cubicBezTo>
                  <a:cubicBezTo>
                    <a:pt x="0" y="6"/>
                    <a:pt x="0" y="6"/>
                    <a:pt x="0" y="6"/>
                  </a:cubicBezTo>
                  <a:cubicBezTo>
                    <a:pt x="0" y="3"/>
                    <a:pt x="2" y="0"/>
                    <a:pt x="6" y="0"/>
                  </a:cubicBezTo>
                  <a:cubicBezTo>
                    <a:pt x="114" y="0"/>
                    <a:pt x="114" y="0"/>
                    <a:pt x="114" y="0"/>
                  </a:cubicBezTo>
                  <a:cubicBezTo>
                    <a:pt x="117" y="0"/>
                    <a:pt x="120" y="3"/>
                    <a:pt x="120" y="6"/>
                  </a:cubicBezTo>
                  <a:cubicBezTo>
                    <a:pt x="120" y="174"/>
                    <a:pt x="120" y="174"/>
                    <a:pt x="120" y="174"/>
                  </a:cubicBezTo>
                  <a:cubicBezTo>
                    <a:pt x="120" y="178"/>
                    <a:pt x="117" y="180"/>
                    <a:pt x="114" y="180"/>
                  </a:cubicBezTo>
                  <a:close/>
                  <a:moveTo>
                    <a:pt x="12" y="168"/>
                  </a:moveTo>
                  <a:cubicBezTo>
                    <a:pt x="108" y="168"/>
                    <a:pt x="108" y="168"/>
                    <a:pt x="108" y="168"/>
                  </a:cubicBezTo>
                  <a:cubicBezTo>
                    <a:pt x="108" y="12"/>
                    <a:pt x="108" y="12"/>
                    <a:pt x="108" y="12"/>
                  </a:cubicBezTo>
                  <a:cubicBezTo>
                    <a:pt x="12" y="12"/>
                    <a:pt x="12" y="12"/>
                    <a:pt x="12" y="12"/>
                  </a:cubicBez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2" name="Freeform 90"/>
            <p:cNvSpPr>
              <a:spLocks noEditPoints="1"/>
            </p:cNvSpPr>
            <p:nvPr/>
          </p:nvSpPr>
          <p:spPr bwMode="auto">
            <a:xfrm>
              <a:off x="4762" y="1864"/>
              <a:ext cx="142"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72 w 96"/>
                <a:gd name="T11" fmla="*/ 0 h 48"/>
                <a:gd name="T12" fmla="*/ 77 w 96"/>
                <a:gd name="T13" fmla="*/ 4 h 48"/>
                <a:gd name="T14" fmla="*/ 95 w 96"/>
                <a:gd name="T15" fmla="*/ 40 h 48"/>
                <a:gd name="T16" fmla="*/ 95 w 96"/>
                <a:gd name="T17" fmla="*/ 46 h 48"/>
                <a:gd name="T18" fmla="*/ 90 w 96"/>
                <a:gd name="T19" fmla="*/ 48 h 48"/>
                <a:gd name="T20" fmla="*/ 12 w 96"/>
                <a:gd name="T21" fmla="*/ 36 h 48"/>
                <a:gd name="T22" fmla="*/ 80 w 96"/>
                <a:gd name="T23" fmla="*/ 36 h 48"/>
                <a:gd name="T24" fmla="*/ 68 w 96"/>
                <a:gd name="T25" fmla="*/ 12 h 48"/>
                <a:gd name="T26" fmla="*/ 12 w 96"/>
                <a:gd name="T27" fmla="*/ 12 h 48"/>
                <a:gd name="T28" fmla="*/ 12 w 96"/>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48">
                  <a:moveTo>
                    <a:pt x="90" y="48"/>
                  </a:moveTo>
                  <a:cubicBezTo>
                    <a:pt x="6" y="48"/>
                    <a:pt x="6" y="48"/>
                    <a:pt x="6" y="48"/>
                  </a:cubicBezTo>
                  <a:cubicBezTo>
                    <a:pt x="2" y="48"/>
                    <a:pt x="0" y="46"/>
                    <a:pt x="0" y="42"/>
                  </a:cubicBezTo>
                  <a:cubicBezTo>
                    <a:pt x="0" y="6"/>
                    <a:pt x="0" y="6"/>
                    <a:pt x="0" y="6"/>
                  </a:cubicBezTo>
                  <a:cubicBezTo>
                    <a:pt x="0" y="3"/>
                    <a:pt x="2" y="0"/>
                    <a:pt x="6" y="0"/>
                  </a:cubicBezTo>
                  <a:cubicBezTo>
                    <a:pt x="72" y="0"/>
                    <a:pt x="72" y="0"/>
                    <a:pt x="72" y="0"/>
                  </a:cubicBezTo>
                  <a:cubicBezTo>
                    <a:pt x="74" y="0"/>
                    <a:pt x="76" y="2"/>
                    <a:pt x="77" y="4"/>
                  </a:cubicBezTo>
                  <a:cubicBezTo>
                    <a:pt x="95" y="40"/>
                    <a:pt x="95" y="40"/>
                    <a:pt x="95" y="40"/>
                  </a:cubicBezTo>
                  <a:cubicBezTo>
                    <a:pt x="96" y="42"/>
                    <a:pt x="96" y="44"/>
                    <a:pt x="95" y="46"/>
                  </a:cubicBezTo>
                  <a:cubicBezTo>
                    <a:pt x="94" y="47"/>
                    <a:pt x="92" y="48"/>
                    <a:pt x="90" y="48"/>
                  </a:cubicBezTo>
                  <a:close/>
                  <a:moveTo>
                    <a:pt x="12" y="36"/>
                  </a:moveTo>
                  <a:cubicBezTo>
                    <a:pt x="80" y="36"/>
                    <a:pt x="80" y="36"/>
                    <a:pt x="80" y="36"/>
                  </a:cubicBezTo>
                  <a:cubicBezTo>
                    <a:pt x="68" y="12"/>
                    <a:pt x="68" y="12"/>
                    <a:pt x="68"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3" name="Freeform 91"/>
            <p:cNvSpPr>
              <a:spLocks noEditPoints="1"/>
            </p:cNvSpPr>
            <p:nvPr/>
          </p:nvSpPr>
          <p:spPr bwMode="auto">
            <a:xfrm>
              <a:off x="4476" y="1864"/>
              <a:ext cx="144" cy="71"/>
            </a:xfrm>
            <a:custGeom>
              <a:avLst/>
              <a:gdLst>
                <a:gd name="T0" fmla="*/ 91 w 97"/>
                <a:gd name="T1" fmla="*/ 48 h 48"/>
                <a:gd name="T2" fmla="*/ 7 w 97"/>
                <a:gd name="T3" fmla="*/ 48 h 48"/>
                <a:gd name="T4" fmla="*/ 2 w 97"/>
                <a:gd name="T5" fmla="*/ 46 h 48"/>
                <a:gd name="T6" fmla="*/ 1 w 97"/>
                <a:gd name="T7" fmla="*/ 40 h 48"/>
                <a:gd name="T8" fmla="*/ 19 w 97"/>
                <a:gd name="T9" fmla="*/ 4 h 48"/>
                <a:gd name="T10" fmla="*/ 25 w 97"/>
                <a:gd name="T11" fmla="*/ 0 h 48"/>
                <a:gd name="T12" fmla="*/ 91 w 97"/>
                <a:gd name="T13" fmla="*/ 0 h 48"/>
                <a:gd name="T14" fmla="*/ 97 w 97"/>
                <a:gd name="T15" fmla="*/ 6 h 48"/>
                <a:gd name="T16" fmla="*/ 97 w 97"/>
                <a:gd name="T17" fmla="*/ 42 h 48"/>
                <a:gd name="T18" fmla="*/ 91 w 97"/>
                <a:gd name="T19" fmla="*/ 48 h 48"/>
                <a:gd name="T20" fmla="*/ 16 w 97"/>
                <a:gd name="T21" fmla="*/ 36 h 48"/>
                <a:gd name="T22" fmla="*/ 85 w 97"/>
                <a:gd name="T23" fmla="*/ 36 h 48"/>
                <a:gd name="T24" fmla="*/ 85 w 97"/>
                <a:gd name="T25" fmla="*/ 12 h 48"/>
                <a:gd name="T26" fmla="*/ 28 w 97"/>
                <a:gd name="T27" fmla="*/ 12 h 48"/>
                <a:gd name="T28" fmla="*/ 16 w 97"/>
                <a:gd name="T2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48">
                  <a:moveTo>
                    <a:pt x="91"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1" y="0"/>
                    <a:pt x="91" y="0"/>
                    <a:pt x="91" y="0"/>
                  </a:cubicBezTo>
                  <a:cubicBezTo>
                    <a:pt x="94" y="0"/>
                    <a:pt x="97" y="3"/>
                    <a:pt x="97" y="6"/>
                  </a:cubicBezTo>
                  <a:cubicBezTo>
                    <a:pt x="97" y="42"/>
                    <a:pt x="97" y="42"/>
                    <a:pt x="97" y="42"/>
                  </a:cubicBezTo>
                  <a:cubicBezTo>
                    <a:pt x="97" y="46"/>
                    <a:pt x="94" y="48"/>
                    <a:pt x="91" y="48"/>
                  </a:cubicBezTo>
                  <a:close/>
                  <a:moveTo>
                    <a:pt x="16" y="36"/>
                  </a:moveTo>
                  <a:cubicBezTo>
                    <a:pt x="85" y="36"/>
                    <a:pt x="85" y="36"/>
                    <a:pt x="85" y="36"/>
                  </a:cubicBezTo>
                  <a:cubicBezTo>
                    <a:pt x="85" y="12"/>
                    <a:pt x="85" y="12"/>
                    <a:pt x="85"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4" name="Freeform 92"/>
            <p:cNvSpPr>
              <a:spLocks noEditPoints="1"/>
            </p:cNvSpPr>
            <p:nvPr/>
          </p:nvSpPr>
          <p:spPr bwMode="auto">
            <a:xfrm>
              <a:off x="4601" y="1776"/>
              <a:ext cx="179" cy="71"/>
            </a:xfrm>
            <a:custGeom>
              <a:avLst/>
              <a:gdLst>
                <a:gd name="T0" fmla="*/ 115 w 121"/>
                <a:gd name="T1" fmla="*/ 48 h 48"/>
                <a:gd name="T2" fmla="*/ 7 w 121"/>
                <a:gd name="T3" fmla="*/ 48 h 48"/>
                <a:gd name="T4" fmla="*/ 2 w 121"/>
                <a:gd name="T5" fmla="*/ 46 h 48"/>
                <a:gd name="T6" fmla="*/ 1 w 121"/>
                <a:gd name="T7" fmla="*/ 40 h 48"/>
                <a:gd name="T8" fmla="*/ 19 w 121"/>
                <a:gd name="T9" fmla="*/ 4 h 48"/>
                <a:gd name="T10" fmla="*/ 25 w 121"/>
                <a:gd name="T11" fmla="*/ 0 h 48"/>
                <a:gd name="T12" fmla="*/ 97 w 121"/>
                <a:gd name="T13" fmla="*/ 0 h 48"/>
                <a:gd name="T14" fmla="*/ 102 w 121"/>
                <a:gd name="T15" fmla="*/ 4 h 48"/>
                <a:gd name="T16" fmla="*/ 120 w 121"/>
                <a:gd name="T17" fmla="*/ 40 h 48"/>
                <a:gd name="T18" fmla="*/ 120 w 121"/>
                <a:gd name="T19" fmla="*/ 46 h 48"/>
                <a:gd name="T20" fmla="*/ 115 w 121"/>
                <a:gd name="T21" fmla="*/ 48 h 48"/>
                <a:gd name="T22" fmla="*/ 16 w 121"/>
                <a:gd name="T23" fmla="*/ 36 h 48"/>
                <a:gd name="T24" fmla="*/ 105 w 121"/>
                <a:gd name="T25" fmla="*/ 36 h 48"/>
                <a:gd name="T26" fmla="*/ 93 w 121"/>
                <a:gd name="T27" fmla="*/ 12 h 48"/>
                <a:gd name="T28" fmla="*/ 28 w 121"/>
                <a:gd name="T29" fmla="*/ 12 h 48"/>
                <a:gd name="T30" fmla="*/ 16 w 121"/>
                <a:gd name="T3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48">
                  <a:moveTo>
                    <a:pt x="115" y="48"/>
                  </a:moveTo>
                  <a:cubicBezTo>
                    <a:pt x="7" y="48"/>
                    <a:pt x="7" y="48"/>
                    <a:pt x="7" y="48"/>
                  </a:cubicBezTo>
                  <a:cubicBezTo>
                    <a:pt x="5" y="48"/>
                    <a:pt x="3" y="47"/>
                    <a:pt x="2" y="46"/>
                  </a:cubicBezTo>
                  <a:cubicBezTo>
                    <a:pt x="0" y="44"/>
                    <a:pt x="0" y="42"/>
                    <a:pt x="1" y="40"/>
                  </a:cubicBezTo>
                  <a:cubicBezTo>
                    <a:pt x="19" y="4"/>
                    <a:pt x="19" y="4"/>
                    <a:pt x="19" y="4"/>
                  </a:cubicBezTo>
                  <a:cubicBezTo>
                    <a:pt x="20" y="2"/>
                    <a:pt x="22" y="0"/>
                    <a:pt x="25" y="0"/>
                  </a:cubicBezTo>
                  <a:cubicBezTo>
                    <a:pt x="97" y="0"/>
                    <a:pt x="97" y="0"/>
                    <a:pt x="97" y="0"/>
                  </a:cubicBezTo>
                  <a:cubicBezTo>
                    <a:pt x="99" y="0"/>
                    <a:pt x="101" y="2"/>
                    <a:pt x="102" y="4"/>
                  </a:cubicBezTo>
                  <a:cubicBezTo>
                    <a:pt x="120" y="40"/>
                    <a:pt x="120" y="40"/>
                    <a:pt x="120" y="40"/>
                  </a:cubicBezTo>
                  <a:cubicBezTo>
                    <a:pt x="121" y="42"/>
                    <a:pt x="121" y="44"/>
                    <a:pt x="120" y="46"/>
                  </a:cubicBezTo>
                  <a:cubicBezTo>
                    <a:pt x="119" y="47"/>
                    <a:pt x="117" y="48"/>
                    <a:pt x="115" y="48"/>
                  </a:cubicBezTo>
                  <a:close/>
                  <a:moveTo>
                    <a:pt x="16" y="36"/>
                  </a:moveTo>
                  <a:cubicBezTo>
                    <a:pt x="105" y="36"/>
                    <a:pt x="105" y="36"/>
                    <a:pt x="105" y="36"/>
                  </a:cubicBezTo>
                  <a:cubicBezTo>
                    <a:pt x="93" y="12"/>
                    <a:pt x="93" y="12"/>
                    <a:pt x="93" y="12"/>
                  </a:cubicBezTo>
                  <a:cubicBezTo>
                    <a:pt x="28" y="12"/>
                    <a:pt x="28" y="12"/>
                    <a:pt x="28" y="12"/>
                  </a:cubicBezTo>
                  <a:lnTo>
                    <a:pt x="1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5" name="Freeform 93"/>
            <p:cNvSpPr>
              <a:spLocks/>
            </p:cNvSpPr>
            <p:nvPr/>
          </p:nvSpPr>
          <p:spPr bwMode="auto">
            <a:xfrm>
              <a:off x="4663" y="1909"/>
              <a:ext cx="46" cy="105"/>
            </a:xfrm>
            <a:custGeom>
              <a:avLst/>
              <a:gdLst>
                <a:gd name="T0" fmla="*/ 25 w 31"/>
                <a:gd name="T1" fmla="*/ 71 h 71"/>
                <a:gd name="T2" fmla="*/ 19 w 31"/>
                <a:gd name="T3" fmla="*/ 65 h 71"/>
                <a:gd name="T4" fmla="*/ 19 w 31"/>
                <a:gd name="T5" fmla="*/ 15 h 71"/>
                <a:gd name="T6" fmla="*/ 9 w 31"/>
                <a:gd name="T7" fmla="*/ 19 h 71"/>
                <a:gd name="T8" fmla="*/ 1 w 31"/>
                <a:gd name="T9" fmla="*/ 15 h 71"/>
                <a:gd name="T10" fmla="*/ 5 w 31"/>
                <a:gd name="T11" fmla="*/ 8 h 71"/>
                <a:gd name="T12" fmla="*/ 23 w 31"/>
                <a:gd name="T13" fmla="*/ 1 h 71"/>
                <a:gd name="T14" fmla="*/ 28 w 31"/>
                <a:gd name="T15" fmla="*/ 2 h 71"/>
                <a:gd name="T16" fmla="*/ 31 w 31"/>
                <a:gd name="T17" fmla="*/ 6 h 71"/>
                <a:gd name="T18" fmla="*/ 31 w 31"/>
                <a:gd name="T19" fmla="*/ 65 h 71"/>
                <a:gd name="T20" fmla="*/ 25 w 31"/>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1">
                  <a:moveTo>
                    <a:pt x="25" y="71"/>
                  </a:moveTo>
                  <a:cubicBezTo>
                    <a:pt x="21" y="71"/>
                    <a:pt x="19" y="68"/>
                    <a:pt x="19" y="65"/>
                  </a:cubicBezTo>
                  <a:cubicBezTo>
                    <a:pt x="19" y="15"/>
                    <a:pt x="19" y="15"/>
                    <a:pt x="19" y="15"/>
                  </a:cubicBezTo>
                  <a:cubicBezTo>
                    <a:pt x="9" y="19"/>
                    <a:pt x="9" y="19"/>
                    <a:pt x="9" y="19"/>
                  </a:cubicBezTo>
                  <a:cubicBezTo>
                    <a:pt x="6" y="20"/>
                    <a:pt x="2" y="18"/>
                    <a:pt x="1" y="15"/>
                  </a:cubicBezTo>
                  <a:cubicBezTo>
                    <a:pt x="0" y="12"/>
                    <a:pt x="1" y="9"/>
                    <a:pt x="5" y="8"/>
                  </a:cubicBezTo>
                  <a:cubicBezTo>
                    <a:pt x="23" y="1"/>
                    <a:pt x="23" y="1"/>
                    <a:pt x="23" y="1"/>
                  </a:cubicBezTo>
                  <a:cubicBezTo>
                    <a:pt x="24" y="0"/>
                    <a:pt x="26" y="0"/>
                    <a:pt x="28" y="2"/>
                  </a:cubicBezTo>
                  <a:cubicBezTo>
                    <a:pt x="30" y="3"/>
                    <a:pt x="31" y="4"/>
                    <a:pt x="31" y="6"/>
                  </a:cubicBezTo>
                  <a:cubicBezTo>
                    <a:pt x="31" y="65"/>
                    <a:pt x="31" y="65"/>
                    <a:pt x="31" y="65"/>
                  </a:cubicBezTo>
                  <a:cubicBezTo>
                    <a:pt x="31" y="68"/>
                    <a:pt x="28" y="71"/>
                    <a:pt x="2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6" name="Freeform 94"/>
            <p:cNvSpPr>
              <a:spLocks/>
            </p:cNvSpPr>
            <p:nvPr/>
          </p:nvSpPr>
          <p:spPr bwMode="auto">
            <a:xfrm>
              <a:off x="4524" y="1963"/>
              <a:ext cx="52" cy="88"/>
            </a:xfrm>
            <a:custGeom>
              <a:avLst/>
              <a:gdLst>
                <a:gd name="T0" fmla="*/ 29 w 35"/>
                <a:gd name="T1" fmla="*/ 59 h 59"/>
                <a:gd name="T2" fmla="*/ 6 w 35"/>
                <a:gd name="T3" fmla="*/ 59 h 59"/>
                <a:gd name="T4" fmla="*/ 1 w 35"/>
                <a:gd name="T5" fmla="*/ 56 h 59"/>
                <a:gd name="T6" fmla="*/ 1 w 35"/>
                <a:gd name="T7" fmla="*/ 50 h 59"/>
                <a:gd name="T8" fmla="*/ 22 w 35"/>
                <a:gd name="T9" fmla="*/ 21 h 59"/>
                <a:gd name="T10" fmla="*/ 23 w 35"/>
                <a:gd name="T11" fmla="*/ 18 h 59"/>
                <a:gd name="T12" fmla="*/ 17 w 35"/>
                <a:gd name="T13" fmla="*/ 12 h 59"/>
                <a:gd name="T14" fmla="*/ 12 w 35"/>
                <a:gd name="T15" fmla="*/ 17 h 59"/>
                <a:gd name="T16" fmla="*/ 6 w 35"/>
                <a:gd name="T17" fmla="*/ 23 h 59"/>
                <a:gd name="T18" fmla="*/ 0 w 35"/>
                <a:gd name="T19" fmla="*/ 17 h 59"/>
                <a:gd name="T20" fmla="*/ 17 w 35"/>
                <a:gd name="T21" fmla="*/ 0 h 59"/>
                <a:gd name="T22" fmla="*/ 35 w 35"/>
                <a:gd name="T23" fmla="*/ 18 h 59"/>
                <a:gd name="T24" fmla="*/ 31 w 35"/>
                <a:gd name="T25" fmla="*/ 28 h 59"/>
                <a:gd name="T26" fmla="*/ 18 w 35"/>
                <a:gd name="T27" fmla="*/ 47 h 59"/>
                <a:gd name="T28" fmla="*/ 29 w 35"/>
                <a:gd name="T29" fmla="*/ 47 h 59"/>
                <a:gd name="T30" fmla="*/ 35 w 35"/>
                <a:gd name="T31" fmla="*/ 53 h 59"/>
                <a:gd name="T32" fmla="*/ 29 w 35"/>
                <a:gd name="T3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9">
                  <a:moveTo>
                    <a:pt x="29" y="59"/>
                  </a:moveTo>
                  <a:cubicBezTo>
                    <a:pt x="6" y="59"/>
                    <a:pt x="6" y="59"/>
                    <a:pt x="6" y="59"/>
                  </a:cubicBezTo>
                  <a:cubicBezTo>
                    <a:pt x="4" y="59"/>
                    <a:pt x="2" y="58"/>
                    <a:pt x="1" y="56"/>
                  </a:cubicBezTo>
                  <a:cubicBezTo>
                    <a:pt x="0" y="54"/>
                    <a:pt x="0" y="52"/>
                    <a:pt x="1" y="50"/>
                  </a:cubicBezTo>
                  <a:cubicBezTo>
                    <a:pt x="22" y="21"/>
                    <a:pt x="22" y="21"/>
                    <a:pt x="22" y="21"/>
                  </a:cubicBezTo>
                  <a:cubicBezTo>
                    <a:pt x="22" y="20"/>
                    <a:pt x="23" y="19"/>
                    <a:pt x="23" y="18"/>
                  </a:cubicBezTo>
                  <a:cubicBezTo>
                    <a:pt x="23" y="15"/>
                    <a:pt x="20" y="12"/>
                    <a:pt x="17" y="12"/>
                  </a:cubicBezTo>
                  <a:cubicBezTo>
                    <a:pt x="15" y="12"/>
                    <a:pt x="12" y="15"/>
                    <a:pt x="12" y="17"/>
                  </a:cubicBezTo>
                  <a:cubicBezTo>
                    <a:pt x="12" y="21"/>
                    <a:pt x="9" y="23"/>
                    <a:pt x="6" y="23"/>
                  </a:cubicBezTo>
                  <a:cubicBezTo>
                    <a:pt x="3" y="23"/>
                    <a:pt x="0" y="20"/>
                    <a:pt x="0" y="17"/>
                  </a:cubicBezTo>
                  <a:cubicBezTo>
                    <a:pt x="1" y="8"/>
                    <a:pt x="8" y="0"/>
                    <a:pt x="17" y="0"/>
                  </a:cubicBezTo>
                  <a:cubicBezTo>
                    <a:pt x="27" y="0"/>
                    <a:pt x="35" y="8"/>
                    <a:pt x="35" y="18"/>
                  </a:cubicBezTo>
                  <a:cubicBezTo>
                    <a:pt x="35" y="22"/>
                    <a:pt x="33" y="26"/>
                    <a:pt x="31" y="28"/>
                  </a:cubicBezTo>
                  <a:cubicBezTo>
                    <a:pt x="18" y="47"/>
                    <a:pt x="18" y="47"/>
                    <a:pt x="18" y="47"/>
                  </a:cubicBezTo>
                  <a:cubicBezTo>
                    <a:pt x="29" y="47"/>
                    <a:pt x="29" y="47"/>
                    <a:pt x="29" y="47"/>
                  </a:cubicBezTo>
                  <a:cubicBezTo>
                    <a:pt x="32" y="47"/>
                    <a:pt x="35" y="50"/>
                    <a:pt x="35" y="53"/>
                  </a:cubicBezTo>
                  <a:cubicBezTo>
                    <a:pt x="35" y="57"/>
                    <a:pt x="32"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7" name="Freeform 95"/>
            <p:cNvSpPr>
              <a:spLocks/>
            </p:cNvSpPr>
            <p:nvPr/>
          </p:nvSpPr>
          <p:spPr bwMode="auto">
            <a:xfrm>
              <a:off x="4805" y="1962"/>
              <a:ext cx="52" cy="53"/>
            </a:xfrm>
            <a:custGeom>
              <a:avLst/>
              <a:gdLst>
                <a:gd name="T0" fmla="*/ 18 w 35"/>
                <a:gd name="T1" fmla="*/ 36 h 36"/>
                <a:gd name="T2" fmla="*/ 12 w 35"/>
                <a:gd name="T3" fmla="*/ 30 h 36"/>
                <a:gd name="T4" fmla="*/ 18 w 35"/>
                <a:gd name="T5" fmla="*/ 24 h 36"/>
                <a:gd name="T6" fmla="*/ 23 w 35"/>
                <a:gd name="T7" fmla="*/ 18 h 36"/>
                <a:gd name="T8" fmla="*/ 18 w 35"/>
                <a:gd name="T9" fmla="*/ 12 h 36"/>
                <a:gd name="T10" fmla="*/ 13 w 35"/>
                <a:gd name="T11" fmla="*/ 18 h 36"/>
                <a:gd name="T12" fmla="*/ 6 w 35"/>
                <a:gd name="T13" fmla="*/ 24 h 36"/>
                <a:gd name="T14" fmla="*/ 1 w 35"/>
                <a:gd name="T15" fmla="*/ 17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15" y="36"/>
                    <a:pt x="12" y="34"/>
                    <a:pt x="12" y="30"/>
                  </a:cubicBezTo>
                  <a:cubicBezTo>
                    <a:pt x="12" y="27"/>
                    <a:pt x="15" y="24"/>
                    <a:pt x="18" y="24"/>
                  </a:cubicBezTo>
                  <a:cubicBezTo>
                    <a:pt x="20" y="24"/>
                    <a:pt x="23" y="24"/>
                    <a:pt x="23" y="18"/>
                  </a:cubicBezTo>
                  <a:cubicBezTo>
                    <a:pt x="23" y="12"/>
                    <a:pt x="20" y="12"/>
                    <a:pt x="18" y="12"/>
                  </a:cubicBezTo>
                  <a:cubicBezTo>
                    <a:pt x="16" y="12"/>
                    <a:pt x="13" y="12"/>
                    <a:pt x="13" y="18"/>
                  </a:cubicBezTo>
                  <a:cubicBezTo>
                    <a:pt x="12" y="21"/>
                    <a:pt x="10" y="24"/>
                    <a:pt x="6" y="24"/>
                  </a:cubicBezTo>
                  <a:cubicBezTo>
                    <a:pt x="3" y="24"/>
                    <a:pt x="0" y="21"/>
                    <a:pt x="1" y="17"/>
                  </a:cubicBezTo>
                  <a:cubicBezTo>
                    <a:pt x="1" y="7"/>
                    <a:pt x="8"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sp>
          <p:nvSpPr>
            <p:cNvPr id="18" name="Freeform 96"/>
            <p:cNvSpPr>
              <a:spLocks/>
            </p:cNvSpPr>
            <p:nvPr/>
          </p:nvSpPr>
          <p:spPr bwMode="auto">
            <a:xfrm>
              <a:off x="4805" y="1997"/>
              <a:ext cx="52" cy="54"/>
            </a:xfrm>
            <a:custGeom>
              <a:avLst/>
              <a:gdLst>
                <a:gd name="T0" fmla="*/ 18 w 35"/>
                <a:gd name="T1" fmla="*/ 36 h 36"/>
                <a:gd name="T2" fmla="*/ 1 w 35"/>
                <a:gd name="T3" fmla="*/ 20 h 36"/>
                <a:gd name="T4" fmla="*/ 6 w 35"/>
                <a:gd name="T5" fmla="*/ 13 h 36"/>
                <a:gd name="T6" fmla="*/ 13 w 35"/>
                <a:gd name="T7" fmla="*/ 19 h 36"/>
                <a:gd name="T8" fmla="*/ 18 w 35"/>
                <a:gd name="T9" fmla="*/ 24 h 36"/>
                <a:gd name="T10" fmla="*/ 23 w 35"/>
                <a:gd name="T11" fmla="*/ 18 h 36"/>
                <a:gd name="T12" fmla="*/ 18 w 35"/>
                <a:gd name="T13" fmla="*/ 12 h 36"/>
                <a:gd name="T14" fmla="*/ 12 w 35"/>
                <a:gd name="T15" fmla="*/ 6 h 36"/>
                <a:gd name="T16" fmla="*/ 18 w 35"/>
                <a:gd name="T17" fmla="*/ 0 h 36"/>
                <a:gd name="T18" fmla="*/ 35 w 35"/>
                <a:gd name="T19" fmla="*/ 18 h 36"/>
                <a:gd name="T20" fmla="*/ 18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18" y="36"/>
                  </a:moveTo>
                  <a:cubicBezTo>
                    <a:pt x="8" y="36"/>
                    <a:pt x="1" y="30"/>
                    <a:pt x="1" y="20"/>
                  </a:cubicBezTo>
                  <a:cubicBezTo>
                    <a:pt x="0" y="16"/>
                    <a:pt x="3" y="13"/>
                    <a:pt x="6" y="13"/>
                  </a:cubicBezTo>
                  <a:cubicBezTo>
                    <a:pt x="10" y="13"/>
                    <a:pt x="12" y="16"/>
                    <a:pt x="13" y="19"/>
                  </a:cubicBezTo>
                  <a:cubicBezTo>
                    <a:pt x="13" y="24"/>
                    <a:pt x="16" y="24"/>
                    <a:pt x="18" y="24"/>
                  </a:cubicBezTo>
                  <a:cubicBezTo>
                    <a:pt x="20" y="24"/>
                    <a:pt x="23" y="24"/>
                    <a:pt x="23" y="18"/>
                  </a:cubicBezTo>
                  <a:cubicBezTo>
                    <a:pt x="23" y="12"/>
                    <a:pt x="20" y="12"/>
                    <a:pt x="18" y="12"/>
                  </a:cubicBezTo>
                  <a:cubicBezTo>
                    <a:pt x="15" y="12"/>
                    <a:pt x="12" y="10"/>
                    <a:pt x="12" y="6"/>
                  </a:cubicBezTo>
                  <a:cubicBezTo>
                    <a:pt x="12" y="3"/>
                    <a:pt x="15" y="0"/>
                    <a:pt x="18" y="0"/>
                  </a:cubicBezTo>
                  <a:cubicBezTo>
                    <a:pt x="30" y="0"/>
                    <a:pt x="35" y="9"/>
                    <a:pt x="35" y="18"/>
                  </a:cubicBezTo>
                  <a:cubicBezTo>
                    <a:pt x="35" y="27"/>
                    <a:pt x="30"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359"/>
                </a:solidFill>
                <a:effectLst/>
                <a:uLnTx/>
                <a:uFillTx/>
                <a:latin typeface="Gill Sans MT" panose="020B0502020104020203"/>
                <a:ea typeface="+mn-ea"/>
                <a:cs typeface="+mn-cs"/>
              </a:endParaRPr>
            </a:p>
          </p:txBody>
        </p:sp>
      </p:grpSp>
      <p:grpSp>
        <p:nvGrpSpPr>
          <p:cNvPr id="19" name="Group 18" descr="science symbol icon"/>
          <p:cNvGrpSpPr/>
          <p:nvPr/>
        </p:nvGrpSpPr>
        <p:grpSpPr>
          <a:xfrm>
            <a:off x="581191" y="1082290"/>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62968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70299" y="1179829"/>
            <a:ext cx="6650991" cy="4658216"/>
          </a:xfrm>
        </p:spPr>
        <p:txBody>
          <a:bodyPr>
            <a:normAutofit/>
          </a:bodyPr>
          <a:lstStyle/>
          <a:p>
            <a:pPr marL="0" indent="0" algn="just">
              <a:lnSpc>
                <a:spcPct val="150000"/>
              </a:lnSpc>
              <a:buNone/>
            </a:pPr>
            <a:r>
              <a:rPr lang="en-US" dirty="0" err="1"/>
              <a:t>Secara</a:t>
            </a:r>
            <a:r>
              <a:rPr lang="en-US" dirty="0"/>
              <a:t> </a:t>
            </a:r>
            <a:r>
              <a:rPr lang="en-US" dirty="0" err="1"/>
              <a:t>keseluruhan</a:t>
            </a:r>
            <a:r>
              <a:rPr lang="en-US" dirty="0"/>
              <a:t>, </a:t>
            </a:r>
            <a:r>
              <a:rPr lang="en-US" dirty="0" err="1"/>
              <a:t>sistem</a:t>
            </a:r>
            <a:r>
              <a:rPr lang="en-US" dirty="0"/>
              <a:t> </a:t>
            </a:r>
            <a:r>
              <a:rPr lang="en-US" dirty="0" err="1"/>
              <a:t>pengendalian</a:t>
            </a:r>
            <a:r>
              <a:rPr lang="en-US" dirty="0"/>
              <a:t> </a:t>
            </a:r>
            <a:r>
              <a:rPr lang="en-US" dirty="0" err="1"/>
              <a:t>tindakan</a:t>
            </a:r>
            <a:r>
              <a:rPr lang="en-US" dirty="0"/>
              <a:t> </a:t>
            </a:r>
            <a:r>
              <a:rPr lang="en-US" dirty="0" err="1"/>
              <a:t>harus</a:t>
            </a:r>
            <a:r>
              <a:rPr lang="en-US" dirty="0"/>
              <a:t> </a:t>
            </a:r>
            <a:r>
              <a:rPr lang="en-US" dirty="0" err="1"/>
              <a:t>dianggap</a:t>
            </a:r>
            <a:r>
              <a:rPr lang="en-US" dirty="0"/>
              <a:t> </a:t>
            </a:r>
            <a:r>
              <a:rPr lang="en-US" dirty="0" err="1"/>
              <a:t>ketat</a:t>
            </a:r>
            <a:r>
              <a:rPr lang="en-US" dirty="0"/>
              <a:t> </a:t>
            </a:r>
            <a:r>
              <a:rPr lang="en-US" dirty="0" err="1"/>
              <a:t>jika</a:t>
            </a:r>
            <a:r>
              <a:rPr lang="en-US" dirty="0"/>
              <a:t> </a:t>
            </a:r>
            <a:r>
              <a:rPr lang="en-US" dirty="0" err="1"/>
              <a:t>kemungkinan</a:t>
            </a:r>
            <a:r>
              <a:rPr lang="en-US" dirty="0"/>
              <a:t> </a:t>
            </a:r>
            <a:r>
              <a:rPr lang="en-US" dirty="0" err="1"/>
              <a:t>bagi</a:t>
            </a:r>
            <a:r>
              <a:rPr lang="en-US" dirty="0"/>
              <a:t> </a:t>
            </a:r>
            <a:r>
              <a:rPr lang="en-US" dirty="0" err="1"/>
              <a:t>karyawan</a:t>
            </a:r>
            <a:r>
              <a:rPr lang="en-US" dirty="0"/>
              <a:t> </a:t>
            </a:r>
            <a:r>
              <a:rPr lang="en-US" dirty="0" err="1"/>
              <a:t>untuk</a:t>
            </a:r>
            <a:r>
              <a:rPr lang="en-US" dirty="0"/>
              <a:t> </a:t>
            </a:r>
            <a:r>
              <a:rPr lang="en-US" dirty="0" err="1"/>
              <a:t>terus</a:t>
            </a:r>
            <a:r>
              <a:rPr lang="en-US" dirty="0"/>
              <a:t> </a:t>
            </a:r>
            <a:r>
              <a:rPr lang="en-US" dirty="0" err="1"/>
              <a:t>menerus</a:t>
            </a:r>
            <a:r>
              <a:rPr lang="en-US" dirty="0"/>
              <a:t> </a:t>
            </a:r>
            <a:r>
              <a:rPr lang="en-US" dirty="0" err="1"/>
              <a:t>terlibat</a:t>
            </a:r>
            <a:r>
              <a:rPr lang="en-US" dirty="0"/>
              <a:t> </a:t>
            </a:r>
            <a:r>
              <a:rPr lang="en-US" dirty="0" err="1"/>
              <a:t>dalam</a:t>
            </a:r>
            <a:r>
              <a:rPr lang="en-US" dirty="0"/>
              <a:t> </a:t>
            </a:r>
            <a:r>
              <a:rPr lang="en-US" dirty="0" err="1"/>
              <a:t>semua</a:t>
            </a:r>
            <a:r>
              <a:rPr lang="en-US" dirty="0"/>
              <a:t> </a:t>
            </a:r>
            <a:r>
              <a:rPr lang="en-US" dirty="0" err="1"/>
              <a:t>tindakan</a:t>
            </a:r>
            <a:r>
              <a:rPr lang="en-US" dirty="0"/>
              <a:t> yang </a:t>
            </a:r>
            <a:r>
              <a:rPr lang="en-US" dirty="0" err="1"/>
              <a:t>penting</a:t>
            </a:r>
            <a:r>
              <a:rPr lang="en-US" dirty="0"/>
              <a:t> </a:t>
            </a:r>
            <a:r>
              <a:rPr lang="en-US" dirty="0" err="1"/>
              <a:t>untuk</a:t>
            </a:r>
            <a:r>
              <a:rPr lang="en-US" dirty="0"/>
              <a:t> </a:t>
            </a:r>
            <a:r>
              <a:rPr lang="en-US" dirty="0" err="1"/>
              <a:t>keberhasilan</a:t>
            </a:r>
            <a:r>
              <a:rPr lang="en-US" dirty="0"/>
              <a:t> </a:t>
            </a:r>
            <a:r>
              <a:rPr lang="en-US" dirty="0" err="1"/>
              <a:t>operasi</a:t>
            </a:r>
            <a:r>
              <a:rPr lang="en-US" dirty="0"/>
              <a:t> </a:t>
            </a:r>
            <a:r>
              <a:rPr lang="en-US" dirty="0" err="1"/>
              <a:t>dan</a:t>
            </a:r>
            <a:r>
              <a:rPr lang="en-US" dirty="0"/>
              <a:t> </a:t>
            </a:r>
            <a:r>
              <a:rPr lang="en-US" dirty="0" err="1"/>
              <a:t>tidak</a:t>
            </a:r>
            <a:r>
              <a:rPr lang="en-US" dirty="0"/>
              <a:t> </a:t>
            </a:r>
            <a:r>
              <a:rPr lang="en-US" dirty="0" err="1"/>
              <a:t>akan</a:t>
            </a:r>
            <a:r>
              <a:rPr lang="en-US" dirty="0"/>
              <a:t> </a:t>
            </a:r>
            <a:r>
              <a:rPr lang="en-US" dirty="0" err="1"/>
              <a:t>terlibat</a:t>
            </a:r>
            <a:r>
              <a:rPr lang="en-US" dirty="0"/>
              <a:t> </a:t>
            </a:r>
            <a:r>
              <a:rPr lang="en-US" dirty="0" err="1"/>
              <a:t>dengan</a:t>
            </a:r>
            <a:r>
              <a:rPr lang="en-US" dirty="0"/>
              <a:t> </a:t>
            </a:r>
            <a:r>
              <a:rPr lang="en-US" dirty="0" err="1"/>
              <a:t>tindakan</a:t>
            </a:r>
            <a:r>
              <a:rPr lang="en-US" dirty="0"/>
              <a:t> yang </a:t>
            </a:r>
            <a:r>
              <a:rPr lang="en-US" dirty="0" err="1"/>
              <a:t>merugikan</a:t>
            </a:r>
            <a:r>
              <a:rPr lang="en-US" dirty="0"/>
              <a:t>.</a:t>
            </a:r>
          </a:p>
        </p:txBody>
      </p:sp>
      <p:sp>
        <p:nvSpPr>
          <p:cNvPr id="4" name="Title 3"/>
          <p:cNvSpPr>
            <a:spLocks noGrp="1"/>
          </p:cNvSpPr>
          <p:nvPr>
            <p:ph type="title"/>
          </p:nvPr>
        </p:nvSpPr>
        <p:spPr/>
        <p:txBody>
          <a:bodyPr/>
          <a:lstStyle/>
          <a:p>
            <a:r>
              <a:rPr lang="en-US" b="1" dirty="0"/>
              <a:t>KETATNYA PENGENDALIAN TINDAKAN</a:t>
            </a:r>
          </a:p>
        </p:txBody>
      </p:sp>
      <p:sp>
        <p:nvSpPr>
          <p:cNvPr id="6" name="Freeform 5" descr="arrows icon"/>
          <p:cNvSpPr>
            <a:spLocks noChangeAspect="1" noEditPoints="1"/>
          </p:cNvSpPr>
          <p:nvPr/>
        </p:nvSpPr>
        <p:spPr bwMode="auto">
          <a:xfrm>
            <a:off x="767857" y="2442269"/>
            <a:ext cx="563264" cy="60984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7" name="Freeform 6" descr="arrows icon"/>
          <p:cNvSpPr>
            <a:spLocks noChangeAspect="1" noEditPoints="1"/>
          </p:cNvSpPr>
          <p:nvPr/>
        </p:nvSpPr>
        <p:spPr bwMode="auto">
          <a:xfrm>
            <a:off x="8763738" y="3350032"/>
            <a:ext cx="3070403" cy="3324293"/>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9879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people collaborating at computer screen"/>
          <p:cNvPicPr>
            <a:picLocks noGrp="1" noChangeAspect="1"/>
          </p:cNvPicPr>
          <p:nvPr>
            <p:ph type="pic" sz="quarter" idx="13"/>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a:xfrm>
            <a:off x="4911813" y="278490"/>
            <a:ext cx="6650991" cy="699407"/>
          </a:xfrm>
        </p:spPr>
        <p:txBody>
          <a:bodyPr/>
          <a:lstStyle/>
          <a:p>
            <a:r>
              <a:rPr lang="en-US" dirty="0" err="1"/>
              <a:t>Pembatas</a:t>
            </a:r>
            <a:r>
              <a:rPr lang="en-US" dirty="0"/>
              <a:t> </a:t>
            </a:r>
            <a:r>
              <a:rPr lang="en-US" dirty="0" err="1"/>
              <a:t>Perilaku</a:t>
            </a:r>
            <a:endParaRPr lang="en-US" dirty="0"/>
          </a:p>
        </p:txBody>
      </p:sp>
      <p:sp>
        <p:nvSpPr>
          <p:cNvPr id="6" name="Content Placeholder 5"/>
          <p:cNvSpPr>
            <a:spLocks noGrp="1"/>
          </p:cNvSpPr>
          <p:nvPr>
            <p:ph idx="1"/>
          </p:nvPr>
        </p:nvSpPr>
        <p:spPr>
          <a:xfrm>
            <a:off x="4600480" y="977897"/>
            <a:ext cx="7273655" cy="3254469"/>
          </a:xfrm>
        </p:spPr>
        <p:txBody>
          <a:bodyPr>
            <a:noAutofit/>
          </a:bodyPr>
          <a:lstStyle/>
          <a:p>
            <a:pPr algn="just"/>
            <a:r>
              <a:rPr lang="en-US" sz="1600" dirty="0" err="1"/>
              <a:t>Pembatas</a:t>
            </a:r>
            <a:r>
              <a:rPr lang="en-US" sz="1600" dirty="0"/>
              <a:t> </a:t>
            </a:r>
            <a:r>
              <a:rPr lang="en-US" sz="1600" dirty="0" err="1"/>
              <a:t>fisik</a:t>
            </a:r>
            <a:r>
              <a:rPr lang="en-US" sz="1600" dirty="0"/>
              <a:t> </a:t>
            </a:r>
            <a:r>
              <a:rPr lang="en-US" sz="1600" dirty="0" err="1"/>
              <a:t>terdiri</a:t>
            </a:r>
            <a:r>
              <a:rPr lang="en-US" sz="1600" dirty="0"/>
              <a:t> </a:t>
            </a:r>
            <a:r>
              <a:rPr lang="en-US" sz="1600" dirty="0" err="1"/>
              <a:t>atas</a:t>
            </a:r>
            <a:r>
              <a:rPr lang="en-US" sz="1600" dirty="0"/>
              <a:t> </a:t>
            </a:r>
            <a:r>
              <a:rPr lang="en-US" sz="1600" dirty="0" err="1"/>
              <a:t>banyak</a:t>
            </a:r>
            <a:r>
              <a:rPr lang="en-US" sz="1600" dirty="0"/>
              <a:t> </a:t>
            </a:r>
            <a:r>
              <a:rPr lang="en-US" sz="1600" dirty="0" err="1"/>
              <a:t>bentuk</a:t>
            </a:r>
            <a:r>
              <a:rPr lang="en-US" sz="1600" dirty="0"/>
              <a:t>, </a:t>
            </a:r>
            <a:r>
              <a:rPr lang="en-US" sz="1600" dirty="0" err="1"/>
              <a:t>mulai</a:t>
            </a:r>
            <a:r>
              <a:rPr lang="en-US" sz="1600" dirty="0"/>
              <a:t> </a:t>
            </a:r>
            <a:r>
              <a:rPr lang="en-US" sz="1600" dirty="0" err="1"/>
              <a:t>dari</a:t>
            </a:r>
            <a:r>
              <a:rPr lang="en-US" sz="1600" dirty="0"/>
              <a:t> </a:t>
            </a:r>
            <a:r>
              <a:rPr lang="en-US" sz="1600" dirty="0" err="1"/>
              <a:t>kunci</a:t>
            </a:r>
            <a:r>
              <a:rPr lang="en-US" sz="1600" dirty="0"/>
              <a:t> </a:t>
            </a:r>
            <a:r>
              <a:rPr lang="en-US" sz="1600" dirty="0" err="1"/>
              <a:t>sederhana</a:t>
            </a:r>
            <a:r>
              <a:rPr lang="en-US" sz="1600" dirty="0"/>
              <a:t> di </a:t>
            </a:r>
            <a:r>
              <a:rPr lang="en-US" sz="1600" dirty="0" err="1"/>
              <a:t>meja</a:t>
            </a:r>
            <a:r>
              <a:rPr lang="en-US" sz="1600" dirty="0"/>
              <a:t> </a:t>
            </a:r>
            <a:r>
              <a:rPr lang="en-US" sz="1600" dirty="0" err="1"/>
              <a:t>untuk</a:t>
            </a:r>
            <a:r>
              <a:rPr lang="en-US" sz="1600" dirty="0"/>
              <a:t> </a:t>
            </a:r>
            <a:r>
              <a:rPr lang="en-US" sz="1600" dirty="0" err="1"/>
              <a:t>mengembangkan</a:t>
            </a:r>
            <a:r>
              <a:rPr lang="en-US" sz="1600" dirty="0"/>
              <a:t> </a:t>
            </a:r>
            <a:r>
              <a:rPr lang="en-US" sz="1600" dirty="0" err="1"/>
              <a:t>perangkat</a:t>
            </a:r>
            <a:r>
              <a:rPr lang="en-US" sz="1600" dirty="0"/>
              <a:t> </a:t>
            </a:r>
            <a:r>
              <a:rPr lang="en-US" sz="1600" dirty="0" err="1"/>
              <a:t>lunak</a:t>
            </a:r>
            <a:r>
              <a:rPr lang="en-US" sz="1600" dirty="0"/>
              <a:t> </a:t>
            </a:r>
            <a:r>
              <a:rPr lang="en-US" sz="1600" dirty="0" err="1"/>
              <a:t>dan</a:t>
            </a:r>
            <a:r>
              <a:rPr lang="en-US" sz="1600" dirty="0"/>
              <a:t> </a:t>
            </a:r>
            <a:r>
              <a:rPr lang="en-US" sz="1600" dirty="0" err="1"/>
              <a:t>sistem</a:t>
            </a:r>
            <a:r>
              <a:rPr lang="en-US" sz="1600" dirty="0"/>
              <a:t> </a:t>
            </a:r>
            <a:r>
              <a:rPr lang="en-US" sz="1600" dirty="0" err="1"/>
              <a:t>keamanan</a:t>
            </a:r>
            <a:r>
              <a:rPr lang="en-US" sz="1600" dirty="0"/>
              <a:t> </a:t>
            </a:r>
            <a:r>
              <a:rPr lang="en-US" sz="1600" dirty="0" err="1"/>
              <a:t>elektronik</a:t>
            </a:r>
            <a:r>
              <a:rPr lang="en-US" sz="1600" dirty="0"/>
              <a:t>. </a:t>
            </a:r>
            <a:r>
              <a:rPr lang="en-US" sz="1600" dirty="0" err="1"/>
              <a:t>Pembatasan</a:t>
            </a:r>
            <a:r>
              <a:rPr lang="en-US" sz="1600" dirty="0"/>
              <a:t> </a:t>
            </a:r>
            <a:r>
              <a:rPr lang="en-US" sz="1600" dirty="0" err="1"/>
              <a:t>otoritas</a:t>
            </a:r>
            <a:r>
              <a:rPr lang="en-US" sz="1600" dirty="0"/>
              <a:t> </a:t>
            </a:r>
            <a:r>
              <a:rPr lang="en-US" sz="1600" dirty="0" err="1"/>
              <a:t>keputusan</a:t>
            </a:r>
            <a:r>
              <a:rPr lang="en-US" sz="1600" dirty="0"/>
              <a:t> </a:t>
            </a:r>
            <a:r>
              <a:rPr lang="en-US" sz="1600" dirty="0" err="1"/>
              <a:t>pada</a:t>
            </a:r>
            <a:r>
              <a:rPr lang="en-US" sz="1600" dirty="0"/>
              <a:t> </a:t>
            </a:r>
            <a:r>
              <a:rPr lang="en-US" sz="1600" dirty="0" err="1"/>
              <a:t>tingkat</a:t>
            </a:r>
            <a:r>
              <a:rPr lang="en-US" sz="1600" dirty="0"/>
              <a:t> </a:t>
            </a:r>
            <a:r>
              <a:rPr lang="en-US" sz="1600" dirty="0" err="1"/>
              <a:t>organisasi</a:t>
            </a:r>
            <a:r>
              <a:rPr lang="en-US" sz="1600" dirty="0"/>
              <a:t> yang </a:t>
            </a:r>
            <a:r>
              <a:rPr lang="en-US" sz="1600" dirty="0" err="1"/>
              <a:t>lebih</a:t>
            </a:r>
            <a:r>
              <a:rPr lang="en-US" sz="1600" dirty="0"/>
              <a:t> </a:t>
            </a:r>
            <a:r>
              <a:rPr lang="en-US" sz="1600" dirty="0" err="1"/>
              <a:t>tinggi</a:t>
            </a:r>
            <a:r>
              <a:rPr lang="en-US" sz="1600" dirty="0"/>
              <a:t> </a:t>
            </a:r>
            <a:r>
              <a:rPr lang="en-US" sz="1600" dirty="0" err="1"/>
              <a:t>menimbulkan</a:t>
            </a:r>
            <a:r>
              <a:rPr lang="en-US" sz="1600" dirty="0"/>
              <a:t> </a:t>
            </a:r>
            <a:r>
              <a:rPr lang="en-US" sz="1600" dirty="0" err="1"/>
              <a:t>pengendalian</a:t>
            </a:r>
            <a:r>
              <a:rPr lang="en-US" sz="1600" dirty="0"/>
              <a:t> yang </a:t>
            </a:r>
            <a:r>
              <a:rPr lang="en-US" sz="1600" dirty="0" err="1"/>
              <a:t>lebih</a:t>
            </a:r>
            <a:r>
              <a:rPr lang="en-US" sz="1600" dirty="0"/>
              <a:t> </a:t>
            </a:r>
            <a:r>
              <a:rPr lang="en-US" sz="1600" dirty="0" err="1"/>
              <a:t>ketat</a:t>
            </a:r>
            <a:r>
              <a:rPr lang="en-US" sz="1600" dirty="0"/>
              <a:t> </a:t>
            </a:r>
            <a:r>
              <a:rPr lang="en-US" sz="1600" dirty="0" err="1"/>
              <a:t>jika</a:t>
            </a:r>
            <a:r>
              <a:rPr lang="en-US" sz="1600" dirty="0"/>
              <a:t> </a:t>
            </a:r>
            <a:r>
              <a:rPr lang="en-US" sz="1600" dirty="0" err="1"/>
              <a:t>dapat</a:t>
            </a:r>
            <a:r>
              <a:rPr lang="en-US" sz="1600" dirty="0"/>
              <a:t> </a:t>
            </a:r>
            <a:r>
              <a:rPr lang="en-US" sz="1600" dirty="0" err="1"/>
              <a:t>diasumsikan</a:t>
            </a:r>
            <a:r>
              <a:rPr lang="en-US" sz="1600" dirty="0"/>
              <a:t> </a:t>
            </a:r>
            <a:r>
              <a:rPr lang="en-US" sz="1600" dirty="0" err="1"/>
              <a:t>bahwa</a:t>
            </a:r>
            <a:r>
              <a:rPr lang="en-US" sz="1600" dirty="0"/>
              <a:t> </a:t>
            </a:r>
            <a:r>
              <a:rPr lang="en-US" sz="1600" dirty="0" err="1"/>
              <a:t>karyawan</a:t>
            </a:r>
            <a:r>
              <a:rPr lang="en-US" sz="1600" dirty="0"/>
              <a:t> </a:t>
            </a:r>
            <a:r>
              <a:rPr lang="en-US" sz="1600" dirty="0" err="1"/>
              <a:t>dengan</a:t>
            </a:r>
            <a:r>
              <a:rPr lang="en-US" sz="1600" dirty="0"/>
              <a:t> </a:t>
            </a:r>
            <a:r>
              <a:rPr lang="en-US" sz="1600" dirty="0" err="1"/>
              <a:t>kedudukan</a:t>
            </a:r>
            <a:r>
              <a:rPr lang="en-US" sz="1600" dirty="0"/>
              <a:t> yang </a:t>
            </a:r>
            <a:r>
              <a:rPr lang="en-US" sz="1600" dirty="0" err="1"/>
              <a:t>lebih</a:t>
            </a:r>
            <a:r>
              <a:rPr lang="en-US" sz="1600" dirty="0"/>
              <a:t> </a:t>
            </a:r>
            <a:r>
              <a:rPr lang="en-US" sz="1600" dirty="0" err="1"/>
              <a:t>tinggi</a:t>
            </a:r>
            <a:r>
              <a:rPr lang="en-US" sz="1600" dirty="0"/>
              <a:t> </a:t>
            </a:r>
            <a:r>
              <a:rPr lang="en-US" sz="1600" dirty="0" err="1"/>
              <a:t>akan</a:t>
            </a:r>
            <a:r>
              <a:rPr lang="en-US" sz="1600" dirty="0"/>
              <a:t> </a:t>
            </a:r>
            <a:r>
              <a:rPr lang="en-US" sz="1600" dirty="0" err="1"/>
              <a:t>membuat</a:t>
            </a:r>
            <a:r>
              <a:rPr lang="en-US" sz="1600" dirty="0"/>
              <a:t> </a:t>
            </a:r>
            <a:r>
              <a:rPr lang="en-US" sz="1600" dirty="0" err="1"/>
              <a:t>keputusan</a:t>
            </a:r>
            <a:r>
              <a:rPr lang="en-US" sz="1600" dirty="0"/>
              <a:t> yang </a:t>
            </a:r>
            <a:r>
              <a:rPr lang="en-US" sz="1600" dirty="0" err="1"/>
              <a:t>lebih</a:t>
            </a:r>
            <a:r>
              <a:rPr lang="en-US" sz="1600" dirty="0"/>
              <a:t> </a:t>
            </a:r>
            <a:r>
              <a:rPr lang="en-US" sz="1600" dirty="0" err="1"/>
              <a:t>reliabel</a:t>
            </a:r>
            <a:r>
              <a:rPr lang="en-US" sz="1600" dirty="0"/>
              <a:t> </a:t>
            </a:r>
            <a:r>
              <a:rPr lang="en-US" sz="1600" dirty="0" err="1"/>
              <a:t>daripada</a:t>
            </a:r>
            <a:r>
              <a:rPr lang="en-US" sz="1600" dirty="0"/>
              <a:t> </a:t>
            </a:r>
            <a:r>
              <a:rPr lang="en-US" sz="1600" dirty="0" err="1"/>
              <a:t>karyawan</a:t>
            </a:r>
            <a:r>
              <a:rPr lang="en-US" sz="1600" dirty="0"/>
              <a:t> yang </a:t>
            </a:r>
            <a:r>
              <a:rPr lang="en-US" sz="1600" dirty="0" err="1"/>
              <a:t>kedudukannya</a:t>
            </a:r>
            <a:r>
              <a:rPr lang="en-US" sz="1600" dirty="0"/>
              <a:t> </a:t>
            </a:r>
            <a:r>
              <a:rPr lang="en-US" sz="1600" dirty="0" err="1"/>
              <a:t>lebih</a:t>
            </a:r>
            <a:r>
              <a:rPr lang="en-US" sz="1600" dirty="0"/>
              <a:t> </a:t>
            </a:r>
            <a:r>
              <a:rPr lang="en-US" sz="1600" dirty="0" err="1"/>
              <a:t>rendah</a:t>
            </a:r>
            <a:r>
              <a:rPr lang="en-US" sz="1600" dirty="0"/>
              <a:t>.</a:t>
            </a:r>
          </a:p>
          <a:p>
            <a:pPr algn="just"/>
            <a:r>
              <a:rPr lang="en-US" sz="1600" dirty="0" err="1"/>
              <a:t>Pemisahan</a:t>
            </a:r>
            <a:r>
              <a:rPr lang="en-US" sz="1600" dirty="0"/>
              <a:t> </a:t>
            </a:r>
            <a:r>
              <a:rPr lang="en-US" sz="1600" dirty="0" err="1"/>
              <a:t>tugas</a:t>
            </a:r>
            <a:r>
              <a:rPr lang="en-US" sz="1600" dirty="0"/>
              <a:t> </a:t>
            </a:r>
            <a:r>
              <a:rPr lang="en-US" sz="1600" dirty="0" err="1"/>
              <a:t>antara</a:t>
            </a:r>
            <a:r>
              <a:rPr lang="en-US" sz="1600" dirty="0"/>
              <a:t> </a:t>
            </a:r>
            <a:r>
              <a:rPr lang="en-US" sz="1600" dirty="0" err="1"/>
              <a:t>dua</a:t>
            </a:r>
            <a:r>
              <a:rPr lang="en-US" sz="1600" dirty="0"/>
              <a:t> </a:t>
            </a:r>
            <a:r>
              <a:rPr lang="en-US" sz="1600" dirty="0" err="1"/>
              <a:t>karyawan</a:t>
            </a:r>
            <a:r>
              <a:rPr lang="en-US" sz="1600" dirty="0"/>
              <a:t> </a:t>
            </a:r>
            <a:r>
              <a:rPr lang="en-US" sz="1600" dirty="0" err="1"/>
              <a:t>atau</a:t>
            </a:r>
            <a:r>
              <a:rPr lang="en-US" sz="1600" dirty="0"/>
              <a:t> </a:t>
            </a:r>
            <a:r>
              <a:rPr lang="en-US" sz="1600" dirty="0" err="1"/>
              <a:t>lebih</a:t>
            </a:r>
            <a:r>
              <a:rPr lang="en-US" sz="1600" dirty="0"/>
              <a:t> yang </a:t>
            </a:r>
            <a:r>
              <a:rPr lang="en-US" sz="1600" dirty="0" err="1"/>
              <a:t>merupakan</a:t>
            </a:r>
            <a:r>
              <a:rPr lang="en-US" sz="1600" dirty="0"/>
              <a:t> </a:t>
            </a:r>
            <a:r>
              <a:rPr lang="en-US" sz="1600" dirty="0" err="1"/>
              <a:t>tipe</a:t>
            </a:r>
            <a:r>
              <a:rPr lang="en-US" sz="1600" dirty="0"/>
              <a:t> </a:t>
            </a:r>
            <a:r>
              <a:rPr lang="en-US" sz="1600" dirty="0" err="1"/>
              <a:t>pembatas</a:t>
            </a:r>
            <a:r>
              <a:rPr lang="en-US" sz="1600" dirty="0"/>
              <a:t> </a:t>
            </a:r>
            <a:r>
              <a:rPr lang="en-US" sz="1600" dirty="0" err="1"/>
              <a:t>administasi</a:t>
            </a:r>
            <a:r>
              <a:rPr lang="en-US" sz="1600" dirty="0"/>
              <a:t> yang lain, </a:t>
            </a:r>
            <a:r>
              <a:rPr lang="en-US" sz="1600" dirty="0" err="1"/>
              <a:t>membuat</a:t>
            </a:r>
            <a:r>
              <a:rPr lang="en-US" sz="1600" dirty="0"/>
              <a:t> </a:t>
            </a:r>
            <a:r>
              <a:rPr lang="en-US" sz="1600" dirty="0" err="1"/>
              <a:t>aktivitas</a:t>
            </a:r>
            <a:r>
              <a:rPr lang="en-US" sz="1600" dirty="0"/>
              <a:t> yang </a:t>
            </a:r>
            <a:r>
              <a:rPr lang="en-US" sz="1600" dirty="0" err="1"/>
              <a:t>merugikan</a:t>
            </a:r>
            <a:r>
              <a:rPr lang="en-US" sz="1600" dirty="0"/>
              <a:t> </a:t>
            </a:r>
            <a:r>
              <a:rPr lang="en-US" sz="1600" dirty="0" err="1"/>
              <a:t>cenderung</a:t>
            </a:r>
            <a:r>
              <a:rPr lang="en-US" sz="1600" dirty="0"/>
              <a:t> </a:t>
            </a:r>
            <a:r>
              <a:rPr lang="en-US" sz="1600" dirty="0" err="1"/>
              <a:t>berkurang</a:t>
            </a:r>
            <a:r>
              <a:rPr lang="en-US" sz="1600" dirty="0"/>
              <a:t> </a:t>
            </a:r>
            <a:r>
              <a:rPr lang="en-US" sz="1600" dirty="0" err="1"/>
              <a:t>karena</a:t>
            </a:r>
            <a:r>
              <a:rPr lang="en-US" sz="1600" dirty="0"/>
              <a:t> </a:t>
            </a:r>
            <a:r>
              <a:rPr lang="en-US" sz="1600" dirty="0" err="1"/>
              <a:t>satu</a:t>
            </a:r>
            <a:r>
              <a:rPr lang="en-US" sz="1600" dirty="0"/>
              <a:t> orang </a:t>
            </a:r>
            <a:r>
              <a:rPr lang="en-US" sz="1600" dirty="0" err="1"/>
              <a:t>tidak</a:t>
            </a:r>
            <a:r>
              <a:rPr lang="en-US" sz="1600" dirty="0"/>
              <a:t> </a:t>
            </a:r>
            <a:r>
              <a:rPr lang="en-US" sz="1600" dirty="0" err="1"/>
              <a:t>bisa</a:t>
            </a:r>
            <a:r>
              <a:rPr lang="en-US" sz="1600" dirty="0"/>
              <a:t> </a:t>
            </a:r>
            <a:r>
              <a:rPr lang="en-US" sz="1600" dirty="0" err="1"/>
              <a:t>menyelesaikan</a:t>
            </a:r>
            <a:r>
              <a:rPr lang="en-US" sz="1600" dirty="0"/>
              <a:t> </a:t>
            </a:r>
            <a:r>
              <a:rPr lang="en-US" sz="1600" dirty="0" err="1"/>
              <a:t>keseluruhan</a:t>
            </a:r>
            <a:r>
              <a:rPr lang="en-US" sz="1600" dirty="0"/>
              <a:t> </a:t>
            </a:r>
            <a:r>
              <a:rPr lang="en-US" sz="1600" dirty="0" err="1"/>
              <a:t>tugas</a:t>
            </a:r>
            <a:r>
              <a:rPr lang="en-US" sz="1600" dirty="0"/>
              <a:t> yang </a:t>
            </a:r>
            <a:r>
              <a:rPr lang="en-US" sz="1600" dirty="0" err="1"/>
              <a:t>tidak</a:t>
            </a:r>
            <a:r>
              <a:rPr lang="en-US" sz="1600" dirty="0"/>
              <a:t> </a:t>
            </a:r>
            <a:r>
              <a:rPr lang="en-US" sz="1600" dirty="0" err="1"/>
              <a:t>diinginkan</a:t>
            </a:r>
            <a:r>
              <a:rPr lang="en-US" sz="1600" dirty="0"/>
              <a:t>. </a:t>
            </a:r>
            <a:r>
              <a:rPr lang="en-US" sz="1600" dirty="0" err="1"/>
              <a:t>Asumsi</a:t>
            </a:r>
            <a:r>
              <a:rPr lang="en-US" sz="1600" dirty="0"/>
              <a:t> </a:t>
            </a:r>
            <a:r>
              <a:rPr lang="en-US" sz="1600" dirty="0" err="1"/>
              <a:t>penting</a:t>
            </a:r>
            <a:r>
              <a:rPr lang="en-US" sz="1600" dirty="0"/>
              <a:t> </a:t>
            </a:r>
            <a:r>
              <a:rPr lang="en-US" sz="1600" dirty="0" err="1"/>
              <a:t>disini</a:t>
            </a:r>
            <a:r>
              <a:rPr lang="en-US" sz="1600" dirty="0"/>
              <a:t> </a:t>
            </a:r>
            <a:r>
              <a:rPr lang="en-US" sz="1600" dirty="0" err="1"/>
              <a:t>adalah</a:t>
            </a:r>
            <a:r>
              <a:rPr lang="en-US" sz="1600" dirty="0"/>
              <a:t> </a:t>
            </a:r>
            <a:r>
              <a:rPr lang="en-US" sz="1600" dirty="0" err="1"/>
              <a:t>bahwa</a:t>
            </a:r>
            <a:r>
              <a:rPr lang="en-US" sz="1600" dirty="0"/>
              <a:t> orang yang </a:t>
            </a:r>
            <a:r>
              <a:rPr lang="en-US" sz="1600" dirty="0" err="1"/>
              <a:t>tidak</a:t>
            </a:r>
            <a:r>
              <a:rPr lang="en-US" sz="1600" dirty="0"/>
              <a:t> </a:t>
            </a:r>
            <a:r>
              <a:rPr lang="en-US" sz="1600" dirty="0" err="1"/>
              <a:t>mempunyai</a:t>
            </a:r>
            <a:r>
              <a:rPr lang="en-US" sz="1600" dirty="0"/>
              <a:t> </a:t>
            </a:r>
            <a:r>
              <a:rPr lang="en-US" sz="1600" dirty="0" err="1"/>
              <a:t>otoritas</a:t>
            </a:r>
            <a:r>
              <a:rPr lang="en-US" sz="1600" dirty="0"/>
              <a:t> </a:t>
            </a:r>
            <a:r>
              <a:rPr lang="en-US" sz="1600" dirty="0" err="1"/>
              <a:t>terhadap</a:t>
            </a:r>
            <a:r>
              <a:rPr lang="en-US" sz="1600" dirty="0"/>
              <a:t> </a:t>
            </a:r>
            <a:r>
              <a:rPr lang="en-US" sz="1600" dirty="0" err="1"/>
              <a:t>suatu</a:t>
            </a:r>
            <a:r>
              <a:rPr lang="en-US" sz="1600" dirty="0"/>
              <a:t> </a:t>
            </a:r>
            <a:r>
              <a:rPr lang="en-US" sz="1600" dirty="0" err="1"/>
              <a:t>tindakan</a:t>
            </a:r>
            <a:r>
              <a:rPr lang="en-US" sz="1600" dirty="0"/>
              <a:t> </a:t>
            </a:r>
            <a:r>
              <a:rPr lang="en-US" sz="1600" dirty="0" err="1"/>
              <a:t>atau</a:t>
            </a:r>
            <a:r>
              <a:rPr lang="en-US" sz="1600" dirty="0"/>
              <a:t> </a:t>
            </a:r>
            <a:r>
              <a:rPr lang="en-US" sz="1600" dirty="0" err="1"/>
              <a:t>keputusan</a:t>
            </a:r>
            <a:r>
              <a:rPr lang="en-US" sz="1600" dirty="0"/>
              <a:t> </a:t>
            </a:r>
            <a:r>
              <a:rPr lang="en-US" sz="1600" dirty="0" err="1"/>
              <a:t>tidak</a:t>
            </a:r>
            <a:r>
              <a:rPr lang="en-US" sz="1600" dirty="0"/>
              <a:t> </a:t>
            </a:r>
            <a:r>
              <a:rPr lang="en-US" sz="1600" dirty="0" err="1"/>
              <a:t>dapat</a:t>
            </a:r>
            <a:r>
              <a:rPr lang="en-US" sz="1600" dirty="0"/>
              <a:t> </a:t>
            </a:r>
            <a:r>
              <a:rPr lang="en-US" sz="1600" dirty="0" err="1"/>
              <a:t>melanggar</a:t>
            </a:r>
            <a:r>
              <a:rPr lang="en-US" sz="1600" dirty="0"/>
              <a:t> </a:t>
            </a:r>
            <a:r>
              <a:rPr lang="en-US" sz="1600" dirty="0" err="1"/>
              <a:t>batasan</a:t>
            </a:r>
            <a:r>
              <a:rPr lang="en-US" sz="1600" dirty="0"/>
              <a:t> yang </a:t>
            </a:r>
            <a:r>
              <a:rPr lang="en-US" sz="1600" dirty="0" err="1"/>
              <a:t>telah</a:t>
            </a:r>
            <a:r>
              <a:rPr lang="en-US" sz="1600" dirty="0"/>
              <a:t> </a:t>
            </a:r>
            <a:r>
              <a:rPr lang="en-US" sz="1600" dirty="0" err="1"/>
              <a:t>ditetapkan</a:t>
            </a:r>
            <a:r>
              <a:rPr lang="en-US" sz="1600" dirty="0"/>
              <a:t>. </a:t>
            </a:r>
          </a:p>
        </p:txBody>
      </p:sp>
      <p:sp>
        <p:nvSpPr>
          <p:cNvPr id="5" name="Title 2"/>
          <p:cNvSpPr txBox="1">
            <a:spLocks/>
          </p:cNvSpPr>
          <p:nvPr/>
        </p:nvSpPr>
        <p:spPr>
          <a:xfrm>
            <a:off x="4911811" y="4023176"/>
            <a:ext cx="6650991" cy="69940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t>Kajian</a:t>
            </a:r>
            <a:r>
              <a:rPr lang="en-US" dirty="0"/>
              <a:t> </a:t>
            </a:r>
            <a:r>
              <a:rPr lang="en-US" dirty="0" err="1"/>
              <a:t>Pratindakan</a:t>
            </a:r>
            <a:endParaRPr lang="en-US" dirty="0"/>
          </a:p>
        </p:txBody>
      </p:sp>
      <p:sp>
        <p:nvSpPr>
          <p:cNvPr id="8" name="Content Placeholder 5"/>
          <p:cNvSpPr txBox="1">
            <a:spLocks/>
          </p:cNvSpPr>
          <p:nvPr/>
        </p:nvSpPr>
        <p:spPr>
          <a:xfrm>
            <a:off x="4600480" y="4722583"/>
            <a:ext cx="7273655" cy="1288490"/>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algn="just"/>
            <a:r>
              <a:rPr lang="en-US" sz="1600" dirty="0" err="1"/>
              <a:t>Kajian</a:t>
            </a:r>
            <a:r>
              <a:rPr lang="en-US" sz="1600" dirty="0"/>
              <a:t> </a:t>
            </a:r>
            <a:r>
              <a:rPr lang="en-US" sz="1600" dirty="0" err="1"/>
              <a:t>pratindakan</a:t>
            </a:r>
            <a:r>
              <a:rPr lang="en-US" sz="1600" dirty="0"/>
              <a:t> </a:t>
            </a:r>
            <a:r>
              <a:rPr lang="en-US" sz="1600" dirty="0" err="1"/>
              <a:t>dapat</a:t>
            </a:r>
            <a:r>
              <a:rPr lang="en-US" sz="1600" dirty="0"/>
              <a:t> </a:t>
            </a:r>
            <a:r>
              <a:rPr lang="en-US" sz="1600" dirty="0" err="1"/>
              <a:t>membuat</a:t>
            </a:r>
            <a:r>
              <a:rPr lang="en-US" sz="1600" dirty="0"/>
              <a:t> </a:t>
            </a:r>
            <a:r>
              <a:rPr lang="en-US" sz="1600" dirty="0" err="1"/>
              <a:t>ketat</a:t>
            </a:r>
            <a:r>
              <a:rPr lang="en-US" sz="1600" dirty="0"/>
              <a:t> SPM </a:t>
            </a:r>
            <a:r>
              <a:rPr lang="en-US" sz="1600" dirty="0" err="1"/>
              <a:t>jika</a:t>
            </a:r>
            <a:r>
              <a:rPr lang="en-US" sz="1600" dirty="0"/>
              <a:t> </a:t>
            </a:r>
            <a:r>
              <a:rPr lang="en-US" sz="1600" dirty="0" err="1"/>
              <a:t>kajiannya</a:t>
            </a:r>
            <a:r>
              <a:rPr lang="en-US" sz="1600" dirty="0"/>
              <a:t> </a:t>
            </a:r>
            <a:r>
              <a:rPr lang="en-US" sz="1600" dirty="0" err="1"/>
              <a:t>sering</a:t>
            </a:r>
            <a:r>
              <a:rPr lang="en-US" sz="1600" dirty="0"/>
              <a:t>, detail, </a:t>
            </a:r>
            <a:r>
              <a:rPr lang="en-US" sz="1600" dirty="0" err="1"/>
              <a:t>dan</a:t>
            </a:r>
            <a:r>
              <a:rPr lang="en-US" sz="1600" dirty="0"/>
              <a:t> </a:t>
            </a:r>
            <a:r>
              <a:rPr lang="en-US" sz="1600" dirty="0" err="1"/>
              <a:t>dilakukan</a:t>
            </a:r>
            <a:r>
              <a:rPr lang="en-US" sz="1600" dirty="0"/>
              <a:t> </a:t>
            </a:r>
            <a:r>
              <a:rPr lang="en-US" sz="1600" dirty="0" err="1"/>
              <a:t>oleh</a:t>
            </a:r>
            <a:r>
              <a:rPr lang="en-US" sz="1600" dirty="0"/>
              <a:t> </a:t>
            </a:r>
            <a:r>
              <a:rPr lang="en-US" sz="1600" dirty="0" err="1"/>
              <a:t>pengkaji</a:t>
            </a:r>
            <a:r>
              <a:rPr lang="en-US" sz="1600" dirty="0"/>
              <a:t> yang </a:t>
            </a:r>
            <a:r>
              <a:rPr lang="en-US" sz="1600" dirty="0" err="1"/>
              <a:t>rajin</a:t>
            </a:r>
            <a:r>
              <a:rPr lang="en-US" sz="1600" dirty="0"/>
              <a:t> </a:t>
            </a:r>
            <a:r>
              <a:rPr lang="en-US" sz="1600" dirty="0" err="1"/>
              <a:t>dan</a:t>
            </a:r>
            <a:r>
              <a:rPr lang="en-US" sz="1600" dirty="0"/>
              <a:t> </a:t>
            </a:r>
            <a:r>
              <a:rPr lang="en-US" sz="1600" dirty="0" err="1"/>
              <a:t>berpengetahuan</a:t>
            </a:r>
            <a:r>
              <a:rPr lang="en-US" sz="1600" dirty="0"/>
              <a:t> </a:t>
            </a:r>
            <a:r>
              <a:rPr lang="en-US" sz="1600" dirty="0" err="1"/>
              <a:t>luas</a:t>
            </a:r>
            <a:r>
              <a:rPr lang="en-US" sz="1600" dirty="0"/>
              <a:t>. </a:t>
            </a:r>
            <a:r>
              <a:rPr lang="en-US" sz="1600" dirty="0" err="1"/>
              <a:t>Kajian</a:t>
            </a:r>
            <a:r>
              <a:rPr lang="en-US" sz="1600" dirty="0"/>
              <a:t> </a:t>
            </a:r>
            <a:r>
              <a:rPr lang="en-US" sz="1600" dirty="0" err="1"/>
              <a:t>pratindakan</a:t>
            </a:r>
            <a:r>
              <a:rPr lang="en-US" sz="1600" dirty="0"/>
              <a:t> </a:t>
            </a:r>
            <a:r>
              <a:rPr lang="en-US" sz="1600" dirty="0" err="1"/>
              <a:t>selalu</a:t>
            </a:r>
            <a:r>
              <a:rPr lang="en-US" sz="1600" dirty="0"/>
              <a:t> </a:t>
            </a:r>
            <a:r>
              <a:rPr lang="en-US" sz="1600" dirty="0" err="1"/>
              <a:t>ketat</a:t>
            </a:r>
            <a:r>
              <a:rPr lang="en-US" sz="1600" dirty="0"/>
              <a:t> </a:t>
            </a:r>
            <a:r>
              <a:rPr lang="en-US" sz="1600" dirty="0" err="1"/>
              <a:t>pada</a:t>
            </a:r>
            <a:r>
              <a:rPr lang="en-US" sz="1600" dirty="0"/>
              <a:t> </a:t>
            </a:r>
            <a:r>
              <a:rPr lang="en-US" sz="1600" dirty="0" err="1"/>
              <a:t>bagian</a:t>
            </a:r>
            <a:r>
              <a:rPr lang="en-US" sz="1600" dirty="0"/>
              <a:t> yang </a:t>
            </a:r>
            <a:r>
              <a:rPr lang="en-US" sz="1600" dirty="0" err="1"/>
              <a:t>melibatkan</a:t>
            </a:r>
            <a:r>
              <a:rPr lang="en-US" sz="1600" dirty="0"/>
              <a:t> </a:t>
            </a:r>
            <a:r>
              <a:rPr lang="en-US" sz="1600" dirty="0" err="1"/>
              <a:t>alokasi</a:t>
            </a:r>
            <a:r>
              <a:rPr lang="en-US" sz="1600" dirty="0"/>
              <a:t> </a:t>
            </a:r>
            <a:r>
              <a:rPr lang="en-US" sz="1600" dirty="0" err="1"/>
              <a:t>sumber</a:t>
            </a:r>
            <a:r>
              <a:rPr lang="en-US" sz="1600" dirty="0"/>
              <a:t> </a:t>
            </a:r>
            <a:r>
              <a:rPr lang="en-US" sz="1600" dirty="0" err="1"/>
              <a:t>daya</a:t>
            </a:r>
            <a:r>
              <a:rPr lang="en-US" sz="1600" dirty="0"/>
              <a:t> yang </a:t>
            </a:r>
            <a:r>
              <a:rPr lang="en-US" sz="1600" dirty="0" err="1"/>
              <a:t>besar</a:t>
            </a:r>
            <a:r>
              <a:rPr lang="en-US" sz="1600" dirty="0"/>
              <a:t> </a:t>
            </a:r>
            <a:r>
              <a:rPr lang="en-US" sz="1600" dirty="0" err="1"/>
              <a:t>karena</a:t>
            </a:r>
            <a:r>
              <a:rPr lang="en-US" sz="1600" dirty="0"/>
              <a:t> </a:t>
            </a:r>
            <a:r>
              <a:rPr lang="en-US" sz="1600" dirty="0" err="1"/>
              <a:t>banyak</a:t>
            </a:r>
            <a:r>
              <a:rPr lang="en-US" sz="1600" dirty="0"/>
              <a:t> </a:t>
            </a:r>
            <a:r>
              <a:rPr lang="en-US" sz="1600" dirty="0" err="1"/>
              <a:t>investasi</a:t>
            </a:r>
            <a:r>
              <a:rPr lang="en-US" sz="1600" dirty="0"/>
              <a:t> yang </a:t>
            </a:r>
            <a:r>
              <a:rPr lang="en-US" sz="1600" dirty="0" err="1"/>
              <a:t>tidak</a:t>
            </a:r>
            <a:r>
              <a:rPr lang="en-US" sz="1600" dirty="0"/>
              <a:t> </a:t>
            </a:r>
            <a:r>
              <a:rPr lang="en-US" sz="1600" dirty="0" err="1"/>
              <a:t>mudah</a:t>
            </a:r>
            <a:r>
              <a:rPr lang="en-US" sz="1600" dirty="0"/>
              <a:t> </a:t>
            </a:r>
            <a:r>
              <a:rPr lang="en-US" sz="1600" dirty="0" err="1"/>
              <a:t>dibatalkan</a:t>
            </a:r>
            <a:r>
              <a:rPr lang="en-US" sz="1600" dirty="0"/>
              <a:t> </a:t>
            </a:r>
            <a:r>
              <a:rPr lang="en-US" sz="1600" dirty="0" err="1"/>
              <a:t>dan</a:t>
            </a:r>
            <a:r>
              <a:rPr lang="en-US" sz="1600" dirty="0"/>
              <a:t> </a:t>
            </a:r>
            <a:r>
              <a:rPr lang="en-US" sz="1600" dirty="0" err="1"/>
              <a:t>dapat</a:t>
            </a:r>
            <a:r>
              <a:rPr lang="en-US" sz="1600" dirty="0"/>
              <a:t> </a:t>
            </a:r>
            <a:r>
              <a:rPr lang="en-US" sz="1600" dirty="0" err="1"/>
              <a:t>memengaruhi</a:t>
            </a:r>
            <a:r>
              <a:rPr lang="en-US" sz="1600" dirty="0"/>
              <a:t> </a:t>
            </a:r>
            <a:r>
              <a:rPr lang="en-US" sz="1600" dirty="0" err="1"/>
              <a:t>keberhasilan</a:t>
            </a:r>
            <a:r>
              <a:rPr lang="en-US" sz="1600" dirty="0"/>
              <a:t> </a:t>
            </a:r>
            <a:r>
              <a:rPr lang="en-US" sz="1600" dirty="0" err="1"/>
              <a:t>atau</a:t>
            </a:r>
            <a:r>
              <a:rPr lang="en-US" sz="1600" dirty="0"/>
              <a:t> </a:t>
            </a:r>
            <a:r>
              <a:rPr lang="en-US" sz="1600" dirty="0" err="1"/>
              <a:t>kegagalan</a:t>
            </a:r>
            <a:r>
              <a:rPr lang="en-US" sz="1600" dirty="0"/>
              <a:t> </a:t>
            </a:r>
            <a:r>
              <a:rPr lang="en-US" sz="1600" dirty="0" err="1"/>
              <a:t>suatu</a:t>
            </a:r>
            <a:r>
              <a:rPr lang="en-US" sz="1600" dirty="0"/>
              <a:t> </a:t>
            </a:r>
            <a:r>
              <a:rPr lang="en-US" sz="1600" dirty="0" err="1"/>
              <a:t>organisasi</a:t>
            </a:r>
            <a:r>
              <a:rPr lang="en-US" sz="1600" dirty="0"/>
              <a:t>. </a:t>
            </a:r>
            <a:r>
              <a:rPr lang="en-US" sz="1600" dirty="0" err="1"/>
              <a:t>Kajian</a:t>
            </a:r>
            <a:r>
              <a:rPr lang="en-US" sz="1600" dirty="0"/>
              <a:t> </a:t>
            </a:r>
            <a:r>
              <a:rPr lang="en-US" sz="1600" dirty="0" err="1"/>
              <a:t>pratindakan</a:t>
            </a:r>
            <a:r>
              <a:rPr lang="en-US" sz="1600" dirty="0"/>
              <a:t> yang </a:t>
            </a:r>
            <a:r>
              <a:rPr lang="en-US" sz="1600" dirty="0" err="1"/>
              <a:t>ketat</a:t>
            </a:r>
            <a:r>
              <a:rPr lang="en-US" sz="1600" dirty="0"/>
              <a:t> </a:t>
            </a:r>
            <a:r>
              <a:rPr lang="en-US" sz="1600" dirty="0" err="1"/>
              <a:t>ini</a:t>
            </a:r>
            <a:r>
              <a:rPr lang="en-US" sz="1600" dirty="0"/>
              <a:t> </a:t>
            </a:r>
            <a:r>
              <a:rPr lang="en-US" sz="1600" dirty="0" err="1"/>
              <a:t>melibatkan</a:t>
            </a:r>
            <a:r>
              <a:rPr lang="en-US" sz="1600" dirty="0"/>
              <a:t> </a:t>
            </a:r>
            <a:r>
              <a:rPr lang="en-US" sz="1600" dirty="0" err="1"/>
              <a:t>pengawasan</a:t>
            </a:r>
            <a:r>
              <a:rPr lang="en-US" sz="1600" dirty="0"/>
              <a:t> formal </a:t>
            </a:r>
            <a:r>
              <a:rPr lang="en-US" sz="1600" dirty="0" err="1"/>
              <a:t>rencana</a:t>
            </a:r>
            <a:r>
              <a:rPr lang="en-US" sz="1600" dirty="0"/>
              <a:t> </a:t>
            </a:r>
            <a:r>
              <a:rPr lang="en-US" sz="1600" dirty="0" err="1"/>
              <a:t>bisnis</a:t>
            </a:r>
            <a:r>
              <a:rPr lang="en-US" sz="1600" dirty="0"/>
              <a:t> </a:t>
            </a:r>
            <a:r>
              <a:rPr lang="en-US" sz="1600" dirty="0" err="1"/>
              <a:t>dan</a:t>
            </a:r>
            <a:r>
              <a:rPr lang="en-US" sz="1600" dirty="0"/>
              <a:t> </a:t>
            </a:r>
            <a:r>
              <a:rPr lang="en-US" sz="1600" dirty="0" err="1"/>
              <a:t>permintaan</a:t>
            </a:r>
            <a:r>
              <a:rPr lang="en-US" sz="1600" dirty="0"/>
              <a:t> modal </a:t>
            </a:r>
            <a:r>
              <a:rPr lang="en-US" sz="1600" dirty="0" err="1"/>
              <a:t>oleh</a:t>
            </a:r>
            <a:r>
              <a:rPr lang="en-US" sz="1600" dirty="0"/>
              <a:t> para </a:t>
            </a:r>
            <a:r>
              <a:rPr lang="en-US" sz="1600" dirty="0" err="1"/>
              <a:t>ahli</a:t>
            </a:r>
            <a:r>
              <a:rPr lang="en-US" sz="1600" dirty="0"/>
              <a:t> </a:t>
            </a:r>
            <a:r>
              <a:rPr lang="en-US" sz="1600" dirty="0" err="1"/>
              <a:t>pada</a:t>
            </a:r>
            <a:r>
              <a:rPr lang="en-US" sz="1600" dirty="0"/>
              <a:t> </a:t>
            </a:r>
            <a:r>
              <a:rPr lang="en-US" sz="1600" dirty="0" err="1"/>
              <a:t>posisi</a:t>
            </a:r>
            <a:r>
              <a:rPr lang="en-US" sz="1600" dirty="0"/>
              <a:t> </a:t>
            </a:r>
            <a:r>
              <a:rPr lang="en-US" sz="1600" dirty="0" err="1"/>
              <a:t>staf</a:t>
            </a:r>
            <a:r>
              <a:rPr lang="en-US" sz="1600" dirty="0"/>
              <a:t> </a:t>
            </a:r>
            <a:r>
              <a:rPr lang="en-US" sz="1600" dirty="0" err="1"/>
              <a:t>seperti</a:t>
            </a:r>
            <a:r>
              <a:rPr lang="en-US" sz="1600" dirty="0"/>
              <a:t> </a:t>
            </a:r>
            <a:r>
              <a:rPr lang="en-US" sz="1600" dirty="0" err="1"/>
              <a:t>pada</a:t>
            </a:r>
            <a:r>
              <a:rPr lang="en-US" sz="1600" dirty="0"/>
              <a:t> </a:t>
            </a:r>
            <a:r>
              <a:rPr lang="en-US" sz="1600" dirty="0" err="1"/>
              <a:t>divisi</a:t>
            </a:r>
            <a:r>
              <a:rPr lang="en-US" sz="1600" dirty="0"/>
              <a:t> </a:t>
            </a:r>
            <a:r>
              <a:rPr lang="en-US" sz="1600" dirty="0" err="1"/>
              <a:t>keuangan</a:t>
            </a:r>
            <a:r>
              <a:rPr lang="en-US" sz="1600" dirty="0"/>
              <a:t>, </a:t>
            </a:r>
            <a:r>
              <a:rPr lang="en-US" sz="1600" dirty="0" err="1"/>
              <a:t>dan</a:t>
            </a:r>
            <a:r>
              <a:rPr lang="en-US" sz="1600" dirty="0"/>
              <a:t> </a:t>
            </a:r>
            <a:r>
              <a:rPr lang="en-US" sz="1600" dirty="0" err="1"/>
              <a:t>berbagai</a:t>
            </a:r>
            <a:r>
              <a:rPr lang="en-US" sz="1600" dirty="0"/>
              <a:t> </a:t>
            </a:r>
            <a:r>
              <a:rPr lang="en-US" sz="1600" dirty="0" err="1"/>
              <a:t>tingkat</a:t>
            </a:r>
            <a:r>
              <a:rPr lang="en-US" sz="1600" dirty="0"/>
              <a:t> </a:t>
            </a:r>
            <a:r>
              <a:rPr lang="en-US" sz="1600" dirty="0" err="1"/>
              <a:t>manajemen</a:t>
            </a:r>
            <a:r>
              <a:rPr lang="en-US" sz="1600" dirty="0"/>
              <a:t>, </a:t>
            </a:r>
            <a:r>
              <a:rPr lang="en-US" sz="1600" dirty="0" err="1"/>
              <a:t>termasuk</a:t>
            </a:r>
            <a:r>
              <a:rPr lang="en-US" sz="1600" dirty="0"/>
              <a:t> </a:t>
            </a:r>
            <a:r>
              <a:rPr lang="en-US" sz="1600" dirty="0" err="1"/>
              <a:t>manajemen</a:t>
            </a:r>
            <a:r>
              <a:rPr lang="en-US" sz="1600" dirty="0"/>
              <a:t> </a:t>
            </a:r>
            <a:r>
              <a:rPr lang="en-US" sz="1600" dirty="0" err="1"/>
              <a:t>puncak</a:t>
            </a:r>
            <a:r>
              <a:rPr lang="en-US" sz="1600" dirty="0"/>
              <a:t>. </a:t>
            </a:r>
          </a:p>
        </p:txBody>
      </p:sp>
    </p:spTree>
    <p:extLst>
      <p:ext uri="{BB962C8B-B14F-4D97-AF65-F5344CB8AC3E}">
        <p14:creationId xmlns:p14="http://schemas.microsoft.com/office/powerpoint/2010/main" val="409063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44278" y="865918"/>
            <a:ext cx="6807641" cy="5548134"/>
          </a:xfrm>
        </p:spPr>
        <p:txBody>
          <a:bodyPr>
            <a:noAutofit/>
          </a:bodyPr>
          <a:lstStyle/>
          <a:p>
            <a:pPr algn="just">
              <a:lnSpc>
                <a:spcPct val="150000"/>
              </a:lnSpc>
            </a:pPr>
            <a:r>
              <a:rPr lang="en-ID" sz="1600" b="1" i="0">
                <a:solidFill>
                  <a:srgbClr val="000000"/>
                </a:solidFill>
                <a:effectLst/>
                <a:latin typeface="ff2"/>
              </a:rPr>
              <a:t>Definisi tindakan</a:t>
            </a:r>
          </a:p>
          <a:p>
            <a:pPr marL="0" indent="0" algn="just">
              <a:lnSpc>
                <a:spcPct val="150000"/>
              </a:lnSpc>
              <a:buNone/>
            </a:pPr>
            <a:r>
              <a:rPr lang="en-ID" sz="1600" b="0" i="0">
                <a:solidFill>
                  <a:srgbClr val="000000"/>
                </a:solidFill>
                <a:effectLst/>
                <a:latin typeface="ff2"/>
              </a:rPr>
              <a:t>	Untuk mencapai pengendalian akuntabilitas tindakan yang ketat, definisi Tindakan harus sesuai, spesifik, dikomunikasikan dengan baik, dan lengkap. Pengendalian yang lebih ketat dapat juga dipengaruhi oleh pembuatan definisi tindakan yang spesifik dalam bentuk peraturan kerja atau kebijakan yang berlalwanan dengan hanya mengandalkan arahan yang kurang spesifik. 	Pengendalian tindakan yang ketat tergantung pada pemahaman dan penerimaan peraturan kerja, kebijakan, dan arahan oleh karyawan yang perilakunya sedang dikendalikan. Ketika tindakan tidak dapat didefinisikan dengan tepat, pengendalian tersebut mungkin akan menjadi kontraproduktif karena mungkin akan membatasi penilaian profesional, mengekang kreativitas, dan menyebabkan penundaan keputusan dan lambatnya respons strategis terhadap kondisi pasar yang berubah. </a:t>
            </a:r>
          </a:p>
          <a:p>
            <a:pPr algn="just">
              <a:lnSpc>
                <a:spcPct val="150000"/>
              </a:lnSpc>
            </a:pPr>
            <a:endParaRPr lang="en-US" sz="1600" dirty="0"/>
          </a:p>
        </p:txBody>
      </p:sp>
      <p:sp>
        <p:nvSpPr>
          <p:cNvPr id="4" name="Title 3"/>
          <p:cNvSpPr>
            <a:spLocks noGrp="1"/>
          </p:cNvSpPr>
          <p:nvPr>
            <p:ph type="title"/>
          </p:nvPr>
        </p:nvSpPr>
        <p:spPr/>
        <p:txBody>
          <a:bodyPr/>
          <a:lstStyle/>
          <a:p>
            <a:r>
              <a:rPr lang="en-US" b="1"/>
              <a:t>AKUNTABILITAS TINDAKAN</a:t>
            </a:r>
            <a:endParaRPr lang="en-US" b="1" dirty="0"/>
          </a:p>
        </p:txBody>
      </p:sp>
      <p:grpSp>
        <p:nvGrpSpPr>
          <p:cNvPr id="28" name="Group 40" descr="binoculars icon"/>
          <p:cNvGrpSpPr>
            <a:grpSpLocks noChangeAspect="1"/>
          </p:cNvGrpSpPr>
          <p:nvPr/>
        </p:nvGrpSpPr>
        <p:grpSpPr bwMode="auto">
          <a:xfrm>
            <a:off x="868680" y="2433209"/>
            <a:ext cx="530860" cy="491076"/>
            <a:chOff x="3438" y="454"/>
            <a:chExt cx="427" cy="395"/>
          </a:xfrm>
          <a:solidFill>
            <a:schemeClr val="accent1"/>
          </a:solidFill>
        </p:grpSpPr>
        <p:sp>
          <p:nvSpPr>
            <p:cNvPr id="29" name="Freeform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0" name="Freeform 42"/>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1" name="Freeform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2" name="Freeform 44"/>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3" name="Freeform 45"/>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4" name="Freeform 46"/>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5" name="Freeform 47"/>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6" name="Freeform 48"/>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7" name="Freeform 49"/>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65737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62834" y="1919495"/>
            <a:ext cx="4613366" cy="557784"/>
          </a:xfrm>
        </p:spPr>
        <p:txBody>
          <a:bodyPr/>
          <a:lstStyle/>
          <a:p>
            <a:r>
              <a:rPr lang="en-US" sz="2400"/>
              <a:t>Pelacakan Tindakan</a:t>
            </a:r>
            <a:endParaRPr lang="en-US" sz="2400" dirty="0"/>
          </a:p>
        </p:txBody>
      </p:sp>
      <p:sp>
        <p:nvSpPr>
          <p:cNvPr id="5" name="Content Placeholder 4"/>
          <p:cNvSpPr>
            <a:spLocks noGrp="1"/>
          </p:cNvSpPr>
          <p:nvPr>
            <p:ph sz="half" idx="2"/>
          </p:nvPr>
        </p:nvSpPr>
        <p:spPr>
          <a:xfrm>
            <a:off x="1162834" y="2662786"/>
            <a:ext cx="9809966" cy="3698257"/>
          </a:xfrm>
        </p:spPr>
        <p:txBody>
          <a:bodyPr>
            <a:normAutofit/>
          </a:bodyPr>
          <a:lstStyle/>
          <a:p>
            <a:pPr marL="0" indent="0" algn="just">
              <a:lnSpc>
                <a:spcPct val="150000"/>
              </a:lnSpc>
              <a:buNone/>
            </a:pPr>
            <a:r>
              <a:rPr lang="en-ID" sz="1800" b="0" i="0">
                <a:solidFill>
                  <a:srgbClr val="000000"/>
                </a:solidFill>
                <a:effectLst/>
                <a:latin typeface="ff2"/>
              </a:rPr>
              <a:t>Karyawan yang yakin bahwa tindakan mereka akan diperhatikan, dan diperhatikan secara tepat waku, akan lebih kuat dipengaruhi oleh sistem pengendalian akuntabilitas tindakan daripada karyawan yang merasa bahwa kemungkinannya “tertangkap” kecil. Supervisi langsung secara terus menerus adalah suatu metode pelacakan tindakan yang ketat. Audit laporan tindakan yang detail merupakan metode lainnya.</a:t>
            </a:r>
          </a:p>
          <a:p>
            <a:pPr marL="0" indent="0" algn="just">
              <a:lnSpc>
                <a:spcPct val="150000"/>
              </a:lnSpc>
              <a:buNone/>
            </a:pPr>
            <a:endParaRPr lang="en-ID" sz="1800" b="0" i="0">
              <a:solidFill>
                <a:srgbClr val="000000"/>
              </a:solidFill>
              <a:effectLst/>
              <a:latin typeface="ff2"/>
            </a:endParaRPr>
          </a:p>
          <a:p>
            <a:pPr marL="0" indent="0" algn="just">
              <a:lnSpc>
                <a:spcPct val="150000"/>
              </a:lnSpc>
              <a:buNone/>
            </a:pPr>
            <a:endParaRPr lang="en-US" dirty="0"/>
          </a:p>
        </p:txBody>
      </p:sp>
      <p:grpSp>
        <p:nvGrpSpPr>
          <p:cNvPr id="19" name="Group 18" descr="science symbol icon"/>
          <p:cNvGrpSpPr/>
          <p:nvPr/>
        </p:nvGrpSpPr>
        <p:grpSpPr>
          <a:xfrm>
            <a:off x="581191" y="1082290"/>
            <a:ext cx="581643" cy="651698"/>
            <a:chOff x="8388351" y="-2647950"/>
            <a:chExt cx="566738" cy="635000"/>
          </a:xfrm>
          <a:solidFill>
            <a:schemeClr val="accent3"/>
          </a:solidFill>
        </p:grpSpPr>
        <p:sp>
          <p:nvSpPr>
            <p:cNvPr id="20" name="Freeform 14"/>
            <p:cNvSpPr>
              <a:spLocks noEditPoints="1"/>
            </p:cNvSpPr>
            <p:nvPr/>
          </p:nvSpPr>
          <p:spPr bwMode="auto">
            <a:xfrm>
              <a:off x="8388351" y="-2647950"/>
              <a:ext cx="566738" cy="635000"/>
            </a:xfrm>
            <a:custGeom>
              <a:avLst/>
              <a:gdLst>
                <a:gd name="T0" fmla="*/ 79 w 86"/>
                <a:gd name="T1" fmla="*/ 41 h 96"/>
                <a:gd name="T2" fmla="*/ 59 w 86"/>
                <a:gd name="T3" fmla="*/ 18 h 96"/>
                <a:gd name="T4" fmla="*/ 27 w 86"/>
                <a:gd name="T5" fmla="*/ 18 h 96"/>
                <a:gd name="T6" fmla="*/ 7 w 86"/>
                <a:gd name="T7" fmla="*/ 41 h 96"/>
                <a:gd name="T8" fmla="*/ 7 w 86"/>
                <a:gd name="T9" fmla="*/ 55 h 96"/>
                <a:gd name="T10" fmla="*/ 15 w 86"/>
                <a:gd name="T11" fmla="*/ 80 h 96"/>
                <a:gd name="T12" fmla="*/ 43 w 86"/>
                <a:gd name="T13" fmla="*/ 96 h 96"/>
                <a:gd name="T14" fmla="*/ 71 w 86"/>
                <a:gd name="T15" fmla="*/ 80 h 96"/>
                <a:gd name="T16" fmla="*/ 79 w 86"/>
                <a:gd name="T17" fmla="*/ 55 h 96"/>
                <a:gd name="T18" fmla="*/ 71 w 86"/>
                <a:gd name="T19" fmla="*/ 20 h 96"/>
                <a:gd name="T20" fmla="*/ 75 w 86"/>
                <a:gd name="T21" fmla="*/ 39 h 96"/>
                <a:gd name="T22" fmla="*/ 63 w 86"/>
                <a:gd name="T23" fmla="*/ 38 h 96"/>
                <a:gd name="T24" fmla="*/ 71 w 86"/>
                <a:gd name="T25" fmla="*/ 20 h 96"/>
                <a:gd name="T26" fmla="*/ 43 w 86"/>
                <a:gd name="T27" fmla="*/ 67 h 96"/>
                <a:gd name="T28" fmla="*/ 27 w 86"/>
                <a:gd name="T29" fmla="*/ 56 h 96"/>
                <a:gd name="T30" fmla="*/ 27 w 86"/>
                <a:gd name="T31" fmla="*/ 40 h 96"/>
                <a:gd name="T32" fmla="*/ 43 w 86"/>
                <a:gd name="T33" fmla="*/ 29 h 96"/>
                <a:gd name="T34" fmla="*/ 59 w 86"/>
                <a:gd name="T35" fmla="*/ 40 h 96"/>
                <a:gd name="T36" fmla="*/ 59 w 86"/>
                <a:gd name="T37" fmla="*/ 56 h 96"/>
                <a:gd name="T38" fmla="*/ 58 w 86"/>
                <a:gd name="T39" fmla="*/ 62 h 96"/>
                <a:gd name="T40" fmla="*/ 47 w 86"/>
                <a:gd name="T41" fmla="*/ 69 h 96"/>
                <a:gd name="T42" fmla="*/ 58 w 86"/>
                <a:gd name="T43" fmla="*/ 62 h 96"/>
                <a:gd name="T44" fmla="*/ 30 w 86"/>
                <a:gd name="T45" fmla="*/ 73 h 96"/>
                <a:gd name="T46" fmla="*/ 32 w 86"/>
                <a:gd name="T47" fmla="*/ 64 h 96"/>
                <a:gd name="T48" fmla="*/ 23 w 86"/>
                <a:gd name="T49" fmla="*/ 53 h 96"/>
                <a:gd name="T50" fmla="*/ 23 w 86"/>
                <a:gd name="T51" fmla="*/ 43 h 96"/>
                <a:gd name="T52" fmla="*/ 23 w 86"/>
                <a:gd name="T53" fmla="*/ 53 h 96"/>
                <a:gd name="T54" fmla="*/ 30 w 86"/>
                <a:gd name="T55" fmla="*/ 23 h 96"/>
                <a:gd name="T56" fmla="*/ 32 w 86"/>
                <a:gd name="T57" fmla="*/ 32 h 96"/>
                <a:gd name="T58" fmla="*/ 47 w 86"/>
                <a:gd name="T59" fmla="*/ 27 h 96"/>
                <a:gd name="T60" fmla="*/ 58 w 86"/>
                <a:gd name="T61" fmla="*/ 34 h 96"/>
                <a:gd name="T62" fmla="*/ 47 w 86"/>
                <a:gd name="T63" fmla="*/ 27 h 96"/>
                <a:gd name="T64" fmla="*/ 68 w 86"/>
                <a:gd name="T65" fmla="*/ 48 h 96"/>
                <a:gd name="T66" fmla="*/ 63 w 86"/>
                <a:gd name="T67" fmla="*/ 48 h 96"/>
                <a:gd name="T68" fmla="*/ 43 w 86"/>
                <a:gd name="T69" fmla="*/ 4 h 96"/>
                <a:gd name="T70" fmla="*/ 43 w 86"/>
                <a:gd name="T71" fmla="*/ 25 h 96"/>
                <a:gd name="T72" fmla="*/ 43 w 86"/>
                <a:gd name="T73" fmla="*/ 4 h 96"/>
                <a:gd name="T74" fmla="*/ 7 w 86"/>
                <a:gd name="T75" fmla="*/ 23 h 96"/>
                <a:gd name="T76" fmla="*/ 23 w 86"/>
                <a:gd name="T77" fmla="*/ 38 h 96"/>
                <a:gd name="T78" fmla="*/ 11 w 86"/>
                <a:gd name="T79" fmla="*/ 39 h 96"/>
                <a:gd name="T80" fmla="*/ 11 w 86"/>
                <a:gd name="T81" fmla="*/ 57 h 96"/>
                <a:gd name="T82" fmla="*/ 23 w 86"/>
                <a:gd name="T83" fmla="*/ 58 h 96"/>
                <a:gd name="T84" fmla="*/ 7 w 86"/>
                <a:gd name="T85" fmla="*/ 73 h 96"/>
                <a:gd name="T86" fmla="*/ 31 w 86"/>
                <a:gd name="T87" fmla="*/ 77 h 96"/>
                <a:gd name="T88" fmla="*/ 55 w 86"/>
                <a:gd name="T89" fmla="*/ 77 h 96"/>
                <a:gd name="T90" fmla="*/ 79 w 86"/>
                <a:gd name="T91" fmla="*/ 73 h 96"/>
                <a:gd name="T92" fmla="*/ 63 w 86"/>
                <a:gd name="T93" fmla="*/ 58 h 96"/>
                <a:gd name="T94" fmla="*/ 75 w 86"/>
                <a:gd name="T9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96">
                  <a:moveTo>
                    <a:pt x="73" y="48"/>
                  </a:moveTo>
                  <a:cubicBezTo>
                    <a:pt x="75" y="46"/>
                    <a:pt x="77" y="43"/>
                    <a:pt x="79" y="41"/>
                  </a:cubicBezTo>
                  <a:cubicBezTo>
                    <a:pt x="84" y="33"/>
                    <a:pt x="86" y="25"/>
                    <a:pt x="83" y="21"/>
                  </a:cubicBezTo>
                  <a:cubicBezTo>
                    <a:pt x="79" y="15"/>
                    <a:pt x="70" y="15"/>
                    <a:pt x="59" y="18"/>
                  </a:cubicBezTo>
                  <a:cubicBezTo>
                    <a:pt x="55" y="7"/>
                    <a:pt x="49" y="0"/>
                    <a:pt x="43" y="0"/>
                  </a:cubicBezTo>
                  <a:cubicBezTo>
                    <a:pt x="37" y="0"/>
                    <a:pt x="31" y="7"/>
                    <a:pt x="27" y="18"/>
                  </a:cubicBezTo>
                  <a:cubicBezTo>
                    <a:pt x="16" y="15"/>
                    <a:pt x="7" y="15"/>
                    <a:pt x="3" y="21"/>
                  </a:cubicBezTo>
                  <a:cubicBezTo>
                    <a:pt x="0" y="25"/>
                    <a:pt x="2" y="33"/>
                    <a:pt x="7" y="41"/>
                  </a:cubicBezTo>
                  <a:cubicBezTo>
                    <a:pt x="9" y="43"/>
                    <a:pt x="11" y="46"/>
                    <a:pt x="13" y="48"/>
                  </a:cubicBezTo>
                  <a:cubicBezTo>
                    <a:pt x="11" y="50"/>
                    <a:pt x="9" y="53"/>
                    <a:pt x="7" y="55"/>
                  </a:cubicBezTo>
                  <a:cubicBezTo>
                    <a:pt x="2" y="63"/>
                    <a:pt x="0" y="71"/>
                    <a:pt x="3" y="75"/>
                  </a:cubicBezTo>
                  <a:cubicBezTo>
                    <a:pt x="6" y="78"/>
                    <a:pt x="10" y="80"/>
                    <a:pt x="15" y="80"/>
                  </a:cubicBezTo>
                  <a:cubicBezTo>
                    <a:pt x="19" y="80"/>
                    <a:pt x="23" y="79"/>
                    <a:pt x="27" y="78"/>
                  </a:cubicBezTo>
                  <a:cubicBezTo>
                    <a:pt x="31" y="89"/>
                    <a:pt x="37" y="96"/>
                    <a:pt x="43" y="96"/>
                  </a:cubicBezTo>
                  <a:cubicBezTo>
                    <a:pt x="49" y="96"/>
                    <a:pt x="55" y="89"/>
                    <a:pt x="59" y="78"/>
                  </a:cubicBezTo>
                  <a:cubicBezTo>
                    <a:pt x="63" y="79"/>
                    <a:pt x="67" y="80"/>
                    <a:pt x="71" y="80"/>
                  </a:cubicBezTo>
                  <a:cubicBezTo>
                    <a:pt x="76" y="80"/>
                    <a:pt x="80" y="78"/>
                    <a:pt x="83" y="75"/>
                  </a:cubicBezTo>
                  <a:cubicBezTo>
                    <a:pt x="86" y="71"/>
                    <a:pt x="84" y="63"/>
                    <a:pt x="79" y="55"/>
                  </a:cubicBezTo>
                  <a:cubicBezTo>
                    <a:pt x="77" y="53"/>
                    <a:pt x="75" y="50"/>
                    <a:pt x="73" y="48"/>
                  </a:cubicBezTo>
                  <a:close/>
                  <a:moveTo>
                    <a:pt x="71" y="20"/>
                  </a:moveTo>
                  <a:cubicBezTo>
                    <a:pt x="75" y="20"/>
                    <a:pt x="78" y="21"/>
                    <a:pt x="79" y="23"/>
                  </a:cubicBezTo>
                  <a:cubicBezTo>
                    <a:pt x="81" y="26"/>
                    <a:pt x="80" y="32"/>
                    <a:pt x="75" y="39"/>
                  </a:cubicBezTo>
                  <a:cubicBezTo>
                    <a:pt x="74" y="41"/>
                    <a:pt x="72" y="43"/>
                    <a:pt x="71" y="45"/>
                  </a:cubicBezTo>
                  <a:cubicBezTo>
                    <a:pt x="68" y="43"/>
                    <a:pt x="65" y="40"/>
                    <a:pt x="63" y="38"/>
                  </a:cubicBezTo>
                  <a:cubicBezTo>
                    <a:pt x="62" y="32"/>
                    <a:pt x="61" y="27"/>
                    <a:pt x="60" y="22"/>
                  </a:cubicBezTo>
                  <a:cubicBezTo>
                    <a:pt x="64" y="21"/>
                    <a:pt x="68" y="20"/>
                    <a:pt x="71" y="20"/>
                  </a:cubicBezTo>
                  <a:close/>
                  <a:moveTo>
                    <a:pt x="52" y="61"/>
                  </a:moveTo>
                  <a:cubicBezTo>
                    <a:pt x="49" y="63"/>
                    <a:pt x="46" y="65"/>
                    <a:pt x="43" y="67"/>
                  </a:cubicBezTo>
                  <a:cubicBezTo>
                    <a:pt x="40" y="65"/>
                    <a:pt x="37" y="63"/>
                    <a:pt x="34" y="61"/>
                  </a:cubicBezTo>
                  <a:cubicBezTo>
                    <a:pt x="32" y="60"/>
                    <a:pt x="29" y="58"/>
                    <a:pt x="27" y="56"/>
                  </a:cubicBezTo>
                  <a:cubicBezTo>
                    <a:pt x="27" y="54"/>
                    <a:pt x="27" y="51"/>
                    <a:pt x="27" y="48"/>
                  </a:cubicBezTo>
                  <a:cubicBezTo>
                    <a:pt x="27" y="45"/>
                    <a:pt x="27" y="42"/>
                    <a:pt x="27" y="40"/>
                  </a:cubicBezTo>
                  <a:cubicBezTo>
                    <a:pt x="29" y="38"/>
                    <a:pt x="32" y="36"/>
                    <a:pt x="34" y="35"/>
                  </a:cubicBezTo>
                  <a:cubicBezTo>
                    <a:pt x="37" y="33"/>
                    <a:pt x="40" y="31"/>
                    <a:pt x="43" y="29"/>
                  </a:cubicBezTo>
                  <a:cubicBezTo>
                    <a:pt x="46" y="31"/>
                    <a:pt x="49" y="33"/>
                    <a:pt x="52" y="35"/>
                  </a:cubicBezTo>
                  <a:cubicBezTo>
                    <a:pt x="54" y="36"/>
                    <a:pt x="57" y="38"/>
                    <a:pt x="59" y="40"/>
                  </a:cubicBezTo>
                  <a:cubicBezTo>
                    <a:pt x="59" y="42"/>
                    <a:pt x="59" y="45"/>
                    <a:pt x="59" y="48"/>
                  </a:cubicBezTo>
                  <a:cubicBezTo>
                    <a:pt x="59" y="51"/>
                    <a:pt x="59" y="54"/>
                    <a:pt x="59" y="56"/>
                  </a:cubicBezTo>
                  <a:cubicBezTo>
                    <a:pt x="57" y="58"/>
                    <a:pt x="54" y="60"/>
                    <a:pt x="52" y="61"/>
                  </a:cubicBezTo>
                  <a:close/>
                  <a:moveTo>
                    <a:pt x="58" y="62"/>
                  </a:moveTo>
                  <a:cubicBezTo>
                    <a:pt x="58" y="66"/>
                    <a:pt x="57" y="69"/>
                    <a:pt x="56" y="73"/>
                  </a:cubicBezTo>
                  <a:cubicBezTo>
                    <a:pt x="53" y="72"/>
                    <a:pt x="50" y="71"/>
                    <a:pt x="47" y="69"/>
                  </a:cubicBezTo>
                  <a:cubicBezTo>
                    <a:pt x="50" y="68"/>
                    <a:pt x="52" y="66"/>
                    <a:pt x="54" y="64"/>
                  </a:cubicBezTo>
                  <a:cubicBezTo>
                    <a:pt x="56" y="64"/>
                    <a:pt x="57" y="63"/>
                    <a:pt x="58" y="62"/>
                  </a:cubicBezTo>
                  <a:close/>
                  <a:moveTo>
                    <a:pt x="39" y="69"/>
                  </a:moveTo>
                  <a:cubicBezTo>
                    <a:pt x="36" y="71"/>
                    <a:pt x="33" y="72"/>
                    <a:pt x="30" y="73"/>
                  </a:cubicBezTo>
                  <a:cubicBezTo>
                    <a:pt x="29" y="69"/>
                    <a:pt x="28" y="66"/>
                    <a:pt x="28" y="62"/>
                  </a:cubicBezTo>
                  <a:cubicBezTo>
                    <a:pt x="29" y="63"/>
                    <a:pt x="30" y="64"/>
                    <a:pt x="32" y="64"/>
                  </a:cubicBezTo>
                  <a:cubicBezTo>
                    <a:pt x="34" y="66"/>
                    <a:pt x="36" y="68"/>
                    <a:pt x="39" y="69"/>
                  </a:cubicBezTo>
                  <a:close/>
                  <a:moveTo>
                    <a:pt x="23" y="53"/>
                  </a:moveTo>
                  <a:cubicBezTo>
                    <a:pt x="21" y="51"/>
                    <a:pt x="20" y="50"/>
                    <a:pt x="18" y="48"/>
                  </a:cubicBezTo>
                  <a:cubicBezTo>
                    <a:pt x="20" y="46"/>
                    <a:pt x="21" y="45"/>
                    <a:pt x="23" y="43"/>
                  </a:cubicBezTo>
                  <a:cubicBezTo>
                    <a:pt x="23" y="45"/>
                    <a:pt x="23" y="46"/>
                    <a:pt x="23" y="48"/>
                  </a:cubicBezTo>
                  <a:cubicBezTo>
                    <a:pt x="23" y="50"/>
                    <a:pt x="23" y="51"/>
                    <a:pt x="23" y="53"/>
                  </a:cubicBezTo>
                  <a:close/>
                  <a:moveTo>
                    <a:pt x="28" y="34"/>
                  </a:moveTo>
                  <a:cubicBezTo>
                    <a:pt x="28" y="30"/>
                    <a:pt x="29" y="27"/>
                    <a:pt x="30" y="23"/>
                  </a:cubicBezTo>
                  <a:cubicBezTo>
                    <a:pt x="33" y="24"/>
                    <a:pt x="36" y="25"/>
                    <a:pt x="39" y="27"/>
                  </a:cubicBezTo>
                  <a:cubicBezTo>
                    <a:pt x="36" y="28"/>
                    <a:pt x="34" y="30"/>
                    <a:pt x="32" y="32"/>
                  </a:cubicBezTo>
                  <a:cubicBezTo>
                    <a:pt x="30" y="32"/>
                    <a:pt x="29" y="33"/>
                    <a:pt x="28" y="34"/>
                  </a:cubicBezTo>
                  <a:close/>
                  <a:moveTo>
                    <a:pt x="47" y="27"/>
                  </a:moveTo>
                  <a:cubicBezTo>
                    <a:pt x="50" y="25"/>
                    <a:pt x="53" y="24"/>
                    <a:pt x="56" y="23"/>
                  </a:cubicBezTo>
                  <a:cubicBezTo>
                    <a:pt x="57" y="27"/>
                    <a:pt x="58" y="30"/>
                    <a:pt x="58" y="34"/>
                  </a:cubicBezTo>
                  <a:cubicBezTo>
                    <a:pt x="57" y="33"/>
                    <a:pt x="56" y="32"/>
                    <a:pt x="54" y="32"/>
                  </a:cubicBezTo>
                  <a:cubicBezTo>
                    <a:pt x="52" y="30"/>
                    <a:pt x="50" y="28"/>
                    <a:pt x="47" y="27"/>
                  </a:cubicBezTo>
                  <a:close/>
                  <a:moveTo>
                    <a:pt x="63" y="43"/>
                  </a:moveTo>
                  <a:cubicBezTo>
                    <a:pt x="65" y="45"/>
                    <a:pt x="66" y="46"/>
                    <a:pt x="68" y="48"/>
                  </a:cubicBezTo>
                  <a:cubicBezTo>
                    <a:pt x="66" y="50"/>
                    <a:pt x="65" y="51"/>
                    <a:pt x="63" y="53"/>
                  </a:cubicBezTo>
                  <a:cubicBezTo>
                    <a:pt x="63" y="51"/>
                    <a:pt x="63" y="50"/>
                    <a:pt x="63" y="48"/>
                  </a:cubicBezTo>
                  <a:cubicBezTo>
                    <a:pt x="63" y="46"/>
                    <a:pt x="63" y="45"/>
                    <a:pt x="63" y="43"/>
                  </a:cubicBezTo>
                  <a:close/>
                  <a:moveTo>
                    <a:pt x="43" y="4"/>
                  </a:moveTo>
                  <a:cubicBezTo>
                    <a:pt x="47" y="4"/>
                    <a:pt x="52" y="10"/>
                    <a:pt x="55" y="19"/>
                  </a:cubicBezTo>
                  <a:cubicBezTo>
                    <a:pt x="51" y="21"/>
                    <a:pt x="47" y="22"/>
                    <a:pt x="43" y="25"/>
                  </a:cubicBezTo>
                  <a:cubicBezTo>
                    <a:pt x="39" y="22"/>
                    <a:pt x="35" y="21"/>
                    <a:pt x="31" y="19"/>
                  </a:cubicBezTo>
                  <a:cubicBezTo>
                    <a:pt x="34" y="10"/>
                    <a:pt x="39" y="4"/>
                    <a:pt x="43" y="4"/>
                  </a:cubicBezTo>
                  <a:close/>
                  <a:moveTo>
                    <a:pt x="11" y="39"/>
                  </a:moveTo>
                  <a:cubicBezTo>
                    <a:pt x="6" y="32"/>
                    <a:pt x="5" y="26"/>
                    <a:pt x="7" y="23"/>
                  </a:cubicBezTo>
                  <a:cubicBezTo>
                    <a:pt x="9" y="20"/>
                    <a:pt x="16" y="19"/>
                    <a:pt x="26" y="22"/>
                  </a:cubicBezTo>
                  <a:cubicBezTo>
                    <a:pt x="25" y="27"/>
                    <a:pt x="24" y="32"/>
                    <a:pt x="23" y="38"/>
                  </a:cubicBezTo>
                  <a:cubicBezTo>
                    <a:pt x="21" y="40"/>
                    <a:pt x="18" y="43"/>
                    <a:pt x="15" y="45"/>
                  </a:cubicBezTo>
                  <a:cubicBezTo>
                    <a:pt x="14" y="43"/>
                    <a:pt x="12" y="41"/>
                    <a:pt x="11" y="39"/>
                  </a:cubicBezTo>
                  <a:close/>
                  <a:moveTo>
                    <a:pt x="7" y="73"/>
                  </a:moveTo>
                  <a:cubicBezTo>
                    <a:pt x="5" y="70"/>
                    <a:pt x="6" y="64"/>
                    <a:pt x="11" y="57"/>
                  </a:cubicBezTo>
                  <a:cubicBezTo>
                    <a:pt x="12" y="55"/>
                    <a:pt x="14" y="53"/>
                    <a:pt x="15" y="51"/>
                  </a:cubicBezTo>
                  <a:cubicBezTo>
                    <a:pt x="18" y="53"/>
                    <a:pt x="21" y="56"/>
                    <a:pt x="23" y="58"/>
                  </a:cubicBezTo>
                  <a:cubicBezTo>
                    <a:pt x="24" y="64"/>
                    <a:pt x="25" y="69"/>
                    <a:pt x="26" y="74"/>
                  </a:cubicBezTo>
                  <a:cubicBezTo>
                    <a:pt x="16" y="77"/>
                    <a:pt x="9" y="76"/>
                    <a:pt x="7" y="73"/>
                  </a:cubicBezTo>
                  <a:close/>
                  <a:moveTo>
                    <a:pt x="43" y="92"/>
                  </a:moveTo>
                  <a:cubicBezTo>
                    <a:pt x="39" y="92"/>
                    <a:pt x="34" y="86"/>
                    <a:pt x="31" y="77"/>
                  </a:cubicBezTo>
                  <a:cubicBezTo>
                    <a:pt x="35" y="75"/>
                    <a:pt x="39" y="74"/>
                    <a:pt x="43" y="71"/>
                  </a:cubicBezTo>
                  <a:cubicBezTo>
                    <a:pt x="47" y="74"/>
                    <a:pt x="51" y="75"/>
                    <a:pt x="55" y="77"/>
                  </a:cubicBezTo>
                  <a:cubicBezTo>
                    <a:pt x="52" y="86"/>
                    <a:pt x="47" y="92"/>
                    <a:pt x="43" y="92"/>
                  </a:cubicBezTo>
                  <a:close/>
                  <a:moveTo>
                    <a:pt x="79" y="73"/>
                  </a:moveTo>
                  <a:cubicBezTo>
                    <a:pt x="77" y="76"/>
                    <a:pt x="70" y="77"/>
                    <a:pt x="60" y="74"/>
                  </a:cubicBezTo>
                  <a:cubicBezTo>
                    <a:pt x="61" y="69"/>
                    <a:pt x="62" y="64"/>
                    <a:pt x="63" y="58"/>
                  </a:cubicBezTo>
                  <a:cubicBezTo>
                    <a:pt x="65" y="56"/>
                    <a:pt x="68" y="53"/>
                    <a:pt x="71" y="51"/>
                  </a:cubicBezTo>
                  <a:cubicBezTo>
                    <a:pt x="72" y="53"/>
                    <a:pt x="74" y="55"/>
                    <a:pt x="75" y="57"/>
                  </a:cubicBezTo>
                  <a:cubicBezTo>
                    <a:pt x="80" y="64"/>
                    <a:pt x="81" y="70"/>
                    <a:pt x="7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1" name="Freeform 15"/>
            <p:cNvSpPr>
              <a:spLocks noEditPoints="1"/>
            </p:cNvSpPr>
            <p:nvPr/>
          </p:nvSpPr>
          <p:spPr bwMode="auto">
            <a:xfrm>
              <a:off x="8605838" y="-2397125"/>
              <a:ext cx="131763" cy="1333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43044121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043F881-A283-4804-BC69-C2CA14CA7881}">
  <ds:schemaRefs>
    <ds:schemaRef ds:uri="http://schemas.microsoft.com/sharepoint/v3/contenttype/forms"/>
  </ds:schemaRefs>
</ds:datastoreItem>
</file>

<file path=customXml/itemProps2.xml><?xml version="1.0" encoding="utf-8"?>
<ds:datastoreItem xmlns:ds="http://schemas.openxmlformats.org/officeDocument/2006/customXml" ds:itemID="{3F46A686-309E-4CB8-8B43-0618CA3DC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6C788-C4FC-4FDC-8A35-3D0FEBD2EC4E}">
  <ds:schemaRefs>
    <ds:schemaRef ds:uri="http://schemas.microsoft.com/office/2006/documentManagement/types"/>
    <ds:schemaRef ds:uri="http://purl.org/dc/elements/1.1/"/>
    <ds:schemaRef ds:uri="http://schemas.microsoft.com/office/infopath/2007/PartnerControls"/>
    <ds:schemaRef ds:uri="16c05727-aa75-4e4a-9b5f-8a80a1165891"/>
    <ds:schemaRef ds:uri="71af3243-3dd4-4a8d-8c0d-dd76da1f02a5"/>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Product summary presentation</Template>
  <TotalTime>1959</TotalTime>
  <Words>3223</Words>
  <Application>Microsoft Office PowerPoint</Application>
  <PresentationFormat>Widescreen</PresentationFormat>
  <Paragraphs>122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ff2</vt:lpstr>
      <vt:lpstr>Gill Sans MT</vt:lpstr>
      <vt:lpstr>Wingdings</vt:lpstr>
      <vt:lpstr>Wingdings 2</vt:lpstr>
      <vt:lpstr>DividendVTI</vt:lpstr>
      <vt:lpstr>KETATNYA SISTEM PENGENDALIAN &amp; BIAYA SISTEM PENGENDALIAN</vt:lpstr>
      <vt:lpstr>KETATNYA PENGENDALIAN HASIL</vt:lpstr>
      <vt:lpstr>PowerPoint Presentation</vt:lpstr>
      <vt:lpstr>PowerPoint Presentation</vt:lpstr>
      <vt:lpstr>PowerPoint Presentation</vt:lpstr>
      <vt:lpstr>KETATNYA PENGENDALIAN TINDAKAN</vt:lpstr>
      <vt:lpstr>Pembatas Perilaku</vt:lpstr>
      <vt:lpstr>AKUNTABILITAS TINDAKAN</vt:lpstr>
      <vt:lpstr>PowerPoint Presentation</vt:lpstr>
      <vt:lpstr>PowerPoint Presentation</vt:lpstr>
      <vt:lpstr>Ketatnya pengendalian personel/kultural</vt:lpstr>
      <vt:lpstr>BIAYA SISTEM PENGENDALIAN</vt:lpstr>
      <vt:lpstr>PERUBAHAN PERILAKU</vt:lpstr>
      <vt:lpstr>PERUBAHAN PERILAKU DAN PENGENDALIAN HASIL</vt:lpstr>
      <vt:lpstr>PowerPoint Presentation</vt:lpstr>
      <vt:lpstr>PERUBAHAN PERILAKU DAN PENGENDALIAN PERSONEL/KULTURAL</vt:lpstr>
      <vt:lpstr>GAMESMANSHIP</vt:lpstr>
      <vt:lpstr>dua bentuk utama gamesmanship, yaitu penciptaan slack dan manipulasi data. </vt:lpstr>
      <vt:lpstr>Penundaan Pekerjaan</vt:lpstr>
      <vt:lpstr>Perilaku Negatif</vt:lpstr>
      <vt:lpstr>Perilaku Negatif Yang Disebabkan Oleh Pengendalian Hasil</vt:lpstr>
      <vt:lpstr>Perilaku Negatif Yang Ditimbulkan Dari Pengendalian Tindakan</vt:lpstr>
      <vt:lpstr>Studi kasus sunshine Fashion : Penipuan,Pencurian, dan Perilaku Menyimpang AntarKarayawan </vt:lpstr>
      <vt:lpstr>Latar Belakang Perusahan</vt:lpstr>
      <vt:lpstr>Permasalahan</vt:lpstr>
      <vt:lpstr>Penyelesaian</vt:lpstr>
      <vt:lpstr>Kesimpulan</vt:lpstr>
      <vt:lpstr>tanggapan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KETATNYA SISTEM PENGENDALIAN &amp; BIAYA SISTEM PENGENDALIAN</dc:title>
  <dc:creator>emaawahyu</dc:creator>
  <cp:lastModifiedBy>Zaky Machmuddah</cp:lastModifiedBy>
  <cp:revision>31</cp:revision>
  <dcterms:created xsi:type="dcterms:W3CDTF">2022-03-18T13:17:53Z</dcterms:created>
  <dcterms:modified xsi:type="dcterms:W3CDTF">2022-03-24T03:43:14Z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