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79" r:id="rId15"/>
    <p:sldId id="284" r:id="rId16"/>
    <p:sldId id="281" r:id="rId17"/>
    <p:sldId id="277" r:id="rId18"/>
    <p:sldId id="285" r:id="rId19"/>
    <p:sldId id="286" r:id="rId20"/>
    <p:sldId id="278" r:id="rId21"/>
    <p:sldId id="283" r:id="rId22"/>
    <p:sldId id="28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4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5648-4574-43ED-ACCD-958ED233BFA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47CBF73-8BFD-411A-8A5D-93FFB0976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5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5648-4574-43ED-ACCD-958ED233BFA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7CBF73-8BFD-411A-8A5D-93FFB0976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7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5648-4574-43ED-ACCD-958ED233BFA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7CBF73-8BFD-411A-8A5D-93FFB09768A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930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5648-4574-43ED-ACCD-958ED233BFA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7CBF73-8BFD-411A-8A5D-93FFB0976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6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5648-4574-43ED-ACCD-958ED233BFA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7CBF73-8BFD-411A-8A5D-93FFB09768A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452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5648-4574-43ED-ACCD-958ED233BFA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7CBF73-8BFD-411A-8A5D-93FFB0976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46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5648-4574-43ED-ACCD-958ED233BFA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BF73-8BFD-411A-8A5D-93FFB0976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46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5648-4574-43ED-ACCD-958ED233BFA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BF73-8BFD-411A-8A5D-93FFB0976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6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5648-4574-43ED-ACCD-958ED233BFA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BF73-8BFD-411A-8A5D-93FFB0976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5648-4574-43ED-ACCD-958ED233BFA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7CBF73-8BFD-411A-8A5D-93FFB0976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4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5648-4574-43ED-ACCD-958ED233BFA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7CBF73-8BFD-411A-8A5D-93FFB0976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6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5648-4574-43ED-ACCD-958ED233BFA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7CBF73-8BFD-411A-8A5D-93FFB0976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0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5648-4574-43ED-ACCD-958ED233BFA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BF73-8BFD-411A-8A5D-93FFB0976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5648-4574-43ED-ACCD-958ED233BFA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BF73-8BFD-411A-8A5D-93FFB0976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5648-4574-43ED-ACCD-958ED233BFA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BF73-8BFD-411A-8A5D-93FFB0976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8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5648-4574-43ED-ACCD-958ED233BFA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7CBF73-8BFD-411A-8A5D-93FFB0976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43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D5648-4574-43ED-ACCD-958ED233BFA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7CBF73-8BFD-411A-8A5D-93FFB0976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0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655" y="2810982"/>
            <a:ext cx="8144134" cy="13730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PUSAT PERTANGGUNGJAWABAN KEUANGAN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89085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KELOMPOK 5: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DIAN ANGGITA WANTI (B12.2019.03975)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LENY BETA VEFRIYANTI (B12.2019.03961)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RODEARNI MANIHURUK (B12.2019.03967)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GANI SURAY AMPERA (B12.2019.04055)</a:t>
            </a:r>
          </a:p>
          <a:p>
            <a:pPr algn="l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95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ALTERNATIF HARGA TRANSFER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transfer. </a:t>
            </a:r>
          </a:p>
          <a:p>
            <a:pPr lvl="0" algn="just"/>
            <a:r>
              <a:rPr lang="en-US" dirty="0" err="1"/>
              <a:t>Harga</a:t>
            </a:r>
            <a:r>
              <a:rPr lang="en-US" dirty="0"/>
              <a:t> transfer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</a:p>
          <a:p>
            <a:pPr lvl="0" algn="just"/>
            <a:r>
              <a:rPr lang="en-US" dirty="0" err="1"/>
              <a:t>Harga</a:t>
            </a:r>
            <a:r>
              <a:rPr lang="en-US" dirty="0"/>
              <a:t> transfer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marginal yang di </a:t>
            </a:r>
            <a:r>
              <a:rPr lang="en-US" dirty="0" err="1"/>
              <a:t>perkirakan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variable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Harga</a:t>
            </a:r>
            <a:r>
              <a:rPr lang="en-US" dirty="0"/>
              <a:t> transfer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Harga</a:t>
            </a:r>
            <a:r>
              <a:rPr lang="en-US" dirty="0"/>
              <a:t> transfer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di </a:t>
            </a:r>
            <a:r>
              <a:rPr lang="en-US" dirty="0" err="1"/>
              <a:t>tambah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markup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74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VARIASI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66" y="2169448"/>
            <a:ext cx="9613861" cy="405104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transfer.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actual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beragam</a:t>
            </a:r>
            <a:r>
              <a:rPr lang="en-US" dirty="0"/>
              <a:t>.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transfer </a:t>
            </a:r>
            <a:r>
              <a:rPr lang="en-US" dirty="0" err="1"/>
              <a:t>adalah</a:t>
            </a:r>
            <a:r>
              <a:rPr lang="en-US" dirty="0"/>
              <a:t> marginal Cost Plus a fixed Lump-sum fee di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mengimbangi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di transfer </a:t>
            </a:r>
            <a:r>
              <a:rPr lang="en-US" dirty="0" err="1"/>
              <a:t>secara</a:t>
            </a:r>
            <a:r>
              <a:rPr lang="en-US" dirty="0"/>
              <a:t> internal. 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marginal cost lump-sum </a:t>
            </a:r>
            <a:r>
              <a:rPr lang="en-US" dirty="0" err="1"/>
              <a:t>adalah</a:t>
            </a:r>
            <a:r>
              <a:rPr lang="en-US" dirty="0"/>
              <a:t> manager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lump-sum fee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internal yang </a:t>
            </a:r>
            <a:r>
              <a:rPr lang="en-US" dirty="0" err="1"/>
              <a:t>akan</a:t>
            </a:r>
            <a:r>
              <a:rPr lang="en-US" dirty="0"/>
              <a:t> di </a:t>
            </a:r>
            <a:r>
              <a:rPr lang="en-US" dirty="0" err="1"/>
              <a:t>butuhkan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mendatang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	Dual </a:t>
            </a:r>
            <a:r>
              <a:rPr lang="en-US" dirty="0"/>
              <a:t>Rate transfer Price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lain.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mendekatinya</a:t>
            </a:r>
            <a:r>
              <a:rPr lang="en-US" dirty="0"/>
              <a:t>),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marginal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 Manager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kelemahanya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menghancurkan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internal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insentif</a:t>
            </a:r>
            <a:r>
              <a:rPr lang="en-US" dirty="0"/>
              <a:t> </a:t>
            </a:r>
            <a:r>
              <a:rPr lang="en-US" dirty="0" err="1"/>
              <a:t>ekonomi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64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PENGALAMAN AWAL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600" y="1589899"/>
            <a:ext cx="9613861" cy="405104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/>
              <a:t>awal</a:t>
            </a:r>
            <a:r>
              <a:rPr lang="en-US" dirty="0"/>
              <a:t> KCC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divisi</a:t>
            </a:r>
            <a:r>
              <a:rPr lang="en-US" dirty="0"/>
              <a:t> </a:t>
            </a:r>
            <a:r>
              <a:rPr lang="en-US" dirty="0" err="1"/>
              <a:t>divisi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kekhawatiran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 </a:t>
            </a:r>
            <a:r>
              <a:rPr lang="en-US" dirty="0" err="1"/>
              <a:t>Inisiatif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ED Sanchez,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Divisi</a:t>
            </a:r>
            <a:r>
              <a:rPr lang="en-US" dirty="0"/>
              <a:t> </a:t>
            </a:r>
            <a:r>
              <a:rPr lang="en-US" dirty="0" err="1"/>
              <a:t>pesanan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mengusulkan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Pemotong</a:t>
            </a:r>
            <a:r>
              <a:rPr lang="en-US" dirty="0"/>
              <a:t> </a:t>
            </a:r>
            <a:r>
              <a:rPr lang="en-US" dirty="0" err="1"/>
              <a:t>kain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yang di </a:t>
            </a:r>
            <a:r>
              <a:rPr lang="en-US" dirty="0" err="1"/>
              <a:t>diskonto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sepadan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Kevin </a:t>
            </a:r>
            <a:r>
              <a:rPr lang="en-US" dirty="0" err="1"/>
              <a:t>menjelaskan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saya</a:t>
            </a:r>
            <a:r>
              <a:rPr lang="en-US" dirty="0"/>
              <a:t>,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divisi</a:t>
            </a:r>
            <a:r>
              <a:rPr lang="en-US" dirty="0"/>
              <a:t> </a:t>
            </a:r>
            <a:r>
              <a:rPr lang="en-US" dirty="0" err="1"/>
              <a:t>pesanan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.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. Kami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margin di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pesanan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kami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kami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kami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pikir</a:t>
            </a:r>
            <a:r>
              <a:rPr lang="en-US" dirty="0"/>
              <a:t> ED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yang </a:t>
            </a:r>
            <a:r>
              <a:rPr lang="en-US" dirty="0" err="1"/>
              <a:t>salah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	Ed </a:t>
            </a:r>
            <a:r>
              <a:rPr lang="en-US" dirty="0"/>
              <a:t>Sanchez (</a:t>
            </a:r>
            <a:r>
              <a:rPr lang="en-US" dirty="0" err="1"/>
              <a:t>divisi</a:t>
            </a:r>
            <a:r>
              <a:rPr lang="en-US" dirty="0"/>
              <a:t> </a:t>
            </a:r>
            <a:r>
              <a:rPr lang="en-US" dirty="0" err="1"/>
              <a:t>pesanan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Gilirannya</a:t>
            </a:r>
            <a:r>
              <a:rPr lang="en-US" dirty="0"/>
              <a:t>, </a:t>
            </a:r>
            <a:r>
              <a:rPr lang="en-US" dirty="0" err="1"/>
              <a:t>mengeluhkan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R &amp; D </a:t>
            </a:r>
            <a:r>
              <a:rPr lang="en-US" dirty="0" err="1"/>
              <a:t>terlalu</a:t>
            </a:r>
            <a:r>
              <a:rPr lang="en-US" dirty="0"/>
              <a:t> “ </a:t>
            </a:r>
            <a:r>
              <a:rPr lang="en-US" dirty="0" err="1"/>
              <a:t>reaktif</a:t>
            </a:r>
            <a:r>
              <a:rPr lang="en-US" dirty="0"/>
              <a:t> “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diperkenalkan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para </a:t>
            </a:r>
            <a:r>
              <a:rPr lang="en-US" dirty="0" err="1"/>
              <a:t>pesaing</a:t>
            </a:r>
            <a:r>
              <a:rPr lang="en-US" dirty="0"/>
              <a:t>,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penjualannya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ide 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03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655" y="502191"/>
            <a:ext cx="8911687" cy="1280890"/>
          </a:xfrm>
        </p:spPr>
        <p:txBody>
          <a:bodyPr/>
          <a:lstStyle/>
          <a:p>
            <a:r>
              <a:rPr lang="en-US" b="1" dirty="0" smtClean="0"/>
              <a:t>STUDI KASUS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569" y="1783081"/>
            <a:ext cx="9613861" cy="420559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err="1" smtClean="0"/>
              <a:t>Zumwald</a:t>
            </a:r>
            <a:r>
              <a:rPr lang="en-US" dirty="0" smtClean="0"/>
              <a:t> </a:t>
            </a:r>
            <a:r>
              <a:rPr lang="en-US" dirty="0"/>
              <a:t>AG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 algn="just">
              <a:buNone/>
            </a:pPr>
            <a:r>
              <a:rPr lang="en-US" dirty="0"/>
              <a:t>PERUSAHAAN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Zumwaid</a:t>
            </a:r>
            <a:r>
              <a:rPr lang="en-US" dirty="0" smtClean="0"/>
              <a:t> </a:t>
            </a:r>
            <a:r>
              <a:rPr lang="en-US" dirty="0"/>
              <a:t>AG, Yang </a:t>
            </a:r>
            <a:r>
              <a:rPr lang="en-US" dirty="0" err="1"/>
              <a:t>berpusat</a:t>
            </a:r>
            <a:r>
              <a:rPr lang="en-US" dirty="0"/>
              <a:t> </a:t>
            </a:r>
            <a:r>
              <a:rPr lang="en-US" dirty="0" err="1"/>
              <a:t>diCologne</a:t>
            </a:r>
            <a:r>
              <a:rPr lang="en-US" dirty="0"/>
              <a:t>, </a:t>
            </a:r>
            <a:r>
              <a:rPr lang="en-US" dirty="0" err="1"/>
              <a:t>Jerman</a:t>
            </a:r>
            <a:r>
              <a:rPr lang="en-US" dirty="0"/>
              <a:t>,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pencitraan</a:t>
            </a:r>
            <a:r>
              <a:rPr lang="en-US" dirty="0"/>
              <a:t> </a:t>
            </a:r>
            <a:r>
              <a:rPr lang="en-US" dirty="0" err="1"/>
              <a:t>diagnostik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perlengkapan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bio </a:t>
            </a:r>
            <a:r>
              <a:rPr lang="en-US" dirty="0" err="1"/>
              <a:t>medis</a:t>
            </a:r>
            <a:r>
              <a:rPr lang="en-US" dirty="0"/>
              <a:t>. Perusahaan </a:t>
            </a:r>
            <a:r>
              <a:rPr lang="en-US" dirty="0" err="1"/>
              <a:t>diorganisasikan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divisi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. Total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$3 </a:t>
            </a:r>
            <a:r>
              <a:rPr lang="en-US" dirty="0" err="1" smtClean="0"/>
              <a:t>milliar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/>
              <a:t>zum</a:t>
            </a:r>
            <a:r>
              <a:rPr lang="en-US" dirty="0"/>
              <a:t> wait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desentralisasi</a:t>
            </a:r>
            <a:r>
              <a:rPr lang="en-US" dirty="0"/>
              <a:t>.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divisi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otonomi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minimalnya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. </a:t>
            </a:r>
            <a:r>
              <a:rPr lang="en-US" dirty="0" err="1"/>
              <a:t>Kinerja</a:t>
            </a:r>
            <a:r>
              <a:rPr lang="en-US" dirty="0"/>
              <a:t> di </a:t>
            </a:r>
            <a:r>
              <a:rPr lang="en-US" dirty="0" err="1"/>
              <a:t>evaluasi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bonus management </a:t>
            </a:r>
            <a:r>
              <a:rPr lang="en-US" dirty="0" err="1"/>
              <a:t>ditetapkan</a:t>
            </a:r>
            <a:r>
              <a:rPr lang="en-US" dirty="0"/>
              <a:t>,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target yang </a:t>
            </a:r>
            <a:r>
              <a:rPr lang="en-US" dirty="0" err="1"/>
              <a:t>dianggarkan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Return On Invested Capital (ROIC)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divisi</a:t>
            </a:r>
            <a:r>
              <a:rPr lang="en-US" dirty="0"/>
              <a:t>.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di </a:t>
            </a:r>
            <a:r>
              <a:rPr lang="en-US" dirty="0" err="1"/>
              <a:t>integrasikan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,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Divisi</a:t>
            </a:r>
            <a:r>
              <a:rPr lang="en-US" dirty="0"/>
              <a:t> </a:t>
            </a:r>
            <a:r>
              <a:rPr lang="en-US" dirty="0" err="1"/>
              <a:t>diperbolehkan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mendatangkan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butuhkan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pemasok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591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600" y="1564140"/>
            <a:ext cx="9613861" cy="42828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Ada 3 </a:t>
            </a:r>
            <a:r>
              <a:rPr lang="en-US" dirty="0" err="1" smtClean="0"/>
              <a:t>devisi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keributan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imaging system Division (ISD), Heidelberg Division (Heidelberg), </a:t>
            </a:r>
            <a:r>
              <a:rPr lang="en-US" dirty="0" err="1" smtClean="0"/>
              <a:t>dan</a:t>
            </a:r>
            <a:r>
              <a:rPr lang="en-US" dirty="0" smtClean="0"/>
              <a:t> electronic Components </a:t>
            </a:r>
            <a:r>
              <a:rPr lang="en-US" dirty="0" err="1" smtClean="0"/>
              <a:t>Divion</a:t>
            </a:r>
            <a:r>
              <a:rPr lang="en-US" dirty="0" smtClean="0"/>
              <a:t> (ECD)</a:t>
            </a:r>
          </a:p>
          <a:p>
            <a:pPr marL="457200" indent="-457200" algn="just">
              <a:buAutoNum type="arabicPeriod"/>
            </a:pPr>
            <a:r>
              <a:rPr lang="en-US" dirty="0" smtClean="0"/>
              <a:t>ISD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pencitraan</a:t>
            </a:r>
            <a:r>
              <a:rPr lang="en-US" dirty="0" smtClean="0"/>
              <a:t> </a:t>
            </a:r>
            <a:r>
              <a:rPr lang="en-US" dirty="0" err="1" smtClean="0"/>
              <a:t>resonansi</a:t>
            </a:r>
            <a:r>
              <a:rPr lang="en-US" dirty="0" smtClean="0"/>
              <a:t> </a:t>
            </a:r>
            <a:r>
              <a:rPr lang="en-US" dirty="0" err="1" smtClean="0"/>
              <a:t>magnetis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uktrasound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 di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500.000-1 </a:t>
            </a:r>
            <a:r>
              <a:rPr lang="en-US" dirty="0" err="1" smtClean="0"/>
              <a:t>Juta</a:t>
            </a:r>
            <a:r>
              <a:rPr lang="en-US" dirty="0" smtClean="0"/>
              <a:t>. </a:t>
            </a:r>
          </a:p>
          <a:p>
            <a:pPr marL="457200" indent="-457200" algn="just">
              <a:buAutoNum type="arabicPeriod"/>
            </a:pPr>
            <a:r>
              <a:rPr lang="en-US" dirty="0" smtClean="0"/>
              <a:t>Heidelberg </a:t>
            </a:r>
            <a:r>
              <a:rPr lang="en-US" dirty="0" err="1" smtClean="0"/>
              <a:t>menjual</a:t>
            </a:r>
            <a:r>
              <a:rPr lang="en-US" dirty="0" smtClean="0"/>
              <a:t> monitor </a:t>
            </a:r>
            <a:r>
              <a:rPr lang="en-US" dirty="0" err="1" smtClean="0"/>
              <a:t>beresolusi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 display</a:t>
            </a:r>
          </a:p>
          <a:p>
            <a:pPr marL="457200" indent="-457200" algn="just">
              <a:buAutoNum type="arabicPeriod"/>
            </a:pPr>
            <a:r>
              <a:rPr lang="en-US" dirty="0" smtClean="0"/>
              <a:t>ECD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subassembly </a:t>
            </a:r>
            <a:r>
              <a:rPr lang="en-US" dirty="0" err="1" smtClean="0"/>
              <a:t>terintegrasi</a:t>
            </a:r>
            <a:r>
              <a:rPr lang="en-US" dirty="0" smtClean="0"/>
              <a:t> yang </a:t>
            </a:r>
            <a:r>
              <a:rPr lang="en-US" dirty="0" err="1" smtClean="0"/>
              <a:t>khususkan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. ECD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captive supplier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–</a:t>
            </a:r>
            <a:r>
              <a:rPr lang="en-US" dirty="0" err="1" smtClean="0"/>
              <a:t>divisi</a:t>
            </a:r>
            <a:r>
              <a:rPr lang="en-US" dirty="0" smtClean="0"/>
              <a:t> lain di </a:t>
            </a:r>
            <a:r>
              <a:rPr lang="en-US" dirty="0" err="1" smtClean="0"/>
              <a:t>Zumwald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decade </a:t>
            </a:r>
            <a:r>
              <a:rPr lang="en-US" dirty="0" err="1" smtClean="0"/>
              <a:t>terkahir</a:t>
            </a:r>
            <a:r>
              <a:rPr lang="en-US" dirty="0" smtClean="0"/>
              <a:t> para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/>
              <a:t> </a:t>
            </a:r>
            <a:r>
              <a:rPr lang="en-US" dirty="0" smtClean="0"/>
              <a:t>ECD di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08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Kasus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Harga</a:t>
            </a:r>
            <a:r>
              <a:rPr lang="en-US" dirty="0" smtClean="0"/>
              <a:t> transfer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internal.</a:t>
            </a:r>
          </a:p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ISD yang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internal.</a:t>
            </a:r>
          </a:p>
        </p:txBody>
      </p:sp>
    </p:spTree>
    <p:extLst>
      <p:ext uri="{BB962C8B-B14F-4D97-AF65-F5344CB8AC3E}">
        <p14:creationId xmlns:p14="http://schemas.microsoft.com/office/powerpoint/2010/main" val="2165448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2469" y="646648"/>
            <a:ext cx="8911687" cy="1280890"/>
          </a:xfrm>
        </p:spPr>
        <p:txBody>
          <a:bodyPr/>
          <a:lstStyle/>
          <a:p>
            <a:r>
              <a:rPr lang="en-US" b="1" dirty="0" smtClean="0"/>
              <a:t>PERMASALAHAN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Agustus</a:t>
            </a:r>
            <a:r>
              <a:rPr lang="en-US" dirty="0" smtClean="0"/>
              <a:t> 2002,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percekcokan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para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Zumwald</a:t>
            </a:r>
            <a:r>
              <a:rPr lang="en-US" dirty="0" smtClean="0"/>
              <a:t> AG. Rolf </a:t>
            </a:r>
            <a:r>
              <a:rPr lang="en-US" dirty="0" err="1" smtClean="0"/>
              <a:t>Fettinger</a:t>
            </a:r>
            <a:r>
              <a:rPr lang="en-US" dirty="0" smtClean="0"/>
              <a:t>,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campur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keributan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9777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3510" y="637317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SENGKETA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573" y="1262450"/>
            <a:ext cx="8915400" cy="377762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tahun</a:t>
            </a:r>
            <a:r>
              <a:rPr lang="en-US" dirty="0"/>
              <a:t> 2001, ISD Men design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pencitraan</a:t>
            </a:r>
            <a:r>
              <a:rPr lang="en-US" dirty="0"/>
              <a:t> </a:t>
            </a:r>
            <a:r>
              <a:rPr lang="en-US" dirty="0" err="1"/>
              <a:t>Ultrasonik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dinamakan</a:t>
            </a:r>
            <a:r>
              <a:rPr lang="en-US" dirty="0"/>
              <a:t> X73. </a:t>
            </a:r>
            <a:r>
              <a:rPr lang="en-US" dirty="0" err="1"/>
              <a:t>Banyak</a:t>
            </a:r>
            <a:r>
              <a:rPr lang="en-US" dirty="0"/>
              <a:t> yang </a:t>
            </a:r>
            <a:r>
              <a:rPr lang="en-US" dirty="0" err="1"/>
              <a:t>mengharapkan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X73.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penggunanya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. </a:t>
            </a:r>
            <a:r>
              <a:rPr lang="en-US" dirty="0" err="1"/>
              <a:t>Insinyur</a:t>
            </a:r>
            <a:r>
              <a:rPr lang="en-US" dirty="0"/>
              <a:t> Heidelberg </a:t>
            </a:r>
            <a:r>
              <a:rPr lang="en-US" dirty="0" err="1"/>
              <a:t>berpartisipasi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X73, </a:t>
            </a:r>
            <a:r>
              <a:rPr lang="en-US" dirty="0" err="1"/>
              <a:t>tetapi</a:t>
            </a:r>
            <a:r>
              <a:rPr lang="en-US" dirty="0"/>
              <a:t> Heidelberg </a:t>
            </a:r>
            <a:r>
              <a:rPr lang="en-US" dirty="0" err="1"/>
              <a:t>dikompensasikan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dihabiskan</a:t>
            </a:r>
            <a:r>
              <a:rPr lang="en-US" dirty="0"/>
              <a:t> </a:t>
            </a:r>
            <a:r>
              <a:rPr lang="en-US" dirty="0" err="1"/>
              <a:t>karyawannya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spesifikasinya</a:t>
            </a:r>
            <a:r>
              <a:rPr lang="en-US" dirty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, </a:t>
            </a:r>
            <a:r>
              <a:rPr lang="en-US" dirty="0" err="1" smtClean="0"/>
              <a:t>manajer</a:t>
            </a:r>
            <a:r>
              <a:rPr lang="en-US" dirty="0" smtClean="0"/>
              <a:t> ISD 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yang di </a:t>
            </a:r>
            <a:r>
              <a:rPr lang="en-US" dirty="0" err="1" smtClean="0"/>
              <a:t>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X73. Heidelberg di </a:t>
            </a:r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utuk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tawaran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memasok</a:t>
            </a:r>
            <a:r>
              <a:rPr lang="en-US" dirty="0" smtClean="0"/>
              <a:t> display yang di </a:t>
            </a:r>
            <a:r>
              <a:rPr lang="en-US" dirty="0" err="1" smtClean="0"/>
              <a:t>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smtClean="0"/>
              <a:t>X73. </a:t>
            </a:r>
            <a:r>
              <a:rPr lang="en-US" dirty="0" err="1"/>
              <a:t>S</a:t>
            </a:r>
            <a:r>
              <a:rPr lang="en-US" dirty="0" err="1" smtClean="0"/>
              <a:t>ama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lain. Yang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Bogardus</a:t>
            </a:r>
            <a:r>
              <a:rPr lang="en-US" dirty="0" smtClean="0"/>
              <a:t> </a:t>
            </a:r>
            <a:r>
              <a:rPr lang="en-US" dirty="0" smtClean="0"/>
              <a:t>NV,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yang </a:t>
            </a:r>
            <a:r>
              <a:rPr lang="en-US" dirty="0" err="1" smtClean="0"/>
              <a:t>terkenal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–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Bogardas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lama </a:t>
            </a:r>
            <a:r>
              <a:rPr lang="en-US" dirty="0" err="1" smtClean="0"/>
              <a:t>menajdi</a:t>
            </a:r>
            <a:r>
              <a:rPr lang="en-US" dirty="0" smtClean="0"/>
              <a:t> </a:t>
            </a:r>
            <a:r>
              <a:rPr lang="en-US" dirty="0" err="1" smtClean="0"/>
              <a:t>pemasuk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Zumwald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memasok</a:t>
            </a:r>
            <a:r>
              <a:rPr lang="en-US" dirty="0" smtClean="0"/>
              <a:t> unit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display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Zumwald</a:t>
            </a:r>
            <a:r>
              <a:rPr lang="en-US" dirty="0" smtClean="0"/>
              <a:t> yang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Display Technology </a:t>
            </a:r>
            <a:r>
              <a:rPr lang="en-US" dirty="0" err="1" smtClean="0"/>
              <a:t>Ple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yang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di </a:t>
            </a:r>
            <a:r>
              <a:rPr lang="en-US" dirty="0" err="1" smtClean="0"/>
              <a:t>kenal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agresif</a:t>
            </a:r>
            <a:r>
              <a:rPr lang="en-US" dirty="0" smtClean="0"/>
              <a:t> demi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pangsa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95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879681"/>
              </p:ext>
            </p:extLst>
          </p:nvPr>
        </p:nvGraphicFramePr>
        <p:xfrm>
          <a:off x="1638301" y="477670"/>
          <a:ext cx="9866314" cy="1483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3157"/>
                <a:gridCol w="4933157"/>
              </a:tblGrid>
              <a:tr h="37072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Pemasok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per </a:t>
                      </a:r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X73(</a:t>
                      </a:r>
                      <a:r>
                        <a:rPr lang="en-US" dirty="0" err="1" smtClean="0"/>
                        <a:t>miliar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Divisi</a:t>
                      </a:r>
                      <a:r>
                        <a:rPr lang="en-US" dirty="0" smtClean="0"/>
                        <a:t> Heidelberg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Bogardus</a:t>
                      </a:r>
                      <a:r>
                        <a:rPr lang="en-US" dirty="0" smtClean="0"/>
                        <a:t> NV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120.500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Display</a:t>
                      </a:r>
                      <a:r>
                        <a:rPr lang="en-US" baseline="0" dirty="0" smtClean="0"/>
                        <a:t> Technologies </a:t>
                      </a:r>
                      <a:r>
                        <a:rPr lang="en-US" baseline="0" dirty="0" err="1" smtClean="0"/>
                        <a:t>Plc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919510" y="1992573"/>
            <a:ext cx="8915400" cy="40347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terhimpun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manajemennya</a:t>
            </a:r>
            <a:r>
              <a:rPr lang="en-US" dirty="0" smtClean="0"/>
              <a:t>. Conrad Bauer,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ISD, </a:t>
            </a:r>
            <a:r>
              <a:rPr lang="en-US" dirty="0" err="1" smtClean="0"/>
              <a:t>mengumunkan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ISD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display </a:t>
            </a:r>
            <a:r>
              <a:rPr lang="en-US" dirty="0" err="1" smtClean="0"/>
              <a:t>dan</a:t>
            </a:r>
            <a:r>
              <a:rPr lang="en-US" dirty="0" smtClean="0"/>
              <a:t> display technology 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Heidelberg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gusar</a:t>
            </a:r>
            <a:r>
              <a:rPr lang="en-US" dirty="0" smtClean="0"/>
              <a:t> 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protes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Bauer,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protes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Rolf </a:t>
            </a:r>
            <a:r>
              <a:rPr lang="en-US" dirty="0" err="1" smtClean="0"/>
              <a:t>Fettinger</a:t>
            </a:r>
            <a:r>
              <a:rPr lang="en-US" dirty="0" smtClean="0"/>
              <a:t>,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Zumwald</a:t>
            </a:r>
            <a:r>
              <a:rPr lang="en-US" dirty="0" smtClean="0"/>
              <a:t>. </a:t>
            </a:r>
            <a:r>
              <a:rPr lang="en-US" dirty="0" err="1" smtClean="0"/>
              <a:t>Fettinger</a:t>
            </a:r>
            <a:r>
              <a:rPr lang="en-US" dirty="0" smtClean="0"/>
              <a:t> </a:t>
            </a:r>
            <a:r>
              <a:rPr lang="en-US" dirty="0" err="1" smtClean="0"/>
              <a:t>setuju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0" indent="0" algn="just">
              <a:buFont typeface="Wingdings 3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di </a:t>
            </a:r>
            <a:r>
              <a:rPr lang="en-US" dirty="0" err="1" smtClean="0"/>
              <a:t>adakan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29 </a:t>
            </a:r>
            <a:r>
              <a:rPr lang="en-US" dirty="0" err="1" smtClean="0"/>
              <a:t>Agustus</a:t>
            </a:r>
            <a:r>
              <a:rPr lang="en-US" dirty="0" smtClean="0"/>
              <a:t> 2002.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29 </a:t>
            </a:r>
            <a:r>
              <a:rPr lang="en-US" dirty="0" err="1" smtClean="0"/>
              <a:t>Agustus</a:t>
            </a:r>
            <a:r>
              <a:rPr lang="en-US" dirty="0" smtClean="0"/>
              <a:t> 2002. </a:t>
            </a:r>
            <a:r>
              <a:rPr lang="en-US" dirty="0" err="1" smtClean="0"/>
              <a:t>Halperin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Christian Schonberg,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ECD, </a:t>
            </a:r>
            <a:r>
              <a:rPr lang="en-US" dirty="0" err="1" smtClean="0"/>
              <a:t>menghadiri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kasusnya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heidberg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ISD, Heidelberg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ECD. </a:t>
            </a:r>
          </a:p>
          <a:p>
            <a:pPr marL="0" indent="0" algn="just">
              <a:buFont typeface="Wingdings 3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Bauer </a:t>
            </a:r>
            <a:r>
              <a:rPr lang="en-US" dirty="0" err="1" smtClean="0"/>
              <a:t>seketika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kemarahannya</a:t>
            </a:r>
            <a:r>
              <a:rPr lang="en-US" dirty="0" smtClean="0"/>
              <a:t>: ‘’</a:t>
            </a:r>
            <a:r>
              <a:rPr lang="en-US" dirty="0" err="1" smtClean="0"/>
              <a:t>paul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membebankan</a:t>
            </a:r>
            <a:r>
              <a:rPr lang="en-US" dirty="0" smtClean="0"/>
              <a:t> mark-up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display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membayarnya</a:t>
            </a:r>
            <a:r>
              <a:rPr lang="en-US" dirty="0" smtClean="0"/>
              <a:t>.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X73 </a:t>
            </a:r>
            <a:r>
              <a:rPr lang="en-US" dirty="0" err="1" smtClean="0"/>
              <a:t>dipasar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bias </a:t>
            </a:r>
            <a:r>
              <a:rPr lang="en-US" dirty="0" err="1" smtClean="0"/>
              <a:t>menunjukkan</a:t>
            </a:r>
            <a:r>
              <a:rPr lang="en-US" dirty="0" smtClean="0"/>
              <a:t> ROIC yang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harganya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bias </a:t>
            </a:r>
            <a:r>
              <a:rPr lang="en-US" dirty="0" err="1" smtClean="0"/>
              <a:t>membebankan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. Paul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sungguh-sungguh</a:t>
            </a:r>
            <a:r>
              <a:rPr lang="en-US" dirty="0" smtClean="0"/>
              <a:t> </a:t>
            </a:r>
            <a:r>
              <a:rPr lang="en-US" dirty="0" err="1" smtClean="0"/>
              <a:t>menginginkan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Saya</a:t>
            </a:r>
            <a:r>
              <a:rPr lang="en-US" dirty="0" smtClean="0"/>
              <a:t> tau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belakangan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relative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baginya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, yang </a:t>
            </a:r>
            <a:r>
              <a:rPr lang="en-US" dirty="0" err="1" smtClean="0"/>
              <a:t>dilakukannya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mengutip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mengeluh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.’’ Kita </a:t>
            </a:r>
            <a:r>
              <a:rPr lang="en-US" dirty="0" err="1" smtClean="0"/>
              <a:t>membuang-buang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disini</a:t>
            </a:r>
            <a:r>
              <a:rPr lang="en-US" dirty="0" smtClean="0"/>
              <a:t>. Mari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hentikan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agar </a:t>
            </a:r>
            <a:r>
              <a:rPr lang="en-US" dirty="0" err="1" smtClean="0"/>
              <a:t>kita</a:t>
            </a:r>
            <a:r>
              <a:rPr lang="en-US" dirty="0" smtClean="0"/>
              <a:t> bias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sulit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90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8905"/>
          </a:xfrm>
        </p:spPr>
        <p:txBody>
          <a:bodyPr/>
          <a:lstStyle/>
          <a:p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Fakta-Fakta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6096" y="1678675"/>
            <a:ext cx="10098893" cy="4232547"/>
          </a:xfrm>
        </p:spPr>
        <p:txBody>
          <a:bodyPr/>
          <a:lstStyle/>
          <a:p>
            <a:r>
              <a:rPr lang="en-US" dirty="0" smtClean="0"/>
              <a:t>Target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tentatif</a:t>
            </a:r>
            <a:r>
              <a:rPr lang="en-US" dirty="0" smtClean="0"/>
              <a:t> ISD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X73 </a:t>
            </a:r>
            <a:r>
              <a:rPr lang="en-US" dirty="0" err="1" smtClean="0"/>
              <a:t>adalah</a:t>
            </a:r>
            <a:r>
              <a:rPr lang="en-US" dirty="0" smtClean="0"/>
              <a:t> €340.000.</a:t>
            </a:r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Heidelberg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display </a:t>
            </a:r>
            <a:r>
              <a:rPr lang="en-US" dirty="0" err="1" smtClean="0"/>
              <a:t>adalah</a:t>
            </a:r>
            <a:r>
              <a:rPr lang="en-US" dirty="0" smtClean="0"/>
              <a:t>                €105.000. </a:t>
            </a:r>
            <a:r>
              <a:rPr lang="en-US" dirty="0" err="1" smtClean="0"/>
              <a:t>Mr.Helperin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malambatnya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global, </a:t>
            </a:r>
            <a:r>
              <a:rPr lang="en-US" dirty="0" err="1" smtClean="0"/>
              <a:t>lini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di Heidelberg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70%</a:t>
            </a:r>
          </a:p>
          <a:p>
            <a:r>
              <a:rPr lang="en-US" dirty="0" err="1" smtClean="0"/>
              <a:t>Biaya</a:t>
            </a:r>
            <a:r>
              <a:rPr lang="en-US" dirty="0" smtClean="0"/>
              <a:t> Heidelberg </a:t>
            </a:r>
            <a:r>
              <a:rPr lang="en-US" dirty="0" err="1" smtClean="0"/>
              <a:t>mencakup</a:t>
            </a:r>
            <a:r>
              <a:rPr lang="en-US" dirty="0" smtClean="0"/>
              <a:t> €21.600.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€18.000, yang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setengahnya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out-of-pocket.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err="1" smtClean="0"/>
              <a:t>Beuer</a:t>
            </a:r>
            <a:r>
              <a:rPr lang="en-US" b="1" dirty="0" smtClean="0"/>
              <a:t> </a:t>
            </a:r>
            <a:r>
              <a:rPr lang="en-US" b="1" dirty="0" err="1" smtClean="0"/>
              <a:t>mengingatkan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kebijakan</a:t>
            </a:r>
            <a:r>
              <a:rPr lang="en-US" b="1" dirty="0" smtClean="0"/>
              <a:t> </a:t>
            </a:r>
            <a:r>
              <a:rPr lang="en-US" b="1" dirty="0" err="1" smtClean="0"/>
              <a:t>perusahaan</a:t>
            </a:r>
            <a:r>
              <a:rPr lang="en-US" b="1" dirty="0" smtClean="0"/>
              <a:t> </a:t>
            </a:r>
            <a:r>
              <a:rPr lang="en-US" b="1" dirty="0" err="1" smtClean="0"/>
              <a:t>mengenai</a:t>
            </a:r>
            <a:r>
              <a:rPr lang="en-US" b="1" dirty="0" smtClean="0"/>
              <a:t> </a:t>
            </a:r>
            <a:r>
              <a:rPr lang="en-US" b="1" dirty="0" err="1" smtClean="0"/>
              <a:t>kebebasan</a:t>
            </a:r>
            <a:r>
              <a:rPr lang="en-US" b="1" dirty="0" smtClean="0"/>
              <a:t> </a:t>
            </a:r>
            <a:r>
              <a:rPr lang="en-US" b="1" dirty="0" err="1" smtClean="0"/>
              <a:t>penyediaan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daya</a:t>
            </a:r>
            <a:r>
              <a:rPr lang="en-US" b="1" dirty="0" smtClean="0"/>
              <a:t>.             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899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PUSAT PERTANGGUNGJAWABAN KEUANGAN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laba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return ( </a:t>
            </a:r>
            <a:r>
              <a:rPr lang="en-US" dirty="0" err="1"/>
              <a:t>contohnya</a:t>
            </a:r>
            <a:r>
              <a:rPr lang="en-US" dirty="0"/>
              <a:t>, return on equity – ROE ).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2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lvl="0" algn="just"/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pertanggung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, yang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akuntanbilitas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Perencananan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, yang di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menetukan</a:t>
            </a:r>
            <a:r>
              <a:rPr lang="en-US" dirty="0"/>
              <a:t> target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insentif</a:t>
            </a:r>
            <a:r>
              <a:rPr lang="en-US" dirty="0"/>
              <a:t>, yang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imbalan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854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KEPUTUSAN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Seraya</a:t>
            </a:r>
            <a:r>
              <a:rPr lang="en-US" dirty="0" smtClean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membubarkan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, </a:t>
            </a:r>
            <a:r>
              <a:rPr lang="en-US" dirty="0" err="1"/>
              <a:t>Fettinger</a:t>
            </a:r>
            <a:r>
              <a:rPr lang="en-US" dirty="0"/>
              <a:t> </a:t>
            </a:r>
            <a:r>
              <a:rPr lang="en-US" dirty="0" err="1"/>
              <a:t>berjanji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.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merenungkan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kompromi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460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menguntungkan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mementingkan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mementingkan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memikirkan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21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memaksimalkan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Divisi</a:t>
            </a:r>
            <a:r>
              <a:rPr lang="en-US" dirty="0" smtClean="0"/>
              <a:t> ISD </a:t>
            </a:r>
            <a:r>
              <a:rPr lang="en-US" dirty="0" err="1" smtClean="0"/>
              <a:t>memasok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internal.</a:t>
            </a:r>
          </a:p>
          <a:p>
            <a:r>
              <a:rPr lang="en-US" dirty="0" smtClean="0"/>
              <a:t>Perusahaan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memasok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internal.</a:t>
            </a:r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terjalin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agar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47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KEUNGGULAN SISTEM PENGENDALIAN HASIL KEUANGAN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.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return </a:t>
            </a:r>
            <a:r>
              <a:rPr lang="en-US" dirty="0" err="1"/>
              <a:t>untuk</a:t>
            </a:r>
            <a:r>
              <a:rPr lang="en-US" dirty="0"/>
              <a:t> investor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di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ringkasan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inisiatif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,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) </a:t>
            </a:r>
            <a:r>
              <a:rPr lang="en-US" dirty="0" err="1"/>
              <a:t>pengukuran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28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ketiga</a:t>
            </a:r>
            <a:r>
              <a:rPr lang="en-US" dirty="0"/>
              <a:t>,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relative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.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–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sederhana-relatif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di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.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di </a:t>
            </a:r>
            <a:r>
              <a:rPr lang="en-US" dirty="0" err="1"/>
              <a:t>bentuk</a:t>
            </a:r>
            <a:r>
              <a:rPr lang="en-US" dirty="0"/>
              <a:t>,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manager,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objektivitas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8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TIPE PUSAT PERTANGGUNGJAWABAN KEUANGAN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output </a:t>
            </a:r>
            <a:r>
              <a:rPr lang="en-US" dirty="0" err="1"/>
              <a:t>dan</a:t>
            </a:r>
            <a:r>
              <a:rPr lang="en-US" dirty="0"/>
              <a:t>/input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(Manager) 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tanggungjawab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paling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4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</a:p>
          <a:p>
            <a:pPr lvl="0" algn="just"/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investasi</a:t>
            </a:r>
            <a:endParaRPr lang="en-US" dirty="0"/>
          </a:p>
          <a:p>
            <a:pPr lvl="0" algn="just"/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laba</a:t>
            </a:r>
            <a:endParaRPr lang="en-US" dirty="0"/>
          </a:p>
          <a:p>
            <a:pPr lvl="0" algn="just"/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, </a:t>
            </a:r>
          </a:p>
          <a:p>
            <a:pPr lvl="0" algn="just"/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5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PILIHAN PUSAT PERTANGGUNGJAWABAN KEUANGAN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05053"/>
            <a:ext cx="9613861" cy="359931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	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diingat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pertangungjawaban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informatif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439" y="3558783"/>
            <a:ext cx="6877319" cy="289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1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Catatan</a:t>
            </a:r>
            <a:r>
              <a:rPr lang="en-US" dirty="0"/>
              <a:t> :</a:t>
            </a:r>
          </a:p>
          <a:p>
            <a:r>
              <a:rPr lang="en-US" dirty="0"/>
              <a:t>IC (Investment center ) :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</a:p>
          <a:p>
            <a:r>
              <a:rPr lang="en-US" dirty="0"/>
              <a:t>RC (Revenue center) :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</a:p>
          <a:p>
            <a:r>
              <a:rPr lang="en-US" dirty="0"/>
              <a:t>CC (Cost center) :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satupun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yang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pendpatan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(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) di </a:t>
            </a:r>
            <a:r>
              <a:rPr lang="en-US" dirty="0" err="1"/>
              <a:t>bawa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pabrik</a:t>
            </a:r>
            <a:r>
              <a:rPr lang="en-US" dirty="0"/>
              <a:t>, </a:t>
            </a:r>
            <a:r>
              <a:rPr lang="en-US" dirty="0" err="1"/>
              <a:t>insinyur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bias any </a:t>
            </a:r>
            <a:r>
              <a:rPr lang="en-US" dirty="0" err="1"/>
              <a:t>amerupakan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26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MASALAH HARGA TRANSFER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390" y="1572598"/>
            <a:ext cx="9613861" cy="42442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/>
              <a:t>transfer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(</a:t>
            </a:r>
            <a:r>
              <a:rPr lang="en-US" dirty="0" err="1"/>
              <a:t>penawaran</a:t>
            </a:r>
            <a:r>
              <a:rPr lang="en-US" dirty="0"/>
              <a:t>)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(</a:t>
            </a:r>
            <a:r>
              <a:rPr lang="en-US" dirty="0" err="1"/>
              <a:t>penerimaan</a:t>
            </a:r>
            <a:r>
              <a:rPr lang="en-US" dirty="0"/>
              <a:t>)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konsekuensinya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transfer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transfer internal relative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TUJUAN HARGA TRANSFER</a:t>
            </a:r>
          </a:p>
          <a:p>
            <a:pPr lvl="0" algn="just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menejer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 smtClean="0"/>
              <a:t>baik</a:t>
            </a:r>
            <a:endParaRPr lang="en-US" dirty="0"/>
          </a:p>
          <a:p>
            <a:pPr lvl="0" algn="just"/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/>
              <a:t>transfer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</a:p>
          <a:p>
            <a:pPr lvl="0" algn="just"/>
            <a:r>
              <a:rPr lang="en-US" dirty="0" err="1"/>
              <a:t>Harga</a:t>
            </a:r>
            <a:r>
              <a:rPr lang="en-US" dirty="0"/>
              <a:t> transfer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emmindahkan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36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transfer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jarang</a:t>
            </a:r>
            <a:r>
              <a:rPr lang="en-US" dirty="0"/>
              <a:t>, tradeoff di </a:t>
            </a:r>
            <a:r>
              <a:rPr lang="en-US" dirty="0" err="1"/>
              <a:t>perlukan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satupun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transfer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5633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517</TotalTime>
  <Words>668</Words>
  <Application>Microsoft Office PowerPoint</Application>
  <PresentationFormat>Custom</PresentationFormat>
  <Paragraphs>98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Wisp</vt:lpstr>
      <vt:lpstr>PUSAT PERTANGGUNGJAWABAN KEUANGAN </vt:lpstr>
      <vt:lpstr>PUSAT PERTANGGUNGJAWABAN KEUANGAN  </vt:lpstr>
      <vt:lpstr>KEUNGGULAN SISTEM PENGENDALIAN HASIL KEUANGAN </vt:lpstr>
      <vt:lpstr>PowerPoint Presentation</vt:lpstr>
      <vt:lpstr>TIPE PUSAT PERTANGGUNGJAWABAN KEUANGAN  </vt:lpstr>
      <vt:lpstr>PILIHAN PUSAT PERTANGGUNGJAWABAN KEUANGAN </vt:lpstr>
      <vt:lpstr>PowerPoint Presentation</vt:lpstr>
      <vt:lpstr>MASALAH HARGA TRANSFER  </vt:lpstr>
      <vt:lpstr>PowerPoint Presentation</vt:lpstr>
      <vt:lpstr>ALTERNATIF HARGA TRANSFER  </vt:lpstr>
      <vt:lpstr>VARIASI  </vt:lpstr>
      <vt:lpstr>PENGALAMAN AWAL </vt:lpstr>
      <vt:lpstr>STUDI KASUS  </vt:lpstr>
      <vt:lpstr>PowerPoint Presentation</vt:lpstr>
      <vt:lpstr>Analisis Kasus</vt:lpstr>
      <vt:lpstr>PERMASALAHAN </vt:lpstr>
      <vt:lpstr>SENGKETA  </vt:lpstr>
      <vt:lpstr>PowerPoint Presentation</vt:lpstr>
      <vt:lpstr>Muncul Fakta-Fakta</vt:lpstr>
      <vt:lpstr>KEPUTUSAN </vt:lpstr>
      <vt:lpstr>Kesimpulan</vt:lpstr>
      <vt:lpstr>Saran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IP130-14AST AMD A4</cp:lastModifiedBy>
  <cp:revision>17</cp:revision>
  <dcterms:created xsi:type="dcterms:W3CDTF">2022-03-28T06:06:39Z</dcterms:created>
  <dcterms:modified xsi:type="dcterms:W3CDTF">2022-04-04T15:16:08Z</dcterms:modified>
</cp:coreProperties>
</file>