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90" r:id="rId10"/>
    <p:sldId id="268" r:id="rId11"/>
    <p:sldId id="269" r:id="rId12"/>
    <p:sldId id="270" r:id="rId13"/>
    <p:sldId id="289" r:id="rId14"/>
    <p:sldId id="271" r:id="rId15"/>
    <p:sldId id="272" r:id="rId16"/>
    <p:sldId id="273" r:id="rId17"/>
    <p:sldId id="274" r:id="rId18"/>
    <p:sldId id="275" r:id="rId19"/>
    <p:sldId id="284" r:id="rId20"/>
    <p:sldId id="285" r:id="rId21"/>
    <p:sldId id="286" r:id="rId22"/>
    <p:sldId id="287" r:id="rId23"/>
    <p:sldId id="288" r:id="rId24"/>
    <p:sldId id="280" r:id="rId25"/>
    <p:sldId id="281" r:id="rId26"/>
    <p:sldId id="282" r:id="rId27"/>
    <p:sldId id="283" r:id="rId28"/>
    <p:sldId id="276" r:id="rId29"/>
    <p:sldId id="277" r:id="rId30"/>
    <p:sldId id="278" r:id="rId31"/>
    <p:sldId id="279" r:id="rId32"/>
    <p:sldId id="263" r:id="rId33"/>
    <p:sldId id="264" r:id="rId34"/>
    <p:sldId id="265" r:id="rId35"/>
    <p:sldId id="26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A1E2766-1358-492C-976E-68FD37179036}" type="datetimeFigureOut">
              <a:rPr lang="en-US" smtClean="0"/>
              <a:t>6/26/2019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248E5E-2134-4413-B62D-04B51D43F5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 smtClean="0">
                <a:latin typeface="Tempus Sans ITC" pitchFamily="82" charset="0"/>
              </a:rPr>
              <a:t>Pemetaan</a:t>
            </a:r>
            <a:r>
              <a:rPr lang="en-US" b="1" dirty="0" smtClean="0">
                <a:latin typeface="Tempus Sans ITC" pitchFamily="82" charset="0"/>
              </a:rPr>
              <a:t> </a:t>
            </a:r>
            <a:r>
              <a:rPr lang="en-US" b="1" dirty="0" err="1" smtClean="0">
                <a:latin typeface="Tempus Sans ITC" pitchFamily="82" charset="0"/>
              </a:rPr>
              <a:t>talenta</a:t>
            </a:r>
            <a:endParaRPr lang="en-US" b="1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93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Faktor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keberhasilan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Dukungan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manajemen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Ketersediaan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sarana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prasarana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memadai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478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Review </a:t>
            </a:r>
            <a:r>
              <a:rPr lang="en-US" dirty="0" err="1" smtClean="0">
                <a:latin typeface="Tempus Sans ITC" pitchFamily="82" charset="0"/>
              </a:rPr>
              <a:t>talenta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9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tujuan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Mamaksimalkan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kemungkinan</a:t>
            </a:r>
            <a:r>
              <a:rPr lang="en-US" sz="2400" b="0" dirty="0" smtClean="0">
                <a:latin typeface="Tempus Sans ITC" pitchFamily="82" charset="0"/>
              </a:rPr>
              <a:t> untuk </a:t>
            </a:r>
            <a:r>
              <a:rPr lang="en-US" sz="2400" b="0" dirty="0" err="1" smtClean="0">
                <a:latin typeface="Tempus Sans ITC" pitchFamily="82" charset="0"/>
              </a:rPr>
              <a:t>mencapai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kinerja</a:t>
            </a:r>
            <a:r>
              <a:rPr lang="en-US" sz="2400" b="0" dirty="0" smtClean="0">
                <a:latin typeface="Tempus Sans ITC" pitchFamily="82" charset="0"/>
              </a:rPr>
              <a:t> superior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Fokus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pada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optimalisasi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penggunaan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sd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Meningkatkan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komitmen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motivasi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kepuasan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5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Evaluasi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efektifitas</a:t>
            </a:r>
            <a:r>
              <a:rPr lang="en-US" dirty="0" smtClean="0">
                <a:latin typeface="Tempus Sans ITC" pitchFamily="82" charset="0"/>
              </a:rPr>
              <a:t> program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Evaluasi</a:t>
            </a:r>
            <a:r>
              <a:rPr lang="en-US" sz="2400" b="0" dirty="0" smtClean="0">
                <a:latin typeface="Tempus Sans ITC" pitchFamily="82" charset="0"/>
              </a:rPr>
              <a:t> proses: </a:t>
            </a:r>
            <a:r>
              <a:rPr lang="en-US" sz="2400" b="0" dirty="0" err="1" smtClean="0">
                <a:latin typeface="Tempus Sans ITC" pitchFamily="82" charset="0"/>
              </a:rPr>
              <a:t>sebelum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</a:rPr>
              <a:t>program </a:t>
            </a:r>
            <a:r>
              <a:rPr lang="en-US" sz="2400" b="0" dirty="0" err="1" smtClean="0">
                <a:latin typeface="Tempus Sans ITC" pitchFamily="82" charset="0"/>
              </a:rPr>
              <a:t>berlangsung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selama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</a:rPr>
              <a:t>program </a:t>
            </a:r>
            <a:r>
              <a:rPr lang="en-US" sz="2400" b="0" dirty="0" err="1" smtClean="0">
                <a:latin typeface="Tempus Sans ITC" pitchFamily="82" charset="0"/>
              </a:rPr>
              <a:t>berlangsung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Evaluasi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hasil</a:t>
            </a:r>
            <a:r>
              <a:rPr lang="en-US" sz="2400" b="0" dirty="0" smtClean="0">
                <a:latin typeface="Tempus Sans ITC" pitchFamily="82" charset="0"/>
              </a:rPr>
              <a:t>: </a:t>
            </a:r>
            <a:r>
              <a:rPr lang="en-US" sz="2400" b="0" dirty="0" err="1" smtClean="0">
                <a:latin typeface="Tempus Sans ITC" pitchFamily="82" charset="0"/>
              </a:rPr>
              <a:t>saat</a:t>
            </a:r>
            <a:r>
              <a:rPr lang="en-US" sz="2400" b="0" dirty="0" smtClean="0">
                <a:latin typeface="Tempus Sans ITC" pitchFamily="82" charset="0"/>
              </a:rPr>
              <a:t> program </a:t>
            </a:r>
            <a:r>
              <a:rPr lang="en-US" sz="2400" b="0" dirty="0" err="1" smtClean="0">
                <a:latin typeface="Tempus Sans ITC" pitchFamily="82" charset="0"/>
              </a:rPr>
              <a:t>selesai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dilaksanakan</a:t>
            </a:r>
            <a:endParaRPr lang="en-US" sz="2400" b="0" dirty="0" smtClean="0">
              <a:latin typeface="Tempus Sans ITC" pitchFamily="82" charset="0"/>
            </a:endParaRPr>
          </a:p>
          <a:p>
            <a:pPr marL="0" indent="0"/>
            <a:r>
              <a:rPr lang="en-US" sz="2400" b="0" dirty="0" err="1" smtClean="0">
                <a:latin typeface="Tempus Sans ITC" pitchFamily="82" charset="0"/>
              </a:rPr>
              <a:t>Indikator</a:t>
            </a:r>
            <a:r>
              <a:rPr lang="en-US" sz="2400" b="0" dirty="0" smtClean="0">
                <a:latin typeface="Tempus Sans ITC" pitchFamily="82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>
                <a:latin typeface="Tempus Sans ITC" pitchFamily="82" charset="0"/>
              </a:rPr>
              <a:t>berdasarkan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reaksi</a:t>
            </a:r>
            <a:r>
              <a:rPr lang="en-US" sz="2400" b="0" dirty="0" smtClean="0">
                <a:latin typeface="Tempus Sans ITC" pitchFamily="82" charset="0"/>
              </a:rPr>
              <a:t>: </a:t>
            </a:r>
            <a:r>
              <a:rPr lang="en-US" sz="2400" b="0" dirty="0" err="1" smtClean="0">
                <a:latin typeface="Tempus Sans ITC" pitchFamily="82" charset="0"/>
              </a:rPr>
              <a:t>persepsi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emosi</a:t>
            </a:r>
            <a:r>
              <a:rPr lang="en-US" sz="2400" b="0" dirty="0" smtClean="0">
                <a:latin typeface="Tempus Sans ITC" pitchFamily="82" charset="0"/>
              </a:rPr>
              <a:t> (</a:t>
            </a:r>
            <a:r>
              <a:rPr lang="en-US" sz="2400" b="0" dirty="0" err="1" smtClean="0">
                <a:latin typeface="Tempus Sans ITC" pitchFamily="82" charset="0"/>
              </a:rPr>
              <a:t>kepuasan</a:t>
            </a:r>
            <a:r>
              <a:rPr lang="en-US" sz="2400" b="0" dirty="0" smtClean="0">
                <a:latin typeface="Tempus Sans ITC" pitchFamily="82" charset="0"/>
              </a:rPr>
              <a:t>)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>
                <a:latin typeface="Tempus Sans ITC" pitchFamily="82" charset="0"/>
              </a:rPr>
              <a:t>Pembelajaran</a:t>
            </a:r>
            <a:r>
              <a:rPr lang="en-US" sz="2400" b="0" dirty="0" smtClean="0">
                <a:latin typeface="Tempus Sans ITC" pitchFamily="82" charset="0"/>
              </a:rPr>
              <a:t>: </a:t>
            </a:r>
            <a:r>
              <a:rPr lang="en-US" sz="2400" b="0" dirty="0" err="1" smtClean="0">
                <a:latin typeface="Tempus Sans ITC" pitchFamily="82" charset="0"/>
              </a:rPr>
              <a:t>keahlian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pengetahuan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sikap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>
                <a:latin typeface="Tempus Sans ITC" pitchFamily="82" charset="0"/>
              </a:rPr>
              <a:t>Perilaku</a:t>
            </a:r>
            <a:r>
              <a:rPr lang="en-US" sz="2400" b="0" dirty="0" smtClean="0">
                <a:latin typeface="Tempus Sans ITC" pitchFamily="82" charset="0"/>
              </a:rPr>
              <a:t>: </a:t>
            </a:r>
            <a:r>
              <a:rPr lang="en-US" sz="2400" b="0" dirty="0" err="1" smtClean="0">
                <a:latin typeface="Tempus Sans ITC" pitchFamily="82" charset="0"/>
              </a:rPr>
              <a:t>perilaku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saat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bekerja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>
                <a:latin typeface="Tempus Sans ITC" pitchFamily="82" charset="0"/>
              </a:rPr>
              <a:t>organisasi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keseluruhan</a:t>
            </a:r>
            <a:r>
              <a:rPr lang="en-US" sz="2400" b="0" dirty="0" smtClean="0">
                <a:latin typeface="Tempus Sans ITC" pitchFamily="82" charset="0"/>
              </a:rPr>
              <a:t>: </a:t>
            </a:r>
            <a:r>
              <a:rPr lang="en-US" sz="2400" b="0" dirty="0" err="1" smtClean="0">
                <a:latin typeface="Tempus Sans ITC" pitchFamily="82" charset="0"/>
              </a:rPr>
              <a:t>penjualan</a:t>
            </a:r>
            <a:r>
              <a:rPr lang="en-US" sz="2400" b="0" dirty="0" smtClean="0">
                <a:latin typeface="Tempus Sans ITC" pitchFamily="82" charset="0"/>
              </a:rPr>
              <a:t>, turnover </a:t>
            </a:r>
            <a:r>
              <a:rPr lang="en-US" sz="2400" b="0" dirty="0" err="1" smtClean="0">
                <a:latin typeface="Tempus Sans ITC" pitchFamily="82" charset="0"/>
              </a:rPr>
              <a:t>karyawan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kualitas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produk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06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Pengelolaan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Umpan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balik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Dilakukan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secara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terstruktur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Disampaikan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melalui</a:t>
            </a:r>
            <a:r>
              <a:rPr lang="en-US" sz="2400" b="0" dirty="0" smtClean="0">
                <a:latin typeface="Tempus Sans ITC" pitchFamily="82" charset="0"/>
              </a:rPr>
              <a:t> media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Akurasi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Analisis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tren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perkembangan</a:t>
            </a:r>
            <a:r>
              <a:rPr lang="en-US" sz="2400" b="0" dirty="0" smtClean="0">
                <a:latin typeface="Tempus Sans ITC" pitchFamily="82" charset="0"/>
              </a:rPr>
              <a:t>/ </a:t>
            </a:r>
            <a:r>
              <a:rPr lang="en-US" sz="2400" b="0" dirty="0" err="1" smtClean="0">
                <a:latin typeface="Tempus Sans ITC" pitchFamily="82" charset="0"/>
              </a:rPr>
              <a:t>penurunan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efektivitas</a:t>
            </a:r>
            <a:r>
              <a:rPr lang="en-US" sz="2400" b="0" dirty="0" smtClean="0">
                <a:latin typeface="Tempus Sans ITC" pitchFamily="82" charset="0"/>
              </a:rPr>
              <a:t>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menyimpan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hasil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evaluasi</a:t>
            </a:r>
            <a:r>
              <a:rPr lang="en-US" sz="2400" b="0" dirty="0" smtClean="0">
                <a:latin typeface="Tempus Sans ITC" pitchFamily="82" charset="0"/>
              </a:rPr>
              <a:t> program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3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Aspek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Efektivitas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umpan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balik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Relevansi</a:t>
            </a:r>
            <a:r>
              <a:rPr lang="en-US" sz="2400" b="0" dirty="0" smtClean="0">
                <a:latin typeface="Tempus Sans ITC" pitchFamily="82" charset="0"/>
              </a:rPr>
              <a:t>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Materi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metode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Pelaksana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Fasilitas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prosedur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81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Perencanaan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karir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521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manfaat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Menyelaraskan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strategi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dengan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persyaratan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penyusunan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staf</a:t>
            </a:r>
            <a:r>
              <a:rPr lang="en-US" sz="2400" b="0" dirty="0" smtClean="0">
                <a:latin typeface="Tempus Sans ITC" pitchFamily="82" charset="0"/>
              </a:rPr>
              <a:t> internal</a:t>
            </a: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Mengembangkan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karyawan</a:t>
            </a:r>
            <a:r>
              <a:rPr lang="en-US" sz="2400" b="0" dirty="0" smtClean="0">
                <a:latin typeface="Tempus Sans ITC" pitchFamily="82" charset="0"/>
              </a:rPr>
              <a:t> yang </a:t>
            </a:r>
            <a:r>
              <a:rPr lang="en-US" sz="2400" b="0" dirty="0" err="1" smtClean="0">
                <a:latin typeface="Tempus Sans ITC" pitchFamily="82" charset="0"/>
              </a:rPr>
              <a:t>dapat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dipromosikan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Memfasilitasi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penempatan</a:t>
            </a:r>
            <a:r>
              <a:rPr lang="en-US" sz="2400" b="0" dirty="0" smtClean="0">
                <a:latin typeface="Tempus Sans ITC" pitchFamily="82" charset="0"/>
              </a:rPr>
              <a:t> internal</a:t>
            </a: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Membantu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dengan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keberagaman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tenaga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kerja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Menurunnya</a:t>
            </a:r>
            <a:r>
              <a:rPr lang="en-US" sz="2400" b="0" dirty="0" smtClean="0">
                <a:latin typeface="Tempus Sans ITC" pitchFamily="82" charset="0"/>
              </a:rPr>
              <a:t> turnover </a:t>
            </a:r>
            <a:r>
              <a:rPr lang="en-US" sz="2400" b="0" dirty="0" err="1" smtClean="0">
                <a:latin typeface="Tempus Sans ITC" pitchFamily="82" charset="0"/>
              </a:rPr>
              <a:t>karyawan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Mengembangkan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potensi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karyawan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Pertumbuhan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pribadi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Mengurangi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penumpukan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tk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Memenuhi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kebutuhan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karyawan</a:t>
            </a:r>
            <a:endParaRPr lang="en-US" sz="2400" b="0" dirty="0" smtClean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28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tahapan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Pertumbuhan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Eksplorasi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Pemantapan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Pemeliharaan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smtClean="0">
                <a:latin typeface="Tempus Sans ITC" pitchFamily="82" charset="0"/>
              </a:rPr>
              <a:t>kemunduran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728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Tahap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perencanaan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migrasi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talenta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Menentukan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posisi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kunci</a:t>
            </a:r>
            <a:r>
              <a:rPr lang="en-US" sz="2400" b="0" dirty="0" smtClean="0">
                <a:latin typeface="Tempus Sans ITC" pitchFamily="82" charset="0"/>
              </a:rPr>
              <a:t> di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Menentukan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kualifikasi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persyaratan</a:t>
            </a:r>
            <a:r>
              <a:rPr lang="en-US" sz="2400" b="0" dirty="0" smtClean="0">
                <a:latin typeface="Tempus Sans ITC" pitchFamily="82" charset="0"/>
              </a:rPr>
              <a:t> untuk </a:t>
            </a:r>
            <a:r>
              <a:rPr lang="en-US" sz="2400" b="0" dirty="0" err="1" smtClean="0">
                <a:latin typeface="Tempus Sans ITC" pitchFamily="82" charset="0"/>
              </a:rPr>
              <a:t>menduduki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posisi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tersebut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berdasarkan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spesifikasi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pekerjaan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Menentukan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pergerakan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dari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satu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posisi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posisi</a:t>
            </a:r>
            <a:r>
              <a:rPr lang="en-US" sz="2400" b="0" dirty="0" smtClean="0">
                <a:latin typeface="Tempus Sans ITC" pitchFamily="82" charset="0"/>
              </a:rPr>
              <a:t> lain </a:t>
            </a:r>
            <a:r>
              <a:rPr lang="en-US" sz="2400" b="0" dirty="0" err="1" smtClean="0">
                <a:latin typeface="Tempus Sans ITC" pitchFamily="82" charset="0"/>
              </a:rPr>
              <a:t>dalam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struktur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695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Pemetaan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talenta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u="sng" dirty="0" smtClean="0">
                <a:latin typeface="Tempus Sans ITC" pitchFamily="82" charset="0"/>
              </a:rPr>
              <a:t>Problem Employee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</a:rPr>
              <a:t>Karyawan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memiliki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kinerja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potensi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rendah</a:t>
            </a:r>
            <a:r>
              <a:rPr lang="en-US" sz="2400" b="0" dirty="0" smtClean="0">
                <a:latin typeface="Tempus Sans ITC" pitchFamily="82" charset="0"/>
              </a:rPr>
              <a:t> (</a:t>
            </a:r>
            <a:r>
              <a:rPr lang="en-US" sz="2400" b="0" dirty="0" err="1" smtClean="0">
                <a:latin typeface="Tempus Sans ITC" pitchFamily="82" charset="0"/>
              </a:rPr>
              <a:t>dibawah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standar</a:t>
            </a:r>
            <a:r>
              <a:rPr lang="en-US" sz="2400" b="0" dirty="0" smtClean="0">
                <a:latin typeface="Tempus Sans ITC" pitchFamily="82" charset="0"/>
              </a:rPr>
              <a:t>) (</a:t>
            </a:r>
            <a:r>
              <a:rPr lang="en-US" sz="2400" b="0" dirty="0" err="1" smtClean="0">
                <a:latin typeface="Tempus Sans ITC" pitchFamily="82" charset="0"/>
              </a:rPr>
              <a:t>PP:penempatan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ulang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konseling</a:t>
            </a:r>
            <a:r>
              <a:rPr lang="en-US" sz="2400" b="0" dirty="0" smtClean="0">
                <a:latin typeface="Tempus Sans ITC" pitchFamily="82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err="1" smtClean="0">
                <a:latin typeface="Tempus Sans ITC" pitchFamily="82" charset="0"/>
              </a:rPr>
              <a:t>Doubtfull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rendah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sedang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. (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PP:rotasi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pekerjaan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penempata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ulang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Un performing Potential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rendah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kurang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motivasi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kesalahan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penempatan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. (PP: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penempatan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ulang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mentoring, coaching)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Contributor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rata-rata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rendah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motivasi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. </a:t>
            </a:r>
            <a:r>
              <a:rPr lang="en-US" sz="2400" b="0" smtClean="0">
                <a:latin typeface="Tempus Sans ITC" pitchFamily="82" charset="0"/>
                <a:sym typeface="Wingdings" pitchFamily="2" charset="2"/>
              </a:rPr>
              <a:t>(PP:</a:t>
            </a:r>
            <a:endParaRPr lang="en-US" sz="2400" b="0" dirty="0" smtClean="0">
              <a:latin typeface="Tempus Sans ITC" pitchFamily="82" charset="0"/>
            </a:endParaRPr>
          </a:p>
          <a:p>
            <a:pPr marL="0" indent="0"/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22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Manfaat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konseling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perencanaan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karir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Memiliki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kesadaran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diri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mengenai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minat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nilai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kemampuan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pribadi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Mampu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memahami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menyesuaikan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diri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dengan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tuntutan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lingkungan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kerja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Memiliki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kesadaran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lingkungan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kerja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Menguasai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strategi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membuat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keputusan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diri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sendiri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04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Resistensi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konseling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Ketakutan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dalam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melaksanakan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konseling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Ketakutan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menerima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tanggung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jawab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Banyak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membuat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alasan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Pemikiran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tidak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rasional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Kesalahan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memproses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informasi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Perilaku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menolak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936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strategi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konselor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Aliansi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dalam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bekerja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Menyatu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dengan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karyawan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Menggunakan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teknik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kiasan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Melakukan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teknik</a:t>
            </a:r>
            <a:r>
              <a:rPr lang="en-US" sz="2400" b="0" dirty="0" smtClean="0">
                <a:latin typeface="Tempus Sans ITC" pitchFamily="82" charset="0"/>
              </a:rPr>
              <a:t> reframing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0135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Pola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karir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ganda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Pola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karir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struktural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Pola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karir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fungsional</a:t>
            </a:r>
            <a:endParaRPr lang="en-US" sz="2400" b="0" dirty="0" smtClean="0">
              <a:latin typeface="Tempus Sans ITC" pitchFamily="82" charset="0"/>
            </a:endParaRPr>
          </a:p>
          <a:p>
            <a:pPr marL="0" indent="0"/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44985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Perencanaan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suksesi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9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Hal yang </a:t>
            </a:r>
            <a:r>
              <a:rPr lang="en-US" dirty="0" err="1" smtClean="0">
                <a:latin typeface="Tempus Sans ITC" pitchFamily="82" charset="0"/>
              </a:rPr>
              <a:t>harus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diperhatikan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Posisi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kunci</a:t>
            </a:r>
            <a:r>
              <a:rPr lang="en-US" sz="2400" b="0" dirty="0" smtClean="0">
                <a:latin typeface="Tempus Sans ITC" pitchFamily="82" charset="0"/>
              </a:rPr>
              <a:t> untuk </a:t>
            </a:r>
            <a:r>
              <a:rPr lang="en-US" sz="2400" b="0" dirty="0" err="1" smtClean="0">
                <a:latin typeface="Tempus Sans ITC" pitchFamily="82" charset="0"/>
              </a:rPr>
              <a:t>seluruh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</a:rPr>
              <a:t>level: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>
                <a:latin typeface="Tempus Sans ITC" pitchFamily="82" charset="0"/>
              </a:rPr>
              <a:t>Memaksimalkan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aset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perencanaan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suksesi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lakukan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secara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menyeluruh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smtClean="0">
                <a:latin typeface="Tempus Sans ITC" pitchFamily="82" charset="0"/>
              </a:rPr>
              <a:t>Level </a:t>
            </a:r>
            <a:r>
              <a:rPr lang="en-US" sz="2400" b="0" dirty="0" err="1" smtClean="0">
                <a:latin typeface="Tempus Sans ITC" pitchFamily="82" charset="0"/>
              </a:rPr>
              <a:t>bawah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sampai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dengan</a:t>
            </a:r>
            <a:r>
              <a:rPr lang="en-US" sz="2400" b="0" dirty="0" smtClean="0">
                <a:latin typeface="Tempus Sans ITC" pitchFamily="82" charset="0"/>
              </a:rPr>
              <a:t> level </a:t>
            </a:r>
            <a:r>
              <a:rPr lang="en-US" sz="2400" b="0" dirty="0" err="1" smtClean="0">
                <a:latin typeface="Tempus Sans ITC" pitchFamily="82" charset="0"/>
              </a:rPr>
              <a:t>atas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>
                <a:latin typeface="Tempus Sans ITC" pitchFamily="82" charset="0"/>
              </a:rPr>
              <a:t>Aspek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manajerial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aspek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teknis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0" dirty="0" err="1" smtClean="0">
                <a:latin typeface="Tempus Sans ITC" pitchFamily="82" charset="0"/>
              </a:rPr>
              <a:t>Kelompok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struktural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sampai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dengan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smtClean="0">
                <a:latin typeface="Tempus Sans ITC" pitchFamily="82" charset="0"/>
              </a:rPr>
              <a:t>fungsional</a:t>
            </a:r>
            <a:endParaRPr lang="en-US" sz="2400" b="0" dirty="0" smtClean="0">
              <a:latin typeface="Tempus Sans ITC" pitchFamily="82" charset="0"/>
            </a:endParaRPr>
          </a:p>
          <a:p>
            <a:pPr marL="0" indent="0"/>
            <a:r>
              <a:rPr lang="en-US" sz="2400" b="0" dirty="0" smtClean="0">
                <a:latin typeface="Tempus Sans ITC" pitchFamily="82" charset="0"/>
              </a:rPr>
              <a:t>2. </a:t>
            </a:r>
            <a:r>
              <a:rPr lang="en-US" sz="2400" b="0" dirty="0" err="1" smtClean="0">
                <a:latin typeface="Tempus Sans ITC" pitchFamily="82" charset="0"/>
              </a:rPr>
              <a:t>Menggunakan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hasil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penilaian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kinerja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pemetaan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talenta</a:t>
            </a:r>
            <a:r>
              <a:rPr lang="en-US" sz="2400" b="0" dirty="0" smtClean="0">
                <a:latin typeface="Tempus Sans ITC" pitchFamily="82" charset="0"/>
              </a:rPr>
              <a:t>,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perencanaan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karir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5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Efektifitas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implementasi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Komitmen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seluruh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manajemen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pemangku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jabatan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Konsistensi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95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Intervensi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pengembangan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Perencanaan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terprogram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Menciptakan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budaya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pembelajaran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Memfasilitasi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terbentuknya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jringan</a:t>
            </a:r>
            <a:r>
              <a:rPr lang="en-US" sz="2400" b="0" dirty="0" smtClean="0">
                <a:latin typeface="Tempus Sans ITC" pitchFamily="82" charset="0"/>
              </a:rPr>
              <a:t> internal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eksternal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4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Mengikat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talenta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2357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Faktor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mempengaruhi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kepuasan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Perilaku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individu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kepribadian</a:t>
            </a:r>
            <a:endParaRPr lang="en-US" sz="2400" b="0" dirty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Kondisi</a:t>
            </a:r>
            <a:r>
              <a:rPr lang="en-US" sz="2400" b="0" dirty="0" smtClean="0">
                <a:latin typeface="Tempus Sans ITC" pitchFamily="82" charset="0"/>
              </a:rPr>
              <a:t> internal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Pengaruh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sosial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01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u="sng" dirty="0" smtClean="0">
                <a:latin typeface="Tempus Sans ITC" pitchFamily="82" charset="0"/>
              </a:rPr>
              <a:t>Mediocre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rata-rata,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mengikuti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instruksi</a:t>
            </a:r>
            <a:endParaRPr lang="en-US" sz="2400" b="0" dirty="0" smtClean="0">
              <a:latin typeface="Tempus Sans ITC" pitchFamily="82" charset="0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High Promising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rata-rata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motivasi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rendah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kesalahan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penempatan</a:t>
            </a:r>
            <a:endParaRPr lang="en-US" sz="2400" b="0" dirty="0" smtClean="0">
              <a:latin typeface="Tempus Sans ITC" pitchFamily="82" charset="0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5"/>
            </a:pP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High contributor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rendah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motivasi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.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Promotable</a:t>
            </a:r>
            <a:r>
              <a:rPr lang="en-US" sz="2400" b="0" u="sng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dna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rata-rata,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motivasi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komitmen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(</a:t>
            </a:r>
            <a:r>
              <a:rPr lang="en-US" sz="2400" b="0" u="sng" dirty="0" smtClean="0">
                <a:latin typeface="Tempus Sans ITC" pitchFamily="82" charset="0"/>
                <a:sym typeface="Wingdings" pitchFamily="2" charset="2"/>
              </a:rPr>
              <a:t>PP: job enlargement, job enrichment, </a:t>
            </a:r>
            <a:r>
              <a:rPr lang="en-US" sz="2400" b="0" u="sng" dirty="0" err="1" smtClean="0">
                <a:latin typeface="Tempus Sans ITC" pitchFamily="82" charset="0"/>
                <a:sym typeface="Wingdings" pitchFamily="2" charset="2"/>
              </a:rPr>
              <a:t>penugasan</a:t>
            </a:r>
            <a:r>
              <a:rPr lang="en-US" sz="2400" b="0" u="sng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u="sng" dirty="0" err="1" smtClean="0">
                <a:latin typeface="Tempus Sans ITC" pitchFamily="82" charset="0"/>
                <a:sym typeface="Wingdings" pitchFamily="2" charset="2"/>
              </a:rPr>
              <a:t>khusus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)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30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Klasifikasi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komitmen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Normatif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Afektif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continuance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59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Perilaku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positif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Selalu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memberikan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usaha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terbaik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Loyal </a:t>
            </a:r>
            <a:r>
              <a:rPr lang="en-US" sz="2400" b="0" dirty="0" err="1" smtClean="0">
                <a:latin typeface="Tempus Sans ITC" pitchFamily="82" charset="0"/>
              </a:rPr>
              <a:t>terhadap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endParaRPr lang="en-US" sz="2400" b="0" dirty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Aktif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membangun</a:t>
            </a:r>
            <a:r>
              <a:rPr lang="en-US" sz="2400" b="0" dirty="0" smtClean="0">
                <a:latin typeface="Tempus Sans ITC" pitchFamily="82" charset="0"/>
              </a:rPr>
              <a:t> image </a:t>
            </a:r>
            <a:r>
              <a:rPr lang="en-US" sz="2400" b="0" dirty="0" err="1" smtClean="0">
                <a:latin typeface="Tempus Sans ITC" pitchFamily="82" charset="0"/>
              </a:rPr>
              <a:t>positif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293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Evaluasi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talenta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897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Dampak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keuangan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Peningkatan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keuntungan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bersih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perusahaan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Peningkatan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nilai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pasar</a:t>
            </a:r>
            <a:endParaRPr lang="en-US" sz="2400" b="0" dirty="0" smtClean="0">
              <a:latin typeface="Tempus Sans ITC" pitchFamily="82" charset="0"/>
            </a:endParaRPr>
          </a:p>
          <a:p>
            <a:pPr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ROA </a:t>
            </a:r>
            <a:r>
              <a:rPr lang="en-US" sz="2400" b="0" dirty="0" err="1" smtClean="0">
                <a:latin typeface="Tempus Sans ITC" pitchFamily="82" charset="0"/>
              </a:rPr>
              <a:t>dan</a:t>
            </a:r>
            <a:r>
              <a:rPr lang="en-US" sz="2400" b="0" dirty="0" smtClean="0">
                <a:latin typeface="Tempus Sans ITC" pitchFamily="82" charset="0"/>
              </a:rPr>
              <a:t> ROE</a:t>
            </a:r>
          </a:p>
          <a:p>
            <a:pPr>
              <a:buFont typeface="+mj-lt"/>
              <a:buAutoNum type="arabicPeriod"/>
            </a:pP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8855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Dampak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organisasi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Peningkatan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produktivitas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Peningkatan</a:t>
            </a:r>
            <a:r>
              <a:rPr lang="en-US" sz="2400" b="0" dirty="0" smtClean="0">
                <a:latin typeface="Tempus Sans ITC" pitchFamily="82" charset="0"/>
              </a:rPr>
              <a:t> level </a:t>
            </a:r>
            <a:r>
              <a:rPr lang="en-US" sz="2400" b="0" dirty="0" err="1" smtClean="0">
                <a:latin typeface="Tempus Sans ITC" pitchFamily="82" charset="0"/>
              </a:rPr>
              <a:t>inovasi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Peningkatan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kepuasan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pelanggan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Terbangunnya</a:t>
            </a:r>
            <a:r>
              <a:rPr lang="en-US" sz="2400" b="0" dirty="0" smtClean="0">
                <a:latin typeface="Tempus Sans ITC" pitchFamily="82" charset="0"/>
              </a:rPr>
              <a:t> image </a:t>
            </a:r>
            <a:r>
              <a:rPr lang="en-US" sz="2400" b="0" dirty="0" err="1" smtClean="0">
                <a:latin typeface="Tempus Sans ITC" pitchFamily="82" charset="0"/>
              </a:rPr>
              <a:t>organisasi</a:t>
            </a:r>
            <a:r>
              <a:rPr lang="en-US" sz="2400" b="0" dirty="0" smtClean="0">
                <a:latin typeface="Tempus Sans ITC" pitchFamily="82" charset="0"/>
              </a:rPr>
              <a:t> yang </a:t>
            </a:r>
            <a:r>
              <a:rPr lang="en-US" sz="2400" b="0" dirty="0" err="1" smtClean="0">
                <a:latin typeface="Tempus Sans ITC" pitchFamily="82" charset="0"/>
              </a:rPr>
              <a:t>positif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7254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Dampak</a:t>
            </a:r>
            <a:r>
              <a:rPr lang="en-US" dirty="0" smtClean="0">
                <a:latin typeface="Tempus Sans ITC" pitchFamily="82" charset="0"/>
              </a:rPr>
              <a:t> SDM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Kepuasan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kerja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tinggi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Komitmen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tinggi</a:t>
            </a:r>
            <a:endParaRPr lang="en-US" sz="2400" b="0" dirty="0" smtClean="0">
              <a:latin typeface="Tempus Sans ITC" pitchFamily="82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Tunrover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err="1" smtClean="0">
                <a:latin typeface="Tempus Sans ITC" pitchFamily="82" charset="0"/>
              </a:rPr>
              <a:t>rendah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04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sz="2400" u="sng" dirty="0" smtClean="0">
                <a:latin typeface="Tempus Sans ITC" pitchFamily="82" charset="0"/>
              </a:rPr>
              <a:t>Star</a:t>
            </a:r>
            <a:r>
              <a:rPr lang="en-US" sz="2400" b="0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memiliki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(</a:t>
            </a:r>
            <a:r>
              <a:rPr lang="en-US" sz="2400" b="0" u="sng" dirty="0" smtClean="0">
                <a:latin typeface="Tempus Sans ITC" pitchFamily="82" charset="0"/>
                <a:sym typeface="Wingdings" pitchFamily="2" charset="2"/>
              </a:rPr>
              <a:t>PP: coaching, mentoring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)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6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latin typeface="Tempus Sans ITC" pitchFamily="82" charset="0"/>
              </a:rPr>
              <a:t>Pengembangan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dan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Pembelajaran</a:t>
            </a:r>
            <a:r>
              <a:rPr lang="en-US" dirty="0" smtClean="0">
                <a:latin typeface="Tempus Sans ITC" pitchFamily="82" charset="0"/>
              </a:rPr>
              <a:t> </a:t>
            </a:r>
            <a:r>
              <a:rPr lang="en-US" dirty="0" err="1" smtClean="0">
                <a:latin typeface="Tempus Sans ITC" pitchFamily="82" charset="0"/>
              </a:rPr>
              <a:t>talenta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98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Program </a:t>
            </a:r>
            <a:r>
              <a:rPr lang="en-US" dirty="0" err="1" smtClean="0">
                <a:latin typeface="Tempus Sans ITC" pitchFamily="82" charset="0"/>
              </a:rPr>
              <a:t>pengembangan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sz="2400" u="sng" dirty="0" err="1" smtClean="0">
                <a:latin typeface="Tempus Sans ITC" pitchFamily="82" charset="0"/>
              </a:rPr>
              <a:t>Perluasan</a:t>
            </a:r>
            <a:r>
              <a:rPr lang="en-US" sz="2400" u="sng" dirty="0" smtClean="0">
                <a:latin typeface="Tempus Sans ITC" pitchFamily="82" charset="0"/>
              </a:rPr>
              <a:t> </a:t>
            </a:r>
            <a:r>
              <a:rPr lang="en-US" sz="2400" u="sng" dirty="0" err="1" smtClean="0">
                <a:latin typeface="Tempus Sans ITC" pitchFamily="82" charset="0"/>
              </a:rPr>
              <a:t>pekerjaan</a:t>
            </a:r>
            <a:r>
              <a:rPr lang="en-US" sz="2400" u="sng" dirty="0" smtClean="0">
                <a:latin typeface="Tempus Sans ITC" pitchFamily="82" charset="0"/>
              </a:rPr>
              <a:t> (job enlargement</a:t>
            </a:r>
            <a:r>
              <a:rPr lang="en-US" sz="2400" b="0" dirty="0" smtClean="0">
                <a:latin typeface="Tempus Sans ITC" pitchFamily="82" charset="0"/>
              </a:rPr>
              <a:t>)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penambahan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jumlah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tugas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berkaitan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dengan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pekerjaan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secara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horizontal (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bervariasi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)</a:t>
            </a:r>
          </a:p>
          <a:p>
            <a:pPr>
              <a:buFont typeface="+mj-lt"/>
              <a:buAutoNum type="arabicPeriod"/>
            </a:pP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Coaching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memberikan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panduan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sebagai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acuan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meningkatkan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endParaRPr lang="en-US" sz="2400" b="0" dirty="0" smtClean="0">
              <a:latin typeface="Tempus Sans ITC" pitchFamily="82" charset="0"/>
              <a:sym typeface="Wingdings" pitchFamily="2" charset="2"/>
            </a:endParaRPr>
          </a:p>
          <a:p>
            <a:pPr>
              <a:buFont typeface="+mj-lt"/>
              <a:buAutoNum type="arabicPeriod"/>
            </a:pPr>
            <a:r>
              <a:rPr lang="en-US" sz="2400" u="sng" dirty="0" err="1" smtClean="0">
                <a:latin typeface="Tempus Sans ITC" pitchFamily="82" charset="0"/>
                <a:sym typeface="Wingdings" pitchFamily="2" charset="2"/>
              </a:rPr>
              <a:t>Pelatihan</a:t>
            </a: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: </a:t>
            </a:r>
          </a:p>
          <a:p>
            <a:pPr marL="457200" indent="-457200">
              <a:buAutoNum type="alphaLcPeriod"/>
            </a:pP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Pelatihan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khusus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untuk high promising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promotable</a:t>
            </a:r>
          </a:p>
          <a:p>
            <a:pPr marL="457200" indent="-457200">
              <a:buAutoNum type="alphaLcPeriod"/>
            </a:pP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Pelatihan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lintas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departemen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untuk star</a:t>
            </a:r>
          </a:p>
          <a:p>
            <a:pPr marL="457200" indent="-457200">
              <a:buAutoNum type="alphaLcPeriod"/>
            </a:pP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On the job training 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5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en-US" sz="2400" u="sng" dirty="0" err="1" smtClean="0">
                <a:latin typeface="Tempus Sans ITC" pitchFamily="82" charset="0"/>
              </a:rPr>
              <a:t>Penugasan</a:t>
            </a:r>
            <a:r>
              <a:rPr lang="en-US" sz="2400" u="sng" dirty="0" smtClean="0">
                <a:latin typeface="Tempus Sans ITC" pitchFamily="82" charset="0"/>
              </a:rPr>
              <a:t> </a:t>
            </a:r>
            <a:r>
              <a:rPr lang="en-US" sz="2400" u="sng" dirty="0" err="1" smtClean="0">
                <a:latin typeface="Tempus Sans ITC" pitchFamily="82" charset="0"/>
              </a:rPr>
              <a:t>khusus</a:t>
            </a:r>
            <a:r>
              <a:rPr lang="en-US" sz="2400" u="sng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penambahan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tanggung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jawab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untuk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menyelesaikan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tugas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khusus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untuk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meningkatkan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pengalaman</a:t>
            </a:r>
            <a:endParaRPr lang="en-US" sz="2400" b="0" dirty="0" smtClean="0">
              <a:latin typeface="Tempus Sans ITC" pitchFamily="82" charset="0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u="sng" dirty="0" err="1" smtClean="0">
                <a:latin typeface="Tempus Sans ITC" pitchFamily="82" charset="0"/>
                <a:sym typeface="Wingdings" pitchFamily="2" charset="2"/>
              </a:rPr>
              <a:t>Pengkayaan</a:t>
            </a: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u="sng" dirty="0" err="1" smtClean="0">
                <a:latin typeface="Tempus Sans ITC" pitchFamily="82" charset="0"/>
                <a:sym typeface="Wingdings" pitchFamily="2" charset="2"/>
              </a:rPr>
              <a:t>pekerjaan</a:t>
            </a: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 (job enrichment)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penambahan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beban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vertikal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peningkatan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tanggung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jawab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,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otonomi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kontrol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(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diberikan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kepada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dengan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kinerja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rata-rata/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tinggi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)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Mentoring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pembimbingan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(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diberikan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kepada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kategori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star) 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7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7"/>
            </a:pPr>
            <a:r>
              <a:rPr lang="en-US" sz="2400" dirty="0" err="1" smtClean="0">
                <a:latin typeface="Tempus Sans ITC" pitchFamily="82" charset="0"/>
              </a:rPr>
              <a:t>Rotasi</a:t>
            </a:r>
            <a:r>
              <a:rPr lang="en-US" sz="2400" dirty="0" smtClean="0">
                <a:latin typeface="Tempus Sans ITC" pitchFamily="82" charset="0"/>
              </a:rPr>
              <a:t> </a:t>
            </a:r>
            <a:r>
              <a:rPr lang="en-US" sz="2400" dirty="0" err="1" smtClean="0">
                <a:latin typeface="Tempus Sans ITC" pitchFamily="82" charset="0"/>
              </a:rPr>
              <a:t>pekerjaan</a:t>
            </a:r>
            <a:r>
              <a:rPr lang="en-US" sz="2400" dirty="0" smtClean="0">
                <a:latin typeface="Tempus Sans ITC" pitchFamily="82" charset="0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karyawan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berpindah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dari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satu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pekerjaan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ke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pekerjaan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lain untuk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menggali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potensi</a:t>
            </a:r>
            <a:endParaRPr lang="en-US" sz="2400" b="0" dirty="0" smtClean="0">
              <a:latin typeface="Tempus Sans ITC" pitchFamily="82" charset="0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n-US" sz="2400" u="sng" dirty="0" err="1" smtClean="0">
                <a:latin typeface="Tempus Sans ITC" pitchFamily="82" charset="0"/>
                <a:sym typeface="Wingdings" pitchFamily="2" charset="2"/>
              </a:rPr>
              <a:t>Penempatan</a:t>
            </a:r>
            <a:r>
              <a:rPr lang="en-US" sz="2400" u="sng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u="sng" dirty="0" err="1" smtClean="0">
                <a:latin typeface="Tempus Sans ITC" pitchFamily="82" charset="0"/>
                <a:sym typeface="Wingdings" pitchFamily="2" charset="2"/>
              </a:rPr>
              <a:t>ulang</a:t>
            </a:r>
            <a:endParaRPr lang="en-US" sz="2400" u="sng" dirty="0" smtClean="0">
              <a:latin typeface="Tempus Sans ITC" pitchFamily="82" charset="0"/>
              <a:sym typeface="Wingdings" pitchFamily="2" charset="2"/>
            </a:endParaRPr>
          </a:p>
          <a:p>
            <a:pPr marL="457200" indent="-457200">
              <a:buFont typeface="+mj-lt"/>
              <a:buAutoNum type="arabicPeriod" startAt="7"/>
            </a:pPr>
            <a:r>
              <a:rPr lang="en-US" sz="2400" u="sng" dirty="0" err="1" smtClean="0">
                <a:latin typeface="Tempus Sans ITC" pitchFamily="82" charset="0"/>
                <a:sym typeface="Wingdings" pitchFamily="2" charset="2"/>
              </a:rPr>
              <a:t>Konseling</a:t>
            </a:r>
            <a:r>
              <a:rPr lang="en-US" sz="2400" b="0" u="sng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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konselor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untuk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mengatasi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permasalahan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diluar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pekerjaan</a:t>
            </a:r>
            <a:r>
              <a:rPr lang="en-US" sz="2400" b="0" dirty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yang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berdampak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signifikan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pada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 </a:t>
            </a:r>
            <a:r>
              <a:rPr lang="en-US" sz="2400" b="0" dirty="0" err="1" smtClean="0">
                <a:latin typeface="Tempus Sans ITC" pitchFamily="82" charset="0"/>
                <a:sym typeface="Wingdings" pitchFamily="2" charset="2"/>
              </a:rPr>
              <a:t>pekerjaannya</a:t>
            </a:r>
            <a:r>
              <a:rPr lang="en-US" sz="2400" b="0" dirty="0" smtClean="0">
                <a:latin typeface="Tempus Sans ITC" pitchFamily="82" charset="0"/>
                <a:sym typeface="Wingdings" pitchFamily="2" charset="2"/>
              </a:rPr>
              <a:t>.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6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empus Sans ITC" pitchFamily="82" charset="0"/>
              </a:rPr>
              <a:t>PROGRAM PENGEMBANGAN TALENTA</a:t>
            </a:r>
            <a:endParaRPr lang="en-US" dirty="0"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High contributor: Job Enlargement, Mentoring, Training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Contributor: Training, </a:t>
            </a:r>
            <a:r>
              <a:rPr lang="en-US" sz="2400" b="0" dirty="0" err="1" smtClean="0">
                <a:latin typeface="Tempus Sans ITC" pitchFamily="82" charset="0"/>
              </a:rPr>
              <a:t>Oaching</a:t>
            </a:r>
            <a:r>
              <a:rPr lang="en-US" sz="2400" b="0" dirty="0" smtClean="0">
                <a:latin typeface="Tempus Sans ITC" pitchFamily="82" charset="0"/>
              </a:rPr>
              <a:t>, OTJT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Problem Employee: Counseling, Manage Out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Promotable: </a:t>
            </a:r>
            <a:r>
              <a:rPr lang="en-US" sz="2400" b="0" dirty="0" err="1" smtClean="0">
                <a:latin typeface="Tempus Sans ITC" pitchFamily="82" charset="0"/>
              </a:rPr>
              <a:t>Spesial</a:t>
            </a:r>
            <a:r>
              <a:rPr lang="en-US" sz="2400" b="0" dirty="0" smtClean="0">
                <a:latin typeface="Tempus Sans ITC" pitchFamily="82" charset="0"/>
              </a:rPr>
              <a:t> Assignment, Job Enrichment, Special Training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Mediocre: OTJT, Coaching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Doubtfull</a:t>
            </a:r>
            <a:r>
              <a:rPr lang="en-US" sz="2400" b="0" dirty="0" smtClean="0">
                <a:latin typeface="Tempus Sans ITC" pitchFamily="82" charset="0"/>
              </a:rPr>
              <a:t>: Coaching, Counseling, OTJT, Reposition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Star: Plan promotion, Mentoring, Cross Training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>
                <a:latin typeface="Tempus Sans ITC" pitchFamily="82" charset="0"/>
              </a:rPr>
              <a:t>High Promising: Special Assignment, Special Training, Job Rotation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err="1" smtClean="0">
                <a:latin typeface="Tempus Sans ITC" pitchFamily="82" charset="0"/>
              </a:rPr>
              <a:t>Unperforming</a:t>
            </a:r>
            <a:r>
              <a:rPr lang="en-US" sz="2400" b="0" dirty="0" smtClean="0">
                <a:latin typeface="Tempus Sans ITC" pitchFamily="82" charset="0"/>
              </a:rPr>
              <a:t> Potential: OTJT, Counseling</a:t>
            </a:r>
            <a:r>
              <a:rPr lang="en-US" sz="2400" b="0" smtClean="0">
                <a:latin typeface="Tempus Sans ITC" pitchFamily="82" charset="0"/>
              </a:rPr>
              <a:t>, Reposition</a:t>
            </a:r>
            <a:endParaRPr lang="en-US" sz="2400" b="0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29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2985</TotalTime>
  <Words>789</Words>
  <Application>Microsoft Office PowerPoint</Application>
  <PresentationFormat>On-screen Show (4:3)</PresentationFormat>
  <Paragraphs>146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Angles</vt:lpstr>
      <vt:lpstr>Pemetaan talenta</vt:lpstr>
      <vt:lpstr>Pemetaan talenta</vt:lpstr>
      <vt:lpstr>PowerPoint Presentation</vt:lpstr>
      <vt:lpstr>PowerPoint Presentation</vt:lpstr>
      <vt:lpstr>Pengembangan dan Pembelajaran talenta</vt:lpstr>
      <vt:lpstr>Program pengembangan</vt:lpstr>
      <vt:lpstr>PowerPoint Presentation</vt:lpstr>
      <vt:lpstr>PowerPoint Presentation</vt:lpstr>
      <vt:lpstr>PROGRAM PENGEMBANGAN TALENTA</vt:lpstr>
      <vt:lpstr>Faktor keberhasilan</vt:lpstr>
      <vt:lpstr>Review talenta</vt:lpstr>
      <vt:lpstr>tujuan</vt:lpstr>
      <vt:lpstr>Evaluasi efektifitas program</vt:lpstr>
      <vt:lpstr>Pengelolaan Umpan balik</vt:lpstr>
      <vt:lpstr>Aspek Efektivitas umpan balik</vt:lpstr>
      <vt:lpstr>Perencanaan karir</vt:lpstr>
      <vt:lpstr>manfaat</vt:lpstr>
      <vt:lpstr>tahapan</vt:lpstr>
      <vt:lpstr>Tahap perencanaan migrasi talenta</vt:lpstr>
      <vt:lpstr>Manfaat konseling perencanaan karir</vt:lpstr>
      <vt:lpstr>Resistensi konseling</vt:lpstr>
      <vt:lpstr>strategi konselor</vt:lpstr>
      <vt:lpstr>Pola karir ganda</vt:lpstr>
      <vt:lpstr>Perencanaan suksesi</vt:lpstr>
      <vt:lpstr>Hal yang harus diperhatikan</vt:lpstr>
      <vt:lpstr>Efektifitas implementasi</vt:lpstr>
      <vt:lpstr>Intervensi pengembangan</vt:lpstr>
      <vt:lpstr>Mengikat talenta</vt:lpstr>
      <vt:lpstr>Faktor mempengaruhi kepuasan</vt:lpstr>
      <vt:lpstr>Klasifikasi komitmen</vt:lpstr>
      <vt:lpstr>Perilaku positif</vt:lpstr>
      <vt:lpstr>Evaluasi talenta</vt:lpstr>
      <vt:lpstr>Dampak keuangan</vt:lpstr>
      <vt:lpstr>Dampak organisasi</vt:lpstr>
      <vt:lpstr>Dampak SDM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Pemetaan talenta</dc:title>
  <dc:creator>USER</dc:creator>
  <cp:lastModifiedBy>USER</cp:lastModifiedBy>
  <cp:revision>24</cp:revision>
  <dcterms:created xsi:type="dcterms:W3CDTF">2019-05-22T06:07:38Z</dcterms:created>
  <dcterms:modified xsi:type="dcterms:W3CDTF">2019-06-26T07:34:37Z</dcterms:modified>
</cp:coreProperties>
</file>