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85" r:id="rId10"/>
    <p:sldId id="267" r:id="rId11"/>
    <p:sldId id="280" r:id="rId12"/>
    <p:sldId id="260" r:id="rId13"/>
    <p:sldId id="263" r:id="rId14"/>
    <p:sldId id="266" r:id="rId15"/>
    <p:sldId id="281" r:id="rId16"/>
    <p:sldId id="282" r:id="rId17"/>
    <p:sldId id="283" r:id="rId18"/>
    <p:sldId id="284" r:id="rId19"/>
    <p:sldId id="264" r:id="rId20"/>
    <p:sldId id="265" r:id="rId21"/>
    <p:sldId id="257" r:id="rId22"/>
    <p:sldId id="25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BFCB-7D1F-469B-9116-FAA148DF2A5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C053-FD49-4EF2-8C11-8BEC003E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8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BFCB-7D1F-469B-9116-FAA148DF2A5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C053-FD49-4EF2-8C11-8BEC003E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4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BFCB-7D1F-469B-9116-FAA148DF2A5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C053-FD49-4EF2-8C11-8BEC003E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2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BFCB-7D1F-469B-9116-FAA148DF2A5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C053-FD49-4EF2-8C11-8BEC003EBF8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7552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BFCB-7D1F-469B-9116-FAA148DF2A5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C053-FD49-4EF2-8C11-8BEC003E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99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BFCB-7D1F-469B-9116-FAA148DF2A5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C053-FD49-4EF2-8C11-8BEC003E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0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BFCB-7D1F-469B-9116-FAA148DF2A5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C053-FD49-4EF2-8C11-8BEC003E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85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BFCB-7D1F-469B-9116-FAA148DF2A5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C053-FD49-4EF2-8C11-8BEC003E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40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BFCB-7D1F-469B-9116-FAA148DF2A5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C053-FD49-4EF2-8C11-8BEC003E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3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BFCB-7D1F-469B-9116-FAA148DF2A5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C053-FD49-4EF2-8C11-8BEC003E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BFCB-7D1F-469B-9116-FAA148DF2A5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C053-FD49-4EF2-8C11-8BEC003E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2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BFCB-7D1F-469B-9116-FAA148DF2A5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C053-FD49-4EF2-8C11-8BEC003E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8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BFCB-7D1F-469B-9116-FAA148DF2A5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C053-FD49-4EF2-8C11-8BEC003E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19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BFCB-7D1F-469B-9116-FAA148DF2A5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C053-FD49-4EF2-8C11-8BEC003E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BFCB-7D1F-469B-9116-FAA148DF2A5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C053-FD49-4EF2-8C11-8BEC003E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4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BFCB-7D1F-469B-9116-FAA148DF2A5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C053-FD49-4EF2-8C11-8BEC003E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2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BFCB-7D1F-469B-9116-FAA148DF2A5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C053-FD49-4EF2-8C11-8BEC003E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7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4E1BFCB-7D1F-469B-9116-FAA148DF2A5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67CC053-FD49-4EF2-8C11-8BEC003E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6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Pemrograman</a:t>
            </a:r>
            <a:r>
              <a:rPr lang="en-US" dirty="0" smtClean="0"/>
              <a:t> </a:t>
            </a:r>
            <a:r>
              <a:rPr lang="en-US" dirty="0" err="1" smtClean="0"/>
              <a:t>Berorientasi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(PBO)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96475"/>
          </a:xfrm>
        </p:spPr>
        <p:txBody>
          <a:bodyPr/>
          <a:lstStyle/>
          <a:p>
            <a:r>
              <a:rPr lang="en-US" dirty="0" smtClean="0"/>
              <a:t>D. Sinaga, </a:t>
            </a:r>
            <a:r>
              <a:rPr lang="en-US" dirty="0" err="1" smtClean="0"/>
              <a:t>M.Kom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4606590"/>
            <a:ext cx="9144000" cy="59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PBO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77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1965"/>
          </a:xfrm>
        </p:spPr>
        <p:txBody>
          <a:bodyPr>
            <a:normAutofit/>
          </a:bodyPr>
          <a:lstStyle/>
          <a:p>
            <a:pPr algn="l"/>
            <a:r>
              <a:rPr lang="en-US" altLang="ja-JP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Java Family Suite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55691" y="1199527"/>
            <a:ext cx="43434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altLang="ja-JP" dirty="0" smtClean="0"/>
              <a:t>Java Standard Edition (</a:t>
            </a:r>
            <a:r>
              <a:rPr lang="en-US" altLang="ja-JP" dirty="0" smtClean="0">
                <a:solidFill>
                  <a:srgbClr val="CC0000"/>
                </a:solidFill>
              </a:rPr>
              <a:t>J</a:t>
            </a:r>
            <a:r>
              <a:rPr lang="id-ID" altLang="ja-JP" dirty="0" smtClean="0">
                <a:solidFill>
                  <a:srgbClr val="CC0000"/>
                </a:solidFill>
              </a:rPr>
              <a:t>ava </a:t>
            </a:r>
            <a:r>
              <a:rPr lang="en-US" altLang="ja-JP" dirty="0" smtClean="0">
                <a:solidFill>
                  <a:srgbClr val="CC0000"/>
                </a:solidFill>
              </a:rPr>
              <a:t>SE</a:t>
            </a:r>
            <a:r>
              <a:rPr lang="en-US" altLang="ja-JP" dirty="0" smtClean="0"/>
              <a:t>)</a:t>
            </a:r>
            <a:endParaRPr lang="id-ID" altLang="ja-JP" dirty="0" smtClean="0"/>
          </a:p>
          <a:p>
            <a:pPr marL="801687" lvl="1" indent="-457200">
              <a:buClr>
                <a:srgbClr val="FFC000"/>
              </a:buClr>
              <a:buFont typeface="Wingdings" pitchFamily="2" charset="2"/>
              <a:buChar char="q"/>
            </a:pPr>
            <a:r>
              <a:rPr lang="en-US" altLang="ja-JP" sz="2200" dirty="0" smtClean="0"/>
              <a:t>For desktop, client/server </a:t>
            </a:r>
            <a:r>
              <a:rPr lang="en-US" altLang="ja-JP" sz="2200" dirty="0" smtClean="0">
                <a:solidFill>
                  <a:srgbClr val="0070C0"/>
                </a:solidFill>
              </a:rPr>
              <a:t>application</a:t>
            </a:r>
            <a:endParaRPr lang="en-US" altLang="ja-JP" sz="2200" dirty="0">
              <a:solidFill>
                <a:srgbClr val="0070C0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255691" y="2760062"/>
            <a:ext cx="457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 algn="l">
              <a:spcBef>
                <a:spcPct val="20000"/>
              </a:spcBef>
              <a:buClr>
                <a:srgbClr val="C00000"/>
              </a:buClr>
              <a:buSzPct val="70000"/>
              <a:buFont typeface="+mj-lt"/>
              <a:buAutoNum type="arabicPeriod" startAt="2"/>
            </a:pPr>
            <a:r>
              <a:rPr lang="en-US" altLang="ja-JP" sz="2800" dirty="0">
                <a:effectLst/>
                <a:latin typeface="Calibri" pitchFamily="34" charset="0"/>
                <a:cs typeface="Calibri" pitchFamily="34" charset="0"/>
              </a:rPr>
              <a:t>Java 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Enterprise</a:t>
            </a:r>
            <a:r>
              <a:rPr lang="id-ID" altLang="ja-JP" sz="2800" dirty="0" smtClean="0">
                <a:effectLst/>
                <a:latin typeface="Calibri" pitchFamily="34" charset="0"/>
                <a:cs typeface="Calibri" pitchFamily="34" charset="0"/>
              </a:rPr>
              <a:t> E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dition</a:t>
            </a:r>
            <a:r>
              <a:rPr lang="id-ID" altLang="ja-JP" sz="2800" dirty="0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id-ID" altLang="ja-JP" sz="280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(</a:t>
            </a:r>
            <a:r>
              <a:rPr lang="en-US" altLang="ja-JP" sz="2800" dirty="0" smtClean="0">
                <a:solidFill>
                  <a:srgbClr val="CC0000"/>
                </a:solidFill>
                <a:effectLst/>
                <a:latin typeface="Calibri" pitchFamily="34" charset="0"/>
                <a:cs typeface="Calibri" pitchFamily="34" charset="0"/>
              </a:rPr>
              <a:t>J</a:t>
            </a:r>
            <a:r>
              <a:rPr lang="id-ID" altLang="ja-JP" sz="2800" dirty="0" smtClean="0">
                <a:solidFill>
                  <a:srgbClr val="CC0000"/>
                </a:solidFill>
                <a:effectLst/>
                <a:latin typeface="Calibri" pitchFamily="34" charset="0"/>
                <a:cs typeface="Calibri" pitchFamily="34" charset="0"/>
              </a:rPr>
              <a:t>ava </a:t>
            </a:r>
            <a:r>
              <a:rPr lang="en-US" altLang="ja-JP" sz="2800" dirty="0" smtClean="0">
                <a:solidFill>
                  <a:srgbClr val="CC0000"/>
                </a:solidFill>
                <a:effectLst/>
                <a:latin typeface="Calibri" pitchFamily="34" charset="0"/>
                <a:cs typeface="Calibri" pitchFamily="34" charset="0"/>
              </a:rPr>
              <a:t>EE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)</a:t>
            </a:r>
            <a:endParaRPr lang="id-ID" altLang="ja-JP" sz="28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marL="904875" lvl="1" indent="-447675"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q"/>
            </a:pPr>
            <a:r>
              <a:rPr lang="en-US" altLang="ja-JP" sz="2200" dirty="0" smtClean="0">
                <a:effectLst/>
                <a:latin typeface="Calibri" pitchFamily="34" charset="0"/>
                <a:cs typeface="Calibri" pitchFamily="34" charset="0"/>
              </a:rPr>
              <a:t>For e-business</a:t>
            </a:r>
            <a:r>
              <a:rPr lang="en-US" altLang="ja-JP" sz="2200" dirty="0">
                <a:effectLst/>
                <a:latin typeface="Calibri" pitchFamily="34" charset="0"/>
                <a:cs typeface="Calibri" pitchFamily="34" charset="0"/>
              </a:rPr>
              <a:t>, e-commerce </a:t>
            </a:r>
            <a:r>
              <a:rPr lang="en-US" altLang="ja-JP" sz="2200" dirty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web based application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255691" y="4738822"/>
            <a:ext cx="4191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>
              <a:spcBef>
                <a:spcPct val="20000"/>
              </a:spcBef>
              <a:buClr>
                <a:srgbClr val="C00000"/>
              </a:buClr>
              <a:buSzPct val="70000"/>
              <a:buFont typeface="+mj-lt"/>
              <a:buAutoNum type="arabicPeriod" startAt="3"/>
            </a:pPr>
            <a:r>
              <a:rPr lang="en-US" altLang="ja-JP" sz="2800" dirty="0">
                <a:effectLst/>
                <a:latin typeface="Calibri" pitchFamily="34" charset="0"/>
                <a:cs typeface="Calibri" pitchFamily="34" charset="0"/>
              </a:rPr>
              <a:t>Java 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Micro Edition</a:t>
            </a:r>
            <a:r>
              <a:rPr lang="id-ID" altLang="ja-JP" sz="2800" dirty="0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id-ID" altLang="ja-JP" sz="280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(</a:t>
            </a:r>
            <a:r>
              <a:rPr lang="en-US" altLang="ja-JP" sz="2800" dirty="0" smtClean="0">
                <a:solidFill>
                  <a:srgbClr val="CC0000"/>
                </a:solidFill>
                <a:effectLst/>
                <a:latin typeface="Calibri" pitchFamily="34" charset="0"/>
                <a:cs typeface="Calibri" pitchFamily="34" charset="0"/>
              </a:rPr>
              <a:t>J</a:t>
            </a:r>
            <a:r>
              <a:rPr lang="id-ID" altLang="ja-JP" sz="2800" dirty="0" smtClean="0">
                <a:solidFill>
                  <a:srgbClr val="CC0000"/>
                </a:solidFill>
                <a:effectLst/>
                <a:latin typeface="Calibri" pitchFamily="34" charset="0"/>
                <a:cs typeface="Calibri" pitchFamily="34" charset="0"/>
              </a:rPr>
              <a:t>ava </a:t>
            </a:r>
            <a:r>
              <a:rPr lang="en-US" altLang="ja-JP" sz="2800" dirty="0" smtClean="0">
                <a:solidFill>
                  <a:srgbClr val="CC0000"/>
                </a:solidFill>
                <a:effectLst/>
                <a:latin typeface="Calibri" pitchFamily="34" charset="0"/>
                <a:cs typeface="Calibri" pitchFamily="34" charset="0"/>
              </a:rPr>
              <a:t>ME</a:t>
            </a:r>
            <a:r>
              <a:rPr lang="en-US" altLang="ja-JP" sz="2800" dirty="0">
                <a:effectLst/>
                <a:latin typeface="Calibri" pitchFamily="34" charset="0"/>
                <a:cs typeface="Calibri" pitchFamily="34" charset="0"/>
              </a:rPr>
              <a:t>)</a:t>
            </a:r>
          </a:p>
          <a:p>
            <a:pPr marL="889000" lvl="1" indent="-439738" algn="l">
              <a:spcBef>
                <a:spcPct val="20000"/>
              </a:spcBef>
              <a:buClr>
                <a:srgbClr val="FFC000"/>
              </a:buClr>
              <a:buSzPct val="65000"/>
              <a:buFont typeface="Wingdings" pitchFamily="2" charset="2"/>
              <a:buChar char="q"/>
            </a:pPr>
            <a:r>
              <a:rPr lang="en-US" altLang="ja-JP" sz="2200" dirty="0">
                <a:effectLst/>
                <a:latin typeface="Calibri" pitchFamily="34" charset="0"/>
                <a:cs typeface="Calibri" pitchFamily="34" charset="0"/>
              </a:rPr>
              <a:t>For </a:t>
            </a:r>
            <a:r>
              <a:rPr lang="en-US" altLang="ja-JP" sz="2200" dirty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small devices, </a:t>
            </a:r>
            <a:r>
              <a:rPr lang="en-US" altLang="ja-JP" sz="2200" dirty="0">
                <a:effectLst/>
                <a:latin typeface="Calibri" pitchFamily="34" charset="0"/>
                <a:cs typeface="Calibri" pitchFamily="34" charset="0"/>
              </a:rPr>
              <a:t>like </a:t>
            </a:r>
            <a:r>
              <a:rPr lang="en-US" altLang="ja-JP" sz="2200" dirty="0" smtClean="0">
                <a:effectLst/>
                <a:latin typeface="Calibri" pitchFamily="34" charset="0"/>
                <a:cs typeface="Calibri" pitchFamily="34" charset="0"/>
              </a:rPr>
              <a:t>palm,</a:t>
            </a:r>
            <a:r>
              <a:rPr lang="id-ID" altLang="ja-JP" sz="22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200" dirty="0" err="1" smtClean="0">
                <a:effectLst/>
                <a:latin typeface="Calibri" pitchFamily="34" charset="0"/>
                <a:cs typeface="Calibri" pitchFamily="34" charset="0"/>
              </a:rPr>
              <a:t>handphone</a:t>
            </a:r>
            <a:r>
              <a:rPr lang="en-US" altLang="ja-JP" sz="2200" dirty="0">
                <a:effectLst/>
                <a:latin typeface="Calibri" pitchFamily="34" charset="0"/>
                <a:cs typeface="Calibri" pitchFamily="34" charset="0"/>
              </a:rPr>
              <a:t>, etc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1250" t="15000" r="27500" b="26000"/>
          <a:stretch>
            <a:fillRect/>
          </a:stretch>
        </p:blipFill>
        <p:spPr bwMode="auto">
          <a:xfrm>
            <a:off x="7186412" y="365125"/>
            <a:ext cx="3429000" cy="239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java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4012" y="2932090"/>
            <a:ext cx="3657600" cy="1752600"/>
          </a:xfrm>
          <a:prstGeom prst="rect">
            <a:avLst/>
          </a:prstGeom>
        </p:spPr>
      </p:pic>
      <p:pic>
        <p:nvPicPr>
          <p:cNvPr id="9" name="Picture 8" descr="jt-play-mitsubish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6412" y="4837090"/>
            <a:ext cx="3307607" cy="184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4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Arial Black" panose="020B0A04020102020204" pitchFamily="34" charset="0"/>
              </a:rPr>
              <a:t>Why Java ?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/>
              <a:t>Simple and familiar object oriented programming</a:t>
            </a:r>
          </a:p>
          <a:p>
            <a:r>
              <a:rPr lang="en-US" sz="3600" dirty="0"/>
              <a:t>Architecture neutral (platform independent)</a:t>
            </a:r>
          </a:p>
          <a:p>
            <a:r>
              <a:rPr lang="en-US" sz="3600" dirty="0"/>
              <a:t>Open Source</a:t>
            </a:r>
          </a:p>
          <a:p>
            <a:r>
              <a:rPr lang="en-US" sz="3600" dirty="0"/>
              <a:t>First rank in TIOBE Index</a:t>
            </a:r>
          </a:p>
          <a:p>
            <a:r>
              <a:rPr lang="en-US" sz="3600" dirty="0" err="1"/>
              <a:t>Defacto</a:t>
            </a:r>
            <a:r>
              <a:rPr lang="en-US" sz="3600" dirty="0"/>
              <a:t> standard programming language in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37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003" y="365125"/>
            <a:ext cx="2936383" cy="2790199"/>
          </a:xfrm>
        </p:spPr>
        <p:txBody>
          <a:bodyPr>
            <a:normAutofit/>
          </a:bodyPr>
          <a:lstStyle/>
          <a:p>
            <a:r>
              <a:rPr lang="en-US" b="1" dirty="0" smtClean="0"/>
              <a:t>Why Java ?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err="1" smtClean="0"/>
              <a:t>Tiobe</a:t>
            </a:r>
            <a:r>
              <a:rPr lang="en-US" sz="3600" dirty="0" smtClean="0"/>
              <a:t> Index </a:t>
            </a:r>
            <a:r>
              <a:rPr lang="en-US" sz="3600" dirty="0" err="1" smtClean="0"/>
              <a:t>membuktikan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859" t="10704" r="18979" b="2479"/>
          <a:stretch/>
        </p:blipFill>
        <p:spPr>
          <a:xfrm>
            <a:off x="3593204" y="244699"/>
            <a:ext cx="8507459" cy="585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0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479" t="12886" r="15915" b="22895"/>
          <a:stretch/>
        </p:blipFill>
        <p:spPr>
          <a:xfrm>
            <a:off x="592428" y="365126"/>
            <a:ext cx="10947658" cy="571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7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8338"/>
            <a:ext cx="10515600" cy="450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id-ID" dirty="0"/>
              <a:t>Pemrograman </a:t>
            </a:r>
            <a:r>
              <a:rPr lang="id-ID" dirty="0" smtClean="0"/>
              <a:t>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481070"/>
            <a:ext cx="10363826" cy="431012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id-ID" sz="3200" dirty="0">
                <a:solidFill>
                  <a:srgbClr val="C00000"/>
                </a:solidFill>
              </a:rPr>
              <a:t>Compiler (Interpreter)</a:t>
            </a:r>
            <a:r>
              <a:rPr lang="id-ID" sz="3200" dirty="0"/>
              <a:t>:</a:t>
            </a:r>
            <a:br>
              <a:rPr lang="id-ID" sz="3200" dirty="0"/>
            </a:br>
            <a:r>
              <a:rPr lang="id-ID" dirty="0">
                <a:solidFill>
                  <a:srgbClr val="0070C0"/>
                </a:solidFill>
              </a:rPr>
              <a:t>Java Standard Edition </a:t>
            </a:r>
            <a:r>
              <a:rPr lang="id-ID" dirty="0"/>
              <a:t>(JSE)</a:t>
            </a:r>
            <a:r>
              <a:rPr lang="en-US" dirty="0"/>
              <a:t/>
            </a:r>
            <a:br>
              <a:rPr lang="en-US" dirty="0"/>
            </a:br>
            <a:endParaRPr lang="id-ID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solidFill>
                  <a:srgbClr val="C00000"/>
                </a:solidFill>
              </a:rPr>
              <a:t>Code Editor:</a:t>
            </a:r>
          </a:p>
          <a:p>
            <a:pPr marL="863600" lvl="1" indent="-514350">
              <a:defRPr/>
            </a:pPr>
            <a:r>
              <a:rPr lang="id-ID" sz="2800" dirty="0">
                <a:solidFill>
                  <a:srgbClr val="C00000"/>
                </a:solidFill>
              </a:rPr>
              <a:t>Text/Code Editor</a:t>
            </a:r>
            <a:r>
              <a:rPr lang="id-ID" dirty="0"/>
              <a:t>:</a:t>
            </a:r>
            <a:br>
              <a:rPr lang="id-ID" dirty="0"/>
            </a:br>
            <a:r>
              <a:rPr lang="id-ID" dirty="0"/>
              <a:t>TextPad, </a:t>
            </a:r>
            <a:r>
              <a:rPr lang="id-ID" dirty="0">
                <a:solidFill>
                  <a:srgbClr val="0070C0"/>
                </a:solidFill>
              </a:rPr>
              <a:t>Notepad++</a:t>
            </a:r>
          </a:p>
          <a:p>
            <a:pPr marL="863600" lvl="1" indent="-514350">
              <a:defRPr/>
            </a:pPr>
            <a:r>
              <a:rPr lang="id-ID" sz="2800" dirty="0">
                <a:solidFill>
                  <a:srgbClr val="C00000"/>
                </a:solidFill>
              </a:rPr>
              <a:t>Integrated Development Environment</a:t>
            </a:r>
            <a:r>
              <a:rPr lang="id-ID" sz="2800" dirty="0"/>
              <a:t> (IDE):</a:t>
            </a:r>
            <a:br>
              <a:rPr lang="id-ID" sz="2800" dirty="0"/>
            </a:br>
            <a:r>
              <a:rPr lang="id-ID" dirty="0">
                <a:solidFill>
                  <a:srgbClr val="0070C0"/>
                </a:solidFill>
              </a:rPr>
              <a:t>Netbeans</a:t>
            </a:r>
            <a:r>
              <a:rPr lang="id-ID" dirty="0"/>
              <a:t>, Eclipse, JCreator</a:t>
            </a:r>
            <a:r>
              <a:rPr lang="id-ID" sz="2800" dirty="0"/>
              <a:t/>
            </a:r>
            <a:br>
              <a:rPr lang="id-ID" sz="2800" dirty="0"/>
            </a:br>
            <a:endParaRPr lang="id-ID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69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Instalasi Text Editor dan Set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id-ID" sz="3200" dirty="0"/>
              <a:t>Set path dan instalasi text editor diperlukan</a:t>
            </a:r>
            <a:br>
              <a:rPr lang="id-ID" sz="3200" dirty="0"/>
            </a:br>
            <a:r>
              <a:rPr lang="id-ID" sz="3200" dirty="0"/>
              <a:t>untuk yang mengembangkan </a:t>
            </a:r>
            <a:r>
              <a:rPr lang="id-ID" sz="3200" dirty="0">
                <a:solidFill>
                  <a:srgbClr val="C00000"/>
                </a:solidFill>
              </a:rPr>
              <a:t>aplikasi text-based </a:t>
            </a:r>
            <a:r>
              <a:rPr lang="id-ID" sz="3200" dirty="0"/>
              <a:t>dengan console</a:t>
            </a:r>
            <a:br>
              <a:rPr lang="id-ID" sz="3200" dirty="0"/>
            </a:br>
            <a:endParaRPr lang="id-ID" sz="3200" dirty="0"/>
          </a:p>
          <a:p>
            <a:pPr marL="863600" lvl="1" indent="-514350">
              <a:buFont typeface="+mj-lt"/>
              <a:buAutoNum type="arabicPeriod"/>
            </a:pPr>
            <a:r>
              <a:rPr lang="id-ID" sz="3000" dirty="0"/>
              <a:t>Klik </a:t>
            </a:r>
            <a:r>
              <a:rPr lang="id-ID" sz="3000" dirty="0">
                <a:solidFill>
                  <a:srgbClr val="0070C0"/>
                </a:solidFill>
              </a:rPr>
              <a:t>Start</a:t>
            </a:r>
            <a:r>
              <a:rPr lang="id-ID" sz="3000" dirty="0"/>
              <a:t> </a:t>
            </a:r>
            <a:r>
              <a:rPr lang="id-ID" sz="3000" dirty="0">
                <a:sym typeface="Wingdings" pitchFamily="2" charset="2"/>
              </a:rPr>
              <a:t></a:t>
            </a:r>
            <a:r>
              <a:rPr lang="id-ID" sz="3000" dirty="0">
                <a:solidFill>
                  <a:srgbClr val="0070C0"/>
                </a:solidFill>
              </a:rPr>
              <a:t>Control Panel </a:t>
            </a:r>
            <a:r>
              <a:rPr lang="id-ID" sz="3000" dirty="0">
                <a:sym typeface="Wingdings" pitchFamily="2" charset="2"/>
              </a:rPr>
              <a:t> </a:t>
            </a:r>
            <a:r>
              <a:rPr lang="id-ID" sz="3000" dirty="0">
                <a:solidFill>
                  <a:srgbClr val="0070C0"/>
                </a:solidFill>
                <a:sym typeface="Wingdings" pitchFamily="2" charset="2"/>
              </a:rPr>
              <a:t>System</a:t>
            </a:r>
            <a:r>
              <a:rPr lang="id-ID" sz="3000" dirty="0">
                <a:sym typeface="Wingdings" pitchFamily="2" charset="2"/>
              </a:rPr>
              <a:t>  </a:t>
            </a:r>
            <a:r>
              <a:rPr lang="id-ID" sz="3000" dirty="0">
                <a:solidFill>
                  <a:srgbClr val="0070C0"/>
                </a:solidFill>
                <a:sym typeface="Wingdings" pitchFamily="2" charset="2"/>
              </a:rPr>
              <a:t>Advanced</a:t>
            </a:r>
            <a:r>
              <a:rPr lang="id-ID" sz="3000" dirty="0">
                <a:sym typeface="Wingdings" pitchFamily="2" charset="2"/>
              </a:rPr>
              <a:t> </a:t>
            </a:r>
            <a:r>
              <a:rPr lang="id-ID" sz="3000" dirty="0">
                <a:solidFill>
                  <a:srgbClr val="0070C0"/>
                </a:solidFill>
              </a:rPr>
              <a:t>Environment Variables </a:t>
            </a:r>
            <a:r>
              <a:rPr lang="id-ID" sz="3000" dirty="0"/>
              <a:t>dan set system PATH:</a:t>
            </a:r>
            <a:br>
              <a:rPr lang="id-ID" sz="3000" dirty="0"/>
            </a:br>
            <a:r>
              <a:rPr lang="id-ID" sz="3000" dirty="0">
                <a:solidFill>
                  <a:srgbClr val="C00000"/>
                </a:solidFill>
              </a:rPr>
              <a:t>;</a:t>
            </a:r>
            <a:r>
              <a:rPr lang="de-DE" sz="3000" dirty="0">
                <a:solidFill>
                  <a:srgbClr val="C00000"/>
                </a:solidFill>
              </a:rPr>
              <a:t>C:\Program Files\Java\jdk1.6.0_</a:t>
            </a:r>
            <a:r>
              <a:rPr lang="id-ID" sz="3000" dirty="0">
                <a:solidFill>
                  <a:srgbClr val="C00000"/>
                </a:solidFill>
              </a:rPr>
              <a:t>1</a:t>
            </a:r>
            <a:r>
              <a:rPr lang="en-US" sz="3000" dirty="0">
                <a:solidFill>
                  <a:srgbClr val="C00000"/>
                </a:solidFill>
              </a:rPr>
              <a:t>7</a:t>
            </a:r>
            <a:r>
              <a:rPr lang="de-DE" sz="3000" dirty="0">
                <a:solidFill>
                  <a:srgbClr val="C00000"/>
                </a:solidFill>
              </a:rPr>
              <a:t>\bin</a:t>
            </a:r>
            <a:endParaRPr lang="id-ID" sz="3000" dirty="0">
              <a:solidFill>
                <a:srgbClr val="C00000"/>
              </a:solidFill>
            </a:endParaRPr>
          </a:p>
          <a:p>
            <a:pPr marL="863600" lvl="1" indent="-514350">
              <a:buFont typeface="+mj-lt"/>
              <a:buAutoNum type="arabicPeriod"/>
            </a:pPr>
            <a:r>
              <a:rPr lang="id-ID" sz="3000" dirty="0"/>
              <a:t>Instal text editor untuk editing code:</a:t>
            </a:r>
            <a:br>
              <a:rPr lang="id-ID" sz="3000" dirty="0"/>
            </a:br>
            <a:r>
              <a:rPr lang="id-ID" sz="3000" dirty="0">
                <a:solidFill>
                  <a:srgbClr val="C00000"/>
                </a:solidFill>
              </a:rPr>
              <a:t>textpad, </a:t>
            </a:r>
            <a:r>
              <a:rPr lang="id-ID" sz="3000" dirty="0"/>
              <a:t>notepad++, JCreator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1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3250"/>
          </a:xfrm>
        </p:spPr>
        <p:txBody>
          <a:bodyPr>
            <a:normAutofit/>
          </a:bodyPr>
          <a:lstStyle/>
          <a:p>
            <a:r>
              <a:rPr lang="id-ID" dirty="0"/>
              <a:t>How Java Works?</a:t>
            </a:r>
            <a:endParaRPr lang="en-US" dirty="0"/>
          </a:p>
        </p:txBody>
      </p:sp>
      <p:pic>
        <p:nvPicPr>
          <p:cNvPr id="26" name="Picture 4" descr="maco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8714" y="3526135"/>
            <a:ext cx="714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 descr="p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714" y="3526135"/>
            <a:ext cx="8096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 descr="sol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8514" y="3449935"/>
            <a:ext cx="10763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760114" y="3373735"/>
            <a:ext cx="3733800" cy="1143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>
            <a:off x="3512714" y="2992735"/>
            <a:ext cx="0" cy="381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3893714" y="2891135"/>
            <a:ext cx="281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d-ID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javac (java </a:t>
            </a:r>
            <a:r>
              <a:rPr lang="en-US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compiler</a:t>
            </a:r>
            <a:r>
              <a:rPr lang="id-ID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20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AutoShape 12"/>
          <p:cNvSpPr>
            <a:spLocks noChangeArrowheads="1"/>
          </p:cNvSpPr>
          <p:nvPr/>
        </p:nvSpPr>
        <p:spPr bwMode="auto">
          <a:xfrm>
            <a:off x="2141114" y="5431135"/>
            <a:ext cx="2895600" cy="838200"/>
          </a:xfrm>
          <a:prstGeom prst="foldedCorner">
            <a:avLst>
              <a:gd name="adj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id-ID" sz="2400" b="1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Hello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.class</a:t>
            </a:r>
            <a:endParaRPr lang="en-US" sz="2400" b="1" dirty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>
            <a:off x="3512714" y="4516735"/>
            <a:ext cx="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3654701" y="4643735"/>
            <a:ext cx="26824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Kompiler memproduksi</a:t>
            </a:r>
          </a:p>
          <a:p>
            <a:pPr>
              <a:defRPr/>
            </a:pPr>
            <a:r>
              <a:rPr lang="id-ID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Bytecode (Class)</a:t>
            </a:r>
            <a:endParaRPr lang="en-US" sz="20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" name="Picture 15" descr="AlphaFami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9914" y="4821535"/>
            <a:ext cx="2495550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8541914" y="6548735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Web Server</a:t>
            </a:r>
            <a:endParaRPr lang="en-US" sz="1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Line 17"/>
          <p:cNvSpPr>
            <a:spLocks noChangeShapeType="1"/>
          </p:cNvSpPr>
          <p:nvPr/>
        </p:nvSpPr>
        <p:spPr bwMode="auto">
          <a:xfrm>
            <a:off x="5112914" y="5812135"/>
            <a:ext cx="2971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8" name="Picture 19" descr="macos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4514" y="1849735"/>
            <a:ext cx="723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0" descr="pc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75114" y="1773535"/>
            <a:ext cx="7905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1" descr="sol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41914" y="1773535"/>
            <a:ext cx="11334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2" descr="cellphone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03989" y="1468735"/>
            <a:ext cx="6953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6125739" y="3373735"/>
            <a:ext cx="1044575" cy="30777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Interpreter</a:t>
            </a: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7268739" y="3373735"/>
            <a:ext cx="1044575" cy="30777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Interpreter</a:t>
            </a:r>
          </a:p>
        </p:txBody>
      </p:sp>
      <p:sp>
        <p:nvSpPr>
          <p:cNvPr id="44" name="Text Box 25"/>
          <p:cNvSpPr txBox="1">
            <a:spLocks noChangeArrowheads="1"/>
          </p:cNvSpPr>
          <p:nvPr/>
        </p:nvSpPr>
        <p:spPr bwMode="auto">
          <a:xfrm>
            <a:off x="8411739" y="3373735"/>
            <a:ext cx="1044575" cy="30777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Interpreter</a:t>
            </a: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9532514" y="3373735"/>
            <a:ext cx="1066800" cy="30777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Interpreter</a:t>
            </a:r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V="1">
            <a:off x="6789314" y="2687935"/>
            <a:ext cx="0" cy="685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Line 28"/>
          <p:cNvSpPr>
            <a:spLocks noChangeShapeType="1"/>
          </p:cNvSpPr>
          <p:nvPr/>
        </p:nvSpPr>
        <p:spPr bwMode="auto">
          <a:xfrm flipV="1">
            <a:off x="7856114" y="2687935"/>
            <a:ext cx="0" cy="685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Line 29"/>
          <p:cNvSpPr>
            <a:spLocks noChangeShapeType="1"/>
          </p:cNvSpPr>
          <p:nvPr/>
        </p:nvSpPr>
        <p:spPr bwMode="auto">
          <a:xfrm flipV="1">
            <a:off x="8999114" y="2687935"/>
            <a:ext cx="0" cy="685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Line 30"/>
          <p:cNvSpPr>
            <a:spLocks noChangeShapeType="1"/>
          </p:cNvSpPr>
          <p:nvPr/>
        </p:nvSpPr>
        <p:spPr bwMode="auto">
          <a:xfrm flipV="1">
            <a:off x="10142114" y="2687935"/>
            <a:ext cx="0" cy="685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Line 31"/>
          <p:cNvSpPr>
            <a:spLocks noChangeShapeType="1"/>
          </p:cNvSpPr>
          <p:nvPr/>
        </p:nvSpPr>
        <p:spPr bwMode="auto">
          <a:xfrm>
            <a:off x="6789314" y="3983335"/>
            <a:ext cx="3352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1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Line 32"/>
          <p:cNvSpPr>
            <a:spLocks noChangeShapeType="1"/>
          </p:cNvSpPr>
          <p:nvPr/>
        </p:nvSpPr>
        <p:spPr bwMode="auto">
          <a:xfrm flipV="1">
            <a:off x="6789314" y="3678535"/>
            <a:ext cx="0" cy="304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1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Line 33"/>
          <p:cNvSpPr>
            <a:spLocks noChangeShapeType="1"/>
          </p:cNvSpPr>
          <p:nvPr/>
        </p:nvSpPr>
        <p:spPr bwMode="auto">
          <a:xfrm flipV="1">
            <a:off x="10142114" y="3678535"/>
            <a:ext cx="0" cy="304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1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Line 34"/>
          <p:cNvSpPr>
            <a:spLocks noChangeShapeType="1"/>
          </p:cNvSpPr>
          <p:nvPr/>
        </p:nvSpPr>
        <p:spPr bwMode="auto">
          <a:xfrm flipV="1">
            <a:off x="7856114" y="3602335"/>
            <a:ext cx="0" cy="381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1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Line 35"/>
          <p:cNvSpPr>
            <a:spLocks noChangeShapeType="1"/>
          </p:cNvSpPr>
          <p:nvPr/>
        </p:nvSpPr>
        <p:spPr bwMode="auto">
          <a:xfrm flipV="1">
            <a:off x="8999114" y="3678535"/>
            <a:ext cx="0" cy="304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1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Line 36"/>
          <p:cNvSpPr>
            <a:spLocks noChangeShapeType="1"/>
          </p:cNvSpPr>
          <p:nvPr/>
        </p:nvSpPr>
        <p:spPr bwMode="auto">
          <a:xfrm flipV="1">
            <a:off x="8999114" y="3983335"/>
            <a:ext cx="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Text Box 37"/>
          <p:cNvSpPr txBox="1">
            <a:spLocks noChangeArrowheads="1"/>
          </p:cNvSpPr>
          <p:nvPr/>
        </p:nvSpPr>
        <p:spPr bwMode="auto">
          <a:xfrm>
            <a:off x="6941714" y="909935"/>
            <a:ext cx="3810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d-ID" sz="1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Jalankan dengan:</a:t>
            </a:r>
            <a:endParaRPr lang="id-ID" sz="18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buFont typeface="+mj-lt"/>
              <a:buAutoNum type="arabicPeriod"/>
              <a:defRPr/>
            </a:pPr>
            <a:r>
              <a:rPr lang="id-ID" sz="18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C:\&gt;java </a:t>
            </a:r>
            <a:r>
              <a:rPr lang="id-ID" sz="1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Hello (</a:t>
            </a:r>
            <a:r>
              <a:rPr lang="id-ID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Application</a:t>
            </a:r>
            <a:r>
              <a:rPr lang="id-ID" sz="1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id-ID" sz="18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buFont typeface="+mj-lt"/>
              <a:buAutoNum type="arabicPeriod"/>
              <a:defRPr/>
            </a:pPr>
            <a:r>
              <a:rPr lang="en-US" sz="18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Web Browser</a:t>
            </a:r>
            <a:r>
              <a:rPr lang="id-ID" sz="18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id-ID" sz="1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Applet</a:t>
            </a:r>
            <a:r>
              <a:rPr lang="id-ID" sz="18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18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Text Box 38"/>
          <p:cNvSpPr txBox="1">
            <a:spLocks noChangeArrowheads="1"/>
          </p:cNvSpPr>
          <p:nvPr/>
        </p:nvSpPr>
        <p:spPr bwMode="auto">
          <a:xfrm>
            <a:off x="3848724" y="6396335"/>
            <a:ext cx="39460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Write Once Run Everywhere !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1607714" y="1138535"/>
            <a:ext cx="4648200" cy="1524000"/>
          </a:xfrm>
          <a:prstGeom prst="rect">
            <a:avLst/>
          </a:prstGeom>
          <a:gradFill>
            <a:gsLst>
              <a:gs pos="0">
                <a:srgbClr val="FFC000">
                  <a:alpha val="65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public class Hello</a:t>
            </a:r>
            <a:endParaRPr kumimoji="0" lang="id-ID" altLang="ja-JP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81000" marR="0" lvl="0" indent="-3810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public static void main(String[] </a:t>
            </a:r>
            <a:r>
              <a:rPr kumimoji="0" lang="en-US" altLang="ja-JP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args</a:t>
            </a: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){</a:t>
            </a:r>
          </a:p>
          <a:p>
            <a:pPr marL="381000" marR="0" lvl="0" indent="-3810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en-US" altLang="ja-JP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System.out.println</a:t>
            </a: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("Hello World!");</a:t>
            </a:r>
          </a:p>
          <a:p>
            <a:pPr marL="381000" marR="0" lvl="0" indent="-3810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}</a:t>
            </a:r>
          </a:p>
          <a:p>
            <a:pPr marL="381000" marR="0" lvl="0" indent="-3810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}</a:t>
            </a:r>
            <a:endParaRPr kumimoji="0" lang="en-US" altLang="ja-JP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2863398" y="2281535"/>
            <a:ext cx="1451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Hello.java</a:t>
            </a:r>
            <a:endParaRPr lang="en-US" sz="2400" dirty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00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000"/>
                            </p:stCondLst>
                            <p:childTnLst>
                              <p:par>
                                <p:cTn id="1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utoUpdateAnimBg="0"/>
      <p:bldP spid="32" grpId="0" animBg="1" autoUpdateAnimBg="0"/>
      <p:bldP spid="34" grpId="0" autoUpdateAnimBg="0"/>
      <p:bldP spid="36" grpId="0" autoUpdateAnimBg="0"/>
      <p:bldP spid="42" grpId="0" animBg="1" autoUpdateAnimBg="0"/>
      <p:bldP spid="43" grpId="0" animBg="1" autoUpdateAnimBg="0"/>
      <p:bldP spid="44" grpId="0" animBg="1" autoUpdateAnimBg="0"/>
      <p:bldP spid="45" grpId="0" animBg="1" autoUpdateAnimBg="0"/>
      <p:bldP spid="56" grpId="0" autoUpdateAnimBg="0"/>
      <p:bldP spid="57" grpId="0"/>
      <p:bldP spid="5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306"/>
          </a:xfrm>
        </p:spPr>
        <p:txBody>
          <a:bodyPr>
            <a:normAutofit/>
          </a:bodyPr>
          <a:lstStyle/>
          <a:p>
            <a:r>
              <a:rPr lang="id-ID" altLang="ja-JP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Menulis </a:t>
            </a:r>
            <a:r>
              <a:rPr lang="en-US" altLang="ja-JP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Program </a:t>
            </a:r>
            <a:r>
              <a:rPr lang="id-ID" altLang="ja-JP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Java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30310" y="1120462"/>
            <a:ext cx="8994820" cy="5737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altLang="ja-JP" sz="3200" dirty="0" smtClean="0"/>
              <a:t>Bentuk program:</a:t>
            </a:r>
          </a:p>
          <a:p>
            <a:pPr marL="863600" lvl="1" indent="-514350">
              <a:buFont typeface="+mj-lt"/>
              <a:buAutoNum type="arabicPeriod"/>
            </a:pPr>
            <a:r>
              <a:rPr lang="id-ID" altLang="ja-JP" dirty="0" smtClean="0">
                <a:solidFill>
                  <a:srgbClr val="CC0000"/>
                </a:solidFill>
              </a:rPr>
              <a:t>T</a:t>
            </a:r>
            <a:r>
              <a:rPr lang="en-US" altLang="ja-JP" dirty="0" err="1" smtClean="0">
                <a:solidFill>
                  <a:srgbClr val="CC0000"/>
                </a:solidFill>
              </a:rPr>
              <a:t>ext</a:t>
            </a:r>
            <a:r>
              <a:rPr lang="id-ID" altLang="ja-JP" dirty="0" smtClean="0">
                <a:solidFill>
                  <a:srgbClr val="CC0000"/>
                </a:solidFill>
              </a:rPr>
              <a:t>-Based </a:t>
            </a:r>
            <a:r>
              <a:rPr lang="en-US" altLang="ja-JP" dirty="0" smtClean="0">
                <a:solidFill>
                  <a:srgbClr val="CC0000"/>
                </a:solidFill>
              </a:rPr>
              <a:t>Console Application</a:t>
            </a:r>
            <a:r>
              <a:rPr lang="id-ID" altLang="ja-JP" dirty="0" smtClean="0">
                <a:solidFill>
                  <a:srgbClr val="CC0000"/>
                </a:solidFill>
              </a:rPr>
              <a:t> </a:t>
            </a:r>
            <a:r>
              <a:rPr lang="id-ID" altLang="ja-JP" dirty="0" smtClean="0">
                <a:solidFill>
                  <a:srgbClr val="CC0000"/>
                </a:solidFill>
                <a:sym typeface="Wingdings" pitchFamily="2" charset="2"/>
              </a:rPr>
              <a:t> </a:t>
            </a:r>
            <a:r>
              <a:rPr lang="en-US" altLang="ja-JP" dirty="0" err="1" smtClean="0"/>
              <a:t>menggunakan</a:t>
            </a:r>
            <a:r>
              <a:rPr lang="en-US" altLang="ja-JP" dirty="0" smtClean="0"/>
              <a:t> library non-GUI di Java</a:t>
            </a:r>
          </a:p>
          <a:p>
            <a:pPr marL="863600" lvl="1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CC0000"/>
                </a:solidFill>
              </a:rPr>
              <a:t>GUI </a:t>
            </a:r>
            <a:r>
              <a:rPr lang="id-ID" altLang="ja-JP" dirty="0" smtClean="0">
                <a:solidFill>
                  <a:srgbClr val="CC0000"/>
                </a:solidFill>
              </a:rPr>
              <a:t>A</a:t>
            </a:r>
            <a:r>
              <a:rPr lang="en-US" altLang="ja-JP" dirty="0" err="1" smtClean="0">
                <a:solidFill>
                  <a:srgbClr val="CC0000"/>
                </a:solidFill>
              </a:rPr>
              <a:t>pplication</a:t>
            </a:r>
            <a:r>
              <a:rPr lang="id-ID" altLang="ja-JP" dirty="0" smtClean="0">
                <a:solidFill>
                  <a:srgbClr val="CC0000"/>
                </a:solidFill>
              </a:rPr>
              <a:t> </a:t>
            </a:r>
            <a:r>
              <a:rPr lang="id-ID" altLang="ja-JP" dirty="0" smtClean="0">
                <a:solidFill>
                  <a:srgbClr val="CC0000"/>
                </a:solidFill>
                <a:sym typeface="Wingdings" pitchFamily="2" charset="2"/>
              </a:rPr>
              <a:t> </a:t>
            </a:r>
            <a:r>
              <a:rPr lang="id-ID" altLang="ja-JP" dirty="0" smtClean="0"/>
              <a:t>menggunakan AWT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atau</a:t>
            </a:r>
            <a:r>
              <a:rPr lang="en-US" altLang="ja-JP" dirty="0" smtClean="0"/>
              <a:t> Swing </a:t>
            </a:r>
            <a:r>
              <a:rPr lang="en-US" altLang="ja-JP" dirty="0" err="1" smtClean="0"/>
              <a:t>untuk</a:t>
            </a:r>
            <a:r>
              <a:rPr lang="en-US" altLang="ja-JP" dirty="0" smtClean="0"/>
              <a:t> library GUI</a:t>
            </a:r>
            <a:br>
              <a:rPr lang="en-US" altLang="ja-JP" dirty="0" smtClean="0"/>
            </a:br>
            <a:endParaRPr lang="en-US" altLang="ja-JP" sz="3200" dirty="0" smtClean="0"/>
          </a:p>
          <a:p>
            <a:r>
              <a:rPr lang="en-US" altLang="ja-JP" sz="3200" dirty="0" err="1" smtClean="0"/>
              <a:t>Suatu</a:t>
            </a:r>
            <a:r>
              <a:rPr lang="en-US" altLang="ja-JP" sz="3200" dirty="0" smtClean="0"/>
              <a:t> c</a:t>
            </a:r>
            <a:r>
              <a:rPr lang="id-ID" altLang="ja-JP" sz="3200" dirty="0" smtClean="0"/>
              <a:t>lass bisa dieksekusi karena </a:t>
            </a:r>
            <a:r>
              <a:rPr lang="en-US" altLang="ja-JP" sz="3200" dirty="0" err="1" smtClean="0"/>
              <a:t>memiliki</a:t>
            </a:r>
            <a:r>
              <a:rPr lang="en-US" altLang="ja-JP" sz="3200" dirty="0" smtClean="0"/>
              <a:t> </a:t>
            </a:r>
            <a:r>
              <a:rPr lang="id-ID" altLang="ja-JP" sz="3200" dirty="0" smtClean="0"/>
              <a:t>method </a:t>
            </a:r>
            <a:r>
              <a:rPr lang="id-ID" altLang="ja-JP" sz="3200" dirty="0" smtClean="0">
                <a:solidFill>
                  <a:srgbClr val="0070C0"/>
                </a:solidFill>
              </a:rPr>
              <a:t>main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ja-JP" sz="3200" dirty="0" smtClean="0">
                <a:solidFill>
                  <a:srgbClr val="CC0000"/>
                </a:solidFill>
              </a:rPr>
              <a:t>public static void main(String[] </a:t>
            </a:r>
            <a:r>
              <a:rPr lang="en-US" altLang="ja-JP" sz="3200" dirty="0" err="1" smtClean="0">
                <a:solidFill>
                  <a:srgbClr val="CC0000"/>
                </a:solidFill>
              </a:rPr>
              <a:t>args</a:t>
            </a:r>
            <a:r>
              <a:rPr lang="en-US" altLang="ja-JP" sz="3200" dirty="0" smtClean="0">
                <a:solidFill>
                  <a:srgbClr val="CC0000"/>
                </a:solidFill>
              </a:rPr>
              <a:t>)</a:t>
            </a:r>
            <a:endParaRPr lang="id-ID" altLang="ja-JP" sz="3200" dirty="0" smtClean="0">
              <a:solidFill>
                <a:srgbClr val="CC0000"/>
              </a:solidFill>
            </a:endParaRPr>
          </a:p>
          <a:p>
            <a:pPr lvl="1">
              <a:buFont typeface="Arial" panose="020B0604020202020204" pitchFamily="34" charset="0"/>
              <a:buNone/>
            </a:pPr>
            <a:r>
              <a:rPr lang="en-US" altLang="ja-JP" sz="2800" dirty="0" smtClean="0">
                <a:sym typeface="Wingdings" pitchFamily="2" charset="2"/>
              </a:rPr>
              <a:t> </a:t>
            </a:r>
            <a:r>
              <a:rPr lang="id-ID" altLang="ja-JP" sz="2800" dirty="0" smtClean="0">
                <a:solidFill>
                  <a:srgbClr val="0070C0"/>
                </a:solidFill>
                <a:sym typeface="Wingdings" pitchFamily="2" charset="2"/>
              </a:rPr>
              <a:t>Program Java mulai dari sini</a:t>
            </a:r>
            <a:r>
              <a:rPr lang="en-US" altLang="ja-JP" sz="2800" dirty="0" smtClean="0">
                <a:solidFill>
                  <a:srgbClr val="0070C0"/>
                </a:solidFill>
                <a:sym typeface="Wingdings" pitchFamily="2" charset="2"/>
              </a:rPr>
              <a:t>!</a:t>
            </a:r>
            <a:endParaRPr lang="en-US" altLang="ja-JP" sz="2800" dirty="0" smtClean="0">
              <a:solidFill>
                <a:srgbClr val="0070C0"/>
              </a:solidFill>
            </a:endParaRPr>
          </a:p>
          <a:p>
            <a:endParaRPr lang="id-ID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28923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MEMAHAMI ORIENTASI OBJEK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3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kehidupan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nyata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4000" dirty="0" err="1" smtClean="0"/>
              <a:t>Objek</a:t>
            </a:r>
            <a:r>
              <a:rPr lang="en-US" sz="4000" dirty="0" smtClean="0"/>
              <a:t> </a:t>
            </a:r>
            <a:r>
              <a:rPr lang="en-US" sz="4000" dirty="0" err="1" smtClean="0"/>
              <a:t>apa</a:t>
            </a:r>
            <a:r>
              <a:rPr lang="en-US" sz="4000" dirty="0" smtClean="0"/>
              <a:t> yang </a:t>
            </a:r>
            <a:r>
              <a:rPr lang="en-US" sz="4000" dirty="0" err="1" smtClean="0"/>
              <a:t>akan</a:t>
            </a:r>
            <a:r>
              <a:rPr lang="en-US" sz="4000" dirty="0" smtClean="0"/>
              <a:t> di </a:t>
            </a:r>
            <a:r>
              <a:rPr lang="en-US" sz="4000" dirty="0" err="1" smtClean="0"/>
              <a:t>gunakan</a:t>
            </a:r>
            <a:r>
              <a:rPr lang="en-US" sz="4000" dirty="0" smtClean="0"/>
              <a:t> ?</a:t>
            </a:r>
          </a:p>
          <a:p>
            <a:r>
              <a:rPr lang="en-US" sz="4000" dirty="0" smtClean="0"/>
              <a:t>Data </a:t>
            </a:r>
            <a:r>
              <a:rPr lang="en-US" sz="4000" dirty="0" err="1" smtClean="0"/>
              <a:t>apa</a:t>
            </a:r>
            <a:r>
              <a:rPr lang="en-US" sz="4000" dirty="0" smtClean="0"/>
              <a:t> </a:t>
            </a:r>
            <a:r>
              <a:rPr lang="en-US" sz="4000" dirty="0" err="1" smtClean="0"/>
              <a:t>saja</a:t>
            </a:r>
            <a:r>
              <a:rPr lang="en-US" sz="4000" dirty="0" smtClean="0"/>
              <a:t> yang </a:t>
            </a:r>
            <a:r>
              <a:rPr lang="en-US" sz="4000" dirty="0" err="1" smtClean="0"/>
              <a:t>ada</a:t>
            </a:r>
            <a:r>
              <a:rPr lang="en-US" sz="4000" dirty="0" smtClean="0"/>
              <a:t> </a:t>
            </a:r>
            <a:r>
              <a:rPr lang="en-US" sz="4000" dirty="0" err="1" smtClean="0"/>
              <a:t>pada</a:t>
            </a:r>
            <a:r>
              <a:rPr lang="en-US" sz="4000" dirty="0" smtClean="0"/>
              <a:t> </a:t>
            </a:r>
            <a:r>
              <a:rPr lang="en-US" sz="4000" dirty="0" err="1" smtClean="0"/>
              <a:t>objek</a:t>
            </a:r>
            <a:r>
              <a:rPr lang="en-US" sz="4000" dirty="0" smtClean="0"/>
              <a:t> </a:t>
            </a:r>
            <a:r>
              <a:rPr lang="en-US" sz="4000" dirty="0" err="1" smtClean="0"/>
              <a:t>tersebut</a:t>
            </a:r>
            <a:r>
              <a:rPr lang="en-US" sz="4000" dirty="0" smtClean="0"/>
              <a:t> ?</a:t>
            </a:r>
          </a:p>
          <a:p>
            <a:r>
              <a:rPr lang="en-US" sz="4000" dirty="0" err="1" smtClean="0"/>
              <a:t>Bagaimana</a:t>
            </a:r>
            <a:r>
              <a:rPr lang="en-US" sz="4000" dirty="0" smtClean="0"/>
              <a:t> </a:t>
            </a:r>
            <a:r>
              <a:rPr lang="en-US" sz="4000" dirty="0" err="1" smtClean="0"/>
              <a:t>perilaku</a:t>
            </a:r>
            <a:r>
              <a:rPr lang="en-US" sz="4000" dirty="0" smtClean="0"/>
              <a:t> </a:t>
            </a:r>
            <a:r>
              <a:rPr lang="en-US" sz="4000" dirty="0" err="1" smtClean="0"/>
              <a:t>objek</a:t>
            </a:r>
            <a:r>
              <a:rPr lang="en-US" sz="4000" dirty="0" smtClean="0"/>
              <a:t> </a:t>
            </a:r>
            <a:r>
              <a:rPr lang="en-US" sz="4000" dirty="0" err="1" smtClean="0"/>
              <a:t>tersebut</a:t>
            </a:r>
            <a:r>
              <a:rPr lang="en-US" sz="4000" dirty="0" smtClean="0"/>
              <a:t> ?</a:t>
            </a:r>
          </a:p>
          <a:p>
            <a:r>
              <a:rPr lang="en-US" sz="4000" dirty="0" err="1" smtClean="0"/>
              <a:t>Bagaimana</a:t>
            </a:r>
            <a:r>
              <a:rPr lang="en-US" sz="4000" dirty="0" smtClean="0"/>
              <a:t> </a:t>
            </a:r>
            <a:r>
              <a:rPr lang="en-US" sz="4000" dirty="0" err="1" smtClean="0"/>
              <a:t>kontak</a:t>
            </a:r>
            <a:r>
              <a:rPr lang="en-US" sz="4000" dirty="0" smtClean="0"/>
              <a:t> </a:t>
            </a:r>
            <a:r>
              <a:rPr lang="en-US" sz="4000" dirty="0" err="1" smtClean="0"/>
              <a:t>atau</a:t>
            </a:r>
            <a:r>
              <a:rPr lang="en-US" sz="4000" dirty="0" smtClean="0"/>
              <a:t> </a:t>
            </a:r>
            <a:r>
              <a:rPr lang="en-US" sz="4000" dirty="0" err="1" smtClean="0"/>
              <a:t>komunikasi</a:t>
            </a:r>
            <a:r>
              <a:rPr lang="en-US" sz="4000" dirty="0" smtClean="0"/>
              <a:t> </a:t>
            </a:r>
            <a:r>
              <a:rPr lang="en-US" sz="4000" dirty="0" err="1" smtClean="0"/>
              <a:t>dari</a:t>
            </a:r>
            <a:r>
              <a:rPr lang="en-US" sz="4000" dirty="0" smtClean="0"/>
              <a:t> </a:t>
            </a:r>
            <a:r>
              <a:rPr lang="en-US" sz="4000" dirty="0" err="1" smtClean="0"/>
              <a:t>objek</a:t>
            </a:r>
            <a:r>
              <a:rPr lang="en-US" sz="4000" dirty="0" smtClean="0"/>
              <a:t> </a:t>
            </a:r>
            <a:r>
              <a:rPr lang="en-US" sz="4000" dirty="0" err="1" smtClean="0"/>
              <a:t>tersebut</a:t>
            </a:r>
            <a:r>
              <a:rPr lang="en-US" sz="4000" dirty="0" smtClean="0"/>
              <a:t> </a:t>
            </a:r>
            <a:r>
              <a:rPr lang="en-US" sz="4000" dirty="0" err="1" smtClean="0"/>
              <a:t>dengan</a:t>
            </a:r>
            <a:r>
              <a:rPr lang="en-US" sz="4000" dirty="0" smtClean="0"/>
              <a:t> </a:t>
            </a:r>
            <a:r>
              <a:rPr lang="en-US" sz="4000" dirty="0" err="1" smtClean="0"/>
              <a:t>objek</a:t>
            </a:r>
            <a:r>
              <a:rPr lang="en-US" sz="4000" dirty="0" smtClean="0"/>
              <a:t> lain.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4899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Bahasa </a:t>
            </a:r>
            <a:r>
              <a:rPr lang="en-US" dirty="0" err="1" smtClean="0"/>
              <a:t>Pemrograman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defRPr/>
            </a:pPr>
            <a:r>
              <a:rPr lang="id-ID" dirty="0"/>
              <a:t>Komputer bekerja seperti </a:t>
            </a:r>
            <a:r>
              <a:rPr lang="id-ID" dirty="0">
                <a:solidFill>
                  <a:srgbClr val="C00000"/>
                </a:solidFill>
              </a:rPr>
              <a:t>switching</a:t>
            </a:r>
            <a:r>
              <a:rPr lang="id-ID" dirty="0"/>
              <a:t> dan hanya </a:t>
            </a:r>
            <a:r>
              <a:rPr lang="id-ID" dirty="0">
                <a:solidFill>
                  <a:srgbClr val="C00000"/>
                </a:solidFill>
              </a:rPr>
              <a:t>mengenali 0 dan 1</a:t>
            </a:r>
          </a:p>
          <a:p>
            <a:pPr>
              <a:defRPr/>
            </a:pPr>
            <a:r>
              <a:rPr lang="id-ID" dirty="0"/>
              <a:t>Manusia </a:t>
            </a:r>
            <a:r>
              <a:rPr lang="id-ID" dirty="0">
                <a:solidFill>
                  <a:srgbClr val="C00000"/>
                </a:solidFill>
              </a:rPr>
              <a:t>tidak (paham) berbicara </a:t>
            </a:r>
            <a:r>
              <a:rPr lang="id-ID" dirty="0"/>
              <a:t>dengan bahasa 0 dan 1</a:t>
            </a:r>
          </a:p>
          <a:p>
            <a:pPr>
              <a:defRPr/>
            </a:pPr>
            <a:r>
              <a:rPr lang="id-ID" dirty="0"/>
              <a:t>Perlu bahasa pemrograman yang dapat menjadi </a:t>
            </a:r>
            <a:r>
              <a:rPr lang="id-ID" dirty="0">
                <a:solidFill>
                  <a:srgbClr val="C00000"/>
                </a:solidFill>
              </a:rPr>
              <a:t>perantara percakapan </a:t>
            </a:r>
            <a:r>
              <a:rPr lang="id-ID" dirty="0"/>
              <a:t>antara komputer dan manusia</a:t>
            </a:r>
          </a:p>
          <a:p>
            <a:pPr>
              <a:defRPr/>
            </a:pPr>
            <a:r>
              <a:rPr lang="id-ID" dirty="0"/>
              <a:t>Bahasa pemrograman diubah ke dalam bahasa yang dipahami oleh komputer dengan menggunakan </a:t>
            </a:r>
            <a:r>
              <a:rPr lang="id-ID" dirty="0">
                <a:solidFill>
                  <a:srgbClr val="C00000"/>
                </a:solidFill>
              </a:rPr>
              <a:t>interpreter</a:t>
            </a:r>
            <a:r>
              <a:rPr lang="id-ID" dirty="0"/>
              <a:t> atau </a:t>
            </a:r>
            <a:r>
              <a:rPr lang="id-ID" dirty="0">
                <a:solidFill>
                  <a:srgbClr val="C00000"/>
                </a:solidFill>
              </a:rPr>
              <a:t>kompiler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4819"/>
            <a:ext cx="10515600" cy="1325563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System Mobil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Mobil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yang  </a:t>
            </a:r>
            <a:r>
              <a:rPr lang="en-US" dirty="0" err="1" smtClean="0"/>
              <a:t>punya</a:t>
            </a:r>
            <a:r>
              <a:rPr lang="en-US" dirty="0" smtClean="0"/>
              <a:t>	</a:t>
            </a:r>
          </a:p>
          <a:p>
            <a:pPr lvl="1"/>
            <a:r>
              <a:rPr lang="en-US" dirty="0" err="1" smtClean="0"/>
              <a:t>Bentuk</a:t>
            </a:r>
            <a:endParaRPr lang="en-US" dirty="0" smtClean="0"/>
          </a:p>
          <a:p>
            <a:pPr lvl="1"/>
            <a:r>
              <a:rPr lang="en-US" dirty="0" err="1" smtClean="0"/>
              <a:t>Warna</a:t>
            </a:r>
            <a:endParaRPr lang="en-US" dirty="0" smtClean="0"/>
          </a:p>
          <a:p>
            <a:pPr lvl="1"/>
            <a:r>
              <a:rPr lang="en-US" dirty="0" err="1" smtClean="0"/>
              <a:t>Merk</a:t>
            </a:r>
            <a:endParaRPr lang="en-US" dirty="0" smtClean="0"/>
          </a:p>
          <a:p>
            <a:pPr lvl="1"/>
            <a:r>
              <a:rPr lang="en-US" dirty="0" err="1" smtClean="0"/>
              <a:t>Tahun</a:t>
            </a:r>
            <a:endParaRPr lang="en-US" dirty="0" smtClean="0"/>
          </a:p>
          <a:p>
            <a:pPr lvl="1"/>
            <a:r>
              <a:rPr lang="en-US" dirty="0" smtClean="0"/>
              <a:t>Ban</a:t>
            </a:r>
            <a:endParaRPr lang="en-US" dirty="0"/>
          </a:p>
          <a:p>
            <a:r>
              <a:rPr lang="en-US" dirty="0" smtClean="0"/>
              <a:t>Mobil </a:t>
            </a:r>
            <a:r>
              <a:rPr lang="en-US" dirty="0" err="1" smtClean="0"/>
              <a:t>bisa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Maju</a:t>
            </a:r>
            <a:endParaRPr lang="en-US" dirty="0" smtClean="0"/>
          </a:p>
          <a:p>
            <a:pPr lvl="1"/>
            <a:r>
              <a:rPr lang="en-US" dirty="0" err="1" smtClean="0"/>
              <a:t>Mundur</a:t>
            </a:r>
            <a:endParaRPr lang="en-US" dirty="0" smtClean="0"/>
          </a:p>
          <a:p>
            <a:pPr lvl="1"/>
            <a:r>
              <a:rPr lang="en-US" dirty="0" smtClean="0"/>
              <a:t>Muter</a:t>
            </a:r>
          </a:p>
          <a:p>
            <a:pPr lvl="1"/>
            <a:r>
              <a:rPr lang="en-US" dirty="0" err="1" smtClean="0"/>
              <a:t>Kekiri,kekanan</a:t>
            </a:r>
            <a:endParaRPr lang="en-US" dirty="0" smtClean="0"/>
          </a:p>
          <a:p>
            <a:pPr lvl="1"/>
            <a:r>
              <a:rPr lang="en-US" dirty="0" err="1" smtClean="0"/>
              <a:t>Ganti</a:t>
            </a:r>
            <a:r>
              <a:rPr lang="en-US" dirty="0" smtClean="0"/>
              <a:t> </a:t>
            </a:r>
            <a:r>
              <a:rPr lang="en-US" dirty="0" err="1" smtClean="0"/>
              <a:t>transmisi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410" y="1825625"/>
            <a:ext cx="6169213" cy="4628521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>
            <a:off x="2691685" y="2331076"/>
            <a:ext cx="669701" cy="1429555"/>
          </a:xfrm>
          <a:prstGeom prst="rightBrace">
            <a:avLst>
              <a:gd name="adj1" fmla="val 35255"/>
              <a:gd name="adj2" fmla="val 50893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3593206" y="4456090"/>
            <a:ext cx="669701" cy="1429555"/>
          </a:xfrm>
          <a:prstGeom prst="rightBrace">
            <a:avLst>
              <a:gd name="adj1" fmla="val 35255"/>
              <a:gd name="adj2" fmla="val 50893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70741" y="2861187"/>
            <a:ext cx="1390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Atribut</a:t>
            </a:r>
            <a:r>
              <a:rPr lang="en-US" dirty="0" smtClean="0"/>
              <a:t> / Variable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26707" y="4986201"/>
            <a:ext cx="1390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Behavior /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5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Class, </a:t>
            </a:r>
            <a:r>
              <a:rPr lang="en-US" dirty="0" err="1" smtClean="0"/>
              <a:t>Objek</a:t>
            </a:r>
            <a:r>
              <a:rPr lang="en-US" dirty="0" smtClean="0"/>
              <a:t>  </a:t>
            </a:r>
            <a:r>
              <a:rPr lang="en-US" dirty="0" err="1" smtClean="0"/>
              <a:t>Atribut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17" t="21607" r="20035" b="33202"/>
          <a:stretch/>
        </p:blipFill>
        <p:spPr>
          <a:xfrm>
            <a:off x="838200" y="1584100"/>
            <a:ext cx="10515600" cy="510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SEBUAH SEPEDA ADALAH OBJEK</a:t>
            </a:r>
          </a:p>
          <a:p>
            <a:pPr lvl="1"/>
            <a:r>
              <a:rPr lang="en-US" dirty="0" smtClean="0"/>
              <a:t>TULISKAN CLASS, ATRIBUT DAN BEHAVIOR DARI SEPEDA, GAMBARKAN DALAM SEBUAH DIAGRAM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56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or interpreter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d-ID" sz="4000" dirty="0">
                <a:solidFill>
                  <a:srgbClr val="C00000"/>
                </a:solidFill>
              </a:rPr>
              <a:t>Compiler:</a:t>
            </a:r>
          </a:p>
          <a:p>
            <a:pPr lvl="1">
              <a:buNone/>
            </a:pPr>
            <a:r>
              <a:rPr lang="id-ID" sz="4000" dirty="0"/>
              <a:t>	Mengkompilasi source code menjadi bentuk</a:t>
            </a:r>
            <a:r>
              <a:rPr lang="id-ID" sz="4000" dirty="0">
                <a:solidFill>
                  <a:srgbClr val="C00000"/>
                </a:solidFill>
              </a:rPr>
              <a:t> </a:t>
            </a:r>
            <a:r>
              <a:rPr lang="id-ID" sz="4000" dirty="0">
                <a:solidFill>
                  <a:srgbClr val="0070C0"/>
                </a:solidFill>
              </a:rPr>
              <a:t>file yang bisa dieksekusi</a:t>
            </a:r>
          </a:p>
          <a:p>
            <a:r>
              <a:rPr lang="id-ID" sz="4000" dirty="0">
                <a:solidFill>
                  <a:srgbClr val="C00000"/>
                </a:solidFill>
              </a:rPr>
              <a:t>Interpreter:</a:t>
            </a:r>
          </a:p>
          <a:p>
            <a:pPr lvl="1">
              <a:buNone/>
            </a:pPr>
            <a:r>
              <a:rPr lang="id-ID" sz="4000" dirty="0"/>
              <a:t>	Mengkompilasi dan menjalankan source code </a:t>
            </a:r>
            <a:r>
              <a:rPr lang="id-ID" sz="4000" dirty="0">
                <a:solidFill>
                  <a:srgbClr val="0070C0"/>
                </a:solidFill>
              </a:rPr>
              <a:t>secara langsung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38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818841" y="2638023"/>
            <a:ext cx="2514600" cy="2352674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/>
            <a:r>
              <a:rPr lang="en-US" sz="2000" b="1" dirty="0">
                <a:effectLst/>
                <a:latin typeface="Calibri" pitchFamily="34" charset="0"/>
                <a:cs typeface="Calibri" pitchFamily="34" charset="0"/>
              </a:rPr>
              <a:t>#</a:t>
            </a:r>
            <a:r>
              <a:rPr lang="en-US" sz="2000" b="1" dirty="0" smtClean="0">
                <a:effectLst/>
                <a:latin typeface="Calibri" pitchFamily="34" charset="0"/>
                <a:cs typeface="Calibri" pitchFamily="34" charset="0"/>
              </a:rPr>
              <a:t>include &lt;</a:t>
            </a:r>
            <a:r>
              <a:rPr lang="id-ID" sz="2000" b="1" dirty="0" smtClean="0">
                <a:effectLst/>
                <a:latin typeface="Calibri" pitchFamily="34" charset="0"/>
                <a:cs typeface="Calibri" pitchFamily="34" charset="0"/>
              </a:rPr>
              <a:t>stdio.h</a:t>
            </a:r>
            <a:r>
              <a:rPr lang="en-US" sz="2000" b="1" dirty="0" smtClean="0">
                <a:effectLst/>
                <a:latin typeface="Calibri" pitchFamily="34" charset="0"/>
                <a:cs typeface="Calibri" pitchFamily="34" charset="0"/>
              </a:rPr>
              <a:t>&gt;</a:t>
            </a:r>
            <a:endParaRPr lang="en-US" sz="2000" b="1" dirty="0">
              <a:effectLst/>
              <a:latin typeface="Calibri" pitchFamily="34" charset="0"/>
              <a:cs typeface="Calibri" pitchFamily="34" charset="0"/>
            </a:endParaRPr>
          </a:p>
          <a:p>
            <a:pPr algn="l"/>
            <a:endParaRPr lang="id-ID" sz="2000" b="1" dirty="0" smtClean="0">
              <a:effectLst/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sz="2000" b="1" dirty="0" smtClean="0">
                <a:effectLst/>
                <a:latin typeface="Calibri" pitchFamily="34" charset="0"/>
                <a:cs typeface="Calibri" pitchFamily="34" charset="0"/>
              </a:rPr>
              <a:t>main</a:t>
            </a:r>
            <a:r>
              <a:rPr lang="en-US" sz="2000" b="1" dirty="0">
                <a:effectLst/>
                <a:latin typeface="Calibri" pitchFamily="34" charset="0"/>
                <a:cs typeface="Calibri" pitchFamily="34" charset="0"/>
              </a:rPr>
              <a:t>()</a:t>
            </a:r>
          </a:p>
          <a:p>
            <a:pPr algn="l"/>
            <a:r>
              <a:rPr lang="en-US" sz="2000" b="1" dirty="0">
                <a:effectLst/>
                <a:latin typeface="Calibri" pitchFamily="34" charset="0"/>
                <a:cs typeface="Calibri" pitchFamily="34" charset="0"/>
              </a:rPr>
              <a:t>{</a:t>
            </a:r>
          </a:p>
          <a:p>
            <a:pPr algn="l"/>
            <a:r>
              <a:rPr lang="en-US" sz="2000" b="1" dirty="0">
                <a:effectLst/>
                <a:latin typeface="Calibri" pitchFamily="34" charset="0"/>
                <a:cs typeface="Calibri" pitchFamily="34" charset="0"/>
              </a:rPr>
              <a:t>  </a:t>
            </a:r>
            <a:r>
              <a:rPr lang="id-ID" sz="2000" b="1" dirty="0" smtClean="0">
                <a:effectLst/>
                <a:latin typeface="Calibri" pitchFamily="34" charset="0"/>
                <a:cs typeface="Calibri" pitchFamily="34" charset="0"/>
              </a:rPr>
              <a:t>printf(“Hallo”);</a:t>
            </a:r>
          </a:p>
          <a:p>
            <a:pPr algn="l"/>
            <a:r>
              <a:rPr lang="id-ID" sz="2000" b="1" dirty="0" smtClean="0">
                <a:effectLst/>
                <a:latin typeface="Calibri" pitchFamily="34" charset="0"/>
                <a:cs typeface="Calibri" pitchFamily="34" charset="0"/>
              </a:rPr>
              <a:t>}</a:t>
            </a:r>
            <a:endParaRPr lang="en-US" sz="2000" b="1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388757" y="5228823"/>
            <a:ext cx="1501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d-ID" sz="2400" b="1" dirty="0" smtClean="0">
                <a:effectLst/>
                <a:latin typeface="Calibri" pitchFamily="34" charset="0"/>
                <a:cs typeface="Calibri" pitchFamily="34" charset="0"/>
              </a:rPr>
              <a:t>C Program</a:t>
            </a:r>
            <a:endParaRPr lang="en-US" sz="2400" b="1" dirty="0"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5067764" y="3323823"/>
            <a:ext cx="1704077" cy="1147731"/>
            <a:chOff x="1737" y="1248"/>
            <a:chExt cx="912" cy="730"/>
          </a:xfrm>
        </p:grpSpPr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1737" y="1248"/>
              <a:ext cx="912" cy="62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b="1" dirty="0" smtClean="0">
                  <a:effectLst/>
                  <a:latin typeface="Calibri" pitchFamily="34" charset="0"/>
                  <a:cs typeface="Calibri" pitchFamily="34" charset="0"/>
                </a:rPr>
                <a:t>C</a:t>
              </a:r>
              <a:r>
                <a:rPr lang="id-ID" sz="1800" b="1" dirty="0" smtClean="0">
                  <a:effectLst/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800" b="1" dirty="0" smtClean="0">
                  <a:effectLst/>
                  <a:latin typeface="Calibri" pitchFamily="34" charset="0"/>
                  <a:cs typeface="Calibri" pitchFamily="34" charset="0"/>
                </a:rPr>
                <a:t>Compiler</a:t>
              </a:r>
              <a:endParaRPr lang="en-US" sz="1800" b="1" dirty="0">
                <a:effectLst/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8" name="AutoShape 8"/>
            <p:cNvCxnSpPr>
              <a:cxnSpLocks noChangeShapeType="1"/>
              <a:stCxn id="4" idx="3"/>
              <a:endCxn id="7" idx="1"/>
            </p:cNvCxnSpPr>
            <p:nvPr/>
          </p:nvCxnSpPr>
          <p:spPr bwMode="auto">
            <a:xfrm flipH="1" flipV="1">
              <a:off x="1737" y="1560"/>
              <a:ext cx="248" cy="4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6489409" y="2790423"/>
            <a:ext cx="3699926" cy="2963202"/>
            <a:chOff x="2655" y="1008"/>
            <a:chExt cx="2027" cy="1578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3168" y="1008"/>
              <a:ext cx="864" cy="1104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en-US" sz="1800" b="1" dirty="0">
                  <a:effectLst/>
                  <a:latin typeface="Calibri" pitchFamily="34" charset="0"/>
                  <a:cs typeface="Calibri" pitchFamily="34" charset="0"/>
                </a:rPr>
                <a:t>000101000011001010000100010010010101010101010010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2655" y="2143"/>
              <a:ext cx="2027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smtClean="0">
                  <a:effectLst/>
                  <a:latin typeface="Calibri" pitchFamily="34" charset="0"/>
                  <a:cs typeface="Calibri" pitchFamily="34" charset="0"/>
                </a:rPr>
                <a:t>Machine language program</a:t>
              </a:r>
            </a:p>
            <a:p>
              <a:pPr algn="ctr"/>
              <a:r>
                <a:rPr lang="en-US" sz="2400" b="1" dirty="0" smtClean="0">
                  <a:effectLst/>
                  <a:latin typeface="Calibri" pitchFamily="34" charset="0"/>
                  <a:cs typeface="Calibri" pitchFamily="34" charset="0"/>
                </a:rPr>
                <a:t>(</a:t>
              </a:r>
              <a:r>
                <a:rPr lang="id-ID" sz="2400" b="1" dirty="0" smtClean="0">
                  <a:effectLst/>
                  <a:latin typeface="Calibri" pitchFamily="34" charset="0"/>
                  <a:cs typeface="Calibri" pitchFamily="34" charset="0"/>
                </a:rPr>
                <a:t>executable “.exe” </a:t>
              </a:r>
              <a:r>
                <a:rPr lang="en-US" sz="2400" b="1" dirty="0" smtClean="0">
                  <a:effectLst/>
                  <a:latin typeface="Calibri" pitchFamily="34" charset="0"/>
                  <a:cs typeface="Calibri" pitchFamily="34" charset="0"/>
                </a:rPr>
                <a:t>file)</a:t>
              </a:r>
              <a:endParaRPr lang="en-US" sz="2400" b="1" dirty="0">
                <a:effectLst/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2" name="AutoShape 12"/>
            <p:cNvCxnSpPr>
              <a:cxnSpLocks noChangeShapeType="1"/>
              <a:stCxn id="7" idx="3"/>
              <a:endCxn id="10" idx="1"/>
            </p:cNvCxnSpPr>
            <p:nvPr/>
          </p:nvCxnSpPr>
          <p:spPr bwMode="auto">
            <a:xfrm flipH="1" flipV="1">
              <a:off x="3168" y="1560"/>
              <a:ext cx="298" cy="3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8176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g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028" y="2688888"/>
            <a:ext cx="8933185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8547" y="1825625"/>
            <a:ext cx="18147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javac</a:t>
            </a:r>
            <a:br>
              <a:rPr lang="id-ID" sz="4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id-ID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(Java Compiler)</a:t>
            </a:r>
            <a:endParaRPr lang="id-ID" sz="20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1012" y="1850688"/>
            <a:ext cx="20326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java</a:t>
            </a:r>
            <a:br>
              <a:rPr lang="id-ID" sz="4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id-ID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(Java Interpreter)</a:t>
            </a:r>
            <a:endParaRPr lang="id-ID" sz="20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82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Tingkat Bahasa </a:t>
            </a:r>
            <a:r>
              <a:rPr lang="en-US" dirty="0" err="1" smtClean="0"/>
              <a:t>Pemrograman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  <a:defRPr/>
            </a:pPr>
            <a:r>
              <a:rPr lang="id-ID" dirty="0"/>
              <a:t>Bahasa Pemrograman Tingkat </a:t>
            </a:r>
            <a:r>
              <a:rPr lang="id-ID" dirty="0">
                <a:solidFill>
                  <a:srgbClr val="C00000"/>
                </a:solidFill>
              </a:rPr>
              <a:t>Rendah</a:t>
            </a:r>
            <a:r>
              <a:rPr lang="id-ID" dirty="0"/>
              <a:t> (Assembler)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id-ID" dirty="0"/>
              <a:t>Bahasa Pemrograman Tingkat </a:t>
            </a:r>
            <a:r>
              <a:rPr lang="id-ID" dirty="0">
                <a:solidFill>
                  <a:srgbClr val="C00000"/>
                </a:solidFill>
              </a:rPr>
              <a:t>Sedang</a:t>
            </a:r>
            <a:r>
              <a:rPr lang="id-ID" dirty="0"/>
              <a:t/>
            </a:r>
            <a:br>
              <a:rPr lang="id-ID" dirty="0"/>
            </a:br>
            <a:r>
              <a:rPr lang="id-ID" dirty="0"/>
              <a:t>(C, Pascal, Fortran)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id-ID" dirty="0"/>
              <a:t>Bahasa Pemrograman Tingkat </a:t>
            </a:r>
            <a:r>
              <a:rPr lang="id-ID" dirty="0">
                <a:solidFill>
                  <a:srgbClr val="C00000"/>
                </a:solidFill>
              </a:rPr>
              <a:t>Tinggi</a:t>
            </a:r>
            <a:r>
              <a:rPr lang="id-ID" dirty="0"/>
              <a:t/>
            </a:r>
            <a:br>
              <a:rPr lang="id-ID" dirty="0"/>
            </a:br>
            <a:r>
              <a:rPr lang="id-ID" dirty="0"/>
              <a:t>(Java, C++, C#)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95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Paradigma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id-ID" dirty="0">
                <a:solidFill>
                  <a:srgbClr val="C00000"/>
                </a:solidFill>
              </a:rPr>
              <a:t>Sudut pandang  dan style pemrograman </a:t>
            </a:r>
            <a:r>
              <a:rPr lang="id-ID" dirty="0"/>
              <a:t>berhubungan dengan bagaimana sebuah masalah diformulasikan dalam bahasa pemrograman</a:t>
            </a:r>
          </a:p>
          <a:p>
            <a:pPr>
              <a:buNone/>
              <a:defRPr/>
            </a:pPr>
            <a:endParaRPr lang="id-ID" sz="18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id-ID" dirty="0">
                <a:solidFill>
                  <a:srgbClr val="C00000"/>
                </a:solidFill>
              </a:rPr>
              <a:t>Functional Programming</a:t>
            </a:r>
            <a:r>
              <a:rPr lang="id-ID" dirty="0"/>
              <a:t>: Urutan fungsi secara </a:t>
            </a:r>
            <a:r>
              <a:rPr lang="id-ID" dirty="0">
                <a:solidFill>
                  <a:srgbClr val="0070C0"/>
                </a:solidFill>
              </a:rPr>
              <a:t>sekuensial</a:t>
            </a:r>
            <a:r>
              <a:rPr lang="id-ID" dirty="0"/>
              <a:t>  (Scheme, Lisp)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id-ID" dirty="0">
                <a:solidFill>
                  <a:srgbClr val="C00000"/>
                </a:solidFill>
              </a:rPr>
              <a:t>Procedural Programming</a:t>
            </a:r>
            <a:r>
              <a:rPr lang="id-ID" dirty="0"/>
              <a:t>:  Pemecahan masalah berdasarkan prosedural kerja yg terkumpul dalam unit pemrograman bernama </a:t>
            </a:r>
            <a:r>
              <a:rPr lang="id-ID" dirty="0">
                <a:solidFill>
                  <a:srgbClr val="0070C0"/>
                </a:solidFill>
              </a:rPr>
              <a:t>fungsi</a:t>
            </a:r>
            <a:r>
              <a:rPr lang="id-ID" dirty="0"/>
              <a:t> (C, Pascal)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id-ID" dirty="0">
                <a:solidFill>
                  <a:srgbClr val="C00000"/>
                </a:solidFill>
              </a:rPr>
              <a:t>Object-Oriented Programming</a:t>
            </a:r>
            <a:r>
              <a:rPr lang="id-ID" dirty="0"/>
              <a:t>: Koleksi object yang saling berinteraksi . </a:t>
            </a:r>
            <a:r>
              <a:rPr lang="id-ID" dirty="0">
                <a:solidFill>
                  <a:srgbClr val="0070C0"/>
                </a:solidFill>
              </a:rPr>
              <a:t>Class</a:t>
            </a:r>
            <a:r>
              <a:rPr lang="id-ID" dirty="0"/>
              <a:t> adalah unit pemrograman (Java, C#, C++)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4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1370"/>
            <a:ext cx="10515600" cy="1437582"/>
          </a:xfrm>
        </p:spPr>
        <p:txBody>
          <a:bodyPr>
            <a:noAutofit/>
          </a:bodyPr>
          <a:lstStyle/>
          <a:p>
            <a:r>
              <a:rPr lang="en-US" sz="3200" dirty="0"/>
              <a:t>Java Family, </a:t>
            </a:r>
            <a:r>
              <a:rPr lang="en-US" sz="3200" dirty="0" err="1"/>
              <a:t>Perangkat</a:t>
            </a:r>
            <a:r>
              <a:rPr lang="en-US" sz="3200" dirty="0"/>
              <a:t>, </a:t>
            </a:r>
            <a:r>
              <a:rPr lang="en-US" sz="3200" dirty="0" err="1"/>
              <a:t>Instalasi</a:t>
            </a:r>
            <a:r>
              <a:rPr lang="en-US" sz="3200" dirty="0"/>
              <a:t>, </a:t>
            </a:r>
            <a:r>
              <a:rPr lang="en-US" sz="3200" dirty="0" err="1"/>
              <a:t>Kompilasi</a:t>
            </a:r>
            <a:r>
              <a:rPr lang="en-US" sz="3200" dirty="0"/>
              <a:t>  </a:t>
            </a:r>
            <a:endParaRPr lang="id-ID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1803042"/>
            <a:ext cx="10363826" cy="468791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3200" dirty="0" err="1" smtClean="0"/>
              <a:t>Sejarah</a:t>
            </a:r>
            <a:r>
              <a:rPr lang="en-US" altLang="en-US" sz="3200" dirty="0" smtClean="0"/>
              <a:t> java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3200" dirty="0" err="1" smtClean="0"/>
              <a:t>Pada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1991, </a:t>
            </a:r>
            <a:r>
              <a:rPr lang="en-US" altLang="en-US" sz="3200" dirty="0" err="1"/>
              <a:t>sekelompok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insinyur</a:t>
            </a:r>
            <a:r>
              <a:rPr lang="en-US" altLang="en-US" sz="3200" dirty="0"/>
              <a:t> Sun </a:t>
            </a:r>
            <a:r>
              <a:rPr lang="en-US" altLang="en-US" sz="3200" dirty="0" err="1"/>
              <a:t>dipimpin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oleh</a:t>
            </a:r>
            <a:r>
              <a:rPr lang="en-US" altLang="en-US" sz="3200" dirty="0"/>
              <a:t> Patrick Naughton </a:t>
            </a:r>
            <a:r>
              <a:rPr lang="en-US" altLang="en-US" sz="3200" dirty="0" err="1"/>
              <a:t>dan</a:t>
            </a:r>
            <a:r>
              <a:rPr lang="en-US" altLang="en-US" sz="3200" dirty="0"/>
              <a:t> James Gosling </a:t>
            </a:r>
            <a:r>
              <a:rPr lang="en-US" altLang="en-US" sz="3200" dirty="0" err="1"/>
              <a:t>ingin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merancang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bahasa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komputer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untuk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perangkat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konsumer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seperti</a:t>
            </a:r>
            <a:r>
              <a:rPr lang="en-US" altLang="en-US" sz="3200" dirty="0"/>
              <a:t> </a:t>
            </a:r>
            <a:r>
              <a:rPr lang="en-US" altLang="en-US" sz="3200" i="1" dirty="0"/>
              <a:t>cable TV Box</a:t>
            </a:r>
            <a:r>
              <a:rPr lang="en-US" altLang="en-US" sz="3200" dirty="0"/>
              <a:t>. 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3200" dirty="0" err="1"/>
              <a:t>Perangkat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tersebut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tidak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memiliki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banyak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memori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bahasa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harus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berukuran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kecil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mengandung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kode</a:t>
            </a:r>
            <a:r>
              <a:rPr lang="en-US" altLang="en-US" sz="3200" dirty="0"/>
              <a:t> yang </a:t>
            </a:r>
            <a:r>
              <a:rPr lang="en-US" altLang="en-US" sz="3200" dirty="0" err="1"/>
              <a:t>liat</a:t>
            </a:r>
            <a:r>
              <a:rPr lang="en-US" altLang="en-US" sz="3200" dirty="0"/>
              <a:t>.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3200" dirty="0" err="1"/>
              <a:t>Kebutuhan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untuk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fleksibilitas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kecil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liat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kode</a:t>
            </a:r>
            <a:r>
              <a:rPr lang="en-US" altLang="en-US" sz="3200" dirty="0"/>
              <a:t> yang </a:t>
            </a:r>
            <a:r>
              <a:rPr lang="en-US" altLang="en-US" sz="3200" dirty="0" err="1"/>
              <a:t>netral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terhadap</a:t>
            </a:r>
            <a:r>
              <a:rPr lang="en-US" altLang="en-US" sz="3200" dirty="0"/>
              <a:t> </a:t>
            </a:r>
            <a:r>
              <a:rPr lang="en-US" altLang="en-US" sz="3200" i="1" dirty="0"/>
              <a:t>platform </a:t>
            </a:r>
            <a:r>
              <a:rPr lang="en-US" altLang="en-US" sz="3200" dirty="0" err="1"/>
              <a:t>mengantar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tim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mempelajari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implementasi</a:t>
            </a:r>
            <a:r>
              <a:rPr lang="en-US" altLang="en-US" sz="3200" dirty="0"/>
              <a:t> Pascal yang </a:t>
            </a:r>
            <a:r>
              <a:rPr lang="en-US" altLang="en-US" sz="3200" dirty="0" err="1"/>
              <a:t>pernah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dicoba</a:t>
            </a:r>
            <a:r>
              <a:rPr lang="en-US" altLang="en-US" sz="3200" dirty="0"/>
              <a:t>.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8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err="1" smtClean="0"/>
              <a:t>Sejarah</a:t>
            </a:r>
            <a:r>
              <a:rPr lang="en-US" sz="2800" dirty="0" smtClean="0"/>
              <a:t> Java #2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931831"/>
            <a:ext cx="10363826" cy="4365937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2400" dirty="0" smtClean="0"/>
              <a:t>Orang </a:t>
            </a:r>
            <a:r>
              <a:rPr lang="en-US" altLang="en-US" sz="2400" dirty="0"/>
              <a:t>– orang di </a:t>
            </a:r>
            <a:r>
              <a:rPr lang="en-US" altLang="en-US" sz="2400" dirty="0" err="1"/>
              <a:t>proyek</a:t>
            </a:r>
            <a:r>
              <a:rPr lang="en-US" altLang="en-US" sz="2400" dirty="0"/>
              <a:t> Green </a:t>
            </a:r>
            <a:r>
              <a:rPr lang="en-US" altLang="en-US" sz="2400" dirty="0" err="1"/>
              <a:t>berbasis</a:t>
            </a:r>
            <a:r>
              <a:rPr lang="en-US" altLang="en-US" sz="2400" dirty="0"/>
              <a:t> C++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bukan</a:t>
            </a:r>
            <a:r>
              <a:rPr lang="en-US" altLang="en-US" sz="2400" dirty="0"/>
              <a:t> Pascal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kebanyakan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sintaks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diambil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C++, </a:t>
            </a:r>
            <a:r>
              <a:rPr lang="en-US" altLang="en-US" sz="2400" dirty="0" err="1"/>
              <a:t>serta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mengadopsi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orientasi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objek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prosedural</a:t>
            </a:r>
            <a:endParaRPr lang="en-US" altLang="en-US" sz="2400" dirty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2400" dirty="0" err="1"/>
              <a:t>Mulanya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bahasa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diciptakan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diberi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nama</a:t>
            </a:r>
            <a:r>
              <a:rPr lang="en-US" altLang="en-US" sz="2400" dirty="0"/>
              <a:t> ”Oak” </a:t>
            </a:r>
            <a:r>
              <a:rPr lang="en-US" altLang="en-US" sz="2400" dirty="0" err="1"/>
              <a:t>oleh</a:t>
            </a:r>
            <a:r>
              <a:rPr lang="en-US" altLang="en-US" sz="2400" dirty="0"/>
              <a:t> James Gosling yang </a:t>
            </a:r>
            <a:r>
              <a:rPr lang="en-US" altLang="en-US" sz="2400" dirty="0" err="1"/>
              <a:t>mendapat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inspirasi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pohon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berada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seberang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kantornya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namun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dikarenakan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nama</a:t>
            </a:r>
            <a:r>
              <a:rPr lang="en-US" altLang="en-US" sz="2400" dirty="0"/>
              <a:t> Oak </a:t>
            </a:r>
            <a:r>
              <a:rPr lang="en-US" altLang="en-US" sz="2400" dirty="0" err="1"/>
              <a:t>sendiri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merupakan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bahasa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pemrograman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telah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sebelumnya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kemudian</a:t>
            </a:r>
            <a:r>
              <a:rPr lang="en-US" altLang="en-US" sz="2400" dirty="0"/>
              <a:t> SUN </a:t>
            </a:r>
            <a:r>
              <a:rPr lang="en-US" altLang="en-US" sz="2400" dirty="0" err="1"/>
              <a:t>menggantinya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JAVA. </a:t>
            </a:r>
            <a:endParaRPr lang="en-US" altLang="en-US" sz="2400" dirty="0" smtClean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On May 8, 2007, Sun finished the process, making all of Java's core code available under free software/open-source distribution terms (</a:t>
            </a:r>
            <a:r>
              <a:rPr lang="en-US" sz="2400" dirty="0">
                <a:solidFill>
                  <a:srgbClr val="C00000"/>
                </a:solidFill>
              </a:rPr>
              <a:t>GNU Public License</a:t>
            </a:r>
            <a:r>
              <a:rPr lang="en-US" sz="2400" dirty="0" smtClean="0"/>
              <a:t>)</a:t>
            </a:r>
            <a:endParaRPr lang="en-US" altLang="en-US" sz="2400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16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582</TotalTime>
  <Words>590</Words>
  <Application>Microsoft Office PowerPoint</Application>
  <PresentationFormat>Widescreen</PresentationFormat>
  <Paragraphs>122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Arial Black</vt:lpstr>
      <vt:lpstr>Calibri</vt:lpstr>
      <vt:lpstr>Tw Cen MT</vt:lpstr>
      <vt:lpstr>Wingdings</vt:lpstr>
      <vt:lpstr>Droplet</vt:lpstr>
      <vt:lpstr>Pemrograman Berorientasi Objek (PBO)</vt:lpstr>
      <vt:lpstr>Bahasa Pemrograman ?</vt:lpstr>
      <vt:lpstr>Compiler or interpreter ?</vt:lpstr>
      <vt:lpstr>C Language</vt:lpstr>
      <vt:lpstr>Java Language</vt:lpstr>
      <vt:lpstr>Tingkat Bahasa Pemrograman</vt:lpstr>
      <vt:lpstr>Paradigma Pemrograman</vt:lpstr>
      <vt:lpstr>Java Family, Perangkat, Instalasi, Kompilasi  </vt:lpstr>
      <vt:lpstr>Sejarah Java #2</vt:lpstr>
      <vt:lpstr>Java Family Suite</vt:lpstr>
      <vt:lpstr>Why Java ?</vt:lpstr>
      <vt:lpstr>Why Java ?  Tiobe Index membuktikan</vt:lpstr>
      <vt:lpstr>PowerPoint Presentation</vt:lpstr>
      <vt:lpstr>Perangkat Pemrograman Java</vt:lpstr>
      <vt:lpstr>Instalasi Text Editor dan Set Path</vt:lpstr>
      <vt:lpstr>How Java Works?</vt:lpstr>
      <vt:lpstr>Menulis Program Java</vt:lpstr>
      <vt:lpstr>MEMAHAMI ORIENTASI OBJEK</vt:lpstr>
      <vt:lpstr>Objek dari kehidupan nyata.</vt:lpstr>
      <vt:lpstr>Contoh System Mobil</vt:lpstr>
      <vt:lpstr>Class, Objek  Atribut</vt:lpstr>
      <vt:lpstr>lATIHAN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Pemrograman Berorientasi Objek (PBO)</dc:title>
  <dc:creator>Daurat Sinaga</dc:creator>
  <cp:lastModifiedBy>Daurat Sinaga</cp:lastModifiedBy>
  <cp:revision>51</cp:revision>
  <dcterms:created xsi:type="dcterms:W3CDTF">2018-02-27T01:36:52Z</dcterms:created>
  <dcterms:modified xsi:type="dcterms:W3CDTF">2018-03-08T02:11:58Z</dcterms:modified>
</cp:coreProperties>
</file>