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937D-C2EF-4110-905D-91F81BDB09F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D39A-0ADE-477C-9303-D2AB8EAC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cd/E11882_01/server.112/e40540/glossary.htm#CHDJEBH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Pemulihan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Sinaga</a:t>
            </a:r>
            <a:r>
              <a:rPr lang="en-US" dirty="0" smtClean="0"/>
              <a:t>, </a:t>
            </a:r>
            <a:r>
              <a:rPr lang="en-US" smtClean="0"/>
              <a:t>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3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DBMS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t0,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tf</a:t>
            </a:r>
            <a:r>
              <a:rPr lang="en-US" dirty="0"/>
              <a:t>. </a:t>
            </a:r>
            <a:r>
              <a:rPr lang="en-US" dirty="0" err="1"/>
              <a:t>Diasumsikan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T2 </a:t>
            </a:r>
            <a:r>
              <a:rPr lang="en-US" dirty="0" err="1"/>
              <a:t>dan</a:t>
            </a:r>
            <a:r>
              <a:rPr lang="en-US" dirty="0"/>
              <a:t> T3 </a:t>
            </a:r>
            <a:r>
              <a:rPr lang="en-US" dirty="0" err="1"/>
              <a:t>telah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T1 </a:t>
            </a:r>
            <a:r>
              <a:rPr lang="en-US" dirty="0" err="1"/>
              <a:t>dan</a:t>
            </a:r>
            <a:r>
              <a:rPr lang="en-US" dirty="0"/>
              <a:t> T6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comitted,maka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ketika</a:t>
            </a:r>
            <a:r>
              <a:rPr lang="en-US" dirty="0"/>
              <a:t> restart recovery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-undo T1 </a:t>
            </a:r>
            <a:r>
              <a:rPr lang="en-US" dirty="0" err="1"/>
              <a:t>dan</a:t>
            </a:r>
            <a:r>
              <a:rPr lang="en-US" dirty="0"/>
              <a:t> T6.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T4 </a:t>
            </a:r>
            <a:r>
              <a:rPr lang="en-US" dirty="0" err="1"/>
              <a:t>dan</a:t>
            </a:r>
            <a:r>
              <a:rPr lang="en-US" dirty="0"/>
              <a:t> T5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/>
              <a:t>non-</a:t>
            </a:r>
            <a:r>
              <a:rPr lang="en-US" dirty="0" err="1"/>
              <a:t>volotile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recovery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redo </a:t>
            </a:r>
            <a:r>
              <a:rPr lang="en-US" dirty="0" err="1"/>
              <a:t>transaksi</a:t>
            </a:r>
            <a:r>
              <a:rPr lang="en-US" dirty="0"/>
              <a:t> T2, T3, T4, </a:t>
            </a:r>
            <a:r>
              <a:rPr lang="en-US" dirty="0" err="1" smtClean="0"/>
              <a:t>dan</a:t>
            </a:r>
            <a:r>
              <a:rPr lang="en-US" dirty="0" smtClean="0"/>
              <a:t> T5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611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OPERASI TRANSAKSI PADA 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,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data, </a:t>
            </a:r>
            <a:r>
              <a:rPr lang="en-US" dirty="0" err="1"/>
              <a:t>diantaranya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b="1" dirty="0"/>
              <a:t>commit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rollback</a:t>
            </a:r>
            <a:r>
              <a:rPr lang="en-US" dirty="0"/>
              <a:t>.</a:t>
            </a:r>
          </a:p>
          <a:p>
            <a:r>
              <a:rPr lang="en-US" b="1" dirty="0" smtClean="0"/>
              <a:t>Commit</a:t>
            </a:r>
            <a:r>
              <a:rPr lang="en-US" b="1" dirty="0"/>
              <a:t>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 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 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  <a:p>
            <a:r>
              <a:rPr lang="en-US" b="1" dirty="0"/>
              <a:t>Rollback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 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sequence </a:t>
            </a:r>
            <a:r>
              <a:rPr lang="en-US" dirty="0" err="1"/>
              <a:t>lalu</a:t>
            </a:r>
            <a:r>
              <a:rPr lang="en-US" dirty="0"/>
              <a:t> insert data</a:t>
            </a:r>
          </a:p>
        </p:txBody>
      </p:sp>
      <p:pic>
        <p:nvPicPr>
          <p:cNvPr id="1026" name="Picture 2" descr="https://1.bp.blogspot.com/-j4cc-R8dxxY/VGIVl68EDrI/AAAAAAAAG5A/-kdTKobQxzI/s1600/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086600" cy="439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94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 smtClean="0"/>
              <a:t>penerapan</a:t>
            </a:r>
            <a:r>
              <a:rPr lang="en-US" dirty="0"/>
              <a:t> </a:t>
            </a:r>
            <a:r>
              <a:rPr lang="en-US" b="1" dirty="0"/>
              <a:t>commit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rollback 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buka</a:t>
            </a:r>
            <a:r>
              <a:rPr lang="en-US" dirty="0"/>
              <a:t> 2 </a:t>
            </a:r>
            <a:r>
              <a:rPr lang="en-US" dirty="0" err="1"/>
              <a:t>jendela</a:t>
            </a:r>
            <a:r>
              <a:rPr lang="en-US" dirty="0"/>
              <a:t> SQL Command Line </a:t>
            </a:r>
            <a:r>
              <a:rPr lang="en-US" dirty="0" err="1"/>
              <a:t>kemudian</a:t>
            </a:r>
            <a:r>
              <a:rPr lang="en-US" dirty="0"/>
              <a:t> login </a:t>
            </a:r>
            <a:r>
              <a:rPr lang="en-US" dirty="0" err="1"/>
              <a:t>dengan</a:t>
            </a:r>
            <a:r>
              <a:rPr lang="en-US" dirty="0"/>
              <a:t> user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053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1.bp.blogspot.com/-ZkZv_QimLzQ/VGIW8GyeeeI/AAAAAAAAG5M/-8wJTtmphIw/s1600/Capt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123"/>
          <a:stretch/>
        </p:blipFill>
        <p:spPr bwMode="auto">
          <a:xfrm>
            <a:off x="-6248400" y="1371600"/>
            <a:ext cx="1843623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217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data yang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command line.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 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/>
              <a:t>data-data di </a:t>
            </a:r>
            <a:r>
              <a:rPr lang="en-US" dirty="0" err="1"/>
              <a:t>comman</a:t>
            </a:r>
            <a:r>
              <a:rPr lang="en-US" dirty="0"/>
              <a:t> line </a:t>
            </a:r>
            <a:r>
              <a:rPr lang="en-US" dirty="0" err="1"/>
              <a:t>pertama</a:t>
            </a:r>
            <a:r>
              <a:rPr lang="en-US" dirty="0"/>
              <a:t>, select di </a:t>
            </a:r>
            <a:r>
              <a:rPr lang="en-US" dirty="0" err="1"/>
              <a:t>kedua</a:t>
            </a:r>
            <a:r>
              <a:rPr lang="en-US" dirty="0"/>
              <a:t> command line </a:t>
            </a:r>
            <a:r>
              <a:rPr lang="en-US" dirty="0" err="1"/>
              <a:t>tsb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7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4.bp.blogspot.com/-jI8GnuyB1YA/VGIYVBJhMeI/AAAAAAAAG5Y/QPvUQ7wVJc4/s1600/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698500"/>
            <a:ext cx="12061555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02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insert data di command line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select di </a:t>
            </a:r>
            <a:r>
              <a:rPr lang="en-US" dirty="0" err="1"/>
              <a:t>kedua</a:t>
            </a:r>
            <a:r>
              <a:rPr lang="en-US" dirty="0"/>
              <a:t> command line</a:t>
            </a:r>
          </a:p>
        </p:txBody>
      </p:sp>
    </p:spTree>
    <p:extLst>
      <p:ext uri="{BB962C8B-B14F-4D97-AF65-F5344CB8AC3E}">
        <p14:creationId xmlns:p14="http://schemas.microsoft.com/office/powerpoint/2010/main" val="1219882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2.bp.blogspot.com/-k1op40y8b-c/VGIZbiy9bNI/AAAAAAAAG5o/YuOWVusLT9g/s1600/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101" y="609600"/>
            <a:ext cx="10563225" cy="55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3412" y="502543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nah </a:t>
            </a:r>
            <a:r>
              <a:rPr lang="en-US" sz="2400" dirty="0" err="1"/>
              <a:t>terlihat</a:t>
            </a:r>
            <a:r>
              <a:rPr lang="en-US" sz="2400" dirty="0"/>
              <a:t> di command line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data insert yang </a:t>
            </a:r>
            <a:r>
              <a:rPr lang="en-US" sz="2400" dirty="0" err="1"/>
              <a:t>terbaru</a:t>
            </a:r>
            <a:r>
              <a:rPr lang="en-US" sz="2400" dirty="0"/>
              <a:t>.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ketik</a:t>
            </a:r>
            <a:r>
              <a:rPr lang="en-US" sz="2400" dirty="0"/>
              <a:t> commit di command line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select </a:t>
            </a:r>
            <a:r>
              <a:rPr lang="en-US" sz="2400" dirty="0" err="1"/>
              <a:t>kembali</a:t>
            </a:r>
            <a:r>
              <a:rPr lang="en-US" sz="2400" dirty="0"/>
              <a:t> di command line yang </a:t>
            </a:r>
            <a:r>
              <a:rPr lang="en-US" sz="2400" dirty="0" err="1"/>
              <a:t>kedua</a:t>
            </a: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901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4.bp.blogspot.com/-8iy-QA0OVRM/VGIZffW1G4I/AAAAAAAAG5w/aBbSd0-aDII/s1600/Captur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139700"/>
            <a:ext cx="13001625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04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Concurrency and </a:t>
            </a:r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single-user database, a user can modify data without concern for other users modifying the same data at the same time. However, in a multiuser database, statements within multiple simultaneous </a:t>
            </a:r>
            <a:r>
              <a:rPr lang="en-US" b="1" dirty="0">
                <a:hlinkClick r:id="rId2"/>
              </a:rPr>
              <a:t>transactions</a:t>
            </a:r>
            <a:r>
              <a:rPr lang="en-US" dirty="0"/>
              <a:t> can update the same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Transactions </a:t>
            </a:r>
            <a:r>
              <a:rPr lang="en-US" dirty="0"/>
              <a:t>executing simultaneously must produce meaningful and consistent results. Therefore, a multiuser database must provide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591115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Save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Savepoint</a:t>
            </a:r>
            <a:r>
              <a:rPr lang="en-US" b="1" dirty="0"/>
              <a:t>, 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/>
              <a:t>checkpoint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rollback. Format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savepoint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SAVEPOINT [NAMA_SAVE_POINT];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53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savepoint</a:t>
            </a:r>
            <a:r>
              <a:rPr lang="en-US" dirty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https://3.bp.blogspot.com/-NO6alZGH65U/VGIb5SU22OI/AAAAAAAAG58/DCnZIOeYQIs/s1600/sgsdksfsfblsefslf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4346575" cy="36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06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Rollback</a:t>
            </a:r>
            <a:endParaRPr lang="en-US" dirty="0"/>
          </a:p>
          <a:p>
            <a:r>
              <a:rPr lang="en-US" b="1" dirty="0"/>
              <a:t>Rollback, 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). Format  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rollback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91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en-US" b="1" dirty="0"/>
              <a:t>ROLLBACK;</a:t>
            </a:r>
            <a:endParaRPr lang="en-US" dirty="0"/>
          </a:p>
          <a:p>
            <a:pPr algn="ctr" fontAlgn="base"/>
            <a:r>
              <a:rPr lang="en-US" dirty="0" err="1"/>
              <a:t>Atau</a:t>
            </a:r>
            <a:endParaRPr lang="en-US" dirty="0"/>
          </a:p>
          <a:p>
            <a:pPr algn="ctr" fontAlgn="base"/>
            <a:r>
              <a:rPr lang="en-US" b="1" dirty="0"/>
              <a:t>ROLLBACK TO SAVEPOINT [</a:t>
            </a:r>
            <a:r>
              <a:rPr lang="en-US" b="1" dirty="0" err="1"/>
              <a:t>nama_save_point</a:t>
            </a:r>
            <a:r>
              <a:rPr lang="en-US" b="1" dirty="0"/>
              <a:t>];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4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savepoint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savepoint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hapus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data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58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3.bp.blogspot.com/-m-L8gnQdPRU/VGIdM-grSsI/AAAAAAAAG6I/uMnKDahWGbI/s1600/Captur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3722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639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rollback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savepoint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https://4.bp.blogspot.com/-Ar2vYIvoXdE/VGIeC8b5LiI/AAAAAAAAG6Q/t3YUloyrHrQ/s1600/Cap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4419600" cy="40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3886200"/>
            <a:ext cx="32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Data kembali ke keadaan savepoint</a:t>
            </a:r>
          </a:p>
          <a:p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9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Isolasi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basis data 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dicegah</a:t>
            </a:r>
            <a:r>
              <a:rPr lang="en-US" dirty="0"/>
              <a:t>:</a:t>
            </a:r>
          </a:p>
          <a:p>
            <a:r>
              <a:rPr lang="en-US" b="1" dirty="0" smtClean="0"/>
              <a:t>Dirty </a:t>
            </a:r>
            <a:r>
              <a:rPr lang="en-US" b="1" dirty="0"/>
              <a:t>read</a:t>
            </a:r>
          </a:p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gagal</a:t>
            </a:r>
            <a:endParaRPr lang="en-US" dirty="0"/>
          </a:p>
          <a:p>
            <a:r>
              <a:rPr lang="en-US" b="1" dirty="0" smtClean="0"/>
              <a:t>Non-repeatable </a:t>
            </a:r>
            <a:r>
              <a:rPr lang="en-US" b="1" dirty="0"/>
              <a:t>read</a:t>
            </a:r>
          </a:p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lain 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</a:t>
            </a:r>
          </a:p>
          <a:p>
            <a:r>
              <a:rPr lang="en-US" b="1" dirty="0" smtClean="0"/>
              <a:t>Phantom </a:t>
            </a:r>
            <a:r>
              <a:rPr lang="en-US" b="1" dirty="0"/>
              <a:t>read</a:t>
            </a:r>
          </a:p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3 </a:t>
            </a:r>
            <a:r>
              <a:rPr lang="en-US" dirty="0" err="1"/>
              <a:t>hal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Oracle </a:t>
            </a:r>
            <a:r>
              <a:rPr lang="en-US" dirty="0" err="1"/>
              <a:t>memiliki</a:t>
            </a:r>
            <a:r>
              <a:rPr lang="en-US" dirty="0"/>
              <a:t> 2 level </a:t>
            </a:r>
            <a:r>
              <a:rPr lang="en-US" dirty="0" err="1"/>
              <a:t>isolasi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71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en-US" dirty="0"/>
              <a:t>1.   Read Command</a:t>
            </a:r>
          </a:p>
          <a:p>
            <a:pPr fontAlgn="base"/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di </a:t>
            </a:r>
            <a:r>
              <a:rPr lang="en-US" dirty="0" err="1"/>
              <a:t>eksekusi</a:t>
            </a:r>
            <a:r>
              <a:rPr lang="en-US" dirty="0"/>
              <a:t> (</a:t>
            </a:r>
            <a:r>
              <a:rPr lang="en-US" i="1" dirty="0"/>
              <a:t>commit)</a:t>
            </a:r>
            <a:r>
              <a:rPr lang="en-US" dirty="0"/>
              <a:t> 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lain.</a:t>
            </a:r>
          </a:p>
          <a:p>
            <a:pPr marL="0" indent="0" fontAlgn="base">
              <a:buNone/>
            </a:pPr>
            <a:r>
              <a:rPr lang="en-US" dirty="0"/>
              <a:t>2.   </a:t>
            </a:r>
            <a:r>
              <a:rPr lang="en-US" dirty="0" err="1"/>
              <a:t>Serializable</a:t>
            </a:r>
            <a:r>
              <a:rPr lang="en-US" dirty="0"/>
              <a:t> (</a:t>
            </a:r>
            <a:r>
              <a:rPr lang="en-US" dirty="0" err="1"/>
              <a:t>mencegah</a:t>
            </a:r>
            <a:r>
              <a:rPr lang="en-US" dirty="0"/>
              <a:t> Phantom read)</a:t>
            </a:r>
          </a:p>
          <a:p>
            <a:pPr fontAlgn="base"/>
            <a:r>
              <a:rPr lang="en-US" dirty="0"/>
              <a:t>Proses </a:t>
            </a:r>
            <a:r>
              <a:rPr lang="en-US" dirty="0" err="1"/>
              <a:t>transaksi</a:t>
            </a:r>
            <a:r>
              <a:rPr lang="en-US" dirty="0"/>
              <a:t> di-serial-</a:t>
            </a:r>
            <a:r>
              <a:rPr lang="en-US" dirty="0" err="1"/>
              <a:t>kan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transaaksi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level </a:t>
            </a:r>
            <a:r>
              <a:rPr lang="en-US" dirty="0" err="1"/>
              <a:t>isolasi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mengulangi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penserialan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14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b="1" dirty="0"/>
              <a:t>Locking Protocol</a:t>
            </a:r>
            <a:endParaRPr lang="en-US" dirty="0"/>
          </a:p>
          <a:p>
            <a:pPr fontAlgn="base"/>
            <a:r>
              <a:rPr lang="en-US" dirty="0"/>
              <a:t>Locking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data. Ada 2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locking:</a:t>
            </a:r>
          </a:p>
          <a:p>
            <a:pPr marL="0" indent="0" fontAlgn="base">
              <a:buNone/>
            </a:pPr>
            <a:r>
              <a:rPr lang="en-US" dirty="0"/>
              <a:t>1.   Shared Lock (S-Lock)</a:t>
            </a:r>
          </a:p>
          <a:p>
            <a:pPr fontAlgn="base"/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.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/>
              <a:t>2.   Exclusive Lock (X-Lock)</a:t>
            </a:r>
          </a:p>
          <a:p>
            <a:pPr fontAlgn="base"/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data.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6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b="1" dirty="0" smtClean="0"/>
              <a:t>Data concurrency</a:t>
            </a:r>
            <a:r>
              <a:rPr lang="en-US" dirty="0" smtClean="0"/>
              <a:t>, which ensures that users can access data at the same time</a:t>
            </a:r>
          </a:p>
          <a:p>
            <a:pPr lvl="1"/>
            <a:r>
              <a:rPr lang="en-US" b="1" dirty="0" smtClean="0"/>
              <a:t>Data consistency</a:t>
            </a:r>
            <a:r>
              <a:rPr lang="en-US" dirty="0" smtClean="0"/>
              <a:t>, which ensures that each user sees a consistent view of the data, including visible changes made by the user's own transactions and committed transactions of other users</a:t>
            </a:r>
          </a:p>
          <a:p>
            <a:r>
              <a:rPr lang="en-US" dirty="0" smtClean="0"/>
              <a:t>To </a:t>
            </a:r>
            <a:r>
              <a:rPr lang="en-US" dirty="0"/>
              <a:t>describe consistent transaction behavior when transactions run concurrently, database researchers have defined a transaction isolation model </a:t>
            </a:r>
            <a:r>
              <a:rPr lang="en-US" dirty="0" err="1"/>
              <a:t>called</a:t>
            </a:r>
            <a:r>
              <a:rPr lang="en-US" b="1" dirty="0" err="1"/>
              <a:t>serializability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/>
              <a:t>serializable</a:t>
            </a:r>
            <a:r>
              <a:rPr lang="en-US" dirty="0"/>
              <a:t> transaction operates in an environment that makes it appear as if no other users were modifying data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4287062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2.</a:t>
            </a:r>
            <a:r>
              <a:rPr lang="en-US" dirty="0" smtClean="0"/>
              <a:t>   </a:t>
            </a:r>
            <a:r>
              <a:rPr lang="en-US" b="1" dirty="0" err="1" smtClean="0"/>
              <a:t>Penguncian</a:t>
            </a:r>
            <a:r>
              <a:rPr lang="en-US" b="1" dirty="0" smtClean="0"/>
              <a:t> Level </a:t>
            </a:r>
            <a:r>
              <a:rPr lang="en-US" b="1" dirty="0" err="1" smtClean="0"/>
              <a:t>Tabel</a:t>
            </a:r>
            <a:endParaRPr lang="en-US" dirty="0" smtClean="0"/>
          </a:p>
          <a:p>
            <a:pPr fontAlgn="base"/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mengunci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 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penguncian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algn="ctr" fontAlgn="base"/>
            <a:r>
              <a:rPr lang="en-US" b="1" dirty="0" smtClean="0"/>
              <a:t>LOCK TABLE [</a:t>
            </a:r>
            <a:r>
              <a:rPr lang="en-US" b="1" dirty="0" err="1" smtClean="0"/>
              <a:t>nama_tabel</a:t>
            </a:r>
            <a:r>
              <a:rPr lang="en-US" b="1" dirty="0" smtClean="0"/>
              <a:t>];</a:t>
            </a:r>
            <a:endParaRPr lang="en-US" dirty="0" smtClean="0"/>
          </a:p>
          <a:p>
            <a:pPr marL="0" indent="0" fontAlgn="base">
              <a:buNone/>
            </a:pPr>
            <a:r>
              <a:rPr lang="en-US" b="1" dirty="0" smtClean="0"/>
              <a:t>3.</a:t>
            </a:r>
            <a:r>
              <a:rPr lang="en-US" dirty="0" smtClean="0"/>
              <a:t>   </a:t>
            </a:r>
            <a:r>
              <a:rPr lang="en-US" b="1" dirty="0" err="1" smtClean="0"/>
              <a:t>Penguncian</a:t>
            </a:r>
            <a:r>
              <a:rPr lang="en-US" b="1" dirty="0" smtClean="0"/>
              <a:t> Level </a:t>
            </a:r>
            <a:r>
              <a:rPr lang="en-US" b="1" dirty="0" err="1" smtClean="0"/>
              <a:t>Baris</a:t>
            </a:r>
            <a:endParaRPr lang="en-US" dirty="0" smtClean="0"/>
          </a:p>
          <a:p>
            <a:pPr fontAlgn="base"/>
            <a:r>
              <a:rPr lang="en-US" dirty="0" err="1" smtClean="0"/>
              <a:t>Penguncian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selelsai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(</a:t>
            </a:r>
            <a:r>
              <a:rPr lang="en-US" i="1" dirty="0" smtClean="0"/>
              <a:t>commit</a:t>
            </a:r>
            <a:r>
              <a:rPr lang="en-US" dirty="0" smtClean="0"/>
              <a:t>).</a:t>
            </a:r>
            <a:r>
              <a:rPr lang="en-US" dirty="0" err="1" smtClean="0"/>
              <a:t>Penguncian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UPDATE </a:t>
            </a:r>
            <a:r>
              <a:rPr lang="en-US" dirty="0" err="1" smtClean="0"/>
              <a:t>dan</a:t>
            </a:r>
            <a:r>
              <a:rPr lang="en-US" dirty="0" smtClean="0"/>
              <a:t> DELETE.</a:t>
            </a:r>
          </a:p>
          <a:p>
            <a:pPr marL="0" indent="0" fontAlgn="base">
              <a:buNone/>
            </a:pPr>
            <a:r>
              <a:rPr lang="en-US" b="1" dirty="0" smtClean="0"/>
              <a:t>4.</a:t>
            </a:r>
            <a:r>
              <a:rPr lang="en-US" dirty="0" smtClean="0"/>
              <a:t>   </a:t>
            </a:r>
            <a:r>
              <a:rPr lang="en-US" b="1" dirty="0" err="1" smtClean="0"/>
              <a:t>Dealock</a:t>
            </a:r>
            <a:endParaRPr lang="en-US" dirty="0" smtClean="0"/>
          </a:p>
          <a:p>
            <a:pPr fontAlgn="base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 </a:t>
            </a:r>
            <a:r>
              <a:rPr lang="en-US" i="1" dirty="0" smtClean="0"/>
              <a:t>wait-state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menunggu</a:t>
            </a:r>
            <a:r>
              <a:rPr lang="en-US" dirty="0" smtClean="0"/>
              <a:t> lock </a:t>
            </a:r>
            <a:r>
              <a:rPr lang="en-US" dirty="0" err="1" smtClean="0"/>
              <a:t>dilepas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di </a:t>
            </a:r>
            <a:r>
              <a:rPr lang="en-US" dirty="0" err="1" smtClean="0"/>
              <a:t>mulai</a:t>
            </a:r>
            <a:r>
              <a:rPr lang="en-US" dirty="0" smtClean="0"/>
              <a:t>.(</a:t>
            </a:r>
            <a:r>
              <a:rPr lang="en-US" dirty="0" err="1" smtClean="0"/>
              <a:t>Yudi</a:t>
            </a:r>
            <a:r>
              <a:rPr lang="en-US" dirty="0" smtClean="0"/>
              <a:t> </a:t>
            </a:r>
            <a:r>
              <a:rPr lang="en-US" dirty="0" err="1" smtClean="0"/>
              <a:t>wibisono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5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Database Recovery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penyimpanan</a:t>
            </a:r>
            <a:r>
              <a:rPr lang="en-US" dirty="0"/>
              <a:t>/</a:t>
            </a:r>
            <a:r>
              <a:rPr lang="en-US" dirty="0" err="1"/>
              <a:t>pengembalian</a:t>
            </a:r>
            <a:r>
              <a:rPr lang="en-US" dirty="0"/>
              <a:t> database </a:t>
            </a:r>
            <a:r>
              <a:rPr lang="en-US" dirty="0" err="1"/>
              <a:t>ke</a:t>
            </a:r>
            <a:r>
              <a:rPr lang="en-US" dirty="0"/>
              <a:t> state </a:t>
            </a:r>
            <a:r>
              <a:rPr lang="en-US" dirty="0" smtClean="0"/>
              <a:t>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recovery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media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/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uji-nya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09100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Volotile</a:t>
            </a:r>
            <a:r>
              <a:rPr lang="en-US" dirty="0"/>
              <a:t> storage,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(system crash). 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/>
              <a:t>main </a:t>
            </a:r>
            <a:r>
              <a:rPr lang="en-US" dirty="0" smtClean="0"/>
              <a:t>memory</a:t>
            </a:r>
          </a:p>
          <a:p>
            <a:r>
              <a:rPr lang="en-US" dirty="0" err="1" smtClean="0"/>
              <a:t>Nonvolotile</a:t>
            </a:r>
            <a:r>
              <a:rPr lang="en-US" dirty="0" smtClean="0"/>
              <a:t> </a:t>
            </a:r>
            <a:r>
              <a:rPr lang="en-US" dirty="0"/>
              <a:t>storage, magnetic disk </a:t>
            </a:r>
            <a:r>
              <a:rPr lang="en-US" dirty="0" err="1"/>
              <a:t>merupakan</a:t>
            </a:r>
            <a:r>
              <a:rPr lang="en-US" dirty="0"/>
              <a:t> online nonvolatile storage </a:t>
            </a:r>
            <a:r>
              <a:rPr lang="en-US" dirty="0" err="1"/>
              <a:t>dan</a:t>
            </a:r>
            <a:r>
              <a:rPr lang="en-US" dirty="0"/>
              <a:t> magnetic tape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merupakan</a:t>
            </a:r>
            <a:r>
              <a:rPr lang="en-US" dirty="0"/>
              <a:t> offline nonvolatile storage. </a:t>
            </a:r>
            <a:r>
              <a:rPr lang="en-US" dirty="0" err="1"/>
              <a:t>lebih</a:t>
            </a:r>
            <a:r>
              <a:rPr lang="en-US" dirty="0"/>
              <a:t> reliable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murah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55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proses database. 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main memory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media yang lain.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Crashes,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main </a:t>
            </a:r>
            <a:r>
              <a:rPr lang="en-US" dirty="0" smtClean="0"/>
              <a:t>memory.</a:t>
            </a:r>
            <a:endParaRPr lang="en-US" dirty="0"/>
          </a:p>
          <a:p>
            <a:pPr lvl="1"/>
            <a:r>
              <a:rPr lang="en-US" dirty="0" smtClean="0"/>
              <a:t>Media </a:t>
            </a:r>
            <a:r>
              <a:rPr lang="en-US" dirty="0"/>
              <a:t>Failures,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media </a:t>
            </a:r>
            <a:r>
              <a:rPr lang="en-US" dirty="0" err="1"/>
              <a:t>penyimpanan</a:t>
            </a:r>
            <a:r>
              <a:rPr lang="en-US" dirty="0"/>
              <a:t> secondary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Software errors, </a:t>
            </a:r>
            <a:r>
              <a:rPr lang="en-US" dirty="0" err="1"/>
              <a:t>misalnya</a:t>
            </a:r>
            <a:r>
              <a:rPr lang="en-US" dirty="0"/>
              <a:t> logical </a:t>
            </a:r>
            <a:r>
              <a:rPr lang="en-US" dirty="0" err="1"/>
              <a:t>erroryang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yang </a:t>
            </a:r>
            <a:r>
              <a:rPr lang="en-US" dirty="0" err="1"/>
              <a:t>mengakses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9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database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Natural </a:t>
            </a:r>
            <a:r>
              <a:rPr lang="en-US" dirty="0"/>
              <a:t>physical disaster,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/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listrik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Carelessness</a:t>
            </a:r>
            <a:r>
              <a:rPr lang="en-US" dirty="0"/>
              <a:t>, </a:t>
            </a:r>
            <a:r>
              <a:rPr lang="en-US" dirty="0" err="1"/>
              <a:t>kecerobohan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data, yang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operator </a:t>
            </a:r>
            <a:r>
              <a:rPr lang="en-US" dirty="0" err="1"/>
              <a:t>atau</a:t>
            </a:r>
            <a:r>
              <a:rPr lang="en-US" dirty="0"/>
              <a:t> user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Sabotage</a:t>
            </a:r>
            <a:r>
              <a:rPr lang="en-US" dirty="0"/>
              <a:t>, </a:t>
            </a:r>
            <a:r>
              <a:rPr lang="en-US" dirty="0" err="1"/>
              <a:t>sabotase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data,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harware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software.</a:t>
            </a:r>
          </a:p>
        </p:txBody>
      </p:sp>
    </p:spTree>
    <p:extLst>
      <p:ext uri="{BB962C8B-B14F-4D97-AF65-F5344CB8AC3E}">
        <p14:creationId xmlns:p14="http://schemas.microsoft.com/office/powerpoint/2010/main" val="380935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unit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recovery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database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Recovery manager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atomicity </a:t>
            </a:r>
            <a:r>
              <a:rPr lang="en-US" dirty="0" err="1"/>
              <a:t>dan</a:t>
            </a:r>
            <a:r>
              <a:rPr lang="en-US" dirty="0"/>
              <a:t> durability.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buffer </a:t>
            </a:r>
            <a:r>
              <a:rPr lang="en-US" dirty="0" err="1"/>
              <a:t>dan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mengirimkan</a:t>
            </a:r>
            <a:r>
              <a:rPr lang="en-US" dirty="0"/>
              <a:t> buffer database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recovery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status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smtClean="0"/>
              <a:t>commit,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durability, recovery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redo (</a:t>
            </a:r>
            <a:r>
              <a:rPr lang="en-US" dirty="0" err="1"/>
              <a:t>rollforward</a:t>
            </a:r>
            <a:r>
              <a:rPr lang="en-US" dirty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transaksi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76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committed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recovery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id-ID" smtClean="0"/>
              <a:t> </a:t>
            </a:r>
            <a:r>
              <a:rPr lang="en-US" smtClean="0"/>
              <a:t>undo </a:t>
            </a:r>
            <a:r>
              <a:rPr lang="en-US" dirty="0"/>
              <a:t>(rollback)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atomicity </a:t>
            </a:r>
            <a:r>
              <a:rPr lang="en-US" dirty="0" err="1"/>
              <a:t>transaksi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partial undo.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terselesaikan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 global undo.</a:t>
            </a:r>
          </a:p>
        </p:txBody>
      </p:sp>
    </p:spTree>
    <p:extLst>
      <p:ext uri="{BB962C8B-B14F-4D97-AF65-F5344CB8AC3E}">
        <p14:creationId xmlns:p14="http://schemas.microsoft.com/office/powerpoint/2010/main" val="75674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588</Words>
  <Application>Microsoft Office PowerPoint</Application>
  <PresentationFormat>On-screen Show (4:3)</PresentationFormat>
  <Paragraphs>86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Pemulihan Basis Data</vt:lpstr>
      <vt:lpstr>Data Concurrency and Consistency</vt:lpstr>
      <vt:lpstr>PowerPoint Presentation</vt:lpstr>
      <vt:lpstr>Database Recovery</vt:lpstr>
      <vt:lpstr>PowerPoint Presentation</vt:lpstr>
      <vt:lpstr>PowerPoint Presentation</vt:lpstr>
      <vt:lpstr>PowerPoint Presentation</vt:lpstr>
      <vt:lpstr>Transaksi dan Recovery</vt:lpstr>
      <vt:lpstr>PowerPoint Presentation</vt:lpstr>
      <vt:lpstr>PowerPoint Presentation</vt:lpstr>
      <vt:lpstr>OPERASI TRANSAKSI PADA ORACLE</vt:lpstr>
      <vt:lpstr>Contoh COMMIT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Save 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Isolasi Transaksi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Pemulihan Basis Data</dc:title>
  <dc:creator>d2d</dc:creator>
  <cp:lastModifiedBy>sinaga</cp:lastModifiedBy>
  <cp:revision>25</cp:revision>
  <dcterms:created xsi:type="dcterms:W3CDTF">2016-12-13T05:10:55Z</dcterms:created>
  <dcterms:modified xsi:type="dcterms:W3CDTF">2017-12-19T11:17:44Z</dcterms:modified>
</cp:coreProperties>
</file>