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65" d="100"/>
          <a:sy n="65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8B5656-B851-4C13-A6C2-69934A5E2124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19E91A-2A1D-437F-9E3D-B93076A94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PENDEKATAN SISTEM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TAHAP DAN LANGKAH DARI PENDEKATAN SISTEM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8229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077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/>
              <a:t>Tahap</a:t>
            </a:r>
            <a:r>
              <a:rPr lang="en-US" sz="2200" b="1" dirty="0" smtClean="0"/>
              <a:t> I	:  Usaha </a:t>
            </a:r>
            <a:r>
              <a:rPr lang="en-US" sz="2200" b="1" dirty="0" err="1" smtClean="0"/>
              <a:t>Persiapan</a:t>
            </a:r>
            <a:endParaRPr lang="en-US" sz="2200" b="1" dirty="0" smtClean="0"/>
          </a:p>
          <a:p>
            <a:endParaRPr lang="en-US" dirty="0"/>
          </a:p>
          <a:p>
            <a:pPr>
              <a:tabLst>
                <a:tab pos="1262063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1.	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>
              <a:tabLst>
                <a:tab pos="1262063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2.	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>
              <a:tabLst>
                <a:tab pos="1262063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3.	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819400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/>
              <a:t>Tahap</a:t>
            </a:r>
            <a:r>
              <a:rPr lang="en-US" sz="2200" b="1" dirty="0" smtClean="0"/>
              <a:t> II:  Usaha </a:t>
            </a:r>
            <a:r>
              <a:rPr lang="en-US" sz="2200" b="1" dirty="0" err="1" smtClean="0"/>
              <a:t>Definisi</a:t>
            </a:r>
            <a:endParaRPr lang="en-US" sz="2200" b="1" dirty="0" smtClean="0"/>
          </a:p>
          <a:p>
            <a:endParaRPr lang="en-US" dirty="0"/>
          </a:p>
          <a:p>
            <a:pPr>
              <a:tabLst>
                <a:tab pos="1262063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4.	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endParaRPr lang="en-US" dirty="0" smtClean="0"/>
          </a:p>
          <a:p>
            <a:pPr>
              <a:tabLst>
                <a:tab pos="1262063" algn="l"/>
              </a:tabLst>
            </a:pPr>
            <a:r>
              <a:rPr lang="en-US" dirty="0" err="1" smtClean="0"/>
              <a:t>Langkah</a:t>
            </a:r>
            <a:r>
              <a:rPr lang="en-US" dirty="0" smtClean="0"/>
              <a:t> 5.	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267200"/>
            <a:ext cx="82296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267200"/>
            <a:ext cx="8001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/>
              <a:t>Tahap</a:t>
            </a:r>
            <a:r>
              <a:rPr lang="en-US" sz="2200" b="1" dirty="0" smtClean="0"/>
              <a:t> III:  Usaha </a:t>
            </a:r>
            <a:r>
              <a:rPr lang="en-US" sz="2200" b="1" dirty="0" err="1" smtClean="0"/>
              <a:t>Solusi</a:t>
            </a:r>
            <a:endParaRPr lang="en-US" sz="2200" b="1" dirty="0" smtClean="0"/>
          </a:p>
          <a:p>
            <a:pPr>
              <a:tabLst>
                <a:tab pos="1262063" algn="l"/>
              </a:tabLst>
            </a:pPr>
            <a:r>
              <a:rPr lang="en-US" sz="1700" dirty="0" err="1" smtClean="0"/>
              <a:t>Langkah</a:t>
            </a:r>
            <a:r>
              <a:rPr lang="en-US" sz="1700" dirty="0" smtClean="0"/>
              <a:t> 6.	</a:t>
            </a:r>
            <a:r>
              <a:rPr lang="en-US" sz="1700" dirty="0" err="1" smtClean="0"/>
              <a:t>Mengidentifikasi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endParaRPr lang="en-US" sz="1700" dirty="0" smtClean="0"/>
          </a:p>
          <a:p>
            <a:pPr>
              <a:tabLst>
                <a:tab pos="1262063" algn="l"/>
              </a:tabLst>
            </a:pPr>
            <a:r>
              <a:rPr lang="en-US" sz="1700" dirty="0" err="1" smtClean="0"/>
              <a:t>Langkah</a:t>
            </a:r>
            <a:r>
              <a:rPr lang="en-US" sz="1700" dirty="0" smtClean="0"/>
              <a:t> 7.	</a:t>
            </a:r>
            <a:r>
              <a:rPr lang="en-US" sz="1700" dirty="0" err="1" smtClean="0"/>
              <a:t>Mengevaluasi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endParaRPr lang="en-US" sz="1700" dirty="0" smtClean="0"/>
          </a:p>
          <a:p>
            <a:pPr>
              <a:tabLst>
                <a:tab pos="1262063" algn="l"/>
              </a:tabLst>
            </a:pPr>
            <a:r>
              <a:rPr lang="en-US" sz="1700" dirty="0" err="1" smtClean="0"/>
              <a:t>Langkah</a:t>
            </a:r>
            <a:r>
              <a:rPr lang="en-US" sz="1700" dirty="0" smtClean="0"/>
              <a:t> 8.	</a:t>
            </a:r>
            <a:r>
              <a:rPr lang="en-US" sz="1700" dirty="0" err="1" smtClean="0"/>
              <a:t>Memilih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terbaik</a:t>
            </a:r>
            <a:endParaRPr lang="en-US" sz="1700" dirty="0" smtClean="0"/>
          </a:p>
          <a:p>
            <a:pPr>
              <a:tabLst>
                <a:tab pos="1262063" algn="l"/>
              </a:tabLst>
            </a:pPr>
            <a:r>
              <a:rPr lang="en-US" sz="1700" dirty="0" err="1" smtClean="0"/>
              <a:t>Langkah</a:t>
            </a:r>
            <a:r>
              <a:rPr lang="en-US" sz="1700" dirty="0" smtClean="0"/>
              <a:t> 9.	</a:t>
            </a:r>
            <a:r>
              <a:rPr lang="en-US" sz="1700" dirty="0" err="1" smtClean="0"/>
              <a:t>Menerapkan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terbaik</a:t>
            </a:r>
            <a:endParaRPr lang="en-US" sz="1700" dirty="0" smtClean="0"/>
          </a:p>
          <a:p>
            <a:pPr>
              <a:tabLst>
                <a:tab pos="1262063" algn="l"/>
              </a:tabLst>
            </a:pPr>
            <a:r>
              <a:rPr lang="en-US" sz="1700" dirty="0" err="1" smtClean="0"/>
              <a:t>Langkah</a:t>
            </a:r>
            <a:r>
              <a:rPr lang="en-US" sz="1700" dirty="0" smtClean="0"/>
              <a:t> 10.	</a:t>
            </a:r>
            <a:r>
              <a:rPr lang="en-US" sz="1700" dirty="0" err="1" smtClean="0"/>
              <a:t>Membuat</a:t>
            </a:r>
            <a:r>
              <a:rPr lang="en-US" sz="1700" dirty="0" smtClean="0"/>
              <a:t> </a:t>
            </a:r>
            <a:r>
              <a:rPr lang="en-US" sz="1700" dirty="0" err="1" smtClean="0"/>
              <a:t>tindak</a:t>
            </a:r>
            <a:r>
              <a:rPr lang="en-US" sz="1700" dirty="0" smtClean="0"/>
              <a:t> </a:t>
            </a:r>
            <a:r>
              <a:rPr lang="en-US" sz="1700" dirty="0" err="1" smtClean="0"/>
              <a:t>lanjut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memastikan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itu</a:t>
            </a:r>
            <a:r>
              <a:rPr lang="en-US" sz="1700" dirty="0" smtClean="0"/>
              <a:t> </a:t>
            </a:r>
            <a:r>
              <a:rPr lang="en-US" sz="1700" dirty="0" err="1" smtClean="0"/>
              <a:t>efektif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smtClean="0"/>
              <a:t>CBIS</a:t>
            </a:r>
          </a:p>
          <a:p>
            <a:pPr marL="693738">
              <a:buFont typeface="Calibri" pitchFamily="34" charset="0"/>
              <a:buChar char="–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CBIS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(</a:t>
            </a:r>
            <a:r>
              <a:rPr lang="en-US" i="1" dirty="0" smtClean="0"/>
              <a:t>support systems</a:t>
            </a:r>
            <a:r>
              <a:rPr lang="en-US" dirty="0" smtClean="0"/>
              <a:t>)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pendekataan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693738">
              <a:buFont typeface="Calibri" pitchFamily="34" charset="0"/>
              <a:buChar char="–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CBIS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SUBSISTEM DARI SISTEM INFORMASI BERBASIS KOMPUTER MEMBANTU MANAJER MEMECAHKAN MASALAH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828800" y="1371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Bergerak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system </a:t>
            </a:r>
            <a:r>
              <a:rPr lang="en-US" sz="1400" dirty="0" err="1" smtClean="0">
                <a:solidFill>
                  <a:schemeClr val="tx1"/>
                </a:solidFill>
              </a:rPr>
              <a:t>ke</a:t>
            </a:r>
            <a:r>
              <a:rPr lang="en-US" sz="1400" dirty="0" smtClean="0">
                <a:solidFill>
                  <a:schemeClr val="tx1"/>
                </a:solidFill>
              </a:rPr>
              <a:t>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133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Menganalisa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bagian-bagian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berurutan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2895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solusi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terbaik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657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Mengevaluasi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solusi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terbaik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419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Memilih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solusi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terbaik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5181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Menerapkan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solusi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5943600"/>
            <a:ext cx="16764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Tindak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lanjut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81600" y="17526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81600" y="12954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67600" y="12192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05400" y="2286000"/>
            <a:ext cx="1752600" cy="381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28194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81600" y="32766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181600" y="3810000"/>
            <a:ext cx="1676400" cy="381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81600" y="51054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181600" y="5562600"/>
            <a:ext cx="1676400" cy="3048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181600" y="6096000"/>
            <a:ext cx="1676400" cy="381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7600" y="16764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67600" y="22860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67600" y="27432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67600" y="32004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467600" y="38100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67600" y="45720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67600" y="50292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67600" y="54864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67600" y="6096000"/>
            <a:ext cx="1371600" cy="381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CBIS Subsystem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" idx="3"/>
            <a:endCxn id="13" idx="2"/>
          </p:cNvCxnSpPr>
          <p:nvPr/>
        </p:nvCxnSpPr>
        <p:spPr>
          <a:xfrm flipV="1">
            <a:off x="3505200" y="1447800"/>
            <a:ext cx="1676400" cy="266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" idx="3"/>
            <a:endCxn id="11" idx="2"/>
          </p:cNvCxnSpPr>
          <p:nvPr/>
        </p:nvCxnSpPr>
        <p:spPr>
          <a:xfrm>
            <a:off x="3505200" y="1714500"/>
            <a:ext cx="1676400" cy="1905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" idx="3"/>
            <a:endCxn id="16" idx="2"/>
          </p:cNvCxnSpPr>
          <p:nvPr/>
        </p:nvCxnSpPr>
        <p:spPr>
          <a:xfrm>
            <a:off x="3505200" y="24765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5" idx="3"/>
            <a:endCxn id="17" idx="2"/>
          </p:cNvCxnSpPr>
          <p:nvPr/>
        </p:nvCxnSpPr>
        <p:spPr>
          <a:xfrm flipV="1">
            <a:off x="3505200" y="2971800"/>
            <a:ext cx="167640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" idx="3"/>
            <a:endCxn id="18" idx="2"/>
          </p:cNvCxnSpPr>
          <p:nvPr/>
        </p:nvCxnSpPr>
        <p:spPr>
          <a:xfrm>
            <a:off x="3505200" y="3238500"/>
            <a:ext cx="16764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2"/>
            <a:endCxn id="6" idx="3"/>
          </p:cNvCxnSpPr>
          <p:nvPr/>
        </p:nvCxnSpPr>
        <p:spPr>
          <a:xfrm rot="10800000">
            <a:off x="3505200" y="40005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181600" y="4572000"/>
            <a:ext cx="1676400" cy="381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>
            <a:stCxn id="7" idx="3"/>
            <a:endCxn id="57" idx="2"/>
          </p:cNvCxnSpPr>
          <p:nvPr/>
        </p:nvCxnSpPr>
        <p:spPr>
          <a:xfrm>
            <a:off x="3505200" y="47625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3"/>
            <a:endCxn id="21" idx="2"/>
          </p:cNvCxnSpPr>
          <p:nvPr/>
        </p:nvCxnSpPr>
        <p:spPr>
          <a:xfrm flipV="1">
            <a:off x="3505200" y="5257800"/>
            <a:ext cx="167640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22" idx="2"/>
          </p:cNvCxnSpPr>
          <p:nvPr/>
        </p:nvCxnSpPr>
        <p:spPr>
          <a:xfrm>
            <a:off x="3505200" y="5524500"/>
            <a:ext cx="1676400" cy="190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3"/>
            <a:endCxn id="23" idx="2"/>
          </p:cNvCxnSpPr>
          <p:nvPr/>
        </p:nvCxnSpPr>
        <p:spPr>
          <a:xfrm>
            <a:off x="3505200" y="62865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Left Arrow 67"/>
          <p:cNvSpPr/>
          <p:nvPr/>
        </p:nvSpPr>
        <p:spPr>
          <a:xfrm>
            <a:off x="6934200" y="12954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Arrow 68"/>
          <p:cNvSpPr/>
          <p:nvPr/>
        </p:nvSpPr>
        <p:spPr>
          <a:xfrm>
            <a:off x="6934200" y="17526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Left Arrow 69"/>
          <p:cNvSpPr/>
          <p:nvPr/>
        </p:nvSpPr>
        <p:spPr>
          <a:xfrm>
            <a:off x="6934200" y="23622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Arrow 70"/>
          <p:cNvSpPr/>
          <p:nvPr/>
        </p:nvSpPr>
        <p:spPr>
          <a:xfrm>
            <a:off x="6934200" y="28194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Arrow 71"/>
          <p:cNvSpPr/>
          <p:nvPr/>
        </p:nvSpPr>
        <p:spPr>
          <a:xfrm>
            <a:off x="6934200" y="32766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Left Arrow 72"/>
          <p:cNvSpPr/>
          <p:nvPr/>
        </p:nvSpPr>
        <p:spPr>
          <a:xfrm>
            <a:off x="6934200" y="38862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Arrow 73"/>
          <p:cNvSpPr/>
          <p:nvPr/>
        </p:nvSpPr>
        <p:spPr>
          <a:xfrm>
            <a:off x="6934200" y="46482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Arrow 74"/>
          <p:cNvSpPr/>
          <p:nvPr/>
        </p:nvSpPr>
        <p:spPr>
          <a:xfrm>
            <a:off x="6934200" y="51054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6934200" y="55626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Left Arrow 76"/>
          <p:cNvSpPr/>
          <p:nvPr/>
        </p:nvSpPr>
        <p:spPr>
          <a:xfrm>
            <a:off x="6934200" y="6172200"/>
            <a:ext cx="533400" cy="228600"/>
          </a:xfrm>
          <a:prstGeom prst="lef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1000" y="3657600"/>
            <a:ext cx="990600" cy="685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Problem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>
            <a:stCxn id="79" idx="3"/>
            <a:endCxn id="6" idx="1"/>
          </p:cNvCxnSpPr>
          <p:nvPr/>
        </p:nvCxnSpPr>
        <p:spPr>
          <a:xfrm>
            <a:off x="1371600" y="40005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9" idx="3"/>
            <a:endCxn id="3" idx="1"/>
          </p:cNvCxnSpPr>
          <p:nvPr/>
        </p:nvCxnSpPr>
        <p:spPr>
          <a:xfrm flipV="1">
            <a:off x="1371600" y="1714500"/>
            <a:ext cx="45720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9" idx="3"/>
            <a:endCxn id="4" idx="1"/>
          </p:cNvCxnSpPr>
          <p:nvPr/>
        </p:nvCxnSpPr>
        <p:spPr>
          <a:xfrm flipV="1">
            <a:off x="1371600" y="2476500"/>
            <a:ext cx="4572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9" idx="3"/>
            <a:endCxn id="5" idx="1"/>
          </p:cNvCxnSpPr>
          <p:nvPr/>
        </p:nvCxnSpPr>
        <p:spPr>
          <a:xfrm flipV="1">
            <a:off x="1371600" y="3238500"/>
            <a:ext cx="457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9" idx="3"/>
            <a:endCxn id="7" idx="1"/>
          </p:cNvCxnSpPr>
          <p:nvPr/>
        </p:nvCxnSpPr>
        <p:spPr>
          <a:xfrm>
            <a:off x="1371600" y="4000500"/>
            <a:ext cx="457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9" idx="3"/>
            <a:endCxn id="8" idx="1"/>
          </p:cNvCxnSpPr>
          <p:nvPr/>
        </p:nvCxnSpPr>
        <p:spPr>
          <a:xfrm>
            <a:off x="1371600" y="4000500"/>
            <a:ext cx="45720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9" idx="3"/>
            <a:endCxn id="9" idx="1"/>
          </p:cNvCxnSpPr>
          <p:nvPr/>
        </p:nvCxnSpPr>
        <p:spPr>
          <a:xfrm>
            <a:off x="1371600" y="4000500"/>
            <a:ext cx="45720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990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Pendekatan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Sistem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PERSIAPAN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ketiganya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endParaRPr lang="en-US" dirty="0" smtClean="0"/>
          </a:p>
          <a:p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atasan-bawahan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Bidang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endParaRPr lang="en-US" dirty="0" smtClean="0"/>
          </a:p>
          <a:p>
            <a:pPr marL="795338" indent="-514350">
              <a:buFont typeface="+mj-lt"/>
              <a:buAutoNum type="arabicPeriod"/>
            </a:pP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marL="795338" indent="-514350">
              <a:buFont typeface="+mj-lt"/>
              <a:buAutoNum type="arabicPeriod"/>
            </a:pPr>
            <a:r>
              <a:rPr lang="en-US" dirty="0" err="1" smtClean="0"/>
              <a:t>Produk</a:t>
            </a:r>
            <a:endParaRPr lang="en-US" dirty="0" smtClean="0"/>
          </a:p>
          <a:p>
            <a:pPr marL="795338" indent="-514350">
              <a:buFont typeface="+mj-lt"/>
              <a:buAutoNum type="arabicPeriod"/>
            </a:pPr>
            <a:r>
              <a:rPr lang="en-US" dirty="0" err="1" smtClean="0"/>
              <a:t>Pelanggan</a:t>
            </a:r>
            <a:endParaRPr lang="en-US" dirty="0" smtClean="0"/>
          </a:p>
          <a:p>
            <a:pPr marL="795338" indent="-514350">
              <a:buFont typeface="+mj-lt"/>
              <a:buAutoNum type="arabicPeriod"/>
            </a:pPr>
            <a:r>
              <a:rPr lang="en-US" dirty="0" smtClean="0"/>
              <a:t>Area </a:t>
            </a:r>
            <a:r>
              <a:rPr lang="en-US" dirty="0" err="1" smtClean="0"/>
              <a:t>geografis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SETIAP BAGIAN FUNGSIONAL MERUPAKAN SUBSISTEM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14800" y="1143000"/>
            <a:ext cx="1524000" cy="762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Direktur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utama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048000"/>
            <a:ext cx="2438400" cy="990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9906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3352800"/>
            <a:ext cx="609600" cy="304800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5908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2"/>
            <a:endCxn id="9" idx="1"/>
          </p:cNvCxnSpPr>
          <p:nvPr/>
        </p:nvCxnSpPr>
        <p:spPr>
          <a:xfrm>
            <a:off x="14859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3048000"/>
            <a:ext cx="2438400" cy="990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38100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352800"/>
            <a:ext cx="609600" cy="304800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54102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6" idx="1"/>
          </p:cNvCxnSpPr>
          <p:nvPr/>
        </p:nvCxnSpPr>
        <p:spPr>
          <a:xfrm>
            <a:off x="43053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816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3048000"/>
            <a:ext cx="2438400" cy="990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arallelogram 20"/>
          <p:cNvSpPr/>
          <p:nvPr/>
        </p:nvSpPr>
        <p:spPr>
          <a:xfrm>
            <a:off x="66294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91400" y="3352800"/>
            <a:ext cx="609600" cy="304800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/>
          <p:cNvSpPr/>
          <p:nvPr/>
        </p:nvSpPr>
        <p:spPr>
          <a:xfrm>
            <a:off x="8229600" y="3352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1" idx="2"/>
            <a:endCxn id="22" idx="1"/>
          </p:cNvCxnSpPr>
          <p:nvPr/>
        </p:nvCxnSpPr>
        <p:spPr>
          <a:xfrm>
            <a:off x="71247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001000" y="3505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09800" y="4572000"/>
            <a:ext cx="2438400" cy="990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Parallelogram 26"/>
          <p:cNvSpPr/>
          <p:nvPr/>
        </p:nvSpPr>
        <p:spPr>
          <a:xfrm>
            <a:off x="2362200" y="4876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4876800"/>
            <a:ext cx="609600" cy="304800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/>
          <p:cNvSpPr/>
          <p:nvPr/>
        </p:nvSpPr>
        <p:spPr>
          <a:xfrm>
            <a:off x="3962400" y="4876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7" idx="2"/>
            <a:endCxn id="28" idx="1"/>
          </p:cNvCxnSpPr>
          <p:nvPr/>
        </p:nvCxnSpPr>
        <p:spPr>
          <a:xfrm>
            <a:off x="2857500" y="5029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733800" y="5029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105400" y="4572000"/>
            <a:ext cx="2438400" cy="9906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Parallelogram 32"/>
          <p:cNvSpPr/>
          <p:nvPr/>
        </p:nvSpPr>
        <p:spPr>
          <a:xfrm>
            <a:off x="5257800" y="4876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019800" y="4876800"/>
            <a:ext cx="609600" cy="304800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/>
        </p:nvSpPr>
        <p:spPr>
          <a:xfrm>
            <a:off x="6858000" y="4876800"/>
            <a:ext cx="533400" cy="304800"/>
          </a:xfrm>
          <a:prstGeom prst="parallelogram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3" idx="2"/>
            <a:endCxn id="34" idx="1"/>
          </p:cNvCxnSpPr>
          <p:nvPr/>
        </p:nvCxnSpPr>
        <p:spPr>
          <a:xfrm>
            <a:off x="5753100" y="5029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629400" y="5029200"/>
            <a:ext cx="266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0"/>
          </p:cNvCxnSpPr>
          <p:nvPr/>
        </p:nvCxnSpPr>
        <p:spPr>
          <a:xfrm rot="5400000" flipH="1" flipV="1">
            <a:off x="1828800" y="2819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057400" y="2590800"/>
            <a:ext cx="563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0" idx="0"/>
          </p:cNvCxnSpPr>
          <p:nvPr/>
        </p:nvCxnSpPr>
        <p:spPr>
          <a:xfrm rot="5400000">
            <a:off x="7467600" y="28194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" idx="2"/>
            <a:endCxn id="14" idx="0"/>
          </p:cNvCxnSpPr>
          <p:nvPr/>
        </p:nvCxnSpPr>
        <p:spPr>
          <a:xfrm rot="5400000">
            <a:off x="4305300" y="24765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0"/>
          </p:cNvCxnSpPr>
          <p:nvPr/>
        </p:nvCxnSpPr>
        <p:spPr>
          <a:xfrm rot="5400000" flipH="1" flipV="1">
            <a:off x="2438400" y="35814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2" idx="0"/>
          </p:cNvCxnSpPr>
          <p:nvPr/>
        </p:nvCxnSpPr>
        <p:spPr>
          <a:xfrm rot="5400000" flipH="1" flipV="1">
            <a:off x="5334000" y="3581400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90600" y="3657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Marketing Subsystem</a:t>
            </a:r>
            <a:endParaRPr 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657600" y="3657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Manufacturing Subsystem</a:t>
            </a:r>
            <a:endParaRPr lang="en-US" sz="16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6781800" y="3657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Finance Subsystem</a:t>
            </a:r>
            <a:endParaRPr lang="en-US" sz="1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209800" y="51816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Human Resources Subsystem</a:t>
            </a:r>
            <a:endParaRPr lang="en-US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105400" y="51816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Information Service Subsystem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68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SETIAP TINGAKATAN MANAJEMEN MERUPAKAN SUBSISTEM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47800" y="1255482"/>
            <a:ext cx="5410200" cy="5297718"/>
            <a:chOff x="1447800" y="765636"/>
            <a:chExt cx="5410200" cy="5297718"/>
          </a:xfrm>
        </p:grpSpPr>
        <p:sp>
          <p:nvSpPr>
            <p:cNvPr id="3" name="Rectangle 2"/>
            <p:cNvSpPr/>
            <p:nvPr/>
          </p:nvSpPr>
          <p:spPr>
            <a:xfrm>
              <a:off x="3276600" y="765636"/>
              <a:ext cx="1600200" cy="3011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Standards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276600" y="1603836"/>
              <a:ext cx="1600200" cy="609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Transformation Process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arallelogram 4"/>
            <p:cNvSpPr/>
            <p:nvPr/>
          </p:nvSpPr>
          <p:spPr>
            <a:xfrm>
              <a:off x="1524000" y="1603836"/>
              <a:ext cx="11430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5562600" y="1603836"/>
              <a:ext cx="1295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Outputs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76600" y="2634354"/>
              <a:ext cx="1600200" cy="2612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Standards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6600" y="3472554"/>
              <a:ext cx="1600200" cy="609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Transformation Process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1524000" y="3472554"/>
              <a:ext cx="11430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5562600" y="3472554"/>
              <a:ext cx="1295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Outputs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4615554"/>
              <a:ext cx="1600200" cy="2612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Standards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6600" y="5453754"/>
              <a:ext cx="1600200" cy="609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Transformation Process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>
              <a:off x="1447800" y="5453754"/>
              <a:ext cx="11430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5486400" y="5453754"/>
              <a:ext cx="1295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Outputs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USAHA DEFINISI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3352800" y="1143000"/>
            <a:ext cx="2743200" cy="1447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PEMICU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MASALAH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895600"/>
            <a:ext cx="2590800" cy="1143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masalah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3" idx="4"/>
            <a:endCxn id="4" idx="0"/>
          </p:cNvCxnSpPr>
          <p:nvPr/>
        </p:nvCxnSpPr>
        <p:spPr>
          <a:xfrm rot="5400000">
            <a:off x="4572000" y="2743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47800" y="4495800"/>
            <a:ext cx="6553200" cy="19812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2"/>
            <a:endCxn id="14" idx="0"/>
          </p:cNvCxnSpPr>
          <p:nvPr/>
        </p:nvCxnSpPr>
        <p:spPr>
          <a:xfrm rot="5400000">
            <a:off x="4495800" y="42672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4724400"/>
            <a:ext cx="624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endParaRPr lang="en-US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Bergerak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subsistem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Menganalisa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914400" indent="-463550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endParaRPr lang="en-US" dirty="0" smtClean="0"/>
          </a:p>
          <a:p>
            <a:pPr marL="914400" indent="-463550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914400" indent="-463550"/>
            <a:r>
              <a:rPr lang="en-US" dirty="0" smtClean="0"/>
              <a:t>Dari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914400" indent="-463550">
              <a:buNone/>
            </a:pPr>
            <a:endParaRPr lang="en-US" dirty="0"/>
          </a:p>
          <a:p>
            <a:pPr marL="463550" indent="-463550">
              <a:buFont typeface="Wingdings" pitchFamily="2" charset="2"/>
              <a:buChar char="v"/>
            </a:pP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Tingkat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endParaRPr lang="en-US" dirty="0" smtClean="0"/>
          </a:p>
          <a:p>
            <a:pPr marL="914400" indent="-463550"/>
            <a:r>
              <a:rPr lang="en-US" dirty="0" err="1" smtClean="0"/>
              <a:t>Semua</a:t>
            </a:r>
            <a:r>
              <a:rPr lang="en-US" dirty="0" smtClean="0"/>
              <a:t> level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914400" indent="-46355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teritegrasi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endParaRPr lang="en-US" dirty="0" smtClean="0"/>
          </a:p>
          <a:p>
            <a:pPr marL="914400" indent="-46355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68313" indent="-468313">
              <a:buFont typeface="Wingdings" pitchFamily="2" charset="2"/>
              <a:buChar char="v"/>
            </a:pP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920750" indent="-514350">
              <a:buFont typeface="+mj-lt"/>
              <a:buAutoNum type="arabicPeriod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1252538" indent="-325438"/>
            <a:r>
              <a:rPr lang="en-US" dirty="0" smtClean="0"/>
              <a:t>Valid</a:t>
            </a:r>
          </a:p>
          <a:p>
            <a:pPr marL="1252538" indent="-325438"/>
            <a:r>
              <a:rPr lang="en-US" dirty="0" err="1" smtClean="0"/>
              <a:t>Realistik</a:t>
            </a:r>
            <a:endParaRPr lang="en-US" dirty="0" smtClean="0"/>
          </a:p>
          <a:p>
            <a:pPr marL="1252538" indent="-325438"/>
            <a:r>
              <a:rPr lang="en-US" dirty="0" err="1" smtClean="0"/>
              <a:t>Dimengerti</a:t>
            </a:r>
            <a:endParaRPr lang="en-US" dirty="0" smtClean="0"/>
          </a:p>
          <a:p>
            <a:pPr marL="1252538" indent="-325438"/>
            <a:r>
              <a:rPr lang="en-US" dirty="0" err="1" smtClean="0"/>
              <a:t>Terukur</a:t>
            </a:r>
            <a:endParaRPr lang="en-US" dirty="0" smtClean="0"/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Membandingkan</a:t>
            </a:r>
            <a:r>
              <a:rPr lang="en-US" dirty="0" smtClean="0"/>
              <a:t> output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pengolah</a:t>
            </a:r>
            <a:r>
              <a:rPr lang="en-US" dirty="0" smtClean="0"/>
              <a:t> data</a:t>
            </a:r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Mengevaluasi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input</a:t>
            </a:r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transformasional</a:t>
            </a:r>
            <a:endParaRPr lang="en-US" dirty="0" smtClean="0"/>
          </a:p>
          <a:p>
            <a:pPr marL="976313" indent="-514350">
              <a:buFont typeface="+mj-lt"/>
              <a:buAutoNum type="arabicPeriod" startAt="2"/>
            </a:pP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SETIAP BAGIAN DARI SISTEM DIANALISA SECARA BERURUTAN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219200"/>
            <a:ext cx="1828800" cy="990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Standar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2667000"/>
            <a:ext cx="1828800" cy="990600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Manajemen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2667000"/>
            <a:ext cx="18288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Pengolah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4419600"/>
            <a:ext cx="1828800" cy="990600"/>
          </a:xfrm>
          <a:prstGeom prst="rect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Transformasi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1447800" y="4419600"/>
            <a:ext cx="1676400" cy="990600"/>
          </a:xfrm>
          <a:prstGeom prst="parallelogram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Sumber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daya</a:t>
            </a:r>
            <a:r>
              <a:rPr lang="en-US" b="1" dirty="0" smtClean="0">
                <a:solidFill>
                  <a:schemeClr val="tx1"/>
                </a:solidFill>
              </a:rPr>
              <a:t> input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257800" y="4419600"/>
            <a:ext cx="1905000" cy="990600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7.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Sumber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daya</a:t>
            </a:r>
            <a:r>
              <a:rPr lang="en-US" b="1" dirty="0" smtClean="0">
                <a:solidFill>
                  <a:schemeClr val="tx1"/>
                </a:solidFill>
              </a:rPr>
              <a:t> output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4267200"/>
            <a:ext cx="9906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Input</a:t>
            </a:r>
          </a:p>
        </p:txBody>
      </p:sp>
      <p:sp>
        <p:nvSpPr>
          <p:cNvPr id="10" name="Oval 9"/>
          <p:cNvSpPr/>
          <p:nvPr/>
        </p:nvSpPr>
        <p:spPr>
          <a:xfrm>
            <a:off x="7315200" y="4267200"/>
            <a:ext cx="1143000" cy="1219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2.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4572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:</a:t>
            </a:r>
          </a:p>
          <a:p>
            <a:pPr marL="347663" indent="-347663"/>
            <a:r>
              <a:rPr lang="en-US" dirty="0" err="1" smtClean="0"/>
              <a:t>Persiapan</a:t>
            </a:r>
            <a:endParaRPr lang="en-US" dirty="0" smtClean="0"/>
          </a:p>
          <a:p>
            <a:pPr marL="347663" indent="-347663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subsistem-subsistem</a:t>
            </a:r>
            <a:r>
              <a:rPr lang="en-US" dirty="0" smtClean="0"/>
              <a:t>.</a:t>
            </a:r>
          </a:p>
          <a:p>
            <a:pPr marL="347663" indent="-347663"/>
            <a:r>
              <a:rPr lang="en-US" dirty="0" err="1" smtClean="0"/>
              <a:t>Definisi</a:t>
            </a:r>
            <a:endParaRPr lang="en-US" dirty="0"/>
          </a:p>
          <a:p>
            <a:pPr marL="347663" indent="-347663">
              <a:buNone/>
            </a:pPr>
            <a:r>
              <a:rPr lang="en-US" dirty="0" smtClean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347663" indent="-347663"/>
            <a:r>
              <a:rPr lang="en-US" dirty="0" err="1" smtClean="0"/>
              <a:t>Solusi</a:t>
            </a:r>
            <a:endParaRPr lang="en-US" dirty="0" smtClean="0"/>
          </a:p>
          <a:p>
            <a:pPr marL="347663" indent="-347663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menindak</a:t>
            </a:r>
            <a:r>
              <a:rPr lang="en-US" dirty="0" smtClean="0"/>
              <a:t> </a:t>
            </a:r>
            <a:r>
              <a:rPr lang="en-US" dirty="0" err="1" smtClean="0"/>
              <a:t>lanjuti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PENDEKATAN SISTEM MENYEDIAKAN ALUR UNTUK MENDEFINISIKAN MASALAH</a:t>
            </a:r>
            <a:endParaRPr lang="en-US" sz="24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0" y="1524000"/>
            <a:ext cx="9448800" cy="4953000"/>
            <a:chOff x="308002" y="838200"/>
            <a:chExt cx="9051791" cy="4953000"/>
          </a:xfrm>
        </p:grpSpPr>
        <p:sp>
          <p:nvSpPr>
            <p:cNvPr id="61" name="Rectangle 60"/>
            <p:cNvSpPr/>
            <p:nvPr/>
          </p:nvSpPr>
          <p:spPr>
            <a:xfrm>
              <a:off x="3962400" y="52578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733800" y="33528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81800" y="5257800"/>
              <a:ext cx="10668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629400" y="3276600"/>
              <a:ext cx="10668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81000" y="1295400"/>
              <a:ext cx="7620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Standar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524000" y="12954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47800" y="14478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143000" y="1524000"/>
              <a:ext cx="3810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7000" y="12954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13716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Manajemen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33800" y="12954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3800" y="12954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Pengolah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800600" y="12954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>
              <a:off x="5638800" y="1219200"/>
              <a:ext cx="914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29400" y="1295400"/>
              <a:ext cx="10668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Parallelogram 14"/>
            <p:cNvSpPr/>
            <p:nvPr/>
          </p:nvSpPr>
          <p:spPr>
            <a:xfrm>
              <a:off x="7772400" y="1219200"/>
              <a:ext cx="1295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13716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</a:t>
              </a:r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0" y="12192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input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53200" y="12954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Proses</a:t>
              </a:r>
              <a:r>
                <a:rPr lang="en-US" sz="1400" dirty="0"/>
                <a:t> </a:t>
              </a:r>
              <a:r>
                <a:rPr lang="en-US" sz="1400" dirty="0" err="1" smtClean="0"/>
                <a:t>Transformasi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48600" y="12192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output</a:t>
              </a:r>
              <a:endParaRPr lang="en-US" sz="1400" dirty="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2286000" y="1524000"/>
              <a:ext cx="3810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1000" y="3352800"/>
              <a:ext cx="7620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Standar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524000" y="33528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67000" y="33528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800600" y="33528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Parallelogram 34"/>
            <p:cNvSpPr/>
            <p:nvPr/>
          </p:nvSpPr>
          <p:spPr>
            <a:xfrm>
              <a:off x="5638800" y="3276600"/>
              <a:ext cx="914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Parallelogram 35"/>
            <p:cNvSpPr/>
            <p:nvPr/>
          </p:nvSpPr>
          <p:spPr>
            <a:xfrm>
              <a:off x="7772400" y="3276600"/>
              <a:ext cx="1295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53200" y="33528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Proses</a:t>
              </a:r>
              <a:r>
                <a:rPr lang="en-US" sz="1400" dirty="0"/>
                <a:t> </a:t>
              </a:r>
              <a:r>
                <a:rPr lang="en-US" sz="1400" dirty="0" err="1" smtClean="0"/>
                <a:t>Transformasi</a:t>
              </a:r>
              <a:endParaRPr lang="en-US" sz="1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1000" y="5257800"/>
              <a:ext cx="7620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Standar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524000" y="52578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67000" y="5257800"/>
              <a:ext cx="9906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62400" y="5257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Pengolah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endParaRPr lang="en-US" sz="1400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029200" y="5257800"/>
              <a:ext cx="762000" cy="533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Parallelogram 42"/>
            <p:cNvSpPr/>
            <p:nvPr/>
          </p:nvSpPr>
          <p:spPr>
            <a:xfrm>
              <a:off x="5791200" y="5181600"/>
              <a:ext cx="9144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Parallelogram 43"/>
            <p:cNvSpPr/>
            <p:nvPr/>
          </p:nvSpPr>
          <p:spPr>
            <a:xfrm>
              <a:off x="7924799" y="5181600"/>
              <a:ext cx="1143000" cy="609600"/>
            </a:xfrm>
            <a:prstGeom prst="parallelogram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05600" y="52578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Proses</a:t>
              </a:r>
              <a:r>
                <a:rPr lang="en-US" sz="1400" dirty="0"/>
                <a:t> </a:t>
              </a:r>
              <a:r>
                <a:rPr lang="en-US" sz="1400" dirty="0" err="1" smtClean="0"/>
                <a:t>Transformasi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90800" y="35052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Manajemen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76800" y="3429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</a:t>
              </a:r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15000" y="3352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input</a:t>
              </a:r>
              <a:endParaRPr lang="en-US" sz="1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48600" y="33528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output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5334000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Manajemen</a:t>
              </a:r>
              <a:endParaRPr lang="en-US" sz="1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05400" y="53340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</a:t>
              </a:r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67400" y="51816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input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01000" y="5181600"/>
              <a:ext cx="13587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Sumber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daya</a:t>
              </a:r>
              <a:r>
                <a:rPr lang="en-US" sz="1400" dirty="0" smtClean="0"/>
                <a:t> output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33800" y="3352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Pengolah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33800" y="3352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Pengolah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62400" y="525780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Pengolah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informasi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447800" y="34290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47800" y="54102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1143000" y="5486400"/>
              <a:ext cx="3810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2286000" y="5486400"/>
              <a:ext cx="3810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Arrow 63"/>
            <p:cNvSpPr/>
            <p:nvPr/>
          </p:nvSpPr>
          <p:spPr>
            <a:xfrm>
              <a:off x="3657600" y="5486400"/>
              <a:ext cx="3048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24200" y="1828800"/>
              <a:ext cx="76200" cy="685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flipH="1">
              <a:off x="762000" y="2514600"/>
              <a:ext cx="24384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685800" y="2514600"/>
              <a:ext cx="121919" cy="8382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67"/>
            <p:cNvSpPr/>
            <p:nvPr/>
          </p:nvSpPr>
          <p:spPr>
            <a:xfrm>
              <a:off x="685801" y="3886200"/>
              <a:ext cx="76200" cy="13716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8002" y="838200"/>
              <a:ext cx="419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/>
                <a:t>Menganalisis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perusahaan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sebagai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suatu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sistem</a:t>
              </a:r>
              <a:endParaRPr lang="en-US" sz="16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90600" y="2895600"/>
              <a:ext cx="617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/>
                <a:t>Menganalisis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subsistem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dalam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perusahaan</a:t>
              </a:r>
              <a:r>
                <a:rPr lang="en-US" sz="1600" b="1" dirty="0" smtClean="0"/>
                <a:t> (marketing division)</a:t>
              </a:r>
              <a:endParaRPr lang="en-US" sz="16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90600" y="4800600"/>
              <a:ext cx="6477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/>
                <a:t>Menganalisis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subsistem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dalam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di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visi</a:t>
              </a:r>
              <a:r>
                <a:rPr lang="en-US" sz="1600" b="1" dirty="0" smtClean="0"/>
                <a:t> </a:t>
              </a:r>
              <a:r>
                <a:rPr lang="en-US" sz="1600" b="1" dirty="0" err="1" smtClean="0"/>
                <a:t>marketion</a:t>
              </a:r>
              <a:r>
                <a:rPr lang="en-US" sz="1600" b="1" dirty="0" smtClean="0"/>
                <a:t> (marketing department)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677863">
              <a:buFont typeface="Calibri" pitchFamily="34" charset="0"/>
              <a:buChar char="–"/>
            </a:pPr>
            <a:r>
              <a:rPr lang="en-US" dirty="0" smtClean="0"/>
              <a:t>Brainstorming</a:t>
            </a:r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Sesi</a:t>
            </a:r>
            <a:r>
              <a:rPr lang="en-US" dirty="0" smtClean="0"/>
              <a:t> Joint Application Design (JAD) /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memampukan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Keamanan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mengadaptasi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:</a:t>
            </a:r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Analisis</a:t>
            </a:r>
            <a:endParaRPr lang="en-US" dirty="0" smtClean="0"/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Penilaian</a:t>
            </a:r>
            <a:endParaRPr lang="en-US" dirty="0" smtClean="0"/>
          </a:p>
          <a:p>
            <a:pPr marL="677863">
              <a:buFont typeface="Calibri" pitchFamily="34" charset="0"/>
              <a:buChar char="–"/>
            </a:pP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USAHA 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terpecahkan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67000" y="3352800"/>
            <a:ext cx="3962400" cy="15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67000" y="1676400"/>
            <a:ext cx="3810000" cy="1371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MODEL YANG INTEGRATIF DARI PENDEKATAN SISTEM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990600"/>
            <a:ext cx="9144000" cy="5534024"/>
            <a:chOff x="-249698" y="1266150"/>
            <a:chExt cx="9565950" cy="5485052"/>
          </a:xfrm>
          <a:noFill/>
        </p:grpSpPr>
        <p:sp useBgFill="1"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990600" y="1600200"/>
              <a:ext cx="7162800" cy="4191000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8800" y="3657600"/>
              <a:ext cx="5410200" cy="1981200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16200000" flipH="1">
              <a:off x="4235450" y="3092450"/>
              <a:ext cx="749300" cy="368300"/>
            </a:xfrm>
            <a:prstGeom prst="rightArrow">
              <a:avLst>
                <a:gd name="adj1" fmla="val 50000"/>
                <a:gd name="adj2" fmla="val 101734"/>
              </a:avLst>
            </a:prstGeom>
            <a:grpFill/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699803" y="3682972"/>
              <a:ext cx="4581525" cy="150904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228600" indent="-228600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Solution Effort</a:t>
              </a:r>
              <a:endParaRPr lang="en-US" sz="2400" b="1" dirty="0">
                <a:latin typeface="Arial" charset="0"/>
              </a:endParaRP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6. Identify alternative solutions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7. Evaluate the alternative solutions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8. Select the best solution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9. Implement the solution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10. Follow-up to ensure solution is effective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2133600" y="1676400"/>
              <a:ext cx="4800600" cy="1447800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699803" y="2021407"/>
              <a:ext cx="3971925" cy="1248737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228600" indent="-228600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Definition Effort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4. Proceed from a system to a subsystem level</a:t>
              </a:r>
            </a:p>
            <a:p>
              <a:pPr marL="228600" indent="-228600" algn="l">
                <a:spcBef>
                  <a:spcPct val="5000"/>
                </a:spcBef>
              </a:pPr>
              <a:r>
                <a:rPr lang="en-US" sz="1400" b="1" dirty="0">
                  <a:latin typeface="Arial" charset="0"/>
                </a:rPr>
                <a:t>5. Analyze system parts in a certain sequence</a:t>
              </a:r>
            </a:p>
          </p:txBody>
        </p:sp>
        <p:graphicFrame>
          <p:nvGraphicFramePr>
            <p:cNvPr id="11" name="Object 1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-249698" y="1266150"/>
            <a:ext cx="9565950" cy="5485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WordArt 2.0" r:id="rId3" imgW="6097680" imgH="4064040" progId="">
                    <p:embed/>
                  </p:oleObj>
                </mc:Choice>
                <mc:Fallback>
                  <p:oleObj name="WordArt 2.0" r:id="rId3" imgW="6097680" imgH="4064040" progId="">
                    <p:embed/>
                    <p:pic>
                      <p:nvPicPr>
                        <p:cNvPr id="0" name="Picture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49698" y="1266150"/>
                          <a:ext cx="9565950" cy="54850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FAKTOR MANUSIA YANG MEMPENGARUHI PEMECAHAN MASALAH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.  Gaya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mengumpulkan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465138" indent="-465138">
              <a:buFont typeface="Wingdings" pitchFamily="2" charset="2"/>
              <a:buChar char="v"/>
            </a:pP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465138" indent="-465138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problem solving styles</a:t>
            </a:r>
            <a:r>
              <a:rPr lang="en-US" dirty="0" smtClean="0"/>
              <a:t>)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682625" indent="-347663"/>
            <a:r>
              <a:rPr lang="en-US" dirty="0" err="1" smtClean="0"/>
              <a:t>Penghindar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problem avoider</a:t>
            </a:r>
            <a:r>
              <a:rPr lang="en-US" dirty="0" smtClean="0"/>
              <a:t>)</a:t>
            </a:r>
          </a:p>
          <a:p>
            <a:pPr marL="682625" indent="-347663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baik-baik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menghindarinya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.</a:t>
            </a:r>
          </a:p>
          <a:p>
            <a:pPr marL="682625" indent="-347663"/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problem solver</a:t>
            </a:r>
            <a:r>
              <a:rPr lang="en-US" dirty="0" smtClean="0"/>
              <a:t>)</a:t>
            </a:r>
          </a:p>
          <a:p>
            <a:pPr marL="682625" indent="-347663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menghalanginya</a:t>
            </a:r>
            <a:r>
              <a:rPr lang="en-US" dirty="0" smtClean="0"/>
              <a:t>.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.</a:t>
            </a:r>
          </a:p>
          <a:p>
            <a:pPr marL="682625" indent="-347663"/>
            <a:r>
              <a:rPr lang="en-US" dirty="0" err="1" smtClean="0"/>
              <a:t>Pencari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problem seeker</a:t>
            </a:r>
            <a:r>
              <a:rPr lang="en-US" dirty="0" smtClean="0"/>
              <a:t>)</a:t>
            </a:r>
          </a:p>
          <a:p>
            <a:pPr marL="682625" indent="-347663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FAKTOR MANUSIA YANG MEMPENGARUHI PEMECAHAN MASALAH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/>
              <a:t>	</a:t>
            </a:r>
            <a:r>
              <a:rPr lang="en-US" dirty="0" smtClean="0"/>
              <a:t>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i="1" dirty="0" smtClean="0"/>
              <a:t>information-gathering styles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total volume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marL="796925" indent="-339725"/>
            <a:r>
              <a:rPr lang="en-US" dirty="0" smtClean="0"/>
              <a:t>Gaya </a:t>
            </a:r>
            <a:r>
              <a:rPr lang="en-US" dirty="0" err="1" smtClean="0"/>
              <a:t>teratur</a:t>
            </a:r>
            <a:r>
              <a:rPr lang="en-US" dirty="0" smtClean="0"/>
              <a:t> (</a:t>
            </a:r>
            <a:r>
              <a:rPr lang="en-US" i="1" dirty="0" err="1" smtClean="0"/>
              <a:t>preceptive</a:t>
            </a:r>
            <a:r>
              <a:rPr lang="en-US" i="1" dirty="0" smtClean="0"/>
              <a:t> style</a:t>
            </a:r>
            <a:r>
              <a:rPr lang="en-US" dirty="0" smtClean="0"/>
              <a:t>)</a:t>
            </a:r>
          </a:p>
          <a:p>
            <a:pPr marL="796925" indent="-339725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management by exception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area </a:t>
            </a:r>
            <a:r>
              <a:rPr lang="en-US" dirty="0" err="1" smtClean="0"/>
              <a:t>minatnya</a:t>
            </a:r>
            <a:r>
              <a:rPr lang="en-US" dirty="0" smtClean="0"/>
              <a:t>.</a:t>
            </a:r>
          </a:p>
          <a:p>
            <a:pPr marL="796925" indent="-339725"/>
            <a:r>
              <a:rPr lang="en-US" dirty="0" smtClean="0"/>
              <a:t>Gaya </a:t>
            </a:r>
            <a:r>
              <a:rPr lang="en-US" dirty="0" err="1" smtClean="0"/>
              <a:t>menerima</a:t>
            </a:r>
            <a:r>
              <a:rPr lang="en-US" dirty="0" smtClean="0"/>
              <a:t> (</a:t>
            </a:r>
            <a:r>
              <a:rPr lang="en-US" i="1" dirty="0" smtClean="0"/>
              <a:t>receptive style</a:t>
            </a:r>
            <a:r>
              <a:rPr lang="en-US" dirty="0" smtClean="0"/>
              <a:t>)</a:t>
            </a:r>
          </a:p>
          <a:p>
            <a:pPr marL="796925" indent="-339725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FAKTOR MANUSIA YANG MEMPENGARUHI PEMECAHAN MASALAH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i="1" dirty="0" smtClean="0"/>
              <a:t>information-using styles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796925" indent="-339725"/>
            <a:r>
              <a:rPr lang="en-US" dirty="0" smtClean="0"/>
              <a:t>Gaya </a:t>
            </a:r>
            <a:r>
              <a:rPr lang="en-US" dirty="0" err="1" smtClean="0"/>
              <a:t>sistematik</a:t>
            </a:r>
            <a:r>
              <a:rPr lang="en-US" dirty="0" smtClean="0"/>
              <a:t> (</a:t>
            </a:r>
            <a:r>
              <a:rPr lang="en-US" i="1" dirty="0" smtClean="0"/>
              <a:t>systematic style</a:t>
            </a:r>
            <a:r>
              <a:rPr lang="en-US" dirty="0" smtClean="0"/>
              <a:t>),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796925" indent="-339725"/>
            <a:r>
              <a:rPr lang="en-US" dirty="0" smtClean="0"/>
              <a:t>Gaya </a:t>
            </a:r>
            <a:r>
              <a:rPr lang="en-US" dirty="0" err="1" smtClean="0"/>
              <a:t>intuitif</a:t>
            </a:r>
            <a:r>
              <a:rPr lang="en-US" dirty="0" smtClean="0"/>
              <a:t> (</a:t>
            </a:r>
            <a:r>
              <a:rPr lang="en-US" i="1" dirty="0" smtClean="0"/>
              <a:t>intuitive style</a:t>
            </a:r>
            <a:r>
              <a:rPr lang="en-US" dirty="0" smtClean="0"/>
              <a:t>),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TAHAPAN MASALAH YANG DIIKUTI PARA CIO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971800" y="1600200"/>
            <a:ext cx="15240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Identifikasi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(I)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048000"/>
            <a:ext cx="1828800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Rancangan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Alternatif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Baru</a:t>
            </a:r>
            <a:r>
              <a:rPr lang="en-US" sz="1600" b="1" dirty="0" smtClean="0">
                <a:solidFill>
                  <a:schemeClr val="tx1"/>
                </a:solidFill>
              </a:rPr>
              <a:t> (D)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3048000"/>
            <a:ext cx="1828800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Pencarian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Alternatif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Siap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Pakai</a:t>
            </a:r>
            <a:r>
              <a:rPr lang="en-US" sz="1600" b="1" dirty="0" smtClean="0">
                <a:solidFill>
                  <a:schemeClr val="tx1"/>
                </a:solidFill>
              </a:rPr>
              <a:t> (S)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85106" y="2552700"/>
            <a:ext cx="991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1"/>
          </p:cNvCxnSpPr>
          <p:nvPr/>
        </p:nvCxnSpPr>
        <p:spPr>
          <a:xfrm rot="10800000">
            <a:off x="1981200" y="2057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3"/>
          </p:cNvCxnSpPr>
          <p:nvPr/>
        </p:nvCxnSpPr>
        <p:spPr>
          <a:xfrm>
            <a:off x="4495800" y="2057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0"/>
          </p:cNvCxnSpPr>
          <p:nvPr/>
        </p:nvCxnSpPr>
        <p:spPr>
          <a:xfrm rot="5400000">
            <a:off x="4991100" y="25527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819400" y="4267200"/>
            <a:ext cx="19050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Evaluasi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Pilihan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(E)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19400" y="5486400"/>
            <a:ext cx="1905000" cy="685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Wewenang</a:t>
            </a:r>
            <a:r>
              <a:rPr lang="en-US" b="1" dirty="0" smtClean="0">
                <a:solidFill>
                  <a:schemeClr val="tx1"/>
                </a:solidFill>
              </a:rPr>
              <a:t> (A)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" idx="2"/>
            <a:endCxn id="28" idx="0"/>
          </p:cNvCxnSpPr>
          <p:nvPr/>
        </p:nvCxnSpPr>
        <p:spPr>
          <a:xfrm rot="16200000" flipH="1">
            <a:off x="2876550" y="3371850"/>
            <a:ext cx="17526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2"/>
            <a:endCxn id="29" idx="0"/>
          </p:cNvCxnSpPr>
          <p:nvPr/>
        </p:nvCxnSpPr>
        <p:spPr>
          <a:xfrm rot="5400000">
            <a:off x="3619500" y="5334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2"/>
          </p:cNvCxnSpPr>
          <p:nvPr/>
        </p:nvCxnSpPr>
        <p:spPr>
          <a:xfrm rot="5400000">
            <a:off x="1562100" y="4305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8" idx="1"/>
          </p:cNvCxnSpPr>
          <p:nvPr/>
        </p:nvCxnSpPr>
        <p:spPr>
          <a:xfrm>
            <a:off x="1981200" y="4724400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</p:cNvCxnSpPr>
          <p:nvPr/>
        </p:nvCxnSpPr>
        <p:spPr>
          <a:xfrm rot="5400000">
            <a:off x="5067300" y="4305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8" idx="3"/>
          </p:cNvCxnSpPr>
          <p:nvPr/>
        </p:nvCxnSpPr>
        <p:spPr>
          <a:xfrm rot="10800000">
            <a:off x="4724400" y="47244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10400" y="1905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86600" y="3429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086600" y="4724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571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PEMECAHAN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buruknya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PEMECAHAN MASALAH SERINGKALI KEMBALI KE TAHAP SEBELUMNYA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971800" y="1600200"/>
            <a:ext cx="15240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Identifikasi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(I)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048000"/>
            <a:ext cx="1828800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Rancangan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Alternatif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Baru</a:t>
            </a:r>
            <a:r>
              <a:rPr lang="en-US" sz="1600" b="1" dirty="0" smtClean="0">
                <a:solidFill>
                  <a:schemeClr val="tx1"/>
                </a:solidFill>
              </a:rPr>
              <a:t> (D)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3048000"/>
            <a:ext cx="1828800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Pencarian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Alternatif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Siap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Pakai</a:t>
            </a:r>
            <a:r>
              <a:rPr lang="en-US" sz="1600" b="1" dirty="0" smtClean="0">
                <a:solidFill>
                  <a:schemeClr val="tx1"/>
                </a:solidFill>
              </a:rPr>
              <a:t> (S)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4267200"/>
            <a:ext cx="19050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Evaluasi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en-US" b="1" dirty="0" err="1" smtClean="0">
                <a:solidFill>
                  <a:schemeClr val="tx1"/>
                </a:solidFill>
              </a:rPr>
              <a:t>Pilihan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(E)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5715000"/>
            <a:ext cx="1905000" cy="685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Wewenang</a:t>
            </a:r>
            <a:r>
              <a:rPr lang="en-US" b="1" dirty="0" smtClean="0">
                <a:solidFill>
                  <a:schemeClr val="tx1"/>
                </a:solidFill>
              </a:rPr>
              <a:t> (A)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1560909" y="2552303"/>
            <a:ext cx="9913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828800" y="2362200"/>
            <a:ext cx="5334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3" idx="1"/>
          </p:cNvCxnSpPr>
          <p:nvPr/>
        </p:nvCxnSpPr>
        <p:spPr>
          <a:xfrm>
            <a:off x="2057400" y="20574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4989909" y="2552303"/>
            <a:ext cx="9913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257800" y="2362200"/>
            <a:ext cx="5334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43" name="Straight Arrow Connector 42"/>
          <p:cNvCxnSpPr>
            <a:endCxn id="3" idx="3"/>
          </p:cNvCxnSpPr>
          <p:nvPr/>
        </p:nvCxnSpPr>
        <p:spPr>
          <a:xfrm rot="10800000">
            <a:off x="4495800" y="20574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0" idx="1"/>
          </p:cNvCxnSpPr>
          <p:nvPr/>
        </p:nvCxnSpPr>
        <p:spPr>
          <a:xfrm rot="10800000">
            <a:off x="2057400" y="47244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1675606" y="4343400"/>
            <a:ext cx="7627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828800" y="4267200"/>
            <a:ext cx="5334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5104606" y="4343400"/>
            <a:ext cx="7627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257800" y="4267200"/>
            <a:ext cx="5334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10" idx="3"/>
          </p:cNvCxnSpPr>
          <p:nvPr/>
        </p:nvCxnSpPr>
        <p:spPr>
          <a:xfrm>
            <a:off x="4724400" y="47244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" idx="0"/>
            <a:endCxn id="3" idx="2"/>
          </p:cNvCxnSpPr>
          <p:nvPr/>
        </p:nvCxnSpPr>
        <p:spPr>
          <a:xfrm rot="16200000" flipV="1">
            <a:off x="2876550" y="3371850"/>
            <a:ext cx="17526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505200" y="3276600"/>
            <a:ext cx="5334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11" idx="0"/>
            <a:endCxn id="10" idx="2"/>
          </p:cNvCxnSpPr>
          <p:nvPr/>
        </p:nvCxnSpPr>
        <p:spPr>
          <a:xfrm rot="5400000" flipH="1" flipV="1">
            <a:off x="3505200" y="54483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581400" y="5334000"/>
            <a:ext cx="3810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10400" y="1905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86600" y="3429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086600" y="4724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086600" y="571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Menempatkan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persepektif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(</a:t>
            </a:r>
            <a:r>
              <a:rPr lang="en-US" i="1" dirty="0" smtClean="0"/>
              <a:t>common sense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1"/>
            <a:ext cx="86868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TERIMA KASIH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ELEMEN-ELEMEN PROSES PEMECAHAN MASALAH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Standar</a:t>
            </a:r>
            <a:r>
              <a:rPr lang="en-US" sz="2600" dirty="0" smtClean="0"/>
              <a:t>       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diharapkan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apa</a:t>
            </a:r>
            <a:r>
              <a:rPr lang="en-US" sz="2600" dirty="0" smtClean="0"/>
              <a:t> yang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dicapai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endParaRPr lang="en-US" sz="2600" dirty="0" smtClean="0"/>
          </a:p>
          <a:p>
            <a:r>
              <a:rPr lang="en-US" sz="2600" dirty="0" err="1" smtClean="0"/>
              <a:t>Informasi</a:t>
            </a:r>
            <a:r>
              <a:rPr lang="en-US" sz="2600" dirty="0" smtClean="0"/>
              <a:t>       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err="1" smtClean="0"/>
              <a:t>apa</a:t>
            </a:r>
            <a:r>
              <a:rPr lang="en-US" sz="2600" dirty="0" smtClean="0"/>
              <a:t> yang </a:t>
            </a:r>
            <a:r>
              <a:rPr lang="en-US" sz="2600" dirty="0" err="1" smtClean="0"/>
              <a:t>sedang</a:t>
            </a:r>
            <a:r>
              <a:rPr lang="en-US" sz="2600" dirty="0" smtClean="0"/>
              <a:t> </a:t>
            </a:r>
            <a:r>
              <a:rPr lang="en-US" sz="2600" dirty="0" err="1" smtClean="0"/>
              <a:t>dicapai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endParaRPr lang="en-US" sz="2600" dirty="0" smtClean="0"/>
          </a:p>
          <a:p>
            <a:pPr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err="1" smtClean="0"/>
              <a:t>Perbedaan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diatas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kriteria</a:t>
            </a:r>
            <a:r>
              <a:rPr lang="en-US" sz="2600" dirty="0"/>
              <a:t> </a:t>
            </a:r>
            <a:r>
              <a:rPr lang="en-US" sz="2600" dirty="0" err="1" smtClean="0"/>
              <a:t>solusi</a:t>
            </a:r>
            <a:endParaRPr lang="en-US" sz="2600" dirty="0"/>
          </a:p>
          <a:p>
            <a:pPr marL="347663" indent="-347663">
              <a:buFont typeface="Wingdings" pitchFamily="2" charset="2"/>
              <a:buChar char="ü"/>
            </a:pPr>
            <a:r>
              <a:rPr lang="en-US" sz="2600" dirty="0" err="1" smtClean="0"/>
              <a:t>Apa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mengubah</a:t>
            </a:r>
            <a:r>
              <a:rPr lang="en-US" sz="2600" dirty="0" smtClean="0"/>
              <a:t>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diharapkan</a:t>
            </a:r>
            <a:endParaRPr lang="en-US" sz="2600" dirty="0" smtClean="0"/>
          </a:p>
          <a:p>
            <a:pPr marL="347663" indent="-347663">
              <a:buNone/>
            </a:pPr>
            <a:endParaRPr lang="en-US" sz="2600" dirty="0"/>
          </a:p>
          <a:p>
            <a:pPr marL="347663" indent="-347663">
              <a:buNone/>
            </a:pPr>
            <a:r>
              <a:rPr lang="en-US" sz="2600" dirty="0" err="1" smtClean="0"/>
              <a:t>Kendala</a:t>
            </a:r>
            <a:r>
              <a:rPr lang="en-US" sz="2600" dirty="0" smtClean="0"/>
              <a:t>:</a:t>
            </a:r>
          </a:p>
          <a:p>
            <a:pPr marL="347663" indent="-347663"/>
            <a:r>
              <a:rPr lang="en-US" sz="2600" dirty="0" smtClean="0"/>
              <a:t>Intern	:  </a:t>
            </a:r>
            <a:r>
              <a:rPr lang="en-US" sz="2600" dirty="0" err="1" smtClean="0"/>
              <a:t>sumber</a:t>
            </a:r>
            <a:r>
              <a:rPr lang="en-US" sz="2600" dirty="0" smtClean="0"/>
              <a:t> </a:t>
            </a:r>
            <a:r>
              <a:rPr lang="en-US" sz="2600" dirty="0" err="1" smtClean="0"/>
              <a:t>daya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terbatas</a:t>
            </a:r>
            <a:endParaRPr lang="en-US" sz="2600" dirty="0" smtClean="0"/>
          </a:p>
          <a:p>
            <a:pPr marL="347663" indent="-347663"/>
            <a:r>
              <a:rPr lang="en-US" sz="2600" dirty="0" err="1" smtClean="0"/>
              <a:t>Lingkungan</a:t>
            </a:r>
            <a:r>
              <a:rPr lang="en-US" sz="2600" dirty="0" smtClean="0"/>
              <a:t>	 :  </a:t>
            </a:r>
            <a:r>
              <a:rPr lang="en-US" sz="2600" dirty="0" err="1" smtClean="0"/>
              <a:t>tekanan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endParaRPr lang="en-US" sz="2600" dirty="0" smtClean="0"/>
          </a:p>
          <a:p>
            <a:pPr marL="347663" indent="-347663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2209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8200" y="2590800"/>
            <a:ext cx="5257800" cy="2819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ELEMEN-ELEMEN PROSES PEMECAHAN MASALAH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0" y="1524000"/>
            <a:ext cx="12954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Masalah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124200"/>
            <a:ext cx="16764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Standar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419600"/>
            <a:ext cx="16764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Informasi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3124200"/>
            <a:ext cx="17526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Berbagai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solusi</a:t>
            </a:r>
            <a:r>
              <a:rPr lang="en-US" sz="2000" dirty="0" smtClean="0">
                <a:solidFill>
                  <a:schemeClr val="tx1"/>
                </a:solidFill>
              </a:rPr>
              <a:t> alternative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4419600"/>
            <a:ext cx="17526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Kendala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3733800"/>
            <a:ext cx="1295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Pemecah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masalah</a:t>
            </a:r>
            <a:r>
              <a:rPr lang="en-US" sz="2000" dirty="0" smtClean="0">
                <a:solidFill>
                  <a:schemeClr val="tx1"/>
                </a:solidFill>
              </a:rPr>
              <a:t> (manager)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5638800"/>
            <a:ext cx="1295400" cy="914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Solusi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43400" y="2438400"/>
            <a:ext cx="304800" cy="1219200"/>
          </a:xfrm>
          <a:prstGeom prst="down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43400" y="4724400"/>
            <a:ext cx="304800" cy="914400"/>
          </a:xfrm>
          <a:prstGeom prst="down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667000" y="3810000"/>
            <a:ext cx="1066800" cy="228600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67000" y="4495800"/>
            <a:ext cx="1066800" cy="228600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5181601" y="3810000"/>
            <a:ext cx="1066800" cy="228600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5181600" y="4495799"/>
            <a:ext cx="1066800" cy="228600"/>
          </a:xfrm>
          <a:prstGeom prst="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0" y="2590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3048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3962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MASALAH VS GEJALA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64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endParaRPr lang="en-US" sz="2800" dirty="0" smtClean="0"/>
          </a:p>
          <a:p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timbulnya</a:t>
            </a:r>
            <a:r>
              <a:rPr lang="en-US" sz="2800" dirty="0" smtClean="0"/>
              <a:t> </a:t>
            </a:r>
            <a:r>
              <a:rPr lang="en-US" sz="2800" dirty="0" err="1" smtClean="0"/>
              <a:t>gejala</a:t>
            </a:r>
            <a:endParaRPr lang="en-US" sz="2800" dirty="0" smtClean="0"/>
          </a:p>
          <a:p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gunung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,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diteliti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r>
              <a:rPr lang="en-US" sz="2800" dirty="0" smtClean="0"/>
              <a:t>Ex: </a:t>
            </a:r>
            <a:r>
              <a:rPr lang="en-US" sz="2800" dirty="0" err="1" smtClean="0"/>
              <a:t>gejala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tercermin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pemecah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smtClean="0"/>
              <a:t>Semi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pemecah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DSS        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53340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MASALAH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828800"/>
            <a:ext cx="6705600" cy="2819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2800" y="2286000"/>
            <a:ext cx="2514600" cy="1905000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DSS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0" y="2438400"/>
            <a:ext cx="2057400" cy="1447800"/>
          </a:xfrm>
          <a:prstGeom prst="ellipse">
            <a:avLst/>
          </a:prstGeom>
          <a:solidFill>
            <a:srgbClr val="92D05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2590800"/>
            <a:ext cx="2057400" cy="1447800"/>
          </a:xfrm>
          <a:prstGeom prst="ellipse">
            <a:avLst/>
          </a:prstGeom>
          <a:solidFill>
            <a:srgbClr val="00B0F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2895600"/>
            <a:ext cx="1600200" cy="762000"/>
          </a:xfrm>
          <a:prstGeom prst="rect">
            <a:avLst/>
          </a:prstGeom>
          <a:solidFill>
            <a:srgbClr val="00B0F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Computer Solve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2743200"/>
            <a:ext cx="1600200" cy="762000"/>
          </a:xfrm>
          <a:prstGeom prst="rect">
            <a:avLst/>
          </a:prstGeom>
          <a:solidFill>
            <a:srgbClr val="92D05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Manager Solve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4876800"/>
            <a:ext cx="13716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Terstruktur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4876800"/>
            <a:ext cx="19050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Semi </a:t>
            </a:r>
            <a:r>
              <a:rPr lang="en-US" b="1" dirty="0" err="1" smtClean="0">
                <a:solidFill>
                  <a:schemeClr val="tx1"/>
                </a:solidFill>
              </a:rPr>
              <a:t>Terstruktur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876800"/>
            <a:ext cx="1905000" cy="304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Terstruktur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PENDEKATAN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John Dewey (1910), </a:t>
            </a:r>
            <a:r>
              <a:rPr lang="en-US" dirty="0" err="1" smtClean="0"/>
              <a:t>Seorang</a:t>
            </a:r>
            <a:r>
              <a:rPr lang="en-US" dirty="0" smtClean="0"/>
              <a:t> professor </a:t>
            </a:r>
            <a:r>
              <a:rPr lang="en-US" dirty="0" err="1" smtClean="0"/>
              <a:t>Filosopi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Columbia</a:t>
            </a:r>
          </a:p>
          <a:p>
            <a:pPr marL="465138" indent="-465138">
              <a:buFont typeface="+mj-lt"/>
              <a:buAutoNum type="arabicPeriod"/>
            </a:pP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kontroversi</a:t>
            </a:r>
            <a:r>
              <a:rPr lang="en-US" dirty="0" smtClean="0"/>
              <a:t>                    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endParaRPr lang="en-US" dirty="0" smtClean="0"/>
          </a:p>
          <a:p>
            <a:pPr marL="465138" indent="-465138">
              <a:buFont typeface="+mj-lt"/>
              <a:buAutoNum type="arabicPeriod"/>
            </a:pPr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endParaRPr lang="en-US" dirty="0" smtClean="0"/>
          </a:p>
          <a:p>
            <a:pPr marL="465138" indent="-465138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                     </a:t>
            </a:r>
            <a:r>
              <a:rPr lang="en-US" dirty="0" err="1" smtClean="0"/>
              <a:t>Solusi</a:t>
            </a:r>
            <a:endParaRPr lang="en-US" dirty="0" smtClean="0"/>
          </a:p>
          <a:p>
            <a:pPr marL="465138" indent="-465138">
              <a:buNone/>
            </a:pPr>
            <a:endParaRPr lang="en-US" dirty="0"/>
          </a:p>
          <a:p>
            <a:pPr marL="465138" indent="-465138"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465138" indent="-465138"/>
            <a:r>
              <a:rPr lang="en-US" dirty="0" err="1" smtClean="0"/>
              <a:t>Serangakaian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114800" y="2438400"/>
            <a:ext cx="1371600" cy="1524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4114800" y="3276600"/>
            <a:ext cx="1371600" cy="1524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512</TotalTime>
  <Words>901</Words>
  <Application>Microsoft Office PowerPoint</Application>
  <PresentationFormat>On-screen Show (4:3)</PresentationFormat>
  <Paragraphs>329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Trek</vt:lpstr>
      <vt:lpstr>WordArt 2.0</vt:lpstr>
      <vt:lpstr>Chapter 7</vt:lpstr>
      <vt:lpstr> PENDekatan sistem </vt:lpstr>
      <vt:lpstr>PEMECAHAN MASALAH</vt:lpstr>
      <vt:lpstr>ELEMEN-ELEMEN PROSES PEMECAHAN MASALAH</vt:lpstr>
      <vt:lpstr>ELEMEN-ELEMEN PROSES PEMECAHAN MASALAH</vt:lpstr>
      <vt:lpstr>MASALAH VS GEJALA</vt:lpstr>
      <vt:lpstr>STRUKTUR MASALAH</vt:lpstr>
      <vt:lpstr>STRUKTUR MASALAH</vt:lpstr>
      <vt:lpstr>PENDEKATAN SISTEM</vt:lpstr>
      <vt:lpstr>TAHAP DAN LANGKAH DARI PENDEKATAN SISTEM</vt:lpstr>
      <vt:lpstr>Gabungan langkah-langkah pendekatan sistem</vt:lpstr>
      <vt:lpstr>SUBSISTEM DARI SISTEM INFORMASI BERBASIS KOMPUTER MEMBANTU MANAJER MEMECAHKAN MASALAH</vt:lpstr>
      <vt:lpstr>USAHA PERSIAPAN</vt:lpstr>
      <vt:lpstr>SETIAP BAGIAN FUNGSIONAL MERUPAKAN SUBSISTEM</vt:lpstr>
      <vt:lpstr>SETIAP TINGAKATAN MANAJEMEN MERUPAKAN SUBSISTEM</vt:lpstr>
      <vt:lpstr>USAHA DEFINISI</vt:lpstr>
      <vt:lpstr>USAHA DEFINISI</vt:lpstr>
      <vt:lpstr>USAHA DEFINISI</vt:lpstr>
      <vt:lpstr>SETIAP BAGIAN DARI SISTEM DIANALISA SECARA BERURUTAN</vt:lpstr>
      <vt:lpstr>PENDEKATAN SISTEM MENYEDIAKAN ALUR UNTUK MENDEFINISIKAN MASALAH</vt:lpstr>
      <vt:lpstr>USAHA SOLUSI</vt:lpstr>
      <vt:lpstr>USAHA SOLUSI</vt:lpstr>
      <vt:lpstr>USAHA SOLUSI</vt:lpstr>
      <vt:lpstr>USAHA SOLUSI</vt:lpstr>
      <vt:lpstr>MODEL YANG INTEGRATIF DARI PENDEKATAN SISTEM</vt:lpstr>
      <vt:lpstr>FAKTOR MANUSIA YANG MEMPENGARUHI PEMECAHAN MASALAH</vt:lpstr>
      <vt:lpstr>FAKTOR MANUSIA YANG MEMPENGARUHI PEMECAHAN MASALAH</vt:lpstr>
      <vt:lpstr>FAKTOR MANUSIA YANG MEMPENGARUHI PEMECAHAN MASALAH</vt:lpstr>
      <vt:lpstr>TAHAPAN MASALAH YANG DIIKUTI PARA CIO</vt:lpstr>
      <vt:lpstr>PEMECAHAN MASALAH SERINGKALI KEMBALI KE TAHAP SEBELUMNYA</vt:lpstr>
      <vt:lpstr>Menempatkan pendekatan sistem dalam persepektif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MANAJEMEN</dc:title>
  <dc:creator>Compaq</dc:creator>
  <cp:lastModifiedBy>Wikan Isthika</cp:lastModifiedBy>
  <cp:revision>44</cp:revision>
  <dcterms:created xsi:type="dcterms:W3CDTF">2010-03-20T02:39:46Z</dcterms:created>
  <dcterms:modified xsi:type="dcterms:W3CDTF">2015-04-08T10:36:56Z</dcterms:modified>
</cp:coreProperties>
</file>