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69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5/10/2020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5/10/2020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5/10/2020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320965" y="2603121"/>
            <a:ext cx="4050393" cy="950305"/>
          </a:xfrm>
        </p:spPr>
        <p:txBody>
          <a:bodyPr anchor="ctr">
            <a:noAutofit/>
          </a:bodyPr>
          <a:lstStyle/>
          <a:p>
            <a:pPr lvl="0" algn="ctr" fontAlgn="base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PENGANTAR EKONOMI MIKRO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320965" y="4491950"/>
            <a:ext cx="4050393" cy="955565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Fakultas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Ekonomi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Bisnis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Universitas</a:t>
            </a:r>
            <a:r>
              <a:rPr lang="en-US" alt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 </a:t>
            </a:r>
            <a:r>
              <a:rPr lang="en-US" alt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Nuswantoro</a:t>
            </a:r>
            <a:endParaRPr lang="en-US" altLang="en-GB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Placeholder 3" descr="Open book on table, blurred shelves of books in background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 descr="logo-udinus">
            <a:extLst>
              <a:ext uri="{FF2B5EF4-FFF2-40B4-BE49-F238E27FC236}">
                <a16:creationId xmlns:a16="http://schemas.microsoft.com/office/drawing/2014/main" id="{087F7951-2CFB-492D-81E8-F92A19C12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23" y="1310656"/>
            <a:ext cx="1403909" cy="1357647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D9F44D9B-D1F3-4138-90BF-05F2A2F5A10B}"/>
              </a:ext>
            </a:extLst>
          </p:cNvPr>
          <p:cNvSpPr txBox="1"/>
          <p:nvPr/>
        </p:nvSpPr>
        <p:spPr>
          <a:xfrm>
            <a:off x="834577" y="3791855"/>
            <a:ext cx="501416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TITO ADITYA PERDANA, S.E., M.E.</a:t>
            </a:r>
          </a:p>
        </p:txBody>
      </p:sp>
    </p:spTree>
    <p:extLst>
      <p:ext uri="{BB962C8B-B14F-4D97-AF65-F5344CB8AC3E}">
        <p14:creationId xmlns:p14="http://schemas.microsoft.com/office/powerpoint/2010/main" val="29609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E4F5C061-13B5-4D85-8F9E-F3F5D2919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857250"/>
            <a:ext cx="80724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Bagaimana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hubungan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antara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produksi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biaya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produksi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dapat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digambarkan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ilustrasi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4.10 .</a:t>
            </a:r>
          </a:p>
          <a:p>
            <a:pPr>
              <a:defRPr/>
            </a:pPr>
            <a:endParaRPr lang="en-US" sz="20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263525" indent="-263525" eaLnBrk="0" hangingPunct="0">
              <a:buFont typeface="Wingdings" pitchFamily="2" charset="2"/>
              <a:buChar char="§"/>
              <a:defRPr/>
            </a:pP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TP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mencapai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titik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balik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dari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increasing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ke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decreasing return,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itu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PM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mencapai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maksimum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MC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mencapai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minimum.</a:t>
            </a:r>
          </a:p>
          <a:p>
            <a:pPr eaLnBrk="0" hangingPunct="0">
              <a:defRPr/>
            </a:pPr>
            <a:endParaRPr lang="en-US" sz="20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263525" indent="-263525" eaLnBrk="0" hangingPunct="0">
              <a:buFont typeface="Wingdings" pitchFamily="2" charset="2"/>
              <a:buChar char="§"/>
              <a:defRPr/>
            </a:pP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EP=1 (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membentuk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sudut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α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maksimum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),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maka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PM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berpotongan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dengan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AP (PM=AP)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itu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pula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MC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berpotongan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dengan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AVC (MC=AVC)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dimana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itu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AP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tingkat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maksimum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AVC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tingkat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minimum.</a:t>
            </a:r>
          </a:p>
          <a:p>
            <a:pPr eaLnBrk="0" hangingPunct="0">
              <a:defRPr/>
            </a:pPr>
            <a:endParaRPr lang="en-US" sz="2000" dirty="0">
              <a:latin typeface="Arial" charset="0"/>
              <a:ea typeface="Times New Roman" pitchFamily="18" charset="0"/>
              <a:cs typeface="Arial" charset="0"/>
            </a:endParaRPr>
          </a:p>
          <a:p>
            <a:pPr marL="263525" indent="-263525" eaLnBrk="0" hangingPunct="0">
              <a:buFont typeface="Wingdings" pitchFamily="2" charset="2"/>
              <a:buChar char="§"/>
              <a:defRPr/>
            </a:pP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TP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mencapai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maksimum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,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maka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ATC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mencapai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minimum.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Pada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saat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itu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PM =0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kurva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ATC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berpotongan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</a:t>
            </a:r>
            <a:r>
              <a:rPr lang="en-US" sz="2000" dirty="0" err="1">
                <a:latin typeface="Arial" charset="0"/>
                <a:ea typeface="Times New Roman" pitchFamily="18" charset="0"/>
                <a:cs typeface="Arial" charset="0"/>
              </a:rPr>
              <a:t>dengan</a:t>
            </a:r>
            <a:r>
              <a:rPr lang="en-US" sz="2000" dirty="0">
                <a:latin typeface="Arial" charset="0"/>
                <a:ea typeface="Times New Roman" pitchFamily="18" charset="0"/>
                <a:cs typeface="Arial" charset="0"/>
              </a:rPr>
              <a:t> MC</a:t>
            </a:r>
          </a:p>
          <a:p>
            <a:pPr eaLnBrk="0" hangingPunct="0">
              <a:defRPr/>
            </a:pPr>
            <a:endParaRPr lang="en-US" sz="20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2636-3B84-494B-BED8-27E437AB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758" y="545910"/>
            <a:ext cx="11682484" cy="600501"/>
          </a:xfrm>
        </p:spPr>
        <p:txBody>
          <a:bodyPr rtlCol="0">
            <a:normAutofit/>
          </a:bodyPr>
          <a:lstStyle/>
          <a:p>
            <a:pPr marL="54864">
              <a:defRPr/>
            </a:pPr>
            <a:r>
              <a:rPr lang="en-US" b="1" dirty="0">
                <a:latin typeface="Arial Rounded MT Bold" pitchFamily="34" charset="0"/>
              </a:rPr>
              <a:t>KAPASITAS  PRODUKSI, HARGA  DAN KEUNTUNGAN  MAKSIMUM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51DC-9066-4903-9C0E-ADA2E3027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143125"/>
            <a:ext cx="8229600" cy="398303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perusahaan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ditentukan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perkembangan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harga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pasar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Perusahaan yang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rasional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menentukan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tujuan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memperoleh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keuntungan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maksimum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Kurva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diturunkan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kurva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itu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penentuan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kapasitas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didekati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melalui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pendekatan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kurva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dimana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keuntungan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maksimum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dicapai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MC = MR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Hy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Ilustrasi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 4.11)</a:t>
            </a: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>
            <a:extLst>
              <a:ext uri="{FF2B5EF4-FFF2-40B4-BE49-F238E27FC236}">
                <a16:creationId xmlns:a16="http://schemas.microsoft.com/office/drawing/2014/main" id="{52A7473E-A85A-48C4-8787-E2A18B8AF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3" y="500064"/>
            <a:ext cx="80010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Untuk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memperoleh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keuntungan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maksimum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kapasitas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harus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diatur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sebagai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berikut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berdasarkan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ilustrasi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4.11):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</a:endParaRPr>
          </a:p>
          <a:p>
            <a:pPr marL="360363" indent="-360363" eaLnBrk="0" hangingPunct="0">
              <a:buFontTx/>
              <a:buChar char="•"/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harga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produk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(Y) = H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1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kapasitas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harus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sebesar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saat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MC=MR=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Hx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) ,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pada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posisi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demikian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dengan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ATC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sebesar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OB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 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Berarti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penerimaan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=  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1.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L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OY1.OH1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= 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.OK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.OB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Keuntungan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		= (OY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.OH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) – (OY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.OB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B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H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. B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1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K.</a:t>
            </a:r>
          </a:p>
          <a:p>
            <a:pPr marL="360363" eaLnBrk="0" hangingPunct="0">
              <a:defRPr/>
            </a:pP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indent="-360363" eaLnBrk="0" hangingPunct="0">
              <a:buFontTx/>
              <a:buChar char="•"/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Bila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harga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Y = H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saat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ATC = MC)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Maka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kapasitas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produksi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harus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agar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keuntungan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maksimum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yaitu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saat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(MC = MR=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Hx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).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Berarti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penerimaan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= 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2. 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M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.OH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= 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2. 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M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OY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.OH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Keuntungan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  	 = 0 (Normal profit)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artinya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ada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keuntungan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ada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kerugian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eaLnBrk="0" hangingPunct="0">
              <a:defRPr/>
            </a:pP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Oleh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karena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itu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mulai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titik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M (ATC = MC)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ke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kanan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kapasitas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produksi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u="sng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&gt;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Y</a:t>
            </a:r>
            <a:r>
              <a:rPr lang="en-US" sz="2000" baseline="-30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2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dimulainya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kurva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penawaran</a:t>
            </a:r>
            <a:r>
              <a:rPr lang="en-US" sz="2000" dirty="0">
                <a:solidFill>
                  <a:schemeClr val="tx1">
                    <a:lumMod val="95000"/>
                  </a:schemeClr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lang="en-US" sz="2000" dirty="0">
              <a:solidFill>
                <a:schemeClr val="tx1">
                  <a:lumMod val="95000"/>
                </a:schemeClr>
              </a:solidFill>
              <a:cs typeface="Arial" pitchFamily="34" charset="0"/>
              <a:sym typeface="Wingdings" pitchFamily="2" charset="2"/>
            </a:endParaRPr>
          </a:p>
          <a:p>
            <a:pPr marL="360363" indent="-360363" eaLnBrk="0" hangingPunct="0">
              <a:defRPr/>
            </a:pPr>
            <a:endParaRPr lang="en-US" sz="2000" dirty="0">
              <a:solidFill>
                <a:schemeClr val="tx1">
                  <a:lumMod val="95000"/>
                </a:schemeClr>
              </a:solidFill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Kurva Biaya.jpg">
            <a:extLst>
              <a:ext uri="{FF2B5EF4-FFF2-40B4-BE49-F238E27FC236}">
                <a16:creationId xmlns:a16="http://schemas.microsoft.com/office/drawing/2014/main" id="{16A9A15B-E5C1-45D1-8E4D-8E8ADB90D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428626"/>
            <a:ext cx="771525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>
            <a:extLst>
              <a:ext uri="{FF2B5EF4-FFF2-40B4-BE49-F238E27FC236}">
                <a16:creationId xmlns:a16="http://schemas.microsoft.com/office/drawing/2014/main" id="{F8FBF842-9117-47FE-805E-9F9B1F507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8375" y="5929314"/>
            <a:ext cx="7715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1524000" indent="-1524000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Ilustrasi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4.11.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Hubungan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antara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Biaya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Produksi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Kapasitas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Produksi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dan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95000"/>
                  </a:schemeClr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Keuntungan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eaLnBrk="0" hangingPunct="0"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>
            <a:extLst>
              <a:ext uri="{FF2B5EF4-FFF2-40B4-BE49-F238E27FC236}">
                <a16:creationId xmlns:a16="http://schemas.microsoft.com/office/drawing/2014/main" id="{8C4C34BD-148D-41CB-B112-3CF3CAF77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71501"/>
            <a:ext cx="800100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42913" indent="-360363">
              <a:buFontTx/>
              <a:buChar char="•"/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harga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Y = 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(AVC = MC)</a:t>
            </a:r>
            <a:endParaRPr lang="en-US" sz="2000" dirty="0">
              <a:cs typeface="Arial" pitchFamily="34" charset="0"/>
            </a:endParaRPr>
          </a:p>
          <a:p>
            <a:pPr marL="442913" eaLnBrk="0" hangingPunct="0"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</a:rPr>
              <a:t>Agar 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keuntungan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maksimum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kapasitas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harus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</a:t>
            </a:r>
            <a:endParaRPr lang="en-US" sz="2000" dirty="0">
              <a:cs typeface="Arial" pitchFamily="34" charset="0"/>
            </a:endParaRPr>
          </a:p>
          <a:p>
            <a:pPr marL="442913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Penerimaan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		=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Q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3. 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OH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</a:t>
            </a:r>
            <a:endParaRPr lang="en-US" sz="2000" dirty="0">
              <a:cs typeface="Arial" pitchFamily="34" charset="0"/>
            </a:endParaRPr>
          </a:p>
          <a:p>
            <a:pPr marL="2965450" indent="-2522538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             =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.Y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P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3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.OH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</a:rPr>
              <a:t>5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lebih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besar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penerimaan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Besar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kerugian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	= 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QPH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5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keadaan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tersebut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perusahaan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masih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bisa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berproduksi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meskipun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tidak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mampu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bayar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AFC,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karena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seluruh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penerimaan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hanya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cukup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untuk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menutup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seluruh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variabel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saja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 marL="442913" eaLnBrk="0" hangingPunct="0">
              <a:defRPr/>
            </a:pP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eaLnBrk="0" hangingPunct="0">
              <a:defRPr/>
            </a:pP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indent="-360363" eaLnBrk="0" hangingPunct="0">
              <a:buFontTx/>
              <a:buChar char="•"/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Bila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harga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Y = 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saat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AFC = MC)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eaLnBrk="0" hangingPunct="0">
              <a:defRPr/>
            </a:pP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Agar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keuntungan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maksimum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maka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kapasitas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produksi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harus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  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Penerimaan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		=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.Y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R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4.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OH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		=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.Y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S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atau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OY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4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.OH</a:t>
            </a:r>
            <a:r>
              <a:rPr lang="en-US" sz="2000" baseline="-30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6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Dalam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keadaan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tersebut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,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bagaimana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kondisi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usaha</a:t>
            </a:r>
            <a:r>
              <a:rPr lang="en-US" sz="2000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?</a:t>
            </a:r>
            <a:endParaRPr lang="en-US" sz="2000" dirty="0">
              <a:cs typeface="Arial" pitchFamily="34" charset="0"/>
              <a:sym typeface="Wingdings" pitchFamily="2" charset="2"/>
            </a:endParaRPr>
          </a:p>
          <a:p>
            <a:pPr marL="442913" indent="-360363" eaLnBrk="0" hangingPunct="0">
              <a:defRPr/>
            </a:pPr>
            <a:endParaRPr lang="en-US" sz="1100" dirty="0">
              <a:solidFill>
                <a:schemeClr val="tx1">
                  <a:lumMod val="95000"/>
                </a:schemeClr>
              </a:solidFill>
              <a:latin typeface="Tahoma" pitchFamily="34" charset="0"/>
              <a:ea typeface="Times New Roman" pitchFamily="18" charset="0"/>
              <a:cs typeface="Tahoma" pitchFamily="34" charset="0"/>
              <a:sym typeface="Wingdings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8E11A5E-DA79-4345-8AC8-39CBD01E8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975"/>
            <a:r>
              <a:rPr lang="id-ID" altLang="en-US" sz="3200" b="1">
                <a:latin typeface="Arial Rounded MT Bold" panose="020F0704030504030204" pitchFamily="34" charset="0"/>
              </a:rPr>
              <a:t>KONSEP DASAR BIAYA PRODUKSI</a:t>
            </a:r>
            <a:endParaRPr lang="en-US" altLang="en-US" sz="320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1BDA5-3A5F-4660-AF3D-4BFFE33F4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4" y="1600200"/>
            <a:ext cx="8715375" cy="504348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produksi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kompensasi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diterima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pemilik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dipergunakan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bersangkutan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Konsep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erat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hubungannya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jumlah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dihasilkan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sehingga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dikenal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Total,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Tetap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Variabel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Rata-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Marjinal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total (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total cost)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dibutuhkan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tingkat</a:t>
            </a:r>
            <a:r>
              <a:rPr lang="en-US" dirty="0">
                <a:latin typeface="Arial" pitchFamily="34" charset="0"/>
                <a:cs typeface="Arial" pitchFamily="34" charset="0"/>
              </a:rPr>
              <a:t> output.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total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(TC)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dibagi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bagian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yaitu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Fixed Cost 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(FC)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variable cost</a:t>
            </a:r>
            <a:r>
              <a:rPr lang="en-US" i="1" dirty="0">
                <a:solidFill>
                  <a:schemeClr val="bg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(VC</a:t>
            </a:r>
            <a:r>
              <a:rPr lang="en-US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).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matematis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dituliskan</a:t>
            </a:r>
            <a:r>
              <a:rPr lang="en-US" dirty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dirty="0"/>
              <a:t> 		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TC = FC + VC</a:t>
            </a:r>
            <a:endParaRPr lang="en-US" dirty="0">
              <a:solidFill>
                <a:srgbClr val="FFC000"/>
              </a:solidFill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AC0A1-9060-48BB-A195-28E86739108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438400" y="714375"/>
            <a:ext cx="8229600" cy="5411788"/>
          </a:xfrm>
        </p:spPr>
        <p:txBody>
          <a:bodyPr rtlCol="0">
            <a:normAutofit/>
          </a:bodyPr>
          <a:lstStyle/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tetap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fixed cost)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berubahnya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sering</a:t>
            </a:r>
            <a:r>
              <a:rPr lang="en-US" dirty="0">
                <a:latin typeface="Arial" pitchFamily="34" charset="0"/>
                <a:cs typeface="Arial" pitchFamily="34" charset="0"/>
              </a:rPr>
              <a:t> pula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disebut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prasarana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terhindarkan</a:t>
            </a:r>
            <a:r>
              <a:rPr lang="en-US" dirty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usahaternak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membeli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tidak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habis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pakai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kali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kandang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mesin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susu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kendaraan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sapi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lain-lain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Ilustrasi</a:t>
            </a:r>
            <a:r>
              <a:rPr lang="en-US" dirty="0">
                <a:latin typeface="Arial" pitchFamily="34" charset="0"/>
                <a:cs typeface="Arial" pitchFamily="34" charset="0"/>
              </a:rPr>
              <a:t> 4.6.)</a:t>
            </a: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variabel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b="1" i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variable cost)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seluruh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berubah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langsung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mengikuti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perubahan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bila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variabel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naik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sebaliknya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usahaternak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pada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umumnya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berasal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habis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dirty="0">
                <a:latin typeface="Arial" pitchFamily="34" charset="0"/>
                <a:cs typeface="Arial" pitchFamily="34" charset="0"/>
              </a:rPr>
              <a:t> kali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proses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produksi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misalnya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pakan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bahan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bakar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obat-obatan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lain-lain (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Ilustrasi</a:t>
            </a:r>
            <a:r>
              <a:rPr lang="en-US" dirty="0">
                <a:latin typeface="Arial" pitchFamily="34" charset="0"/>
                <a:cs typeface="Arial" pitchFamily="34" charset="0"/>
              </a:rPr>
              <a:t> 4.6.)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B71FEFE5-44E6-4496-8D19-7C8292FA3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29543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endParaRPr lang="en-US" altLang="en-US" sz="90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			</a:t>
            </a:r>
            <a:endParaRPr lang="en-US" altLang="en-US" sz="90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</a:t>
            </a:r>
            <a:endParaRPr lang="en-US" altLang="en-US" sz="900"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n-US" altLang="en-US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7171" name="Rectangle 12">
            <a:extLst>
              <a:ext uri="{FF2B5EF4-FFF2-40B4-BE49-F238E27FC236}">
                <a16:creationId xmlns:a16="http://schemas.microsoft.com/office/drawing/2014/main" id="{A1ED5215-0CFA-435C-BF6E-C70A75E90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grpSp>
        <p:nvGrpSpPr>
          <p:cNvPr id="7172" name="Group 2">
            <a:extLst>
              <a:ext uri="{FF2B5EF4-FFF2-40B4-BE49-F238E27FC236}">
                <a16:creationId xmlns:a16="http://schemas.microsoft.com/office/drawing/2014/main" id="{A690AB79-3ED2-4651-B181-C04D3D6E326D}"/>
              </a:ext>
            </a:extLst>
          </p:cNvPr>
          <p:cNvGrpSpPr>
            <a:grpSpLocks/>
          </p:cNvGrpSpPr>
          <p:nvPr/>
        </p:nvGrpSpPr>
        <p:grpSpPr bwMode="auto">
          <a:xfrm>
            <a:off x="2381250" y="1000126"/>
            <a:ext cx="6072188" cy="3895725"/>
            <a:chOff x="977" y="2268"/>
            <a:chExt cx="9840" cy="8543"/>
          </a:xfrm>
        </p:grpSpPr>
        <p:sp>
          <p:nvSpPr>
            <p:cNvPr id="31750" name="Freeform 11">
              <a:extLst>
                <a:ext uri="{FF2B5EF4-FFF2-40B4-BE49-F238E27FC236}">
                  <a16:creationId xmlns:a16="http://schemas.microsoft.com/office/drawing/2014/main" id="{73280B9F-83C6-4ACA-913C-01FCFAB60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627"/>
              <a:ext cx="7525" cy="7714"/>
            </a:xfrm>
            <a:custGeom>
              <a:avLst/>
              <a:gdLst>
                <a:gd name="T0" fmla="*/ 0 w 3695"/>
                <a:gd name="T1" fmla="*/ 0 h 3642"/>
                <a:gd name="T2" fmla="*/ 5 w 3695"/>
                <a:gd name="T3" fmla="*/ 3642 h 3642"/>
                <a:gd name="T4" fmla="*/ 3695 w 3695"/>
                <a:gd name="T5" fmla="*/ 3642 h 3642"/>
                <a:gd name="T6" fmla="*/ 0 60000 65536"/>
                <a:gd name="T7" fmla="*/ 0 60000 65536"/>
                <a:gd name="T8" fmla="*/ 0 60000 65536"/>
                <a:gd name="T9" fmla="*/ 0 w 3695"/>
                <a:gd name="T10" fmla="*/ 0 h 3642"/>
                <a:gd name="T11" fmla="*/ 3695 w 3695"/>
                <a:gd name="T12" fmla="*/ 3642 h 3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5" h="3642">
                  <a:moveTo>
                    <a:pt x="0" y="0"/>
                  </a:moveTo>
                  <a:lnTo>
                    <a:pt x="5" y="3642"/>
                  </a:lnTo>
                  <a:lnTo>
                    <a:pt x="3695" y="36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31752" name="Freeform 9">
              <a:extLst>
                <a:ext uri="{FF2B5EF4-FFF2-40B4-BE49-F238E27FC236}">
                  <a16:creationId xmlns:a16="http://schemas.microsoft.com/office/drawing/2014/main" id="{70D4F624-1218-45AB-AD7B-6C96AE3C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4068"/>
              <a:ext cx="5904" cy="6273"/>
            </a:xfrm>
            <a:custGeom>
              <a:avLst/>
              <a:gdLst>
                <a:gd name="T0" fmla="*/ 0 w 3553"/>
                <a:gd name="T1" fmla="*/ 2160 h 2160"/>
                <a:gd name="T2" fmla="*/ 455 w 3553"/>
                <a:gd name="T3" fmla="*/ 1662 h 2160"/>
                <a:gd name="T4" fmla="*/ 1122 w 3553"/>
                <a:gd name="T5" fmla="*/ 1260 h 2160"/>
                <a:gd name="T6" fmla="*/ 1775 w 3553"/>
                <a:gd name="T7" fmla="*/ 987 h 2160"/>
                <a:gd name="T8" fmla="*/ 2540 w 3553"/>
                <a:gd name="T9" fmla="*/ 687 h 2160"/>
                <a:gd name="T10" fmla="*/ 3080 w 3553"/>
                <a:gd name="T11" fmla="*/ 387 h 2160"/>
                <a:gd name="T12" fmla="*/ 3553 w 3553"/>
                <a:gd name="T13" fmla="*/ 0 h 2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3"/>
                <a:gd name="T22" fmla="*/ 0 h 2160"/>
                <a:gd name="T23" fmla="*/ 3553 w 3553"/>
                <a:gd name="T24" fmla="*/ 2160 h 2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3" h="2160">
                  <a:moveTo>
                    <a:pt x="0" y="2160"/>
                  </a:moveTo>
                  <a:cubicBezTo>
                    <a:pt x="76" y="2077"/>
                    <a:pt x="268" y="1812"/>
                    <a:pt x="455" y="1662"/>
                  </a:cubicBezTo>
                  <a:cubicBezTo>
                    <a:pt x="642" y="1512"/>
                    <a:pt x="902" y="1372"/>
                    <a:pt x="1122" y="1260"/>
                  </a:cubicBezTo>
                  <a:cubicBezTo>
                    <a:pt x="1342" y="1148"/>
                    <a:pt x="1539" y="1082"/>
                    <a:pt x="1775" y="987"/>
                  </a:cubicBezTo>
                  <a:cubicBezTo>
                    <a:pt x="2011" y="892"/>
                    <a:pt x="2323" y="787"/>
                    <a:pt x="2540" y="687"/>
                  </a:cubicBezTo>
                  <a:cubicBezTo>
                    <a:pt x="2757" y="587"/>
                    <a:pt x="2911" y="501"/>
                    <a:pt x="3080" y="387"/>
                  </a:cubicBezTo>
                  <a:cubicBezTo>
                    <a:pt x="3249" y="273"/>
                    <a:pt x="3455" y="81"/>
                    <a:pt x="3553" y="0"/>
                  </a:cubicBezTo>
                </a:path>
              </a:pathLst>
            </a:cu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31753" name="Freeform 8">
              <a:extLst>
                <a:ext uri="{FF2B5EF4-FFF2-40B4-BE49-F238E27FC236}">
                  <a16:creationId xmlns:a16="http://schemas.microsoft.com/office/drawing/2014/main" id="{A07B21FB-AF32-4954-99C5-F3566E360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" y="2978"/>
              <a:ext cx="5325" cy="4856"/>
            </a:xfrm>
            <a:custGeom>
              <a:avLst/>
              <a:gdLst>
                <a:gd name="T0" fmla="*/ 0 w 3553"/>
                <a:gd name="T1" fmla="*/ 2160 h 2160"/>
                <a:gd name="T2" fmla="*/ 455 w 3553"/>
                <a:gd name="T3" fmla="*/ 1662 h 2160"/>
                <a:gd name="T4" fmla="*/ 1122 w 3553"/>
                <a:gd name="T5" fmla="*/ 1260 h 2160"/>
                <a:gd name="T6" fmla="*/ 1775 w 3553"/>
                <a:gd name="T7" fmla="*/ 987 h 2160"/>
                <a:gd name="T8" fmla="*/ 2540 w 3553"/>
                <a:gd name="T9" fmla="*/ 687 h 2160"/>
                <a:gd name="T10" fmla="*/ 3080 w 3553"/>
                <a:gd name="T11" fmla="*/ 387 h 2160"/>
                <a:gd name="T12" fmla="*/ 3553 w 3553"/>
                <a:gd name="T13" fmla="*/ 0 h 2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53"/>
                <a:gd name="T22" fmla="*/ 0 h 2160"/>
                <a:gd name="T23" fmla="*/ 3553 w 3553"/>
                <a:gd name="T24" fmla="*/ 2160 h 21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53" h="2160">
                  <a:moveTo>
                    <a:pt x="0" y="2160"/>
                  </a:moveTo>
                  <a:cubicBezTo>
                    <a:pt x="76" y="2077"/>
                    <a:pt x="268" y="1812"/>
                    <a:pt x="455" y="1662"/>
                  </a:cubicBezTo>
                  <a:cubicBezTo>
                    <a:pt x="642" y="1512"/>
                    <a:pt x="902" y="1372"/>
                    <a:pt x="1122" y="1260"/>
                  </a:cubicBezTo>
                  <a:cubicBezTo>
                    <a:pt x="1342" y="1148"/>
                    <a:pt x="1539" y="1082"/>
                    <a:pt x="1775" y="987"/>
                  </a:cubicBezTo>
                  <a:cubicBezTo>
                    <a:pt x="2011" y="892"/>
                    <a:pt x="2323" y="787"/>
                    <a:pt x="2540" y="687"/>
                  </a:cubicBezTo>
                  <a:cubicBezTo>
                    <a:pt x="2757" y="587"/>
                    <a:pt x="2911" y="501"/>
                    <a:pt x="3080" y="387"/>
                  </a:cubicBezTo>
                  <a:cubicBezTo>
                    <a:pt x="3249" y="273"/>
                    <a:pt x="3455" y="81"/>
                    <a:pt x="3553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b="1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7179" name="Text Box 7">
              <a:extLst>
                <a:ext uri="{FF2B5EF4-FFF2-40B4-BE49-F238E27FC236}">
                  <a16:creationId xmlns:a16="http://schemas.microsoft.com/office/drawing/2014/main" id="{1CFC991B-998B-4696-BC32-A18FDD444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2" y="2268"/>
              <a:ext cx="2084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Cost (Rp)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0" name="Text Box 6">
              <a:extLst>
                <a:ext uri="{FF2B5EF4-FFF2-40B4-BE49-F238E27FC236}">
                  <a16:creationId xmlns:a16="http://schemas.microsoft.com/office/drawing/2014/main" id="{CFDB5EAF-9415-47A1-83A4-EEE9E51F3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21" y="2808"/>
              <a:ext cx="749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TC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1" name="Text Box 5">
              <a:extLst>
                <a:ext uri="{FF2B5EF4-FFF2-40B4-BE49-F238E27FC236}">
                  <a16:creationId xmlns:a16="http://schemas.microsoft.com/office/drawing/2014/main" id="{50C95FBB-D06C-4ABB-939F-88B534BE0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3" y="3709"/>
              <a:ext cx="926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VC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2" name="Text Box 4">
              <a:extLst>
                <a:ext uri="{FF2B5EF4-FFF2-40B4-BE49-F238E27FC236}">
                  <a16:creationId xmlns:a16="http://schemas.microsoft.com/office/drawing/2014/main" id="{FA74A1C5-D3C0-41EB-B69D-65566FFDF1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33" y="10498"/>
              <a:ext cx="208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Output 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183" name="Text Box 3">
              <a:extLst>
                <a:ext uri="{FF2B5EF4-FFF2-40B4-BE49-F238E27FC236}">
                  <a16:creationId xmlns:a16="http://schemas.microsoft.com/office/drawing/2014/main" id="{BC685A37-CED8-4D31-BF88-4CB64D32E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7" y="9871"/>
              <a:ext cx="579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400" b="1" dirty="0">
                  <a:solidFill>
                    <a:srgbClr val="FF0000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34834" name="Rectangle 18">
            <a:extLst>
              <a:ext uri="{FF2B5EF4-FFF2-40B4-BE49-F238E27FC236}">
                <a16:creationId xmlns:a16="http://schemas.microsoft.com/office/drawing/2014/main" id="{8DD2B9B2-B31B-4EAC-865F-535C38C6ED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9876" y="5072063"/>
            <a:ext cx="7072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tabLst>
                <a:tab pos="450850" algn="l"/>
              </a:tabLst>
              <a:defRPr/>
            </a:pPr>
            <a:r>
              <a:rPr lang="en-US" b="1" dirty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Ilustrasi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4.6. 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Kurva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tetap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(FC),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(VC)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dan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  <a:p>
            <a:pPr marL="1441450" indent="-1441450" eaLnBrk="0" hangingPunct="0">
              <a:tabLst>
                <a:tab pos="1441450" algn="l"/>
              </a:tabLst>
              <a:defRPr/>
            </a:pP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lang="en-US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Biaya</a:t>
            </a:r>
            <a:r>
              <a:rPr lang="en-US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Total (TC)</a:t>
            </a:r>
            <a:endParaRPr lang="en-US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174" name="Rectangle 14">
            <a:extLst>
              <a:ext uri="{FF2B5EF4-FFF2-40B4-BE49-F238E27FC236}">
                <a16:creationId xmlns:a16="http://schemas.microsoft.com/office/drawing/2014/main" id="{8D6CA435-7562-406F-9F6F-C8CC58782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6" y="3244850"/>
            <a:ext cx="500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2913" indent="-4429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FC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44E2CF5-BB5B-49B1-A536-6C5AEBBEB49C}"/>
              </a:ext>
            </a:extLst>
          </p:cNvPr>
          <p:cNvCxnSpPr>
            <a:stCxn id="31753" idx="0"/>
          </p:cNvCxnSpPr>
          <p:nvPr/>
        </p:nvCxnSpPr>
        <p:spPr>
          <a:xfrm flipV="1">
            <a:off x="2881314" y="3500438"/>
            <a:ext cx="4429125" cy="38100"/>
          </a:xfrm>
          <a:prstGeom prst="lin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FA19C555-D185-4618-BB72-E2F1E9508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285751"/>
            <a:ext cx="8072438" cy="740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endParaRPr lang="en-US" sz="1100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442913" indent="-442913">
              <a:buFont typeface="Arial" pitchFamily="34" charset="0"/>
              <a:buChar char="•"/>
              <a:defRPr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Kurva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tetap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merupakan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garis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lurus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sejajar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sumbu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x (output)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karena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besarnya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tidak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dipengaruhi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besarnya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produk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42913" indent="-442913">
              <a:buFont typeface="Arial" pitchFamily="34" charset="0"/>
              <a:buChar char="•"/>
              <a:defRPr/>
            </a:pP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442913" indent="-442913">
              <a:buFont typeface="Arial" pitchFamily="34" charset="0"/>
              <a:buChar char="•"/>
              <a:defRPr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Kurva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tampak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melengkung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mengikuti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efisiensi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penggunaan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faktor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.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Apabila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secara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teknis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penggunaan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faktor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efisien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(yang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digambarkan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oleh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elastisitas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)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variabelnya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rendah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,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sehingga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kenaikan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efisiensi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penggunaan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faktor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penurunan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sebaliknya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bila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ada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penurunan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efisiensi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faktor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menyebabkan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kenaikan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442913" indent="-442913">
              <a:buFont typeface="Arial" pitchFamily="34" charset="0"/>
              <a:buChar char="•"/>
              <a:defRPr/>
            </a:pPr>
            <a:endParaRPr lang="en-US" sz="2400" dirty="0">
              <a:ea typeface="Times New Roman" pitchFamily="18" charset="0"/>
              <a:cs typeface="Arial" pitchFamily="34" charset="0"/>
            </a:endParaRPr>
          </a:p>
          <a:p>
            <a:pPr marL="442913" indent="-442913">
              <a:buFont typeface="Arial" pitchFamily="34" charset="0"/>
              <a:buChar char="•"/>
              <a:defRPr/>
            </a:pPr>
            <a:r>
              <a:rPr lang="en-US" sz="2400" dirty="0" err="1">
                <a:ea typeface="Times New Roman" pitchFamily="18" charset="0"/>
                <a:cs typeface="Arial" pitchFamily="34" charset="0"/>
              </a:rPr>
              <a:t>Kurva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total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merupakan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penjumlahan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tetap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400" dirty="0">
                <a:ea typeface="Times New Roman" pitchFamily="18" charset="0"/>
                <a:cs typeface="Arial" pitchFamily="34" charset="0"/>
              </a:rPr>
              <a:t>.</a:t>
            </a:r>
          </a:p>
          <a:p>
            <a:pPr marL="442913" indent="-442913">
              <a:defRPr/>
            </a:pPr>
            <a:endParaRPr lang="en-US" sz="2000" dirty="0">
              <a:ea typeface="Times New Roman" pitchFamily="18" charset="0"/>
              <a:cs typeface="Arial" pitchFamily="34" charset="0"/>
            </a:endParaRPr>
          </a:p>
          <a:p>
            <a:pPr marL="442913" indent="-442913">
              <a:defRPr/>
            </a:pPr>
            <a:endParaRPr lang="en-US" sz="2000" dirty="0">
              <a:ea typeface="Times New Roman" pitchFamily="18" charset="0"/>
              <a:cs typeface="Arial" pitchFamily="34" charset="0"/>
            </a:endParaRPr>
          </a:p>
          <a:p>
            <a:pPr marL="442913" indent="-442913">
              <a:defRPr/>
            </a:pPr>
            <a:endParaRPr lang="en-US" sz="2000" dirty="0">
              <a:cs typeface="Arial" pitchFamily="34" charset="0"/>
            </a:endParaRPr>
          </a:p>
          <a:p>
            <a:pPr indent="457200" eaLnBrk="0" hangingPunct="0">
              <a:defRPr/>
            </a:pPr>
            <a:endParaRPr lang="en-US" sz="2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id="{7F8C6ECC-2331-4B9F-8FEC-C91867EE1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202" y="716920"/>
            <a:ext cx="11079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endParaRPr lang="en-US" altLang="en-US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7BB5E713-0DF3-48C4-90AF-1BF3473207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202" y="1107445"/>
            <a:ext cx="110799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endParaRPr lang="en-US" altLang="en-US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00446A14-7773-4653-B504-E8133BAC2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768850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	</a:t>
            </a:r>
            <a:endParaRPr lang="en-US" altLang="en-US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>
            <a:extLst>
              <a:ext uri="{FF2B5EF4-FFF2-40B4-BE49-F238E27FC236}">
                <a16:creationId xmlns:a16="http://schemas.microsoft.com/office/drawing/2014/main" id="{A01F8C6A-7D7D-449F-8874-BB778E457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703985"/>
              </p:ext>
            </p:extLst>
          </p:nvPr>
        </p:nvGraphicFramePr>
        <p:xfrm>
          <a:off x="2095501" y="2714626"/>
          <a:ext cx="12858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Equation" r:id="rId3" imgW="710891" imgH="393529" progId="Equation.3">
                  <p:embed/>
                </p:oleObj>
              </mc:Choice>
              <mc:Fallback>
                <p:oleObj name="Equation" r:id="rId3" imgW="710891" imgH="393529" progId="Equation.3">
                  <p:embed/>
                  <p:pic>
                    <p:nvPicPr>
                      <p:cNvPr id="1026" name="Object 2">
                        <a:extLst>
                          <a:ext uri="{FF2B5EF4-FFF2-40B4-BE49-F238E27FC236}">
                            <a16:creationId xmlns:a16="http://schemas.microsoft.com/office/drawing/2014/main" id="{A01F8C6A-7D7D-449F-8874-BB778E457A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1" y="2714626"/>
                        <a:ext cx="1285875" cy="714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>
            <a:extLst>
              <a:ext uri="{FF2B5EF4-FFF2-40B4-BE49-F238E27FC236}">
                <a16:creationId xmlns:a16="http://schemas.microsoft.com/office/drawing/2014/main" id="{3E608964-08CC-42D7-AE31-A7573A51D4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99466"/>
              </p:ext>
            </p:extLst>
          </p:nvPr>
        </p:nvGraphicFramePr>
        <p:xfrm>
          <a:off x="3952875" y="2714626"/>
          <a:ext cx="12144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Equation" r:id="rId5" imgW="723586" imgH="393529" progId="Equation.3">
                  <p:embed/>
                </p:oleObj>
              </mc:Choice>
              <mc:Fallback>
                <p:oleObj name="Equation" r:id="rId5" imgW="723586" imgH="393529" progId="Equation.3">
                  <p:embed/>
                  <p:pic>
                    <p:nvPicPr>
                      <p:cNvPr id="1027" name="Object 3">
                        <a:extLst>
                          <a:ext uri="{FF2B5EF4-FFF2-40B4-BE49-F238E27FC236}">
                            <a16:creationId xmlns:a16="http://schemas.microsoft.com/office/drawing/2014/main" id="{3E608964-08CC-42D7-AE31-A7573A51D4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75" y="2714626"/>
                        <a:ext cx="1214438" cy="714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>
            <a:extLst>
              <a:ext uri="{FF2B5EF4-FFF2-40B4-BE49-F238E27FC236}">
                <a16:creationId xmlns:a16="http://schemas.microsoft.com/office/drawing/2014/main" id="{A4E25AD6-95A1-4645-A67D-3DE6C162CC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60372"/>
              </p:ext>
            </p:extLst>
          </p:nvPr>
        </p:nvGraphicFramePr>
        <p:xfrm>
          <a:off x="5810251" y="2714625"/>
          <a:ext cx="128587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Equation" r:id="rId7" imgW="736280" imgH="393529" progId="Equation.3">
                  <p:embed/>
                </p:oleObj>
              </mc:Choice>
              <mc:Fallback>
                <p:oleObj name="Equation" r:id="rId7" imgW="736280" imgH="393529" progId="Equation.3">
                  <p:embed/>
                  <p:pic>
                    <p:nvPicPr>
                      <p:cNvPr id="1028" name="Object 4">
                        <a:extLst>
                          <a:ext uri="{FF2B5EF4-FFF2-40B4-BE49-F238E27FC236}">
                            <a16:creationId xmlns:a16="http://schemas.microsoft.com/office/drawing/2014/main" id="{A4E25AD6-95A1-4645-A67D-3DE6C162CC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1" y="2714625"/>
                        <a:ext cx="1285875" cy="642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4">
            <a:extLst>
              <a:ext uri="{FF2B5EF4-FFF2-40B4-BE49-F238E27FC236}">
                <a16:creationId xmlns:a16="http://schemas.microsoft.com/office/drawing/2014/main" id="{AE6061CD-3EE7-4A03-ABF0-F7BBC36EBF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2643188"/>
            <a:ext cx="2928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dimana Y = total produk</a:t>
            </a:r>
            <a:endParaRPr lang="en-US" altLang="en-US" sz="3200">
              <a:latin typeface="Calibri" panose="020F050202020403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sp>
        <p:nvSpPr>
          <p:cNvPr id="1030" name="Rectangle 5">
            <a:extLst>
              <a:ext uri="{FF2B5EF4-FFF2-40B4-BE49-F238E27FC236}">
                <a16:creationId xmlns:a16="http://schemas.microsoft.com/office/drawing/2014/main" id="{F27DB091-0B5A-4869-9FF1-958F6AAA1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4064" y="500064"/>
            <a:ext cx="83581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 err="1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altLang="en-US" sz="2000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rata-rata (</a:t>
            </a:r>
            <a:r>
              <a:rPr lang="en-US" altLang="en-US" sz="2000" b="1" i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average cost)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adalah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keseluruhan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menghasilkan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suatu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output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tertentu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dibagi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jumlah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unit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produk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dihasilkan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atau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merupakan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per unit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produksi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endParaRPr lang="en-US" altLang="en-US" sz="20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rata-rata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dapat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dibedakan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atas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Total Rata-rata (ATC), 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tetap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Rata-rata (AFC) dan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Biaya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>
                <a:ea typeface="Times New Roman" panose="02020603050405020304" pitchFamily="18" charset="0"/>
                <a:cs typeface="Arial" panose="020B0604020202020204" pitchFamily="34" charset="0"/>
              </a:rPr>
              <a:t>Variabel</a:t>
            </a:r>
            <a:r>
              <a:rPr lang="en-US" altLang="en-US" sz="2000" dirty="0">
                <a:ea typeface="Times New Roman" panose="02020603050405020304" pitchFamily="18" charset="0"/>
                <a:cs typeface="Arial" panose="020B0604020202020204" pitchFamily="34" charset="0"/>
              </a:rPr>
              <a:t> Rata-rata (AVC). </a:t>
            </a:r>
          </a:p>
        </p:txBody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72AD33A6-7697-4EAD-B667-44B185F1E8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3857625"/>
            <a:ext cx="8001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000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000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000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rata-rata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total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dibagi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total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jumlah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atau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per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satu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satuan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output. </a:t>
            </a:r>
          </a:p>
          <a:p>
            <a:pPr algn="just">
              <a:defRPr/>
            </a:pPr>
            <a:endParaRPr lang="en-US" sz="2000" dirty="0"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Apabila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faktor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X ,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harganya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Hx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, </a:t>
            </a:r>
            <a:endParaRPr lang="en-US" sz="2000" dirty="0"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US" sz="2000" dirty="0" err="1">
                <a:ea typeface="Times New Roman" pitchFamily="18" charset="0"/>
                <a:cs typeface="Arial" pitchFamily="34" charset="0"/>
              </a:rPr>
              <a:t>maka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biaya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variabel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adalah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VC = </a:t>
            </a:r>
            <a:r>
              <a:rPr lang="en-US" sz="2000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X.Hx</a:t>
            </a:r>
            <a:r>
              <a:rPr lang="en-US" sz="2000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. </a:t>
            </a:r>
            <a:endParaRPr lang="en-US" sz="2000" b="1" dirty="0">
              <a:solidFill>
                <a:srgbClr val="FFC000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>
            <a:extLst>
              <a:ext uri="{FF2B5EF4-FFF2-40B4-BE49-F238E27FC236}">
                <a16:creationId xmlns:a16="http://schemas.microsoft.com/office/drawing/2014/main" id="{AD021404-6286-49AB-A4AD-B50BBC983B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303840"/>
              </p:ext>
            </p:extLst>
          </p:nvPr>
        </p:nvGraphicFramePr>
        <p:xfrm>
          <a:off x="3167064" y="4071938"/>
          <a:ext cx="1285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Equation" r:id="rId3" imgW="888614" imgH="393529" progId="Equation.3">
                  <p:embed/>
                </p:oleObj>
              </mc:Choice>
              <mc:Fallback>
                <p:oleObj name="Equation" r:id="rId3" imgW="888614" imgH="393529" progId="Equation.3">
                  <p:embed/>
                  <p:pic>
                    <p:nvPicPr>
                      <p:cNvPr id="2050" name="Object 3">
                        <a:extLst>
                          <a:ext uri="{FF2B5EF4-FFF2-40B4-BE49-F238E27FC236}">
                            <a16:creationId xmlns:a16="http://schemas.microsoft.com/office/drawing/2014/main" id="{AD021404-6286-49AB-A4AD-B50BBC983B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4" y="4071938"/>
                        <a:ext cx="1285875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2">
            <a:extLst>
              <a:ext uri="{FF2B5EF4-FFF2-40B4-BE49-F238E27FC236}">
                <a16:creationId xmlns:a16="http://schemas.microsoft.com/office/drawing/2014/main" id="{41DFC8D4-5300-4B12-B140-08AA578E0F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325644"/>
              </p:ext>
            </p:extLst>
          </p:nvPr>
        </p:nvGraphicFramePr>
        <p:xfrm>
          <a:off x="5881688" y="4071938"/>
          <a:ext cx="1428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Equation" r:id="rId5" imgW="660113" imgH="393529" progId="Equation.3">
                  <p:embed/>
                </p:oleObj>
              </mc:Choice>
              <mc:Fallback>
                <p:oleObj name="Equation" r:id="rId5" imgW="660113" imgH="393529" progId="Equation.3">
                  <p:embed/>
                  <p:pic>
                    <p:nvPicPr>
                      <p:cNvPr id="2051" name="Object 2">
                        <a:extLst>
                          <a:ext uri="{FF2B5EF4-FFF2-40B4-BE49-F238E27FC236}">
                            <a16:creationId xmlns:a16="http://schemas.microsoft.com/office/drawing/2014/main" id="{41DFC8D4-5300-4B12-B140-08AA578E0F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4071938"/>
                        <a:ext cx="142875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1">
            <a:extLst>
              <a:ext uri="{FF2B5EF4-FFF2-40B4-BE49-F238E27FC236}">
                <a16:creationId xmlns:a16="http://schemas.microsoft.com/office/drawing/2014/main" id="{3F6F59E6-A660-4A51-A9C4-546F96089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40922"/>
              </p:ext>
            </p:extLst>
          </p:nvPr>
        </p:nvGraphicFramePr>
        <p:xfrm>
          <a:off x="3167064" y="5072063"/>
          <a:ext cx="121443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Equation" r:id="rId7" imgW="685800" imgH="393700" progId="Equation.3">
                  <p:embed/>
                </p:oleObj>
              </mc:Choice>
              <mc:Fallback>
                <p:oleObj name="Equation" r:id="rId7" imgW="685800" imgH="393700" progId="Equation.3">
                  <p:embed/>
                  <p:pic>
                    <p:nvPicPr>
                      <p:cNvPr id="2052" name="Object 1">
                        <a:extLst>
                          <a:ext uri="{FF2B5EF4-FFF2-40B4-BE49-F238E27FC236}">
                            <a16:creationId xmlns:a16="http://schemas.microsoft.com/office/drawing/2014/main" id="{3F6F59E6-A660-4A51-A9C4-546F96089D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4" y="5072063"/>
                        <a:ext cx="1214437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0" name="Rectangle 4">
            <a:extLst>
              <a:ext uri="{FF2B5EF4-FFF2-40B4-BE49-F238E27FC236}">
                <a16:creationId xmlns:a16="http://schemas.microsoft.com/office/drawing/2014/main" id="{2845B1CE-B0DD-467E-A415-36948F539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189" y="218699"/>
            <a:ext cx="835818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Apabila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 output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adalah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Y,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maka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  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AVC =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X.Hx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/ Y.      </a:t>
            </a:r>
            <a:r>
              <a:rPr lang="en-US" b="1" dirty="0">
                <a:ea typeface="Times New Roman" pitchFamily="18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= X/Y .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Hx</a:t>
            </a:r>
            <a:endParaRPr lang="en-US" b="1" dirty="0">
              <a:ea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en-US" dirty="0"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>
                <a:ea typeface="Times New Roman" pitchFamily="18" charset="0"/>
                <a:cs typeface="Arial" pitchFamily="34" charset="0"/>
              </a:rPr>
              <a:t>Y/X =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rata-rata,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maka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 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AVC =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Hx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/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Rata-rata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atau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(= </a:t>
            </a:r>
            <a:r>
              <a:rPr lang="en-US" b="1" dirty="0" err="1">
                <a:ea typeface="Times New Roman" pitchFamily="18" charset="0"/>
                <a:cs typeface="Arial" pitchFamily="34" charset="0"/>
              </a:rPr>
              <a:t>Hx</a:t>
            </a:r>
            <a:r>
              <a:rPr lang="en-US" b="1" dirty="0">
                <a:ea typeface="Times New Roman" pitchFamily="18" charset="0"/>
                <a:cs typeface="Arial" pitchFamily="34" charset="0"/>
              </a:rPr>
              <a:t> /PR)</a:t>
            </a:r>
          </a:p>
          <a:p>
            <a:pPr indent="457200" eaLnBrk="0" hangingPunct="0">
              <a:defRPr/>
            </a:pPr>
            <a:endParaRPr lang="en-US" dirty="0">
              <a:cs typeface="Arial" pitchFamily="34" charset="0"/>
            </a:endParaRPr>
          </a:p>
          <a:p>
            <a:pPr eaLnBrk="0" hangingPunct="0"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Oleh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karena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itu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</a:rPr>
              <a:t>apabila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: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	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PR </a:t>
            </a:r>
            <a:r>
              <a:rPr lang="en-US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meningkat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   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AVC </a:t>
            </a:r>
            <a:r>
              <a:rPr lang="en-US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akan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turun</a:t>
            </a:r>
            <a:endParaRPr lang="en-US" b="1" dirty="0">
              <a:solidFill>
                <a:srgbClr val="FFC000"/>
              </a:solidFill>
              <a:cs typeface="Arial" pitchFamily="34" charset="0"/>
              <a:sym typeface="Wingdings" pitchFamily="2" charset="2"/>
            </a:endParaRPr>
          </a:p>
          <a:p>
            <a:pPr indent="457200" eaLnBrk="0" hangingPunct="0">
              <a:defRPr/>
            </a:pP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	PR max               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AVC minimum</a:t>
            </a:r>
            <a:endParaRPr lang="en-US" b="1" dirty="0">
              <a:solidFill>
                <a:srgbClr val="FFC000"/>
              </a:solidFill>
              <a:cs typeface="Arial" pitchFamily="34" charset="0"/>
              <a:sym typeface="Wingdings" pitchFamily="2" charset="2"/>
            </a:endParaRPr>
          </a:p>
          <a:p>
            <a:pPr indent="457200" eaLnBrk="0" hangingPunct="0">
              <a:defRPr/>
            </a:pP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			PR </a:t>
            </a:r>
            <a:r>
              <a:rPr lang="en-US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turun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</a:t>
            </a:r>
            <a:r>
              <a:rPr lang="en-US" b="1" dirty="0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 AVC </a:t>
            </a:r>
            <a:r>
              <a:rPr lang="en-US" b="1" dirty="0" err="1">
                <a:solidFill>
                  <a:srgbClr val="FFC000"/>
                </a:solidFill>
                <a:ea typeface="Times New Roman" pitchFamily="18" charset="0"/>
                <a:cs typeface="Arial" pitchFamily="34" charset="0"/>
              </a:rPr>
              <a:t>naik</a:t>
            </a:r>
            <a:endParaRPr lang="en-US" b="1" dirty="0">
              <a:solidFill>
                <a:srgbClr val="FFC000"/>
              </a:solidFill>
              <a:cs typeface="Arial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variabel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rata-rata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akan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turun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dan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naik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bila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produksi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ditingkatkan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ilustrasi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4.7.),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tetapi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tetap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rata-rata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akan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terus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menerus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turun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bila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jumlah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produk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ditingkatkan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ilustrasi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4.8.). </a:t>
            </a:r>
          </a:p>
          <a:p>
            <a:pPr eaLnBrk="0" hangingPunct="0">
              <a:defRPr/>
            </a:pPr>
            <a:endParaRPr lang="en-US" dirty="0">
              <a:cs typeface="Arial" pitchFamily="34" charset="0"/>
              <a:sym typeface="Wingdings" pitchFamily="2" charset="2"/>
            </a:endParaRPr>
          </a:p>
          <a:p>
            <a:pPr eaLnBrk="0" hangingPunct="0">
              <a:defRPr/>
            </a:pPr>
            <a:r>
              <a:rPr lang="en-US" b="1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b="1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marjinal</a:t>
            </a:r>
            <a:r>
              <a:rPr lang="en-US" b="1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b="1" i="1" dirty="0">
                <a:ea typeface="Times New Roman" pitchFamily="18" charset="0"/>
                <a:cs typeface="Arial" pitchFamily="34" charset="0"/>
                <a:sym typeface="Wingdings" pitchFamily="2" charset="2"/>
              </a:rPr>
              <a:t>(</a:t>
            </a:r>
            <a:r>
              <a:rPr lang="en-US" b="1" i="1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manginal</a:t>
            </a:r>
            <a:r>
              <a:rPr lang="en-US" b="1" i="1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cost)</a:t>
            </a:r>
            <a:r>
              <a:rPr lang="en-US" b="1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adalah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besarnya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tambahan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biaya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sebagai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akibat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bertambahnya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satu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satuan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produk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 yang </a:t>
            </a:r>
            <a:r>
              <a:rPr lang="en-US" dirty="0" err="1">
                <a:ea typeface="Times New Roman" pitchFamily="18" charset="0"/>
                <a:cs typeface="Arial" pitchFamily="34" charset="0"/>
                <a:sym typeface="Wingdings" pitchFamily="2" charset="2"/>
              </a:rPr>
              <a:t>dihasilkan</a:t>
            </a:r>
            <a:r>
              <a:rPr lang="en-US" dirty="0">
                <a:ea typeface="Times New Roman" pitchFamily="18" charset="0"/>
                <a:cs typeface="Arial" pitchFamily="34" charset="0"/>
                <a:sym typeface="Wingdings" pitchFamily="2" charset="2"/>
              </a:rPr>
              <a:t>.</a:t>
            </a:r>
            <a:endParaRPr lang="en-US" dirty="0">
              <a:cs typeface="Arial" pitchFamily="34" charset="0"/>
              <a:sym typeface="Wingdings" pitchFamily="2" charset="2"/>
            </a:endParaRPr>
          </a:p>
          <a:p>
            <a:pPr indent="457200" eaLnBrk="0" hangingPunct="0"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73347B01-6D48-409B-8DD1-B4292CF0E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4143375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karena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FF3A95B5-52FC-41CB-AA39-FB6ACDBDF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643438"/>
            <a:ext cx="76152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just">
              <a:defRPr/>
            </a:pPr>
            <a:r>
              <a:rPr lang="en-US" i="1" dirty="0">
                <a:solidFill>
                  <a:schemeClr val="bg1">
                    <a:lumMod val="95000"/>
                  </a:schemeClr>
                </a:solidFill>
                <a:ea typeface="Times New Roman" pitchFamily="18" charset="0"/>
                <a:cs typeface="Arial" pitchFamily="34" charset="0"/>
              </a:rPr>
              <a:t>				                </a:t>
            </a:r>
            <a:r>
              <a:rPr lang="en-US" i="1" dirty="0">
                <a:ea typeface="Times New Roman" pitchFamily="18" charset="0"/>
                <a:cs typeface="Arial" pitchFamily="34" charset="0"/>
              </a:rPr>
              <a:t>(Marginal Product)</a:t>
            </a:r>
            <a:endParaRPr lang="en-US" dirty="0">
              <a:cs typeface="Arial" pitchFamily="34" charset="0"/>
            </a:endParaRPr>
          </a:p>
          <a:p>
            <a:pPr algn="just" eaLnBrk="0" hangingPunct="0">
              <a:defRPr/>
            </a:pPr>
            <a:r>
              <a:rPr lang="en-US" dirty="0" err="1">
                <a:ea typeface="Times New Roman" pitchFamily="18" charset="0"/>
                <a:cs typeface="Arial" pitchFamily="34" charset="0"/>
              </a:rPr>
              <a:t>Maka</a:t>
            </a:r>
            <a:r>
              <a:rPr lang="en-US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056" name="Rectangle 7">
            <a:extLst>
              <a:ext uri="{FF2B5EF4-FFF2-40B4-BE49-F238E27FC236}">
                <a16:creationId xmlns:a16="http://schemas.microsoft.com/office/drawing/2014/main" id="{20FD3F4D-457A-4E55-9ACF-240DAAE31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5786439"/>
            <a:ext cx="8429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Oleh </a:t>
            </a:r>
            <a:r>
              <a:rPr lang="en-US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karena</a:t>
            </a:r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itu</a:t>
            </a:r>
            <a:r>
              <a:rPr lang="en-U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apabila</a:t>
            </a:r>
            <a:r>
              <a:rPr lang="en-US" altLang="en-US" b="1" dirty="0">
                <a:ea typeface="Times New Roman" panose="02020603050405020304" pitchFamily="18" charset="0"/>
                <a:cs typeface="Arial" panose="020B0604020202020204" pitchFamily="34" charset="0"/>
              </a:rPr>
              <a:t>:     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MP </a:t>
            </a:r>
            <a:r>
              <a:rPr lang="en-US" altLang="en-US" b="1" dirty="0" err="1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meningkat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MC </a:t>
            </a:r>
            <a:r>
              <a:rPr lang="en-US" altLang="en-US" b="1" dirty="0" err="1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turun</a:t>
            </a:r>
            <a:endParaRPr lang="en-US" altLang="en-US" b="1" dirty="0">
              <a:solidFill>
                <a:srgbClr val="FFC000"/>
              </a:solidFill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	MP </a:t>
            </a:r>
            <a:r>
              <a:rPr lang="en-US" altLang="en-US" b="1" dirty="0" err="1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maksimum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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MC minimum</a:t>
            </a:r>
            <a:endParaRPr lang="en-US" altLang="en-US" b="1" dirty="0">
              <a:solidFill>
                <a:srgbClr val="FFC000"/>
              </a:solidFill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just"/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		MP </a:t>
            </a:r>
            <a:r>
              <a:rPr lang="en-US" altLang="en-US" b="1" dirty="0" err="1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turun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	</a:t>
            </a:r>
            <a:r>
              <a:rPr lang="en-US" altLang="en-US" b="1" dirty="0">
                <a:solidFill>
                  <a:srgbClr val="FFC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MC naik</a:t>
            </a:r>
            <a:endParaRPr lang="en-US" altLang="en-US" b="1" dirty="0">
              <a:solidFill>
                <a:srgbClr val="FFC000"/>
              </a:solidFill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3">
            <a:extLst>
              <a:ext uri="{FF2B5EF4-FFF2-40B4-BE49-F238E27FC236}">
                <a16:creationId xmlns:a16="http://schemas.microsoft.com/office/drawing/2014/main" id="{B5833807-81A5-4C42-AF03-A3BA73A3E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9219" name="Rectangle 19">
            <a:extLst>
              <a:ext uri="{FF2B5EF4-FFF2-40B4-BE49-F238E27FC236}">
                <a16:creationId xmlns:a16="http://schemas.microsoft.com/office/drawing/2014/main" id="{BEE2AE21-4CD6-4316-8D61-176CD63143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57201"/>
            <a:ext cx="1108075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en-US" sz="900">
                <a:latin typeface="Calibri" panose="020F0502020204030204" pitchFamily="34" charset="0"/>
              </a:rPr>
            </a:br>
            <a:endParaRPr lang="en-US" altLang="en-US">
              <a:latin typeface="Calibri" panose="020F0502020204030204" pitchFamily="34" charset="0"/>
            </a:endParaRPr>
          </a:p>
          <a:p>
            <a:r>
              <a:rPr lang="en-US" altLang="en-US" sz="110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</a:t>
            </a:r>
            <a:endParaRPr lang="en-US" altLang="en-US" sz="900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D8FFCBD-262A-4657-89CD-F31F6B30D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32479"/>
              </p:ext>
            </p:extLst>
          </p:nvPr>
        </p:nvGraphicFramePr>
        <p:xfrm>
          <a:off x="1524001" y="3143251"/>
          <a:ext cx="8429625" cy="500063"/>
        </p:xfrm>
        <a:graphic>
          <a:graphicData uri="http://schemas.openxmlformats.org/drawingml/2006/table">
            <a:tbl>
              <a:tblPr/>
              <a:tblGrid>
                <a:gridCol w="4831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7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0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    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Ilustrasi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4.7.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Kurva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Biaya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Tetap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Rata-rata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                           (AFC)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101725" indent="-1101725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Ilustrasi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4.8.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Kurva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Biaya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Variabel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ahoma"/>
                          <a:ea typeface="Times New Roman"/>
                        </a:rPr>
                        <a:t>    Rata-rata  (AVC)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9223" name="Group 42">
            <a:extLst>
              <a:ext uri="{FF2B5EF4-FFF2-40B4-BE49-F238E27FC236}">
                <a16:creationId xmlns:a16="http://schemas.microsoft.com/office/drawing/2014/main" id="{BA00365A-956B-45FD-A6C9-293ECA1B0CED}"/>
              </a:ext>
            </a:extLst>
          </p:cNvPr>
          <p:cNvGrpSpPr>
            <a:grpSpLocks/>
          </p:cNvGrpSpPr>
          <p:nvPr/>
        </p:nvGrpSpPr>
        <p:grpSpPr bwMode="auto">
          <a:xfrm>
            <a:off x="1809751" y="571501"/>
            <a:ext cx="4213225" cy="2786187"/>
            <a:chOff x="2081" y="6453"/>
            <a:chExt cx="6188" cy="5103"/>
          </a:xfrm>
        </p:grpSpPr>
        <p:sp>
          <p:nvSpPr>
            <p:cNvPr id="33825" name="Freeform 48">
              <a:extLst>
                <a:ext uri="{FF2B5EF4-FFF2-40B4-BE49-F238E27FC236}">
                  <a16:creationId xmlns:a16="http://schemas.microsoft.com/office/drawing/2014/main" id="{9A295963-EB65-41AE-A1BC-4E654E67C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6814"/>
              <a:ext cx="3696" cy="3640"/>
            </a:xfrm>
            <a:custGeom>
              <a:avLst/>
              <a:gdLst>
                <a:gd name="T0" fmla="*/ 0 w 3695"/>
                <a:gd name="T1" fmla="*/ 0 h 3642"/>
                <a:gd name="T2" fmla="*/ 5 w 3695"/>
                <a:gd name="T3" fmla="*/ 3642 h 3642"/>
                <a:gd name="T4" fmla="*/ 3695 w 3695"/>
                <a:gd name="T5" fmla="*/ 3642 h 3642"/>
                <a:gd name="T6" fmla="*/ 0 60000 65536"/>
                <a:gd name="T7" fmla="*/ 0 60000 65536"/>
                <a:gd name="T8" fmla="*/ 0 60000 65536"/>
                <a:gd name="T9" fmla="*/ 0 w 3695"/>
                <a:gd name="T10" fmla="*/ 0 h 3642"/>
                <a:gd name="T11" fmla="*/ 3695 w 3695"/>
                <a:gd name="T12" fmla="*/ 3642 h 3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5" h="3642">
                  <a:moveTo>
                    <a:pt x="0" y="0"/>
                  </a:moveTo>
                  <a:lnTo>
                    <a:pt x="5" y="3642"/>
                  </a:lnTo>
                  <a:lnTo>
                    <a:pt x="3695" y="36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9252" name="Text Box 47">
              <a:extLst>
                <a:ext uri="{FF2B5EF4-FFF2-40B4-BE49-F238E27FC236}">
                  <a16:creationId xmlns:a16="http://schemas.microsoft.com/office/drawing/2014/main" id="{43ACB9A0-2EB5-49E3-A151-0ADC270A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" y="6453"/>
              <a:ext cx="1676" cy="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Cost (Rp)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253" name="Text Box 46">
              <a:extLst>
                <a:ext uri="{FF2B5EF4-FFF2-40B4-BE49-F238E27FC236}">
                  <a16:creationId xmlns:a16="http://schemas.microsoft.com/office/drawing/2014/main" id="{7ACE464B-3133-4CD3-9523-827893FA75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8" y="9855"/>
              <a:ext cx="85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AFC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65" name="Text Box 45">
              <a:extLst>
                <a:ext uri="{FF2B5EF4-FFF2-40B4-BE49-F238E27FC236}">
                  <a16:creationId xmlns:a16="http://schemas.microsoft.com/office/drawing/2014/main" id="{73DF0150-EB9D-4612-A90B-F7E65FA12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7" y="10509"/>
              <a:ext cx="1902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  <a:cs typeface="Times New Roman" pitchFamily="18" charset="0"/>
                </a:rPr>
                <a:t>Output</a:t>
              </a: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  <a:ea typeface="Times New Roman" pitchFamily="18" charset="0"/>
                </a:rPr>
                <a:t> (RP)</a:t>
              </a: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3829" name="Freeform 44">
              <a:extLst>
                <a:ext uri="{FF2B5EF4-FFF2-40B4-BE49-F238E27FC236}">
                  <a16:creationId xmlns:a16="http://schemas.microsoft.com/office/drawing/2014/main" id="{79E914B5-4805-4957-B2C9-8AF39E83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9" y="7950"/>
              <a:ext cx="3178" cy="2186"/>
            </a:xfrm>
            <a:custGeom>
              <a:avLst/>
              <a:gdLst>
                <a:gd name="T0" fmla="*/ 0 w 3179"/>
                <a:gd name="T1" fmla="*/ 0 h 2187"/>
                <a:gd name="T2" fmla="*/ 1131 w 3179"/>
                <a:gd name="T3" fmla="*/ 1587 h 2187"/>
                <a:gd name="T4" fmla="*/ 3179 w 3179"/>
                <a:gd name="T5" fmla="*/ 2160 h 2187"/>
                <a:gd name="T6" fmla="*/ 0 60000 65536"/>
                <a:gd name="T7" fmla="*/ 0 60000 65536"/>
                <a:gd name="T8" fmla="*/ 0 60000 65536"/>
                <a:gd name="T9" fmla="*/ 0 w 3179"/>
                <a:gd name="T10" fmla="*/ 0 h 2187"/>
                <a:gd name="T11" fmla="*/ 3179 w 3179"/>
                <a:gd name="T12" fmla="*/ 2187 h 21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79" h="2187">
                  <a:moveTo>
                    <a:pt x="0" y="0"/>
                  </a:moveTo>
                  <a:cubicBezTo>
                    <a:pt x="171" y="567"/>
                    <a:pt x="601" y="1227"/>
                    <a:pt x="1131" y="1587"/>
                  </a:cubicBezTo>
                  <a:cubicBezTo>
                    <a:pt x="1661" y="1947"/>
                    <a:pt x="2631" y="2187"/>
                    <a:pt x="3179" y="216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56363" name="Text Box 43">
              <a:extLst>
                <a:ext uri="{FF2B5EF4-FFF2-40B4-BE49-F238E27FC236}">
                  <a16:creationId xmlns:a16="http://schemas.microsoft.com/office/drawing/2014/main" id="{F95DF784-77FA-4931-8C7A-A178DBA36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" y="10410"/>
              <a:ext cx="748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  <a:ea typeface="Times New Roman" pitchFamily="18" charset="0"/>
                </a:rPr>
                <a:t>0</a:t>
              </a: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9224" name="Group 32">
            <a:extLst>
              <a:ext uri="{FF2B5EF4-FFF2-40B4-BE49-F238E27FC236}">
                <a16:creationId xmlns:a16="http://schemas.microsoft.com/office/drawing/2014/main" id="{8389D7AB-CBFA-4554-9CBF-84A1B92549A2}"/>
              </a:ext>
            </a:extLst>
          </p:cNvPr>
          <p:cNvGrpSpPr>
            <a:grpSpLocks/>
          </p:cNvGrpSpPr>
          <p:nvPr/>
        </p:nvGrpSpPr>
        <p:grpSpPr bwMode="auto">
          <a:xfrm>
            <a:off x="5810250" y="571501"/>
            <a:ext cx="4071938" cy="2428875"/>
            <a:chOff x="2081" y="10863"/>
            <a:chExt cx="6089" cy="4498"/>
          </a:xfrm>
        </p:grpSpPr>
        <p:sp>
          <p:nvSpPr>
            <p:cNvPr id="33816" name="Freeform 41">
              <a:extLst>
                <a:ext uri="{FF2B5EF4-FFF2-40B4-BE49-F238E27FC236}">
                  <a16:creationId xmlns:a16="http://schemas.microsoft.com/office/drawing/2014/main" id="{95D00462-7435-4189-8FD7-CBFA95B75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" y="11222"/>
              <a:ext cx="3696" cy="3642"/>
            </a:xfrm>
            <a:custGeom>
              <a:avLst/>
              <a:gdLst>
                <a:gd name="T0" fmla="*/ 0 w 3695"/>
                <a:gd name="T1" fmla="*/ 0 h 3642"/>
                <a:gd name="T2" fmla="*/ 5 w 3695"/>
                <a:gd name="T3" fmla="*/ 3642 h 3642"/>
                <a:gd name="T4" fmla="*/ 3695 w 3695"/>
                <a:gd name="T5" fmla="*/ 3642 h 3642"/>
                <a:gd name="T6" fmla="*/ 0 60000 65536"/>
                <a:gd name="T7" fmla="*/ 0 60000 65536"/>
                <a:gd name="T8" fmla="*/ 0 60000 65536"/>
                <a:gd name="T9" fmla="*/ 0 w 3695"/>
                <a:gd name="T10" fmla="*/ 0 h 3642"/>
                <a:gd name="T11" fmla="*/ 3695 w 3695"/>
                <a:gd name="T12" fmla="*/ 3642 h 3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5" h="3642">
                  <a:moveTo>
                    <a:pt x="0" y="0"/>
                  </a:moveTo>
                  <a:lnTo>
                    <a:pt x="5" y="3642"/>
                  </a:lnTo>
                  <a:lnTo>
                    <a:pt x="3695" y="36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9243" name="Text Box 40">
              <a:extLst>
                <a:ext uri="{FF2B5EF4-FFF2-40B4-BE49-F238E27FC236}">
                  <a16:creationId xmlns:a16="http://schemas.microsoft.com/office/drawing/2014/main" id="{35D27A4B-94E3-4649-9BB0-386037F541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1" y="10863"/>
              <a:ext cx="1495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Cost (Rp)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59" name="Text Box 39">
              <a:extLst>
                <a:ext uri="{FF2B5EF4-FFF2-40B4-BE49-F238E27FC236}">
                  <a16:creationId xmlns:a16="http://schemas.microsoft.com/office/drawing/2014/main" id="{287FF56B-B82D-49C0-9DAB-B27538669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3968"/>
              <a:ext cx="1496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libri" pitchFamily="34" charset="0"/>
                  <a:ea typeface="Times New Roman" pitchFamily="18" charset="0"/>
                </a:rPr>
                <a:t>AP . max</a:t>
              </a:r>
              <a:endParaRPr lang="en-US" sz="16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9245" name="Text Box 38">
              <a:extLst>
                <a:ext uri="{FF2B5EF4-FFF2-40B4-BE49-F238E27FC236}">
                  <a16:creationId xmlns:a16="http://schemas.microsoft.com/office/drawing/2014/main" id="{723F073A-5C2C-4505-B2E7-828065E6AF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7" y="14700"/>
              <a:ext cx="1923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Output 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3820" name="Freeform 37">
              <a:extLst>
                <a:ext uri="{FF2B5EF4-FFF2-40B4-BE49-F238E27FC236}">
                  <a16:creationId xmlns:a16="http://schemas.microsoft.com/office/drawing/2014/main" id="{72D8F703-F59A-4D8A-9EC1-4DE41015B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12674"/>
              <a:ext cx="3269" cy="1232"/>
            </a:xfrm>
            <a:custGeom>
              <a:avLst/>
              <a:gdLst>
                <a:gd name="T0" fmla="*/ 0 w 3270"/>
                <a:gd name="T1" fmla="*/ 645 h 1230"/>
                <a:gd name="T2" fmla="*/ 1200 w 3270"/>
                <a:gd name="T3" fmla="*/ 1215 h 1230"/>
                <a:gd name="T4" fmla="*/ 3270 w 3270"/>
                <a:gd name="T5" fmla="*/ 0 h 1230"/>
                <a:gd name="T6" fmla="*/ 0 60000 65536"/>
                <a:gd name="T7" fmla="*/ 0 60000 65536"/>
                <a:gd name="T8" fmla="*/ 0 60000 65536"/>
                <a:gd name="T9" fmla="*/ 0 w 3270"/>
                <a:gd name="T10" fmla="*/ 0 h 1230"/>
                <a:gd name="T11" fmla="*/ 3270 w 3270"/>
                <a:gd name="T12" fmla="*/ 1230 h 12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270" h="1230">
                  <a:moveTo>
                    <a:pt x="0" y="645"/>
                  </a:moveTo>
                  <a:cubicBezTo>
                    <a:pt x="90" y="900"/>
                    <a:pt x="615" y="1230"/>
                    <a:pt x="1200" y="1215"/>
                  </a:cubicBezTo>
                  <a:cubicBezTo>
                    <a:pt x="1785" y="1200"/>
                    <a:pt x="2805" y="690"/>
                    <a:pt x="3270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56356" name="Text Box 36">
              <a:extLst>
                <a:ext uri="{FF2B5EF4-FFF2-40B4-BE49-F238E27FC236}">
                  <a16:creationId xmlns:a16="http://schemas.microsoft.com/office/drawing/2014/main" id="{8EF8B57D-0B2D-42A5-902B-FE244C2C8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2" y="14820"/>
              <a:ext cx="750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2">
                      <a:lumMod val="20000"/>
                      <a:lumOff val="80000"/>
                    </a:schemeClr>
                  </a:solidFill>
                  <a:latin typeface="Calibri" pitchFamily="34" charset="0"/>
                  <a:ea typeface="Times New Roman" pitchFamily="18" charset="0"/>
                </a:rPr>
                <a:t>0</a:t>
              </a:r>
              <a:endParaRPr lang="en-US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33822" name="Line 35">
              <a:extLst>
                <a:ext uri="{FF2B5EF4-FFF2-40B4-BE49-F238E27FC236}">
                  <a16:creationId xmlns:a16="http://schemas.microsoft.com/office/drawing/2014/main" id="{8AC204B0-00C8-4BDE-B5F4-3291609136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4" y="13909"/>
              <a:ext cx="0" cy="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  <p:sp>
          <p:nvSpPr>
            <p:cNvPr id="33824" name="Freeform 33">
              <a:extLst>
                <a:ext uri="{FF2B5EF4-FFF2-40B4-BE49-F238E27FC236}">
                  <a16:creationId xmlns:a16="http://schemas.microsoft.com/office/drawing/2014/main" id="{2B122BF3-1DE3-402E-AAE2-4988BB0D4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13935"/>
              <a:ext cx="494" cy="270"/>
            </a:xfrm>
            <a:custGeom>
              <a:avLst/>
              <a:gdLst>
                <a:gd name="T0" fmla="*/ 0 w 495"/>
                <a:gd name="T1" fmla="*/ 0 h 270"/>
                <a:gd name="T2" fmla="*/ 495 w 495"/>
                <a:gd name="T3" fmla="*/ 270 h 270"/>
                <a:gd name="T4" fmla="*/ 0 60000 65536"/>
                <a:gd name="T5" fmla="*/ 0 60000 65536"/>
                <a:gd name="T6" fmla="*/ 0 w 495"/>
                <a:gd name="T7" fmla="*/ 0 h 270"/>
                <a:gd name="T8" fmla="*/ 495 w 495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5" h="270">
                  <a:moveTo>
                    <a:pt x="0" y="0"/>
                  </a:moveTo>
                  <a:lnTo>
                    <a:pt x="495" y="2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</a:endParaRPr>
            </a:p>
          </p:txBody>
        </p:sp>
      </p:grpSp>
      <p:grpSp>
        <p:nvGrpSpPr>
          <p:cNvPr id="9225" name="Group 20">
            <a:extLst>
              <a:ext uri="{FF2B5EF4-FFF2-40B4-BE49-F238E27FC236}">
                <a16:creationId xmlns:a16="http://schemas.microsoft.com/office/drawing/2014/main" id="{E5C0459D-8E76-469A-833D-5AA882DEFC85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3714750"/>
            <a:ext cx="3857927" cy="2571750"/>
            <a:chOff x="2268" y="2268"/>
            <a:chExt cx="5192" cy="4498"/>
          </a:xfrm>
        </p:grpSpPr>
        <p:sp>
          <p:nvSpPr>
            <p:cNvPr id="9231" name="Freeform 31">
              <a:extLst>
                <a:ext uri="{FF2B5EF4-FFF2-40B4-BE49-F238E27FC236}">
                  <a16:creationId xmlns:a16="http://schemas.microsoft.com/office/drawing/2014/main" id="{32B0AEF4-0760-4E33-A1A3-56CBBBB5D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628"/>
              <a:ext cx="3695" cy="3642"/>
            </a:xfrm>
            <a:custGeom>
              <a:avLst/>
              <a:gdLst>
                <a:gd name="T0" fmla="*/ 0 w 3695"/>
                <a:gd name="T1" fmla="*/ 0 h 3642"/>
                <a:gd name="T2" fmla="*/ 5 w 3695"/>
                <a:gd name="T3" fmla="*/ 3642 h 3642"/>
                <a:gd name="T4" fmla="*/ 3695 w 3695"/>
                <a:gd name="T5" fmla="*/ 3642 h 3642"/>
                <a:gd name="T6" fmla="*/ 0 60000 65536"/>
                <a:gd name="T7" fmla="*/ 0 60000 65536"/>
                <a:gd name="T8" fmla="*/ 0 60000 65536"/>
                <a:gd name="T9" fmla="*/ 0 w 3695"/>
                <a:gd name="T10" fmla="*/ 0 h 3642"/>
                <a:gd name="T11" fmla="*/ 3695 w 3695"/>
                <a:gd name="T12" fmla="*/ 3642 h 36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95" h="3642">
                  <a:moveTo>
                    <a:pt x="0" y="0"/>
                  </a:moveTo>
                  <a:lnTo>
                    <a:pt x="5" y="3642"/>
                  </a:lnTo>
                  <a:lnTo>
                    <a:pt x="3695" y="364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9232" name="Text Box 30">
              <a:extLst>
                <a:ext uri="{FF2B5EF4-FFF2-40B4-BE49-F238E27FC236}">
                  <a16:creationId xmlns:a16="http://schemas.microsoft.com/office/drawing/2014/main" id="{F1A1DF43-3AA8-46EC-B040-D2F59DEC7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8" y="2268"/>
              <a:ext cx="1310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Times New Roman" panose="02020603050405020304" pitchFamily="18" charset="0"/>
                </a:rPr>
                <a:t>Cost (Rp)</a:t>
              </a:r>
              <a:endParaRPr lang="en-US" altLang="en-US" sz="1600" b="1" dirty="0">
                <a:solidFill>
                  <a:srgbClr val="FF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349" name="Text Box 29">
              <a:extLst>
                <a:ext uri="{FF2B5EF4-FFF2-40B4-BE49-F238E27FC236}">
                  <a16:creationId xmlns:a16="http://schemas.microsoft.com/office/drawing/2014/main" id="{BD9A1599-AE0D-41BF-B81A-6044DB06AE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" y="5372"/>
              <a:ext cx="1496" cy="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Calibri" pitchFamily="34" charset="0"/>
                  <a:ea typeface="Times New Roman" pitchFamily="18" charset="0"/>
                </a:rPr>
                <a:t>MP max</a:t>
              </a:r>
              <a:endParaRPr lang="en-US" sz="16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56347" name="Freeform 27">
              <a:extLst>
                <a:ext uri="{FF2B5EF4-FFF2-40B4-BE49-F238E27FC236}">
                  <a16:creationId xmlns:a16="http://schemas.microsoft.com/office/drawing/2014/main" id="{25285429-E929-4F67-9F8F-082EB1D32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3615"/>
              <a:ext cx="3376" cy="1788"/>
            </a:xfrm>
            <a:custGeom>
              <a:avLst/>
              <a:gdLst/>
              <a:ahLst/>
              <a:cxnLst>
                <a:cxn ang="0">
                  <a:pos x="0" y="825"/>
                </a:cxn>
                <a:cxn ang="0">
                  <a:pos x="1260" y="1650"/>
                </a:cxn>
                <a:cxn ang="0">
                  <a:pos x="3375" y="0"/>
                </a:cxn>
              </a:cxnLst>
              <a:rect l="0" t="0" r="r" b="b"/>
              <a:pathLst>
                <a:path w="3375" h="1788">
                  <a:moveTo>
                    <a:pt x="0" y="825"/>
                  </a:moveTo>
                  <a:cubicBezTo>
                    <a:pt x="171" y="1392"/>
                    <a:pt x="697" y="1788"/>
                    <a:pt x="1260" y="1650"/>
                  </a:cubicBezTo>
                  <a:cubicBezTo>
                    <a:pt x="1823" y="1512"/>
                    <a:pt x="2955" y="510"/>
                    <a:pt x="3375" y="0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bg1">
                    <a:lumMod val="95000"/>
                  </a:schemeClr>
                </a:solidFill>
                <a:latin typeface="Arial" charset="0"/>
              </a:endParaRPr>
            </a:p>
          </p:txBody>
        </p:sp>
        <p:sp>
          <p:nvSpPr>
            <p:cNvPr id="56346" name="Text Box 26">
              <a:extLst>
                <a:ext uri="{FF2B5EF4-FFF2-40B4-BE49-F238E27FC236}">
                  <a16:creationId xmlns:a16="http://schemas.microsoft.com/office/drawing/2014/main" id="{AF06297A-1FAF-46D8-870E-AA36B4FF7E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1" y="6227"/>
              <a:ext cx="748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latin typeface="Calibri" pitchFamily="34" charset="0"/>
                  <a:ea typeface="Times New Roman" pitchFamily="18" charset="0"/>
                </a:rPr>
                <a:t>0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9237" name="Line 25">
              <a:extLst>
                <a:ext uri="{FF2B5EF4-FFF2-40B4-BE49-F238E27FC236}">
                  <a16:creationId xmlns:a16="http://schemas.microsoft.com/office/drawing/2014/main" id="{4CEF776D-ADC2-4026-BFFE-644F67927A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0" y="5313"/>
              <a:ext cx="0" cy="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Text Box 24">
              <a:extLst>
                <a:ext uri="{FF2B5EF4-FFF2-40B4-BE49-F238E27FC236}">
                  <a16:creationId xmlns:a16="http://schemas.microsoft.com/office/drawing/2014/main" id="{05C220E3-8F3E-496A-BCFB-DD2BA56F3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9" y="2768"/>
              <a:ext cx="891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en-US" sz="1400" b="1" dirty="0">
                  <a:solidFill>
                    <a:srgbClr val="FF0000"/>
                  </a:solidFill>
                  <a:latin typeface="Tahoma" pitchFamily="34" charset="0"/>
                  <a:ea typeface="Times New Roman" pitchFamily="18" charset="0"/>
                  <a:cs typeface="Tahoma" pitchFamily="34" charset="0"/>
                </a:rPr>
                <a:t>MC</a:t>
              </a:r>
              <a:endParaRPr lang="en-US" sz="16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9239" name="Freeform 23">
              <a:extLst>
                <a:ext uri="{FF2B5EF4-FFF2-40B4-BE49-F238E27FC236}">
                  <a16:creationId xmlns:a16="http://schemas.microsoft.com/office/drawing/2014/main" id="{8DE5A5B7-A953-4A3E-A95A-8D03B5762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" y="5340"/>
              <a:ext cx="495" cy="270"/>
            </a:xfrm>
            <a:custGeom>
              <a:avLst/>
              <a:gdLst>
                <a:gd name="T0" fmla="*/ 0 w 495"/>
                <a:gd name="T1" fmla="*/ 0 h 270"/>
                <a:gd name="T2" fmla="*/ 495 w 495"/>
                <a:gd name="T3" fmla="*/ 270 h 270"/>
                <a:gd name="T4" fmla="*/ 0 60000 65536"/>
                <a:gd name="T5" fmla="*/ 0 60000 65536"/>
                <a:gd name="T6" fmla="*/ 0 w 495"/>
                <a:gd name="T7" fmla="*/ 0 h 270"/>
                <a:gd name="T8" fmla="*/ 495 w 495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5" h="270">
                  <a:moveTo>
                    <a:pt x="0" y="0"/>
                  </a:moveTo>
                  <a:lnTo>
                    <a:pt x="495" y="27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9240" name="Freeform 22">
              <a:extLst>
                <a:ext uri="{FF2B5EF4-FFF2-40B4-BE49-F238E27FC236}">
                  <a16:creationId xmlns:a16="http://schemas.microsoft.com/office/drawing/2014/main" id="{A549882A-8265-4D1D-8B3D-5BFF65920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4608"/>
              <a:ext cx="330" cy="387"/>
            </a:xfrm>
            <a:custGeom>
              <a:avLst/>
              <a:gdLst>
                <a:gd name="T0" fmla="*/ 0 w 330"/>
                <a:gd name="T1" fmla="*/ 0 h 387"/>
                <a:gd name="T2" fmla="*/ 135 w 330"/>
                <a:gd name="T3" fmla="*/ 237 h 387"/>
                <a:gd name="T4" fmla="*/ 330 w 330"/>
                <a:gd name="T5" fmla="*/ 387 h 387"/>
                <a:gd name="T6" fmla="*/ 0 60000 65536"/>
                <a:gd name="T7" fmla="*/ 0 60000 65536"/>
                <a:gd name="T8" fmla="*/ 0 60000 65536"/>
                <a:gd name="T9" fmla="*/ 0 w 330"/>
                <a:gd name="T10" fmla="*/ 0 h 387"/>
                <a:gd name="T11" fmla="*/ 330 w 330"/>
                <a:gd name="T12" fmla="*/ 387 h 3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" h="387">
                  <a:moveTo>
                    <a:pt x="0" y="0"/>
                  </a:moveTo>
                  <a:cubicBezTo>
                    <a:pt x="22" y="39"/>
                    <a:pt x="80" y="173"/>
                    <a:pt x="135" y="237"/>
                  </a:cubicBezTo>
                  <a:cubicBezTo>
                    <a:pt x="190" y="301"/>
                    <a:pt x="290" y="356"/>
                    <a:pt x="330" y="38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  <p:sp>
          <p:nvSpPr>
            <p:cNvPr id="9241" name="Freeform 21">
              <a:extLst>
                <a:ext uri="{FF2B5EF4-FFF2-40B4-BE49-F238E27FC236}">
                  <a16:creationId xmlns:a16="http://schemas.microsoft.com/office/drawing/2014/main" id="{ABA2A794-459D-4365-89AE-FE9A4ECE0864}"/>
                </a:ext>
              </a:extLst>
            </p:cNvPr>
            <p:cNvSpPr>
              <a:spLocks/>
            </p:cNvSpPr>
            <p:nvPr/>
          </p:nvSpPr>
          <p:spPr bwMode="auto">
            <a:xfrm rot="-4918930">
              <a:off x="4541" y="4834"/>
              <a:ext cx="330" cy="387"/>
            </a:xfrm>
            <a:custGeom>
              <a:avLst/>
              <a:gdLst>
                <a:gd name="T0" fmla="*/ 0 w 330"/>
                <a:gd name="T1" fmla="*/ 0 h 387"/>
                <a:gd name="T2" fmla="*/ 135 w 330"/>
                <a:gd name="T3" fmla="*/ 237 h 387"/>
                <a:gd name="T4" fmla="*/ 330 w 330"/>
                <a:gd name="T5" fmla="*/ 387 h 387"/>
                <a:gd name="T6" fmla="*/ 0 60000 65536"/>
                <a:gd name="T7" fmla="*/ 0 60000 65536"/>
                <a:gd name="T8" fmla="*/ 0 60000 65536"/>
                <a:gd name="T9" fmla="*/ 0 w 330"/>
                <a:gd name="T10" fmla="*/ 0 h 387"/>
                <a:gd name="T11" fmla="*/ 330 w 330"/>
                <a:gd name="T12" fmla="*/ 387 h 3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0" h="387">
                  <a:moveTo>
                    <a:pt x="0" y="0"/>
                  </a:moveTo>
                  <a:cubicBezTo>
                    <a:pt x="22" y="39"/>
                    <a:pt x="80" y="173"/>
                    <a:pt x="135" y="237"/>
                  </a:cubicBezTo>
                  <a:cubicBezTo>
                    <a:pt x="190" y="301"/>
                    <a:pt x="290" y="356"/>
                    <a:pt x="330" y="387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 altLang="en-US"/>
            </a:p>
          </p:txBody>
        </p:sp>
      </p:grpSp>
      <p:sp>
        <p:nvSpPr>
          <p:cNvPr id="9226" name="Rectangle 49">
            <a:extLst>
              <a:ext uri="{FF2B5EF4-FFF2-40B4-BE49-F238E27FC236}">
                <a16:creationId xmlns:a16="http://schemas.microsoft.com/office/drawing/2014/main" id="{794EC83E-05DE-428E-9800-D3CB13C44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>
              <a:latin typeface="Calibri" panose="020F0502020204030204" pitchFamily="34" charset="0"/>
            </a:endParaRPr>
          </a:p>
        </p:txBody>
      </p:sp>
      <p:sp>
        <p:nvSpPr>
          <p:cNvPr id="9227" name="Rectangle 59">
            <a:extLst>
              <a:ext uri="{FF2B5EF4-FFF2-40B4-BE49-F238E27FC236}">
                <a16:creationId xmlns:a16="http://schemas.microsoft.com/office/drawing/2014/main" id="{AE9228D2-72A6-4EE7-849C-BF7F9D76B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4785"/>
            <a:ext cx="184731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en-US" sz="900">
                <a:latin typeface="Calibri" panose="020F0502020204030204" pitchFamily="34" charset="0"/>
              </a:rPr>
            </a:br>
            <a:endParaRPr lang="en-US" altLang="en-US">
              <a:latin typeface="Calibri" panose="020F0502020204030204" pitchFamily="34" charset="0"/>
            </a:endParaRPr>
          </a:p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6385" name="Rectangle 65">
            <a:extLst>
              <a:ext uri="{FF2B5EF4-FFF2-40B4-BE49-F238E27FC236}">
                <a16:creationId xmlns:a16="http://schemas.microsoft.com/office/drawing/2014/main" id="{20D1DA27-4641-4814-9AD9-C84598DC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6938" y="6143625"/>
            <a:ext cx="850106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>
              <a:defRPr/>
            </a:pPr>
            <a:br>
              <a:rPr lang="en-US" sz="900" dirty="0">
                <a:latin typeface="Calibri" pitchFamily="34" charset="0"/>
              </a:rPr>
            </a:br>
            <a:r>
              <a:rPr lang="en-US" sz="1400" b="1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Ilustrasi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4.9. </a:t>
            </a:r>
            <a:r>
              <a:rPr lang="en-US" sz="1400" b="1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Kurva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Biaya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Marjinal</a:t>
            </a:r>
            <a:r>
              <a:rPr lang="en-US" sz="1400" b="1" dirty="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(MC)</a:t>
            </a:r>
            <a:endParaRPr lang="en-US" sz="1400" b="1" dirty="0">
              <a:solidFill>
                <a:srgbClr val="FF0000"/>
              </a:solidFill>
            </a:endParaRPr>
          </a:p>
          <a:p>
            <a:pPr indent="457200" eaLnBrk="0" hangingPunct="0">
              <a:defRPr/>
            </a:pPr>
            <a:endParaRPr lang="en-US" dirty="0">
              <a:solidFill>
                <a:schemeClr val="bg2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  <p:sp>
        <p:nvSpPr>
          <p:cNvPr id="9229" name="Rectangle 37">
            <a:extLst>
              <a:ext uri="{FF2B5EF4-FFF2-40B4-BE49-F238E27FC236}">
                <a16:creationId xmlns:a16="http://schemas.microsoft.com/office/drawing/2014/main" id="{3D249C7F-21F9-4E49-B007-600735BC1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538" y="5798794"/>
            <a:ext cx="1571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Output (Rp) 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230" name="Rectangle 38">
            <a:extLst>
              <a:ext uri="{FF2B5EF4-FFF2-40B4-BE49-F238E27FC236}">
                <a16:creationId xmlns:a16="http://schemas.microsoft.com/office/drawing/2014/main" id="{3031E759-42C5-4DB5-B5CA-57D51798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6313" y="1357314"/>
            <a:ext cx="85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AVC</a:t>
            </a:r>
            <a:endParaRPr lang="en-US" alt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FF5CE815-2486-4D15-BCFF-F93EEFBD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285751"/>
            <a:ext cx="34099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DD9F7E63-5DCE-407E-BFFB-E976A9506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929064"/>
            <a:ext cx="34099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Freeform 4">
            <a:extLst>
              <a:ext uri="{FF2B5EF4-FFF2-40B4-BE49-F238E27FC236}">
                <a16:creationId xmlns:a16="http://schemas.microsoft.com/office/drawing/2014/main" id="{DC5284CA-C66A-424D-B188-82F8C0EC2592}"/>
              </a:ext>
            </a:extLst>
          </p:cNvPr>
          <p:cNvSpPr>
            <a:spLocks/>
          </p:cNvSpPr>
          <p:nvPr/>
        </p:nvSpPr>
        <p:spPr bwMode="auto">
          <a:xfrm>
            <a:off x="6024563" y="4000501"/>
            <a:ext cx="1585912" cy="500063"/>
          </a:xfrm>
          <a:custGeom>
            <a:avLst/>
            <a:gdLst>
              <a:gd name="T0" fmla="*/ 0 w 2498"/>
              <a:gd name="T1" fmla="*/ 0 h 562"/>
              <a:gd name="T2" fmla="*/ 2147483647 w 2498"/>
              <a:gd name="T3" fmla="*/ 2147483647 h 562"/>
              <a:gd name="T4" fmla="*/ 2147483647 w 2498"/>
              <a:gd name="T5" fmla="*/ 2147483647 h 562"/>
              <a:gd name="T6" fmla="*/ 2147483647 w 2498"/>
              <a:gd name="T7" fmla="*/ 2147483647 h 562"/>
              <a:gd name="T8" fmla="*/ 2147483647 w 2498"/>
              <a:gd name="T9" fmla="*/ 2147483647 h 5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98"/>
              <a:gd name="T16" fmla="*/ 0 h 562"/>
              <a:gd name="T17" fmla="*/ 2498 w 2498"/>
              <a:gd name="T18" fmla="*/ 562 h 5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98" h="562">
                <a:moveTo>
                  <a:pt x="0" y="0"/>
                </a:moveTo>
                <a:cubicBezTo>
                  <a:pt x="61" y="55"/>
                  <a:pt x="209" y="243"/>
                  <a:pt x="368" y="330"/>
                </a:cubicBezTo>
                <a:cubicBezTo>
                  <a:pt x="527" y="417"/>
                  <a:pt x="708" y="495"/>
                  <a:pt x="953" y="525"/>
                </a:cubicBezTo>
                <a:cubicBezTo>
                  <a:pt x="1198" y="555"/>
                  <a:pt x="1581" y="562"/>
                  <a:pt x="1838" y="510"/>
                </a:cubicBezTo>
                <a:cubicBezTo>
                  <a:pt x="2095" y="458"/>
                  <a:pt x="2361" y="272"/>
                  <a:pt x="2498" y="21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245" name="Freeform 5">
            <a:extLst>
              <a:ext uri="{FF2B5EF4-FFF2-40B4-BE49-F238E27FC236}">
                <a16:creationId xmlns:a16="http://schemas.microsoft.com/office/drawing/2014/main" id="{24D17AF1-AA84-454D-8052-D7BC0626FC42}"/>
              </a:ext>
            </a:extLst>
          </p:cNvPr>
          <p:cNvSpPr>
            <a:spLocks/>
          </p:cNvSpPr>
          <p:nvPr/>
        </p:nvSpPr>
        <p:spPr bwMode="auto">
          <a:xfrm>
            <a:off x="5310188" y="4500564"/>
            <a:ext cx="2163762" cy="642937"/>
          </a:xfrm>
          <a:custGeom>
            <a:avLst/>
            <a:gdLst>
              <a:gd name="T0" fmla="*/ 0 w 3367"/>
              <a:gd name="T1" fmla="*/ 2147483647 h 645"/>
              <a:gd name="T2" fmla="*/ 2147483647 w 3367"/>
              <a:gd name="T3" fmla="*/ 2147483647 h 645"/>
              <a:gd name="T4" fmla="*/ 2147483647 w 3367"/>
              <a:gd name="T5" fmla="*/ 2147483647 h 645"/>
              <a:gd name="T6" fmla="*/ 2147483647 w 3367"/>
              <a:gd name="T7" fmla="*/ 2147483647 h 645"/>
              <a:gd name="T8" fmla="*/ 2147483647 w 3367"/>
              <a:gd name="T9" fmla="*/ 2147483647 h 645"/>
              <a:gd name="T10" fmla="*/ 2147483647 w 3367"/>
              <a:gd name="T11" fmla="*/ 0 h 6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7"/>
              <a:gd name="T19" fmla="*/ 0 h 645"/>
              <a:gd name="T20" fmla="*/ 3367 w 3367"/>
              <a:gd name="T21" fmla="*/ 645 h 64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7" h="645">
                <a:moveTo>
                  <a:pt x="0" y="23"/>
                </a:moveTo>
                <a:cubicBezTo>
                  <a:pt x="46" y="78"/>
                  <a:pt x="134" y="270"/>
                  <a:pt x="277" y="360"/>
                </a:cubicBezTo>
                <a:cubicBezTo>
                  <a:pt x="420" y="450"/>
                  <a:pt x="601" y="524"/>
                  <a:pt x="855" y="563"/>
                </a:cubicBezTo>
                <a:cubicBezTo>
                  <a:pt x="1109" y="602"/>
                  <a:pt x="1474" y="645"/>
                  <a:pt x="1800" y="593"/>
                </a:cubicBezTo>
                <a:cubicBezTo>
                  <a:pt x="2126" y="541"/>
                  <a:pt x="2551" y="347"/>
                  <a:pt x="2812" y="248"/>
                </a:cubicBezTo>
                <a:cubicBezTo>
                  <a:pt x="3073" y="149"/>
                  <a:pt x="3252" y="52"/>
                  <a:pt x="3367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sp>
        <p:nvSpPr>
          <p:cNvPr id="10246" name="Freeform 6">
            <a:extLst>
              <a:ext uri="{FF2B5EF4-FFF2-40B4-BE49-F238E27FC236}">
                <a16:creationId xmlns:a16="http://schemas.microsoft.com/office/drawing/2014/main" id="{D0D52586-D06A-4F14-BE00-985502F2D63F}"/>
              </a:ext>
            </a:extLst>
          </p:cNvPr>
          <p:cNvSpPr>
            <a:spLocks/>
          </p:cNvSpPr>
          <p:nvPr/>
        </p:nvSpPr>
        <p:spPr bwMode="auto">
          <a:xfrm>
            <a:off x="4953000" y="4071939"/>
            <a:ext cx="2471738" cy="1260475"/>
          </a:xfrm>
          <a:custGeom>
            <a:avLst/>
            <a:gdLst>
              <a:gd name="T0" fmla="*/ 0 w 2880"/>
              <a:gd name="T1" fmla="*/ 2147483647 h 1346"/>
              <a:gd name="T2" fmla="*/ 2147483647 w 2880"/>
              <a:gd name="T3" fmla="*/ 2147483647 h 1346"/>
              <a:gd name="T4" fmla="*/ 2147483647 w 2880"/>
              <a:gd name="T5" fmla="*/ 2147483647 h 1346"/>
              <a:gd name="T6" fmla="*/ 2147483647 w 2880"/>
              <a:gd name="T7" fmla="*/ 0 h 1346"/>
              <a:gd name="T8" fmla="*/ 0 60000 65536"/>
              <a:gd name="T9" fmla="*/ 0 60000 65536"/>
              <a:gd name="T10" fmla="*/ 0 60000 65536"/>
              <a:gd name="T11" fmla="*/ 0 60000 65536"/>
              <a:gd name="T12" fmla="*/ 0 w 2880"/>
              <a:gd name="T13" fmla="*/ 0 h 1346"/>
              <a:gd name="T14" fmla="*/ 2880 w 2880"/>
              <a:gd name="T15" fmla="*/ 1346 h 13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80" h="1346">
                <a:moveTo>
                  <a:pt x="0" y="788"/>
                </a:moveTo>
                <a:cubicBezTo>
                  <a:pt x="97" y="930"/>
                  <a:pt x="519" y="1346"/>
                  <a:pt x="870" y="1318"/>
                </a:cubicBezTo>
                <a:cubicBezTo>
                  <a:pt x="1221" y="1296"/>
                  <a:pt x="1772" y="873"/>
                  <a:pt x="2107" y="653"/>
                </a:cubicBezTo>
                <a:cubicBezTo>
                  <a:pt x="2442" y="433"/>
                  <a:pt x="2719" y="136"/>
                  <a:pt x="2880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A0099D8-91A9-46A0-88CA-233073618EDE}"/>
              </a:ext>
            </a:extLst>
          </p:cNvPr>
          <p:cNvCxnSpPr/>
          <p:nvPr/>
        </p:nvCxnSpPr>
        <p:spPr>
          <a:xfrm rot="5400000">
            <a:off x="4022725" y="3714750"/>
            <a:ext cx="3430588" cy="1588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9A0978-C1A9-4A4C-B56A-C51CF25E6DA9}"/>
              </a:ext>
            </a:extLst>
          </p:cNvPr>
          <p:cNvCxnSpPr/>
          <p:nvPr/>
        </p:nvCxnSpPr>
        <p:spPr>
          <a:xfrm rot="5400000">
            <a:off x="4060032" y="3321845"/>
            <a:ext cx="4216400" cy="1587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8E197E-0950-4B2A-80EC-AD8D13DB51CB}"/>
              </a:ext>
            </a:extLst>
          </p:cNvPr>
          <p:cNvCxnSpPr/>
          <p:nvPr/>
        </p:nvCxnSpPr>
        <p:spPr>
          <a:xfrm rot="5400000">
            <a:off x="4703764" y="3106739"/>
            <a:ext cx="4643437" cy="1587"/>
          </a:xfrm>
          <a:prstGeom prst="line">
            <a:avLst/>
          </a:prstGeom>
          <a:ln w="127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51" name="Rectangle 7">
            <a:extLst>
              <a:ext uri="{FF2B5EF4-FFF2-40B4-BE49-F238E27FC236}">
                <a16:creationId xmlns:a16="http://schemas.microsoft.com/office/drawing/2014/main" id="{8EAF786D-1398-4A62-81B5-6421BFE7C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9" y="6072189"/>
            <a:ext cx="578643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Ilustrasi</a:t>
            </a:r>
            <a:r>
              <a:rPr lang="en-US" sz="1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4.10. </a:t>
            </a:r>
            <a:r>
              <a:rPr lang="en-US" sz="1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Hubungan</a:t>
            </a:r>
            <a:r>
              <a:rPr lang="en-US" sz="1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Kurva</a:t>
            </a:r>
            <a:r>
              <a:rPr lang="en-US" sz="1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Produksi</a:t>
            </a:r>
            <a:r>
              <a:rPr lang="en-US" sz="1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dan</a:t>
            </a:r>
            <a:r>
              <a:rPr lang="en-US" sz="1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Kurva</a:t>
            </a:r>
            <a:r>
              <a:rPr lang="en-US" sz="1600" b="1" dirty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Biaya</a:t>
            </a:r>
            <a:endParaRPr lang="en-U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251" name="Rectangle 7">
            <a:extLst>
              <a:ext uri="{FF2B5EF4-FFF2-40B4-BE49-F238E27FC236}">
                <a16:creationId xmlns:a16="http://schemas.microsoft.com/office/drawing/2014/main" id="{421EB555-46B7-4637-B9C5-A8EFE4247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71475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MC</a:t>
            </a:r>
          </a:p>
        </p:txBody>
      </p:sp>
      <p:sp>
        <p:nvSpPr>
          <p:cNvPr id="10252" name="Rectangle 7">
            <a:extLst>
              <a:ext uri="{FF2B5EF4-FFF2-40B4-BE49-F238E27FC236}">
                <a16:creationId xmlns:a16="http://schemas.microsoft.com/office/drawing/2014/main" id="{FD8CDF2A-EF96-4B0A-B619-9BE65D7E0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75" y="428625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AVC</a:t>
            </a:r>
          </a:p>
        </p:txBody>
      </p:sp>
      <p:sp>
        <p:nvSpPr>
          <p:cNvPr id="10253" name="Rectangle 7">
            <a:extLst>
              <a:ext uri="{FF2B5EF4-FFF2-40B4-BE49-F238E27FC236}">
                <a16:creationId xmlns:a16="http://schemas.microsoft.com/office/drawing/2014/main" id="{8C9DBB7F-E5F0-4950-8AE8-38EC701BA9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4000500"/>
            <a:ext cx="857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FF0000"/>
                </a:solidFill>
                <a:cs typeface="Arial" panose="020B0604020202020204" pitchFamily="34" charset="0"/>
              </a:rPr>
              <a:t>ATC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1471</TotalTime>
  <Words>1256</Words>
  <Application>Microsoft Office PowerPoint</Application>
  <PresentationFormat>Widescreen</PresentationFormat>
  <Paragraphs>133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Arial Rounded MT Bold</vt:lpstr>
      <vt:lpstr>Calibri</vt:lpstr>
      <vt:lpstr>Euphemia</vt:lpstr>
      <vt:lpstr>Plantagenet Cherokee</vt:lpstr>
      <vt:lpstr>Tahoma</vt:lpstr>
      <vt:lpstr>Times New Roman</vt:lpstr>
      <vt:lpstr>Wingdings</vt:lpstr>
      <vt:lpstr>Wingdings 2</vt:lpstr>
      <vt:lpstr>Academic Literature 16x9</vt:lpstr>
      <vt:lpstr>Equation</vt:lpstr>
      <vt:lpstr>PENGANTAR EKONOMI MIKRO</vt:lpstr>
      <vt:lpstr>KONSEP DASAR BIAYA PRODUKSI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KAPASITAS  PRODUKSI, HARGA  DAN KEUNTUNGAN  MAKSIMUM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Tito Perdana</dc:creator>
  <cp:lastModifiedBy>Tito Perdana</cp:lastModifiedBy>
  <cp:revision>126</cp:revision>
  <dcterms:created xsi:type="dcterms:W3CDTF">2020-02-13T03:40:11Z</dcterms:created>
  <dcterms:modified xsi:type="dcterms:W3CDTF">2020-05-10T09:04:33Z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