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9" r:id="rId5"/>
    <p:sldId id="25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4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0A9F-1796-46DE-9548-D8F680F6EC53}" type="datetimeFigureOut">
              <a:rPr lang="id-ID" smtClean="0"/>
              <a:t>08/03/2020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2717-24AC-4A2A-A983-F141812AC52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39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0A9F-1796-46DE-9548-D8F680F6EC53}" type="datetimeFigureOut">
              <a:rPr lang="id-ID" smtClean="0"/>
              <a:t>08/03/2020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2717-24AC-4A2A-A983-F141812AC52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8286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0A9F-1796-46DE-9548-D8F680F6EC53}" type="datetimeFigureOut">
              <a:rPr lang="id-ID" smtClean="0"/>
              <a:t>08/03/2020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2717-24AC-4A2A-A983-F141812AC52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5718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0A9F-1796-46DE-9548-D8F680F6EC53}" type="datetimeFigureOut">
              <a:rPr lang="id-ID" smtClean="0"/>
              <a:t>08/03/2020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2717-24AC-4A2A-A983-F141812AC52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090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0A9F-1796-46DE-9548-D8F680F6EC53}" type="datetimeFigureOut">
              <a:rPr lang="id-ID" smtClean="0"/>
              <a:t>08/03/2020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2717-24AC-4A2A-A983-F141812AC52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892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0A9F-1796-46DE-9548-D8F680F6EC53}" type="datetimeFigureOut">
              <a:rPr lang="id-ID" smtClean="0"/>
              <a:t>08/03/2020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2717-24AC-4A2A-A983-F141812AC52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485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0A9F-1796-46DE-9548-D8F680F6EC53}" type="datetimeFigureOut">
              <a:rPr lang="id-ID" smtClean="0"/>
              <a:t>08/03/2020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2717-24AC-4A2A-A983-F141812AC52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70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0A9F-1796-46DE-9548-D8F680F6EC53}" type="datetimeFigureOut">
              <a:rPr lang="id-ID" smtClean="0"/>
              <a:t>08/03/2020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2717-24AC-4A2A-A983-F141812AC52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1511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0A9F-1796-46DE-9548-D8F680F6EC53}" type="datetimeFigureOut">
              <a:rPr lang="id-ID" smtClean="0"/>
              <a:t>08/03/2020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2717-24AC-4A2A-A983-F141812AC52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3137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0A9F-1796-46DE-9548-D8F680F6EC53}" type="datetimeFigureOut">
              <a:rPr lang="id-ID" smtClean="0"/>
              <a:t>08/03/2020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2717-24AC-4A2A-A983-F141812AC52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740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0A9F-1796-46DE-9548-D8F680F6EC53}" type="datetimeFigureOut">
              <a:rPr lang="id-ID" smtClean="0"/>
              <a:t>08/03/2020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2717-24AC-4A2A-A983-F141812AC52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3818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C0A9F-1796-46DE-9548-D8F680F6EC53}" type="datetimeFigureOut">
              <a:rPr lang="id-ID" smtClean="0"/>
              <a:t>08/03/2020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B2717-24AC-4A2A-A983-F141812AC52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1358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sil gambar untuk background PPT">
            <a:extLst>
              <a:ext uri="{FF2B5EF4-FFF2-40B4-BE49-F238E27FC236}">
                <a16:creationId xmlns:a16="http://schemas.microsoft.com/office/drawing/2014/main" id="{32AEED09-722D-43FA-AAD3-008EA2F29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8BBD277-9FED-4BCC-B36E-33C89815CC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034845"/>
            <a:ext cx="7772400" cy="1532347"/>
          </a:xfrm>
        </p:spPr>
        <p:txBody>
          <a:bodyPr>
            <a:noAutofit/>
          </a:bodyPr>
          <a:lstStyle/>
          <a:p>
            <a:r>
              <a:rPr lang="id-ID" sz="4800" b="1" dirty="0">
                <a:latin typeface="Arial" panose="020B0604020202020204" pitchFamily="34" charset="0"/>
                <a:cs typeface="Arial" panose="020B0604020202020204" pitchFamily="34" charset="0"/>
              </a:rPr>
              <a:t>Epidemiologi  </a:t>
            </a:r>
            <a:br>
              <a:rPr lang="id-ID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d-ID" sz="4800" b="1" dirty="0">
                <a:latin typeface="Arial" panose="020B0604020202020204" pitchFamily="34" charset="0"/>
                <a:cs typeface="Arial" panose="020B0604020202020204" pitchFamily="34" charset="0"/>
              </a:rPr>
              <a:t>Penyakit Tidak Menular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2BA7DB-4EED-498E-826A-5F198EC92D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3602037"/>
            <a:ext cx="6858000" cy="2459549"/>
          </a:xfrm>
        </p:spPr>
        <p:txBody>
          <a:bodyPr>
            <a:normAutofit/>
          </a:bodyPr>
          <a:lstStyle/>
          <a:p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b="1" dirty="0">
                <a:latin typeface="Arial" panose="020B0604020202020204" pitchFamily="34" charset="0"/>
                <a:cs typeface="Arial" panose="020B0604020202020204" pitchFamily="34" charset="0"/>
              </a:rPr>
              <a:t>Fitria Dewi Puspita Anggraini</a:t>
            </a:r>
          </a:p>
          <a:p>
            <a:r>
              <a:rPr lang="id-ID" b="1" dirty="0">
                <a:latin typeface="Arial" panose="020B0604020202020204" pitchFamily="34" charset="0"/>
                <a:cs typeface="Arial" panose="020B0604020202020204" pitchFamily="34" charset="0"/>
              </a:rPr>
              <a:t>Fakultas Kesehatan</a:t>
            </a:r>
          </a:p>
          <a:p>
            <a:r>
              <a:rPr lang="id-ID" b="1" dirty="0">
                <a:latin typeface="Arial" panose="020B0604020202020204" pitchFamily="34" charset="0"/>
                <a:cs typeface="Arial" panose="020B0604020202020204" pitchFamily="34" charset="0"/>
              </a:rPr>
              <a:t>Universitas Dian Nuswantoro</a:t>
            </a:r>
          </a:p>
          <a:p>
            <a:r>
              <a:rPr lang="id-ID" b="1" dirty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959417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sil gambar untuk background PPT">
            <a:extLst>
              <a:ext uri="{FF2B5EF4-FFF2-40B4-BE49-F238E27FC236}">
                <a16:creationId xmlns:a16="http://schemas.microsoft.com/office/drawing/2014/main" id="{32AEED09-722D-43FA-AAD3-008EA2F29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62D21-122A-4116-9CAA-874974396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693174"/>
            <a:ext cx="7429500" cy="54542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Berdasarkan perjalanannya penyakit dapat dibagi menjadi :</a:t>
            </a:r>
          </a:p>
          <a:p>
            <a:pPr marL="0" indent="0" algn="just">
              <a:buNone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1. Akut</a:t>
            </a:r>
          </a:p>
          <a:p>
            <a:pPr marL="0" indent="0" algn="just">
              <a:buNone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2. Kronis</a:t>
            </a:r>
          </a:p>
          <a:p>
            <a:pPr marL="0" indent="0" algn="just">
              <a:buNone/>
            </a:pP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Berdasarkan sifat penularannya dapat dibagi menjadi :</a:t>
            </a:r>
          </a:p>
          <a:p>
            <a:pPr marL="0" indent="0" algn="just">
              <a:buNone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1. Menular</a:t>
            </a:r>
          </a:p>
          <a:p>
            <a:pPr marL="0" indent="0" algn="just">
              <a:buNone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2. Tidak Menular</a:t>
            </a:r>
          </a:p>
          <a:p>
            <a:pPr marL="0" indent="0" algn="just">
              <a:buNone/>
            </a:pP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062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sil gambar untuk background PPT">
            <a:extLst>
              <a:ext uri="{FF2B5EF4-FFF2-40B4-BE49-F238E27FC236}">
                <a16:creationId xmlns:a16="http://schemas.microsoft.com/office/drawing/2014/main" id="{32AEED09-722D-43FA-AAD3-008EA2F29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62D21-122A-4116-9CAA-874974396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1607574"/>
            <a:ext cx="7429500" cy="453989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Proses terjadinya penyakit merupakan interaksi antara </a:t>
            </a:r>
            <a:r>
              <a:rPr lang="id-ID" b="1" dirty="0">
                <a:latin typeface="Arial" panose="020B0604020202020204" pitchFamily="34" charset="0"/>
                <a:cs typeface="Arial" panose="020B0604020202020204" pitchFamily="34" charset="0"/>
              </a:rPr>
              <a:t>agent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 penyakit, manusia (</a:t>
            </a:r>
            <a:r>
              <a:rPr lang="id-ID" b="1" dirty="0">
                <a:latin typeface="Arial" panose="020B0604020202020204" pitchFamily="34" charset="0"/>
                <a:cs typeface="Arial" panose="020B0604020202020204" pitchFamily="34" charset="0"/>
              </a:rPr>
              <a:t>Host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) dan lingkungan (</a:t>
            </a:r>
            <a:r>
              <a:rPr lang="id-ID" b="1" i="1" dirty="0"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  <a:r>
              <a:rPr lang="id-ID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sekitarnya.</a:t>
            </a:r>
          </a:p>
          <a:p>
            <a:pPr marL="0" indent="0" algn="just">
              <a:buNone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Untuk penyakit menular, proses terjadinya penyakit akibat interaksi antara : Agent penyakit (mikroorganisme hidup), manusia dan lingkungan.</a:t>
            </a:r>
          </a:p>
          <a:p>
            <a:pPr marL="0" indent="0" algn="just">
              <a:buNone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Untuk penyakit tidak menular proses terjadinya penyakit akibat interaksi antara agen penyakit (</a:t>
            </a:r>
            <a:r>
              <a:rPr lang="id-ID" i="1" dirty="0">
                <a:latin typeface="Arial" panose="020B0604020202020204" pitchFamily="34" charset="0"/>
                <a:cs typeface="Arial" panose="020B0604020202020204" pitchFamily="34" charset="0"/>
              </a:rPr>
              <a:t>non living agent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), manusia dan lingkungan.</a:t>
            </a:r>
          </a:p>
          <a:p>
            <a:pPr marL="0" indent="0" algn="just">
              <a:buNone/>
            </a:pP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b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460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sil gambar untuk background PPT">
            <a:extLst>
              <a:ext uri="{FF2B5EF4-FFF2-40B4-BE49-F238E27FC236}">
                <a16:creationId xmlns:a16="http://schemas.microsoft.com/office/drawing/2014/main" id="{32AEED09-722D-43FA-AAD3-008EA2F29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A48230-1F5D-4353-A0F5-0F5AE82E0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114" y="365126"/>
            <a:ext cx="7291235" cy="1325563"/>
          </a:xfrm>
        </p:spPr>
        <p:txBody>
          <a:bodyPr>
            <a:normAutofit/>
          </a:bodyPr>
          <a:lstStyle/>
          <a:p>
            <a:pPr algn="ctr"/>
            <a:r>
              <a:rPr lang="id-ID" sz="4000" dirty="0">
                <a:latin typeface="Arial" panose="020B0604020202020204" pitchFamily="34" charset="0"/>
                <a:cs typeface="Arial" panose="020B0604020202020204" pitchFamily="34" charset="0"/>
              </a:rPr>
              <a:t>Penyakit Tidak Menular yang Bersifat Kronis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62D21-122A-4116-9CAA-874974396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116" y="2315497"/>
            <a:ext cx="7291234" cy="386146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Penyakit yang termasuk di dalam penyebab utama kematian, yaitu :</a:t>
            </a:r>
          </a:p>
          <a:p>
            <a:pPr marL="457200" indent="-457200" algn="just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Ischaemic Heart Disease</a:t>
            </a:r>
          </a:p>
          <a:p>
            <a:pPr marL="457200" indent="-457200" algn="just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Cancer</a:t>
            </a:r>
          </a:p>
          <a:p>
            <a:pPr marL="457200" indent="-457200" algn="just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Cerebrovasculer Disease</a:t>
            </a:r>
          </a:p>
          <a:p>
            <a:pPr marL="457200" indent="-457200" algn="just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Chronic Obstructive Pulmonary Disease</a:t>
            </a:r>
          </a:p>
          <a:p>
            <a:pPr marL="457200" indent="-457200" algn="just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Cirrhosis</a:t>
            </a:r>
          </a:p>
          <a:p>
            <a:pPr marL="457200" indent="-457200" algn="just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Diabetes Melitus</a:t>
            </a:r>
          </a:p>
          <a:p>
            <a:pPr marL="0" indent="0" algn="just">
              <a:buNone/>
            </a:pP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b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396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sil gambar untuk background PPT">
            <a:extLst>
              <a:ext uri="{FF2B5EF4-FFF2-40B4-BE49-F238E27FC236}">
                <a16:creationId xmlns:a16="http://schemas.microsoft.com/office/drawing/2014/main" id="{32AEED09-722D-43FA-AAD3-008EA2F29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62D21-122A-4116-9CAA-874974396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116" y="1017639"/>
            <a:ext cx="7291234" cy="51593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Penyakit yang termasuk dalam special – interest, banyak menyebabkan masalah kesehatan tapi jarang frekuensinya (jumlahnya), yaitu :</a:t>
            </a:r>
          </a:p>
          <a:p>
            <a:pPr marL="457200" indent="-457200" algn="just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Osteoporosis</a:t>
            </a:r>
          </a:p>
          <a:p>
            <a:pPr marL="457200" indent="-457200" algn="just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Penyakit Ginjal kronis</a:t>
            </a:r>
          </a:p>
          <a:p>
            <a:pPr marL="457200" indent="-457200" algn="just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Mental retardasi</a:t>
            </a:r>
          </a:p>
          <a:p>
            <a:pPr marL="457200" indent="-457200" algn="just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Epilepsi</a:t>
            </a:r>
          </a:p>
          <a:p>
            <a:pPr marL="457200" indent="-457200" algn="just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Lupus Erithematosus</a:t>
            </a:r>
          </a:p>
          <a:p>
            <a:pPr marL="457200" indent="-457200" algn="just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Collitis ulcerative</a:t>
            </a:r>
          </a:p>
          <a:p>
            <a:pPr marL="0" indent="0" algn="just">
              <a:buNone/>
            </a:pP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b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806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sil gambar untuk background PPT">
            <a:extLst>
              <a:ext uri="{FF2B5EF4-FFF2-40B4-BE49-F238E27FC236}">
                <a16:creationId xmlns:a16="http://schemas.microsoft.com/office/drawing/2014/main" id="{32AEED09-722D-43FA-AAD3-008EA2F29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62D21-122A-4116-9CAA-874974396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116" y="1017639"/>
            <a:ext cx="7291234" cy="51593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Penyakit yang termasuk akan menjadi perhatian yang akan datang, yaitu :</a:t>
            </a:r>
          </a:p>
          <a:p>
            <a:pPr marL="457200" indent="-457200" algn="just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Defisiensi nutrisi</a:t>
            </a:r>
          </a:p>
          <a:p>
            <a:pPr marL="457200" indent="-457200" algn="just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Alkoholisme</a:t>
            </a:r>
          </a:p>
          <a:p>
            <a:pPr marL="457200" indent="-457200" algn="just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Ketagihan obat</a:t>
            </a:r>
          </a:p>
          <a:p>
            <a:pPr marL="457200" indent="-457200" algn="just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Penyakit-penyakit mental</a:t>
            </a:r>
          </a:p>
          <a:p>
            <a:pPr marL="457200" indent="-457200" algn="just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Penyakit yang berhubungan dengan lingkungan pekerjaan.</a:t>
            </a:r>
          </a:p>
          <a:p>
            <a:pPr marL="0" indent="0" algn="just">
              <a:buNone/>
            </a:pP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b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83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sil gambar untuk background PPT">
            <a:extLst>
              <a:ext uri="{FF2B5EF4-FFF2-40B4-BE49-F238E27FC236}">
                <a16:creationId xmlns:a16="http://schemas.microsoft.com/office/drawing/2014/main" id="{32AEED09-722D-43FA-AAD3-008EA2F29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7C117E-1593-4807-8EC1-493FA8153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844" y="365126"/>
            <a:ext cx="7099505" cy="1325563"/>
          </a:xfrm>
        </p:spPr>
        <p:txBody>
          <a:bodyPr>
            <a:noAutofit/>
          </a:bodyPr>
          <a:lstStyle/>
          <a:p>
            <a:pPr algn="ctr"/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Faktor Resiko dan Upaya Pencegahan Penyakit Tidak Menular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62D21-122A-4116-9CAA-874974396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844" y="1825625"/>
            <a:ext cx="7099506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2400" i="1" dirty="0">
                <a:latin typeface="Arial" panose="020B0604020202020204" pitchFamily="34" charset="0"/>
                <a:cs typeface="Arial" panose="020B0604020202020204" pitchFamily="34" charset="0"/>
              </a:rPr>
              <a:t>Risk factors are characteristics, signs, symptoms in disease free individual which are statictically associated with an increased incidence of subsequent disease</a:t>
            </a: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Dikenal beberapa macam faktor resiko, yakni:</a:t>
            </a:r>
          </a:p>
          <a:p>
            <a:pPr marL="457200" indent="-457200" algn="just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Berdasarkan dapat tidaknya resiko itu diubah.</a:t>
            </a:r>
          </a:p>
          <a:p>
            <a:pPr marL="457200" indent="-457200" algn="just"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Berdasarkan kestabilan peranan faktor resiko.</a:t>
            </a:r>
          </a:p>
          <a:p>
            <a:pPr marL="0" indent="0" algn="just">
              <a:buNone/>
            </a:pP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b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335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sil gambar untuk background PPT">
            <a:extLst>
              <a:ext uri="{FF2B5EF4-FFF2-40B4-BE49-F238E27FC236}">
                <a16:creationId xmlns:a16="http://schemas.microsoft.com/office/drawing/2014/main" id="{32AEED09-722D-43FA-AAD3-008EA2F29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7C117E-1593-4807-8EC1-493FA8153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844" y="365126"/>
            <a:ext cx="7099505" cy="1325563"/>
          </a:xfrm>
        </p:spPr>
        <p:txBody>
          <a:bodyPr>
            <a:noAutofit/>
          </a:bodyPr>
          <a:lstStyle/>
          <a:p>
            <a:pPr algn="ctr"/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Jenis Faktor Resiko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62D21-122A-4116-9CAA-874974396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844" y="1825625"/>
            <a:ext cx="7099506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Berdasarkan dapat tidaknya faktor resiko diubah, terbagi menjadi 2, yakni:</a:t>
            </a:r>
          </a:p>
          <a:p>
            <a:pPr marL="457200" indent="-457200" algn="just">
              <a:buAutoNum type="arabicPeriod"/>
            </a:pPr>
            <a:r>
              <a:rPr lang="id-ID" sz="2400" i="1" dirty="0">
                <a:latin typeface="Arial" panose="020B0604020202020204" pitchFamily="34" charset="0"/>
                <a:cs typeface="Arial" panose="020B0604020202020204" pitchFamily="34" charset="0"/>
              </a:rPr>
              <a:t>Unchangeable risk factors</a:t>
            </a: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faktor resiko yang tidak dapat berubah. Misalnya faktor umur atau genetik.</a:t>
            </a:r>
          </a:p>
          <a:p>
            <a:pPr marL="457200" indent="-457200" algn="just">
              <a:buAutoNum type="arabicPeriod"/>
            </a:pPr>
            <a:r>
              <a:rPr lang="id-ID" sz="24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Changeable risk factors</a:t>
            </a: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 faktor resiko yang dapat diubah.</a:t>
            </a:r>
            <a:r>
              <a:rPr lang="id-ID" sz="24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Misalnya kebiasaan merokok atau kebiasaan berolahraga.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b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3128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sil gambar untuk background PPT">
            <a:extLst>
              <a:ext uri="{FF2B5EF4-FFF2-40B4-BE49-F238E27FC236}">
                <a16:creationId xmlns:a16="http://schemas.microsoft.com/office/drawing/2014/main" id="{32AEED09-722D-43FA-AAD3-008EA2F29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7C117E-1593-4807-8EC1-493FA8153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844" y="365126"/>
            <a:ext cx="7099505" cy="1325563"/>
          </a:xfrm>
        </p:spPr>
        <p:txBody>
          <a:bodyPr>
            <a:noAutofit/>
          </a:bodyPr>
          <a:lstStyle/>
          <a:p>
            <a:pPr algn="ctr"/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Jenis Faktor Resiko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62D21-122A-4116-9CAA-874974396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844" y="1415845"/>
            <a:ext cx="7099506" cy="476111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Berdasarkan kestabilan peranan faktor resiko, terbagi menjadi 2, yakni:</a:t>
            </a:r>
          </a:p>
          <a:p>
            <a:pPr marL="457200" indent="-457200" algn="just">
              <a:buAutoNum type="arabicPeriod"/>
            </a:pPr>
            <a:r>
              <a:rPr lang="id-ID" sz="2400" i="1" dirty="0">
                <a:latin typeface="Arial" panose="020B0604020202020204" pitchFamily="34" charset="0"/>
                <a:cs typeface="Arial" panose="020B0604020202020204" pitchFamily="34" charset="0"/>
              </a:rPr>
              <a:t>Suspected risk factors</a:t>
            </a: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faktor resiko yang dicurigai, yakni belum sepenuhnya mendukung hasil-hasil penelitian sebagai faktor resiko. Misalnya, rokok sebagai penyebab kanker leher rahim.</a:t>
            </a:r>
          </a:p>
          <a:p>
            <a:pPr marL="457200" indent="-457200" algn="just">
              <a:buAutoNum type="arabicPeriod"/>
            </a:pPr>
            <a:r>
              <a:rPr lang="id-ID" sz="24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Established risk factors</a:t>
            </a: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 faktor resiko yang telah ditegakkan, yakni telah mendapatkan dukungan ilmiah/penelitian dalam peranannya sebagai faktor penyebab dalam kejadian suatu penyakit. Misalnya, rokok sebagai faktor resiko terjadinya kanker paru.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b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350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sil gambar untuk background PPT">
            <a:extLst>
              <a:ext uri="{FF2B5EF4-FFF2-40B4-BE49-F238E27FC236}">
                <a16:creationId xmlns:a16="http://schemas.microsoft.com/office/drawing/2014/main" id="{32AEED09-722D-43FA-AAD3-008EA2F29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7C117E-1593-4807-8EC1-493FA8153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844" y="365126"/>
            <a:ext cx="7099505" cy="1325563"/>
          </a:xfrm>
        </p:spPr>
        <p:txBody>
          <a:bodyPr>
            <a:noAutofit/>
          </a:bodyPr>
          <a:lstStyle/>
          <a:p>
            <a:pPr algn="ctr"/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Kegunaan Identifikasi Faktor Resiko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62D21-122A-4116-9CAA-874974396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844" y="1828799"/>
            <a:ext cx="7099506" cy="4348163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Prediksi </a:t>
            </a: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meramalkan kejadian penyakit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Penyebab </a:t>
            </a: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beratnya faktor resiko dapat memperjelas faktor penyebab suatu penyakit.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Diagnosis </a:t>
            </a: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membantu proses diagnosis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  <a:t>Preventif </a:t>
            </a:r>
            <a:r>
              <a:rPr lang="id-ID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jika suatu faktor resiko teridentifikasi sebagai penyebab, maka pengulangannya dapat digunakan sebagai pencegahan penyakit.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b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d-ID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490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sil gambar untuk background PPT">
            <a:extLst>
              <a:ext uri="{FF2B5EF4-FFF2-40B4-BE49-F238E27FC236}">
                <a16:creationId xmlns:a16="http://schemas.microsoft.com/office/drawing/2014/main" id="{32AEED09-722D-43FA-AAD3-008EA2F29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7C117E-1593-4807-8EC1-493FA8153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844" y="365126"/>
            <a:ext cx="7099505" cy="1325563"/>
          </a:xfrm>
        </p:spPr>
        <p:txBody>
          <a:bodyPr>
            <a:noAutofit/>
          </a:bodyPr>
          <a:lstStyle/>
          <a:p>
            <a:pPr algn="ctr"/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Perbedaan Resiko dan Prognosis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0E4E6B-5818-44FC-9E5A-4FD47D918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844" y="1825625"/>
            <a:ext cx="7099506" cy="4351338"/>
          </a:xfrm>
        </p:spPr>
        <p:txBody>
          <a:bodyPr/>
          <a:lstStyle/>
          <a:p>
            <a:pPr marL="0" indent="0">
              <a:buNone/>
            </a:pPr>
            <a:r>
              <a:rPr lang="id-ID" b="1" dirty="0"/>
              <a:t>SEHAT</a:t>
            </a:r>
            <a:r>
              <a:rPr lang="id-ID" dirty="0"/>
              <a:t> ----------</a:t>
            </a:r>
            <a:r>
              <a:rPr lang="id-ID" dirty="0">
                <a:sym typeface="Wingdings" panose="05000000000000000000" pitchFamily="2" charset="2"/>
              </a:rPr>
              <a:t> </a:t>
            </a:r>
            <a:r>
              <a:rPr lang="id-ID" b="1" dirty="0">
                <a:sym typeface="Wingdings" panose="05000000000000000000" pitchFamily="2" charset="2"/>
              </a:rPr>
              <a:t>SAKIT</a:t>
            </a:r>
            <a:r>
              <a:rPr lang="id-ID" dirty="0">
                <a:sym typeface="Wingdings" panose="05000000000000000000" pitchFamily="2" charset="2"/>
              </a:rPr>
              <a:t> ----------------- </a:t>
            </a:r>
            <a:r>
              <a:rPr lang="id-ID" b="1" dirty="0">
                <a:sym typeface="Wingdings" panose="05000000000000000000" pitchFamily="2" charset="2"/>
              </a:rPr>
              <a:t>MATI</a:t>
            </a:r>
          </a:p>
          <a:p>
            <a:pPr marL="0" indent="0">
              <a:buNone/>
            </a:pPr>
            <a:r>
              <a:rPr lang="id-ID" b="1" dirty="0">
                <a:sym typeface="Wingdings" panose="05000000000000000000" pitchFamily="2" charset="2"/>
              </a:rPr>
              <a:t>            RESIKO		PROGNOSIS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261863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sil gambar untuk background PPT">
            <a:extLst>
              <a:ext uri="{FF2B5EF4-FFF2-40B4-BE49-F238E27FC236}">
                <a16:creationId xmlns:a16="http://schemas.microsoft.com/office/drawing/2014/main" id="{32AEED09-722D-43FA-AAD3-008EA2F29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asil gambar untuk penyakit tidak menular ?">
            <a:extLst>
              <a:ext uri="{FF2B5EF4-FFF2-40B4-BE49-F238E27FC236}">
                <a16:creationId xmlns:a16="http://schemas.microsoft.com/office/drawing/2014/main" id="{2EB2C1C4-6B72-470A-9D3F-9406265073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124" y="1166044"/>
            <a:ext cx="7978876" cy="4525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3970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sil gambar untuk background PPT">
            <a:extLst>
              <a:ext uri="{FF2B5EF4-FFF2-40B4-BE49-F238E27FC236}">
                <a16:creationId xmlns:a16="http://schemas.microsoft.com/office/drawing/2014/main" id="{32AEED09-722D-43FA-AAD3-008EA2F29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7C117E-1593-4807-8EC1-493FA8153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844" y="365126"/>
            <a:ext cx="7099505" cy="1325563"/>
          </a:xfrm>
        </p:spPr>
        <p:txBody>
          <a:bodyPr>
            <a:noAutofit/>
          </a:bodyPr>
          <a:lstStyle/>
          <a:p>
            <a:pPr algn="ctr"/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Upaya Pencegahan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50E4E6B-5818-44FC-9E5A-4FD47D918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844" y="1825625"/>
            <a:ext cx="7099506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Pencegahan Premordial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Pencegahan Tingkat Pertama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Pencegahan Tingkat Kedua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Pencegahan Tingkat Ketiga</a:t>
            </a:r>
          </a:p>
        </p:txBody>
      </p:sp>
    </p:spTree>
    <p:extLst>
      <p:ext uri="{BB962C8B-B14F-4D97-AF65-F5344CB8AC3E}">
        <p14:creationId xmlns:p14="http://schemas.microsoft.com/office/powerpoint/2010/main" val="2692819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sil gambar untuk background PPT">
            <a:extLst>
              <a:ext uri="{FF2B5EF4-FFF2-40B4-BE49-F238E27FC236}">
                <a16:creationId xmlns:a16="http://schemas.microsoft.com/office/drawing/2014/main" id="{32AEED09-722D-43FA-AAD3-008EA2F29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8BBD277-9FED-4BCC-B36E-33C89815C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4554" y="365126"/>
            <a:ext cx="7138220" cy="1325563"/>
          </a:xfrm>
        </p:spPr>
        <p:txBody>
          <a:bodyPr/>
          <a:lstStyle/>
          <a:p>
            <a:r>
              <a:rPr lang="id-ID" b="1" dirty="0">
                <a:latin typeface="Arial" panose="020B0604020202020204" pitchFamily="34" charset="0"/>
                <a:cs typeface="Arial" panose="020B0604020202020204" pitchFamily="34" charset="0"/>
              </a:rPr>
              <a:t>Apa itu Epid PTM ???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2BA7DB-4EED-498E-826A-5F198EC92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2055815"/>
            <a:ext cx="7886700" cy="36844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id-ID" sz="4000" b="1" dirty="0">
                <a:latin typeface="Arial" panose="020B0604020202020204" pitchFamily="34" charset="0"/>
                <a:cs typeface="Arial" panose="020B0604020202020204" pitchFamily="34" charset="0"/>
              </a:rPr>
              <a:t> Penyakit Kronik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d-ID" sz="4000" b="1" dirty="0">
                <a:latin typeface="Arial" panose="020B0604020202020204" pitchFamily="34" charset="0"/>
                <a:cs typeface="Arial" panose="020B0604020202020204" pitchFamily="34" charset="0"/>
              </a:rPr>
              <a:t> Penyakit Degeneratif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d-ID" sz="4000" b="1" dirty="0">
                <a:latin typeface="Arial" panose="020B0604020202020204" pitchFamily="34" charset="0"/>
                <a:cs typeface="Arial" panose="020B0604020202020204" pitchFamily="34" charset="0"/>
              </a:rPr>
              <a:t> Penyakit Non Infeksi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d-ID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Non Communicable Disease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d-ID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New Communicable Disease</a:t>
            </a:r>
            <a:endParaRPr lang="id-ID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id-ID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968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asil gambar untuk background PPT">
            <a:extLst>
              <a:ext uri="{FF2B5EF4-FFF2-40B4-BE49-F238E27FC236}">
                <a16:creationId xmlns:a16="http://schemas.microsoft.com/office/drawing/2014/main" id="{402E29AC-1815-4D04-A594-D86A6B928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77825"/>
            <a:ext cx="7772400" cy="1295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KLASIFIKASI PENYAKIT BERDASARKAN DURASI DAN ETIOLOGI</a:t>
            </a:r>
          </a:p>
        </p:txBody>
      </p:sp>
      <p:graphicFrame>
        <p:nvGraphicFramePr>
          <p:cNvPr id="11376" name="Group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761339"/>
              </p:ext>
            </p:extLst>
          </p:nvPr>
        </p:nvGraphicFramePr>
        <p:xfrm>
          <a:off x="0" y="1905000"/>
          <a:ext cx="9067801" cy="4575175"/>
        </p:xfrm>
        <a:graphic>
          <a:graphicData uri="http://schemas.openxmlformats.org/drawingml/2006/table">
            <a:tbl>
              <a:tblPr/>
              <a:tblGrid>
                <a:gridCol w="2150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8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pperplate Gothic Bold" pitchFamily="34" charset="0"/>
                        </a:rPr>
                        <a:t>        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pperplate Gothic Bold" pitchFamily="34" charset="0"/>
                        </a:rPr>
                        <a:t>AKUT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pperplate Gothic Bold" pitchFamily="34" charset="0"/>
                        </a:rPr>
                        <a:t>     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pperplate Gothic Bold" pitchFamily="34" charset="0"/>
                        </a:rPr>
                        <a:t>KRONIK</a:t>
                      </a: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9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pperplate Gothic Bold" panose="020E0705020206020404" pitchFamily="34" charset="0"/>
                        </a:rPr>
                        <a:t>INFEKSI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PNEMONIA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TIFUS</a:t>
                      </a:r>
                    </a:p>
                  </a:txBody>
                  <a:tcPr marT="45721" marB="4572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TUBERKULOSIS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LEPRA</a:t>
                      </a:r>
                    </a:p>
                  </a:txBody>
                  <a:tcPr marT="45721" marB="4572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97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pperplate Gothic Bold" panose="020E0705020206020404" pitchFamily="34" charset="0"/>
                        </a:rPr>
                        <a:t>NON INFEKSI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KERACUNAN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KECELAKAAN</a:t>
                      </a:r>
                    </a:p>
                  </a:txBody>
                  <a:tcPr marT="45721" marB="4572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HIPERTENSI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 PJK, DM, DEGENERATIF LAINNYA</a:t>
                      </a:r>
                    </a:p>
                  </a:txBody>
                  <a:tcPr marT="45721" marB="45721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sil gambar untuk background PPT">
            <a:extLst>
              <a:ext uri="{FF2B5EF4-FFF2-40B4-BE49-F238E27FC236}">
                <a16:creationId xmlns:a16="http://schemas.microsoft.com/office/drawing/2014/main" id="{32AEED09-722D-43FA-AAD3-008EA2F29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F2F3F8E-DF0A-4EBB-A01E-A58EAD7470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0314" y="548329"/>
            <a:ext cx="7733686" cy="77902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00B3978-9EA6-4396-9402-D549D59216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944" y="1868310"/>
            <a:ext cx="8077056" cy="395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415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sil gambar untuk background PPT">
            <a:extLst>
              <a:ext uri="{FF2B5EF4-FFF2-40B4-BE49-F238E27FC236}">
                <a16:creationId xmlns:a16="http://schemas.microsoft.com/office/drawing/2014/main" id="{32AEED09-722D-43FA-AAD3-008EA2F29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0E3A21-408E-48E4-A065-5051698F4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7858" y="365126"/>
            <a:ext cx="7217492" cy="1325563"/>
          </a:xfrm>
        </p:spPr>
        <p:txBody>
          <a:bodyPr/>
          <a:lstStyle/>
          <a:p>
            <a:pPr algn="ctr"/>
            <a:r>
              <a:rPr lang="id-ID" b="1" dirty="0">
                <a:latin typeface="Arial" panose="020B0604020202020204" pitchFamily="34" charset="0"/>
                <a:cs typeface="Arial" panose="020B0604020202020204" pitchFamily="34" charset="0"/>
              </a:rPr>
              <a:t>Faktor Lainnya ?</a:t>
            </a:r>
          </a:p>
        </p:txBody>
      </p:sp>
      <p:pic>
        <p:nvPicPr>
          <p:cNvPr id="4098" name="Picture 2" descr="Hasil gambar untuk lahan pertanian menjadi lahan industri">
            <a:extLst>
              <a:ext uri="{FF2B5EF4-FFF2-40B4-BE49-F238E27FC236}">
                <a16:creationId xmlns:a16="http://schemas.microsoft.com/office/drawing/2014/main" id="{E16B75F6-F577-46CB-B853-F526776D66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0"/>
          <a:stretch/>
        </p:blipFill>
        <p:spPr bwMode="auto">
          <a:xfrm>
            <a:off x="1248998" y="1439973"/>
            <a:ext cx="7728155" cy="509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4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sil gambar untuk background PPT">
            <a:extLst>
              <a:ext uri="{FF2B5EF4-FFF2-40B4-BE49-F238E27FC236}">
                <a16:creationId xmlns:a16="http://schemas.microsoft.com/office/drawing/2014/main" id="{32AEED09-722D-43FA-AAD3-008EA2F29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0E3A21-408E-48E4-A065-5051698F4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869" y="42281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id-ID" sz="4000" b="1" dirty="0">
                <a:latin typeface="Arial" panose="020B0604020202020204" pitchFamily="34" charset="0"/>
                <a:cs typeface="Arial" panose="020B0604020202020204" pitchFamily="34" charset="0"/>
              </a:rPr>
              <a:t>Karakteristik Penyakit Tidak Menular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62D21-122A-4116-9CAA-874974396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1796129"/>
            <a:ext cx="7429500" cy="4351338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Penularan penyakit tidak melalui suatu rantai penularan tertentu.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Masa inkubasi yang panjang.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Masa inkubasi penyakit yang berlarut-larut (kronik).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Banyak menghadapi kesulitan diagnosis.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Mempunyai variasi yang luas.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Memerlukan biaya yang tinggi dalam upaya pencegahan maupun penanggulangan.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Faktor penyebabnya bermacam-macam (</a:t>
            </a:r>
            <a:r>
              <a:rPr lang="id-ID" i="1" dirty="0">
                <a:latin typeface="Arial" panose="020B0604020202020204" pitchFamily="34" charset="0"/>
                <a:cs typeface="Arial" panose="020B0604020202020204" pitchFamily="34" charset="0"/>
              </a:rPr>
              <a:t>multikausal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514350" indent="-514350">
              <a:buFont typeface="+mj-lt"/>
              <a:buAutoNum type="arabicPeriod"/>
            </a:pP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143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sil gambar untuk background PPT">
            <a:extLst>
              <a:ext uri="{FF2B5EF4-FFF2-40B4-BE49-F238E27FC236}">
                <a16:creationId xmlns:a16="http://schemas.microsoft.com/office/drawing/2014/main" id="{32AEED09-722D-43FA-AAD3-008EA2F29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0E3A21-408E-48E4-A065-5051698F4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869" y="42281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id-ID" sz="4000" b="1" dirty="0">
                <a:latin typeface="Arial" panose="020B0604020202020204" pitchFamily="34" charset="0"/>
                <a:cs typeface="Arial" panose="020B0604020202020204" pitchFamily="34" charset="0"/>
              </a:rPr>
              <a:t>Perbedaan PTM dan PM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EC837A5-5527-40E8-B35D-CB4A6338E9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239405"/>
              </p:ext>
            </p:extLst>
          </p:nvPr>
        </p:nvGraphicFramePr>
        <p:xfrm>
          <a:off x="174214" y="1574800"/>
          <a:ext cx="8512585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47">
                  <a:extLst>
                    <a:ext uri="{9D8B030D-6E8A-4147-A177-3AD203B41FA5}">
                      <a16:colId xmlns:a16="http://schemas.microsoft.com/office/drawing/2014/main" val="1157354248"/>
                    </a:ext>
                  </a:extLst>
                </a:gridCol>
                <a:gridCol w="4116278">
                  <a:extLst>
                    <a:ext uri="{9D8B030D-6E8A-4147-A177-3AD203B41FA5}">
                      <a16:colId xmlns:a16="http://schemas.microsoft.com/office/drawing/2014/main" val="2067304952"/>
                    </a:ext>
                  </a:extLst>
                </a:gridCol>
                <a:gridCol w="3759360">
                  <a:extLst>
                    <a:ext uri="{9D8B030D-6E8A-4147-A177-3AD203B41FA5}">
                      <a16:colId xmlns:a16="http://schemas.microsoft.com/office/drawing/2014/main" val="35838122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Penyakit Menular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Penyakit Tidak Menular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631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Banyak ditemui di negara berkembang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Ditemui di negara industri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791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Rantai penularannya jelas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 ada rantai penularan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338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Bersifat akut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Bersifat kronik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975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Etiologi mikroorganisme jelas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Etiologi penyakit kurang jelas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953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Bersifat </a:t>
                      </a:r>
                      <a:r>
                        <a:rPr lang="id-ID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single-causa</a:t>
                      </a:r>
                      <a:endParaRPr lang="id-ID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Biasanya </a:t>
                      </a:r>
                      <a:r>
                        <a:rPr lang="id-ID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multiple-causa</a:t>
                      </a:r>
                      <a:endParaRPr lang="id-ID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254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Diagnosis mudah dilakukan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Diagnosis sulit dilakukan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801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Agak mudah mencari penyebabnya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Sulit mencari penyebabnya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773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Biaya pengobatan relatif murah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Biaya pengobatan cenderung mahal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282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Jelas muncul di permukaan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 </a:t>
                      </a:r>
                      <a:r>
                        <a:rPr lang="id-ID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iceberg phenomen</a:t>
                      </a:r>
                      <a:endParaRPr lang="id-ID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717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Morbiditas dan mortalitas cenderung menurun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Morbiditas dan mortalitas cenderung meningkat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494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743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sil gambar untuk background PPT">
            <a:extLst>
              <a:ext uri="{FF2B5EF4-FFF2-40B4-BE49-F238E27FC236}">
                <a16:creationId xmlns:a16="http://schemas.microsoft.com/office/drawing/2014/main" id="{32AEED09-722D-43FA-AAD3-008EA2F29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62D21-122A-4116-9CAA-874974396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693174"/>
            <a:ext cx="7429500" cy="54542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Beberapa faktor kendala dalam mendeteksi hubungan antara paparan dengan penyakit antara lain:</a:t>
            </a:r>
          </a:p>
          <a:p>
            <a:pPr marL="514350" indent="-514350" algn="just">
              <a:buAutoNum type="arabicPeriod"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Masa laten yang panjang antara exposure dan penyakit.</a:t>
            </a:r>
          </a:p>
          <a:p>
            <a:pPr marL="514350" indent="-514350" algn="just">
              <a:buAutoNum type="arabicPeriod"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Frekuensi paparan faktor resiko yang tidak teratur.</a:t>
            </a:r>
          </a:p>
          <a:p>
            <a:pPr marL="514350" indent="-514350" algn="just">
              <a:buAutoNum type="arabicPeriod"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Insiden penyakit yang rendah.</a:t>
            </a:r>
          </a:p>
          <a:p>
            <a:pPr marL="514350" indent="-514350" algn="just">
              <a:buAutoNum type="arabicPeriod"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Resiko paparan yang kecil.</a:t>
            </a:r>
          </a:p>
          <a:p>
            <a:pPr marL="514350" indent="-514350" algn="just">
              <a:buAutoNum type="arabicPeriod"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Penyebab penyakit yang multikompleks.</a:t>
            </a:r>
          </a:p>
        </p:txBody>
      </p:sp>
    </p:spTree>
    <p:extLst>
      <p:ext uri="{BB962C8B-B14F-4D97-AF65-F5344CB8AC3E}">
        <p14:creationId xmlns:p14="http://schemas.microsoft.com/office/powerpoint/2010/main" val="417112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368</TotalTime>
  <Words>716</Words>
  <Application>Microsoft Office PowerPoint</Application>
  <PresentationFormat>On-screen Show (4:3)</PresentationFormat>
  <Paragraphs>158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Copperplate Gothic Bold</vt:lpstr>
      <vt:lpstr>Tempus Sans ITC</vt:lpstr>
      <vt:lpstr>Times New Roman</vt:lpstr>
      <vt:lpstr>Trebuchet MS</vt:lpstr>
      <vt:lpstr>Wingdings</vt:lpstr>
      <vt:lpstr>Office Theme</vt:lpstr>
      <vt:lpstr>Epidemiologi   Penyakit Tidak Menular</vt:lpstr>
      <vt:lpstr>PowerPoint Presentation</vt:lpstr>
      <vt:lpstr>Apa itu Epid PTM ???</vt:lpstr>
      <vt:lpstr>KLASIFIKASI PENYAKIT BERDASARKAN DURASI DAN ETIOLOGI</vt:lpstr>
      <vt:lpstr>PowerPoint Presentation</vt:lpstr>
      <vt:lpstr>Faktor Lainnya ?</vt:lpstr>
      <vt:lpstr>Karakteristik Penyakit Tidak Menular</vt:lpstr>
      <vt:lpstr>Perbedaan PTM dan PM</vt:lpstr>
      <vt:lpstr>PowerPoint Presentation</vt:lpstr>
      <vt:lpstr>PowerPoint Presentation</vt:lpstr>
      <vt:lpstr>PowerPoint Presentation</vt:lpstr>
      <vt:lpstr>Penyakit Tidak Menular yang Bersifat Kronis</vt:lpstr>
      <vt:lpstr>PowerPoint Presentation</vt:lpstr>
      <vt:lpstr>PowerPoint Presentation</vt:lpstr>
      <vt:lpstr>Faktor Resiko dan Upaya Pencegahan Penyakit Tidak Menular</vt:lpstr>
      <vt:lpstr>Jenis Faktor Resiko</vt:lpstr>
      <vt:lpstr>Jenis Faktor Resiko</vt:lpstr>
      <vt:lpstr>Kegunaan Identifikasi Faktor Resiko</vt:lpstr>
      <vt:lpstr>Perbedaan Resiko dan Prognosis</vt:lpstr>
      <vt:lpstr>Upaya Pencegahan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Epid PTM</dc:title>
  <dc:creator>ASUS</dc:creator>
  <cp:lastModifiedBy>ASUS</cp:lastModifiedBy>
  <cp:revision>19</cp:revision>
  <dcterms:created xsi:type="dcterms:W3CDTF">2020-02-28T05:16:00Z</dcterms:created>
  <dcterms:modified xsi:type="dcterms:W3CDTF">2020-03-08T12:09:46Z</dcterms:modified>
</cp:coreProperties>
</file>