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2" r:id="rId25"/>
    <p:sldId id="283" r:id="rId26"/>
    <p:sldId id="280" r:id="rId27"/>
    <p:sldId id="284" r:id="rId28"/>
    <p:sldId id="285" r:id="rId29"/>
    <p:sldId id="281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09F-237B-490D-9441-4DBE7FBDE810}" type="datetimeFigureOut">
              <a:rPr lang="id-ID" smtClean="0"/>
              <a:pPr/>
              <a:t>21/09/2015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089ED8F-8E0A-45EF-A9D1-14FFC8A478C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09F-237B-490D-9441-4DBE7FBDE810}" type="datetimeFigureOut">
              <a:rPr lang="id-ID" smtClean="0"/>
              <a:pPr/>
              <a:t>21/09/2015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D8F-8E0A-45EF-A9D1-14FFC8A478C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09F-237B-490D-9441-4DBE7FBDE810}" type="datetimeFigureOut">
              <a:rPr lang="id-ID" smtClean="0"/>
              <a:pPr/>
              <a:t>21/09/2015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D8F-8E0A-45EF-A9D1-14FFC8A478C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09F-237B-490D-9441-4DBE7FBDE810}" type="datetimeFigureOut">
              <a:rPr lang="id-ID" smtClean="0"/>
              <a:pPr/>
              <a:t>21/09/2015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089ED8F-8E0A-45EF-A9D1-14FFC8A478C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09F-237B-490D-9441-4DBE7FBDE810}" type="datetimeFigureOut">
              <a:rPr lang="id-ID" smtClean="0"/>
              <a:pPr/>
              <a:t>21/09/2015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D8F-8E0A-45EF-A9D1-14FFC8A478C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09F-237B-490D-9441-4DBE7FBDE810}" type="datetimeFigureOut">
              <a:rPr lang="id-ID" smtClean="0"/>
              <a:pPr/>
              <a:t>21/09/2015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D8F-8E0A-45EF-A9D1-14FFC8A478C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09F-237B-490D-9441-4DBE7FBDE810}" type="datetimeFigureOut">
              <a:rPr lang="id-ID" smtClean="0"/>
              <a:pPr/>
              <a:t>21/09/2015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089ED8F-8E0A-45EF-A9D1-14FFC8A478C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09F-237B-490D-9441-4DBE7FBDE810}" type="datetimeFigureOut">
              <a:rPr lang="id-ID" smtClean="0"/>
              <a:pPr/>
              <a:t>21/09/2015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D8F-8E0A-45EF-A9D1-14FFC8A478C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09F-237B-490D-9441-4DBE7FBDE810}" type="datetimeFigureOut">
              <a:rPr lang="id-ID" smtClean="0"/>
              <a:pPr/>
              <a:t>21/09/2015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D8F-8E0A-45EF-A9D1-14FFC8A478C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09F-237B-490D-9441-4DBE7FBDE810}" type="datetimeFigureOut">
              <a:rPr lang="id-ID" smtClean="0"/>
              <a:pPr/>
              <a:t>21/09/2015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D8F-8E0A-45EF-A9D1-14FFC8A478C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09F-237B-490D-9441-4DBE7FBDE810}" type="datetimeFigureOut">
              <a:rPr lang="id-ID" smtClean="0"/>
              <a:pPr/>
              <a:t>21/09/2015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D8F-8E0A-45EF-A9D1-14FFC8A478C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EB709F-237B-490D-9441-4DBE7FBDE810}" type="datetimeFigureOut">
              <a:rPr lang="id-ID" smtClean="0"/>
              <a:pPr/>
              <a:t>21/09/2015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089ED8F-8E0A-45EF-A9D1-14FFC8A478C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Pengantar sosiologi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Muhammmad Noor Hidayat M I Kom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ringkas</a:t>
            </a:r>
            <a:r>
              <a:rPr lang="en-US" dirty="0" smtClean="0"/>
              <a:t>,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konseptual</a:t>
            </a:r>
            <a:r>
              <a:rPr lang="en-US" dirty="0" smtClean="0"/>
              <a:t>, </a:t>
            </a: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, </a:t>
            </a:r>
            <a:r>
              <a:rPr lang="en-US" dirty="0" err="1" smtClean="0"/>
              <a:t>gagasan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yang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, </a:t>
            </a:r>
            <a:r>
              <a:rPr lang="en-US" dirty="0" err="1" smtClean="0"/>
              <a:t>gagasan</a:t>
            </a:r>
            <a:r>
              <a:rPr lang="en-US" dirty="0" smtClean="0"/>
              <a:t> yang </a:t>
            </a:r>
            <a:r>
              <a:rPr lang="en-US" dirty="0" err="1" smtClean="0"/>
              <a:t>melingkupi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mengamati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teoritisi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label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teoritis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lama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runtuh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tatanan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Struktural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,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Interaksionisme</a:t>
            </a:r>
            <a:r>
              <a:rPr lang="en-US" dirty="0" smtClean="0"/>
              <a:t> </a:t>
            </a:r>
            <a:r>
              <a:rPr lang="en-US" dirty="0" err="1" smtClean="0"/>
              <a:t>Simbolis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,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menyarankan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diidentifikasi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struktural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interaksionisme</a:t>
            </a:r>
            <a:r>
              <a:rPr lang="en-US" dirty="0" smtClean="0"/>
              <a:t> </a:t>
            </a:r>
            <a:r>
              <a:rPr lang="en-US" dirty="0" err="1" smtClean="0"/>
              <a:t>simbolik</a:t>
            </a:r>
            <a:r>
              <a:rPr lang="en-US" dirty="0" smtClean="0"/>
              <a:t>,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57158" y="428604"/>
          <a:ext cx="8358246" cy="6326123"/>
        </p:xfrm>
        <a:graphic>
          <a:graphicData uri="http://schemas.openxmlformats.org/drawingml/2006/table">
            <a:tbl>
              <a:tblPr/>
              <a:tblGrid>
                <a:gridCol w="1357323"/>
                <a:gridCol w="785817"/>
                <a:gridCol w="2286016"/>
                <a:gridCol w="2000264"/>
                <a:gridCol w="1928826"/>
              </a:tblGrid>
              <a:tr h="8368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Paradigma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Teoritis</a:t>
                      </a:r>
                      <a:endParaRPr lang="id-ID" sz="1600" dirty="0">
                        <a:latin typeface="Calibri"/>
                        <a:cs typeface="Times New Roman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Level analisis</a:t>
                      </a:r>
                      <a:endParaRPr lang="id-ID" sz="1600">
                        <a:latin typeface="Calibri"/>
                        <a:cs typeface="Times New Roman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Asumsi</a:t>
                      </a:r>
                      <a:endParaRPr lang="id-ID" sz="1600">
                        <a:latin typeface="Calibri"/>
                        <a:cs typeface="Times New Roman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Pertanyaan</a:t>
                      </a:r>
                      <a:endParaRPr lang="id-ID" sz="1600">
                        <a:latin typeface="Calibri"/>
                        <a:cs typeface="Times New Roman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Bagaimana Perubahan Terjadi</a:t>
                      </a:r>
                      <a:endParaRPr lang="id-ID" sz="1600">
                        <a:latin typeface="Calibri"/>
                        <a:cs typeface="Times New Roman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21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Struktural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Fungsionalis</a:t>
                      </a:r>
                      <a:endParaRPr lang="id-ID" sz="1600" dirty="0">
                        <a:latin typeface="Calibri"/>
                        <a:cs typeface="Times New Roman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Makro</a:t>
                      </a:r>
                      <a:endParaRPr lang="id-ID" sz="1600" dirty="0">
                        <a:latin typeface="Calibri"/>
                        <a:cs typeface="Times New Roman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Fungsi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Masyarakat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sebagai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sistem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dari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bagian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yang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saling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terkait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dan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berkerja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secara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bersamaan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untuk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menjaga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stabilitas</a:t>
                      </a:r>
                      <a:endParaRPr lang="id-ID" sz="1600" dirty="0">
                        <a:latin typeface="Calibri"/>
                        <a:cs typeface="Times New Roman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Bagaimana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masyarakat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beroperasi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?</a:t>
                      </a:r>
                      <a:endParaRPr lang="id-ID" sz="1600" dirty="0">
                        <a:latin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Apa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fungsi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melayani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bagian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yang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berbeda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? </a:t>
                      </a:r>
                      <a:endParaRPr lang="id-ID" sz="1600" dirty="0">
                        <a:latin typeface="Calibri"/>
                        <a:cs typeface="Times New Roman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Evolusioner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kembali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menyeimbangkan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sistem</a:t>
                      </a:r>
                      <a:endParaRPr lang="id-ID" sz="1600" dirty="0">
                        <a:latin typeface="Calibri"/>
                        <a:cs typeface="Times New Roman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21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Konflik-Sosial</a:t>
                      </a:r>
                      <a:endParaRPr lang="id-ID" sz="1600">
                        <a:latin typeface="Calibri"/>
                        <a:cs typeface="Times New Roman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Makro</a:t>
                      </a:r>
                      <a:endParaRPr lang="id-ID" sz="1600">
                        <a:latin typeface="Calibri"/>
                        <a:cs typeface="Times New Roman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Masyarakat adalah tekanan dari relasi sosial yang digambarkan oleh ketidaksetaraan dan perjuangan diantara grup</a:t>
                      </a:r>
                      <a:endParaRPr lang="id-ID" sz="1600">
                        <a:latin typeface="Calibri"/>
                        <a:cs typeface="Times New Roman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Siapa yang diuntungkan?</a:t>
                      </a:r>
                      <a:endParaRPr lang="id-ID" sz="1600">
                        <a:latin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Apa yang menjadi sumber konflik diantara grup?</a:t>
                      </a:r>
                      <a:endParaRPr lang="id-ID" sz="1600">
                        <a:latin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Bagaimana bisa diselesaikan?</a:t>
                      </a:r>
                      <a:endParaRPr lang="id-ID" sz="1600">
                        <a:latin typeface="Calibri"/>
                        <a:cs typeface="Times New Roman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Revolusioner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konflik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diantara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grup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yang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bersaing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untuk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sumber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endParaRPr lang="id-ID" sz="1600" dirty="0">
                        <a:latin typeface="Calibri"/>
                        <a:cs typeface="Times New Roman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68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Interaksionisme Simbolik</a:t>
                      </a:r>
                      <a:endParaRPr lang="id-ID" sz="1600">
                        <a:latin typeface="Calibri"/>
                        <a:cs typeface="Times New Roman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Mikro</a:t>
                      </a:r>
                      <a:endParaRPr lang="id-ID" sz="1600">
                        <a:latin typeface="Calibri"/>
                        <a:cs typeface="Times New Roman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Masyarakat diciptakan dari interaksi sehari-hari</a:t>
                      </a:r>
                      <a:endParaRPr lang="id-ID" sz="1600">
                        <a:latin typeface="Calibri"/>
                        <a:cs typeface="Times New Roman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Bagaimana Individu berinteraksi?</a:t>
                      </a:r>
                      <a:endParaRPr lang="id-ID" sz="1600">
                        <a:latin typeface="Calibri"/>
                        <a:cs typeface="Times New Roman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Mendefinisikan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ulang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situasi</a:t>
                      </a:r>
                      <a:endParaRPr lang="id-ID" sz="1600" dirty="0">
                        <a:latin typeface="Calibri"/>
                        <a:cs typeface="Times New Roman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Perspektif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Interaksionisme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Simbolik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, </a:t>
            </a:r>
            <a:r>
              <a:rPr lang="en-US" dirty="0" err="1" smtClean="0"/>
              <a:t>interaksionisme</a:t>
            </a:r>
            <a:r>
              <a:rPr lang="en-US" dirty="0" smtClean="0"/>
              <a:t> </a:t>
            </a:r>
            <a:r>
              <a:rPr lang="en-US" dirty="0" err="1" smtClean="0"/>
              <a:t>simbolik</a:t>
            </a:r>
            <a:r>
              <a:rPr lang="en-US" dirty="0" smtClean="0"/>
              <a:t> </a:t>
            </a:r>
            <a:r>
              <a:rPr lang="en-US" dirty="0" err="1" smtClean="0"/>
              <a:t>berfokus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Perspektif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Interaksionisme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Simbolik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berbagi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, </a:t>
            </a:r>
            <a:r>
              <a:rPr lang="en-US" dirty="0" err="1" smtClean="0"/>
              <a:t>bahasa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.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menandakan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lain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id-ID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Perspektif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Interaksionisme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Simbolik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, </a:t>
            </a:r>
            <a:r>
              <a:rPr lang="en-US" dirty="0" err="1" smtClean="0"/>
              <a:t>kata-kata</a:t>
            </a:r>
            <a:r>
              <a:rPr lang="en-US" dirty="0" smtClean="0"/>
              <a:t>, </a:t>
            </a:r>
            <a:r>
              <a:rPr lang="en-US" dirty="0" err="1" smtClean="0"/>
              <a:t>benda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peristiwa-dan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hal</a:t>
            </a:r>
            <a:r>
              <a:rPr lang="en-US" dirty="0" smtClean="0"/>
              <a:t>, </a:t>
            </a:r>
            <a:r>
              <a:rPr lang="en-US" dirty="0" err="1" smtClean="0"/>
              <a:t>ide-ide</a:t>
            </a:r>
            <a:r>
              <a:rPr lang="en-US" dirty="0" smtClean="0"/>
              <a:t>, </a:t>
            </a:r>
            <a:r>
              <a:rPr lang="en-US" dirty="0" err="1" smtClean="0"/>
              <a:t>peristiwa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Interaksionis</a:t>
            </a:r>
            <a:r>
              <a:rPr lang="en-US" dirty="0" smtClean="0"/>
              <a:t> </a:t>
            </a:r>
            <a:r>
              <a:rPr lang="en-US" dirty="0" err="1" smtClean="0"/>
              <a:t>simbolik</a:t>
            </a:r>
            <a:r>
              <a:rPr lang="en-US" dirty="0" smtClean="0"/>
              <a:t>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menafsirkan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simbol-simbol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Perspektif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Interaksionisme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Simbolik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interaksionisme</a:t>
            </a:r>
            <a:r>
              <a:rPr lang="en-US" dirty="0" smtClean="0"/>
              <a:t> </a:t>
            </a:r>
            <a:r>
              <a:rPr lang="en-US" dirty="0" err="1" smtClean="0"/>
              <a:t>simbolik</a:t>
            </a:r>
            <a:r>
              <a:rPr lang="en-US" dirty="0" smtClean="0"/>
              <a:t> </a:t>
            </a:r>
            <a:r>
              <a:rPr lang="en-US" dirty="0" err="1" smtClean="0"/>
              <a:t>kadang-kadang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penafsiran</a:t>
            </a:r>
            <a:r>
              <a:rPr lang="en-US" dirty="0" smtClean="0"/>
              <a:t>.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lain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yang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Konseptualisasi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dicita-citakan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fungsionalis</a:t>
            </a:r>
            <a:r>
              <a:rPr lang="en-US" dirty="0" smtClean="0"/>
              <a:t> yang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disosialisir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PERSPEKTIF SOSIOLOGI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Teori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kenapa</a:t>
            </a:r>
            <a:r>
              <a:rPr lang="en-US" dirty="0" smtClean="0"/>
              <a:t>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lain.</a:t>
            </a:r>
            <a:endParaRPr lang="id-ID" dirty="0" smtClean="0"/>
          </a:p>
          <a:p>
            <a:r>
              <a:rPr lang="en-US" dirty="0" smtClean="0"/>
              <a:t>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r>
              <a:rPr lang="en-US" dirty="0" smtClean="0"/>
              <a:t>,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lain.</a:t>
            </a:r>
            <a:endParaRPr lang="id-ID" dirty="0" smtClean="0"/>
          </a:p>
          <a:p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sosiolog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subjektif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penafsiran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dirancang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Menurut </a:t>
            </a:r>
            <a:r>
              <a:rPr lang="en-US" dirty="0" err="1" smtClean="0"/>
              <a:t>Blumer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interaksionisme</a:t>
            </a:r>
            <a:r>
              <a:rPr lang="en-US" dirty="0" smtClean="0"/>
              <a:t> </a:t>
            </a:r>
            <a:r>
              <a:rPr lang="en-US" dirty="0" err="1" smtClean="0"/>
              <a:t>simbolik</a:t>
            </a:r>
            <a:r>
              <a:rPr lang="en-US" dirty="0" smtClean="0"/>
              <a:t>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Kekhasannya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menerjemahkan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tindakannya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.</a:t>
            </a:r>
            <a:endParaRPr lang="id-ID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simbol-simbol</a:t>
            </a:r>
            <a:r>
              <a:rPr lang="en-US" dirty="0" smtClean="0"/>
              <a:t>, </a:t>
            </a:r>
            <a:r>
              <a:rPr lang="en-US" dirty="0" err="1" smtClean="0"/>
              <a:t>interpretasi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stimulus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stimulus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sesudahnya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interpretasi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aktor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interpretasi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;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penengah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stimulus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menempati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interaksionisme</a:t>
            </a:r>
            <a:r>
              <a:rPr lang="en-US" dirty="0" smtClean="0"/>
              <a:t> </a:t>
            </a:r>
            <a:r>
              <a:rPr lang="en-US" dirty="0" err="1" smtClean="0"/>
              <a:t>simbolik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Interaksionisme</a:t>
            </a:r>
            <a:r>
              <a:rPr lang="en-US" dirty="0" smtClean="0"/>
              <a:t> </a:t>
            </a:r>
            <a:r>
              <a:rPr lang="en-US" dirty="0" err="1" smtClean="0"/>
              <a:t>simbolik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tulisan-tulisan</a:t>
            </a:r>
            <a:r>
              <a:rPr lang="en-US" dirty="0" smtClean="0"/>
              <a:t> </a:t>
            </a:r>
            <a:r>
              <a:rPr lang="en-US" dirty="0" err="1" smtClean="0"/>
              <a:t>sosiolog</a:t>
            </a:r>
            <a:r>
              <a:rPr lang="en-US" dirty="0" smtClean="0"/>
              <a:t> </a:t>
            </a:r>
            <a:r>
              <a:rPr lang="en-US" dirty="0" err="1" smtClean="0"/>
              <a:t>Jerman</a:t>
            </a:r>
            <a:r>
              <a:rPr lang="en-US" smtClean="0"/>
              <a:t> Max Weber</a:t>
            </a:r>
            <a:endParaRPr lang="id-ID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pengorganisasian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perubahan-perubahan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unit-unit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kekuatan-kekuatan</a:t>
            </a:r>
            <a:r>
              <a:rPr lang="en-US" dirty="0" smtClean="0"/>
              <a:t> yang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unit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smtClean="0"/>
              <a:t>Kumpulan </a:t>
            </a:r>
            <a:r>
              <a:rPr lang="en-US" dirty="0" err="1" smtClean="0"/>
              <a:t>orang-orang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unit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kultur</a:t>
            </a:r>
            <a:r>
              <a:rPr lang="en-US" dirty="0" smtClean="0"/>
              <a:t>,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kesukaannya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berdasar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Mind </a:t>
            </a:r>
            <a:r>
              <a:rPr lang="en-US" dirty="0" smtClean="0"/>
              <a:t>(</a:t>
            </a:r>
            <a:r>
              <a:rPr lang="en-US" dirty="0" err="1" smtClean="0"/>
              <a:t>pikiran</a:t>
            </a:r>
            <a:r>
              <a:rPr lang="en-US" dirty="0" smtClean="0"/>
              <a:t>)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imanusia</a:t>
            </a:r>
            <a:r>
              <a:rPr lang="en-US" dirty="0" smtClean="0"/>
              <a:t> yang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; </a:t>
            </a:r>
            <a:r>
              <a:rPr lang="en-US" dirty="0" err="1" smtClean="0"/>
              <a:t>percakapan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batinnya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menanggapi</a:t>
            </a:r>
            <a:r>
              <a:rPr lang="en-US" dirty="0" smtClean="0"/>
              <a:t>, </a:t>
            </a:r>
            <a:r>
              <a:rPr lang="en-US" dirty="0" err="1" smtClean="0"/>
              <a:t>mengulas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Percakapan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batin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percakapan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“</a:t>
            </a:r>
            <a:r>
              <a:rPr lang="en-US" dirty="0" err="1" smtClean="0"/>
              <a:t>aku</a:t>
            </a:r>
            <a:r>
              <a:rPr lang="en-US" dirty="0" smtClean="0"/>
              <a:t>” </a:t>
            </a:r>
            <a:r>
              <a:rPr lang="en-US" dirty="0" err="1" smtClean="0"/>
              <a:t>dengan</a:t>
            </a:r>
            <a:r>
              <a:rPr lang="en-US" dirty="0" smtClean="0"/>
              <a:t> yang “lain”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aku</a:t>
            </a:r>
            <a:endParaRPr lang="id-ID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Menurut weber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Weber  </a:t>
            </a:r>
            <a:r>
              <a:rPr lang="en-US" dirty="0" err="1" smtClean="0"/>
              <a:t>tertarik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endParaRPr lang="id-ID" dirty="0" smtClean="0"/>
          </a:p>
          <a:p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menafsirkan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hadapi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berpartisipasi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subjektif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smtClean="0"/>
              <a:t>Weber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secara</a:t>
            </a:r>
            <a:r>
              <a:rPr lang="en-US" dirty="0" smtClean="0"/>
              <a:t> mental,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George Herbert Mead (1863-1931)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isyarat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tertetu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isyarat-isyarat</a:t>
            </a:r>
            <a:r>
              <a:rPr lang="en-US" dirty="0" smtClean="0"/>
              <a:t>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simbol-simbol</a:t>
            </a:r>
            <a:r>
              <a:rPr lang="en-US" dirty="0" smtClean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beraksi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pasif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mekanis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(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(</a:t>
            </a:r>
            <a:r>
              <a:rPr lang="en-US" dirty="0" err="1" smtClean="0"/>
              <a:t>keinginan</a:t>
            </a:r>
            <a:r>
              <a:rPr lang="en-US" dirty="0" smtClean="0"/>
              <a:t>, 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motivasi</a:t>
            </a:r>
            <a:r>
              <a:rPr lang="en-US" dirty="0" smtClean="0"/>
              <a:t>)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perilakunya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1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menghadirkan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didengar</a:t>
            </a:r>
            <a:r>
              <a:rPr lang="en-US" dirty="0" smtClean="0"/>
              <a:t>,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diperintahkan</a:t>
            </a:r>
            <a:endParaRPr lang="id-ID" dirty="0" smtClean="0"/>
          </a:p>
          <a:p>
            <a:pPr lvl="0">
              <a:buNone/>
            </a:pPr>
            <a:r>
              <a:rPr lang="id-ID" dirty="0" smtClean="0"/>
              <a:t>2 </a:t>
            </a:r>
            <a:r>
              <a:rPr lang="en-US" dirty="0" err="1" smtClean="0"/>
              <a:t>Menafsirkan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3 </a:t>
            </a:r>
            <a:r>
              <a:rPr lang="en-US" dirty="0" err="1" smtClean="0"/>
              <a:t>Memperhitungkan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konkret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endParaRPr lang="id-ID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proses-proses</a:t>
            </a:r>
            <a:r>
              <a:rPr lang="en-US" dirty="0" smtClean="0"/>
              <a:t> </a:t>
            </a:r>
            <a:r>
              <a:rPr lang="en-US" dirty="0" err="1" smtClean="0"/>
              <a:t>interkasional</a:t>
            </a:r>
            <a:r>
              <a:rPr lang="en-US" dirty="0" smtClean="0"/>
              <a:t> yang </a:t>
            </a:r>
            <a:r>
              <a:rPr lang="en-US" dirty="0" err="1" smtClean="0"/>
              <a:t>bertahap</a:t>
            </a:r>
            <a:endParaRPr lang="id-ID" dirty="0" smtClean="0"/>
          </a:p>
          <a:p>
            <a:pPr lvl="0"/>
            <a:r>
              <a:rPr lang="en-US" dirty="0" err="1" smtClean="0"/>
              <a:t>Menurut</a:t>
            </a:r>
            <a:r>
              <a:rPr lang="en-US" dirty="0" smtClean="0"/>
              <a:t> Mead,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i="1" dirty="0" smtClean="0"/>
              <a:t> 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Me. Me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i="1" dirty="0" smtClean="0"/>
              <a:t> generalized other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dibatinkan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dikerahkan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: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,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,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mengubahnya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lain.</a:t>
            </a:r>
            <a:endParaRPr lang="id-ID" dirty="0" smtClean="0"/>
          </a:p>
          <a:p>
            <a:r>
              <a:rPr lang="en-US" dirty="0" smtClean="0"/>
              <a:t>Dan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id-ID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Me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pemantulan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; </a:t>
            </a:r>
            <a:r>
              <a:rPr lang="en-US" i="1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individual yang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yang </a:t>
            </a:r>
            <a:r>
              <a:rPr lang="en-US" dirty="0" err="1" smtClean="0"/>
              <a:t>kreatif</a:t>
            </a:r>
            <a:r>
              <a:rPr lang="en-US" dirty="0" smtClean="0"/>
              <a:t>,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.</a:t>
            </a:r>
            <a:r>
              <a:rPr lang="en-US" i="1" dirty="0" smtClean="0"/>
              <a:t> </a:t>
            </a:r>
            <a:endParaRPr lang="id-ID" i="1" dirty="0" smtClean="0"/>
          </a:p>
          <a:p>
            <a:r>
              <a:rPr lang="en-US" i="1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Me</a:t>
            </a:r>
            <a:r>
              <a:rPr lang="en-US" dirty="0" smtClean="0"/>
              <a:t> </a:t>
            </a: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id-ID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Perspektif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Struktural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Fungsional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Talcott</a:t>
            </a:r>
            <a:r>
              <a:rPr lang="en-US" dirty="0" smtClean="0"/>
              <a:t> Parsons (1902-1979)</a:t>
            </a:r>
            <a:endParaRPr lang="id-ID" dirty="0" smtClean="0"/>
          </a:p>
          <a:p>
            <a:r>
              <a:rPr lang="en-US" dirty="0" err="1" smtClean="0"/>
              <a:t>sosiolog</a:t>
            </a:r>
            <a:r>
              <a:rPr lang="en-US" dirty="0" smtClean="0"/>
              <a:t> </a:t>
            </a:r>
            <a:r>
              <a:rPr lang="en-US" dirty="0" err="1" smtClean="0"/>
              <a:t>mengeksplorasi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struktural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, </a:t>
            </a:r>
            <a:r>
              <a:rPr lang="en-US" dirty="0" err="1" smtClean="0"/>
              <a:t>teori</a:t>
            </a:r>
            <a:r>
              <a:rPr lang="en-US" dirty="0" smtClean="0"/>
              <a:t>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terintegrasi</a:t>
            </a:r>
            <a:r>
              <a:rPr lang="en-US" dirty="0" smtClean="0"/>
              <a:t>;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stabilitas</a:t>
            </a:r>
            <a:r>
              <a:rPr lang="en-US" dirty="0" smtClean="0"/>
              <a:t>, </a:t>
            </a:r>
            <a:r>
              <a:rPr lang="en-US" dirty="0" err="1" smtClean="0"/>
              <a:t>ketertiban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Fungsionalisme</a:t>
            </a:r>
            <a:r>
              <a:rPr lang="en-US" dirty="0" smtClean="0"/>
              <a:t> </a:t>
            </a:r>
            <a:r>
              <a:rPr lang="en-US" dirty="0" err="1" smtClean="0"/>
              <a:t>menawarkan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, model yang </a:t>
            </a:r>
            <a:r>
              <a:rPr lang="en-US" dirty="0" err="1" smtClean="0"/>
              <a:t>koheren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disosialisasikan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endParaRPr lang="id-ID" dirty="0" smtClean="0"/>
          </a:p>
          <a:p>
            <a:r>
              <a:rPr lang="en-US" dirty="0" smtClean="0"/>
              <a:t>Parsons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,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Model </a:t>
            </a:r>
            <a:r>
              <a:rPr lang="en-US" dirty="0" err="1" smtClean="0"/>
              <a:t>fungsionalis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norma-norma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yang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mengekspresikan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"</a:t>
            </a:r>
            <a:r>
              <a:rPr lang="en-US" dirty="0" err="1" smtClean="0"/>
              <a:t>fungsi</a:t>
            </a:r>
            <a:r>
              <a:rPr lang="en-US" dirty="0" smtClean="0"/>
              <a:t>" </a:t>
            </a:r>
            <a:r>
              <a:rPr lang="en-US" dirty="0" err="1" smtClean="0"/>
              <a:t>reproduksi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id-ID" dirty="0" smtClean="0"/>
              <a:t>Co: sekolah mreproduksi nilai-nilai sosial dlm masyarakat, keluarga mengatur hubungan seksual untuk regenarasi dlm masy</a:t>
            </a:r>
            <a:endParaRPr lang="id-ID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Robert K. Merton (1910-2003)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ekuilibrium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Proses-proses</a:t>
            </a:r>
            <a:r>
              <a:rPr lang="en-US" dirty="0" smtClean="0"/>
              <a:t>, 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yang </a:t>
            </a:r>
            <a:r>
              <a:rPr lang="en-US" dirty="0" err="1" smtClean="0"/>
              <a:t>memfasilitasi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yang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sebut</a:t>
            </a:r>
            <a:r>
              <a:rPr lang="en-US" dirty="0" smtClean="0"/>
              <a:t> "</a:t>
            </a:r>
            <a:r>
              <a:rPr lang="en-US" dirty="0" err="1" smtClean="0"/>
              <a:t>fungsional</a:t>
            </a:r>
            <a:r>
              <a:rPr lang="en-US" dirty="0" smtClean="0"/>
              <a:t>,"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yang </a:t>
            </a: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"</a:t>
            </a:r>
            <a:r>
              <a:rPr lang="en-US" dirty="0" err="1" smtClean="0"/>
              <a:t>disfungsional</a:t>
            </a:r>
            <a:r>
              <a:rPr lang="en-US" dirty="0" smtClean="0"/>
              <a:t>.“</a:t>
            </a:r>
            <a:endParaRPr lang="id-ID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Merton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yang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ketertiban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id-ID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Merton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"</a:t>
            </a:r>
            <a:r>
              <a:rPr lang="en-US" dirty="0" err="1" smtClean="0"/>
              <a:t>Nyata</a:t>
            </a:r>
            <a:r>
              <a:rPr lang="en-US" dirty="0" smtClean="0"/>
              <a:t> (</a:t>
            </a:r>
            <a:r>
              <a:rPr lang="en-US" dirty="0" err="1" smtClean="0"/>
              <a:t>manifes</a:t>
            </a:r>
            <a:r>
              <a:rPr lang="en-US" dirty="0" smtClean="0"/>
              <a:t>)" </a:t>
            </a:r>
            <a:r>
              <a:rPr lang="en-US" dirty="0" err="1" smtClean="0"/>
              <a:t>atau</a:t>
            </a:r>
            <a:r>
              <a:rPr lang="en-US" dirty="0" smtClean="0"/>
              <a:t> "</a:t>
            </a:r>
            <a:r>
              <a:rPr lang="en-US" dirty="0" err="1" smtClean="0"/>
              <a:t>laten</a:t>
            </a:r>
            <a:r>
              <a:rPr lang="en-US" dirty="0" smtClean="0"/>
              <a:t>.“</a:t>
            </a:r>
            <a:endParaRPr lang="id-ID" dirty="0" smtClean="0"/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laten</a:t>
            </a:r>
            <a:r>
              <a:rPr lang="en-US" dirty="0" smtClean="0"/>
              <a:t> yang </a:t>
            </a:r>
            <a:r>
              <a:rPr lang="en-US" dirty="0" err="1" smtClean="0"/>
              <a:t>tersembunyi</a:t>
            </a:r>
            <a:r>
              <a:rPr lang="en-US" dirty="0" smtClean="0"/>
              <a:t>,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diinginkan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berpendidikan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produktif</a:t>
            </a:r>
            <a:r>
              <a:rPr lang="en-US" dirty="0" smtClean="0"/>
              <a:t>.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latennya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endParaRPr lang="id-ID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serupa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organisme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kebutuhan-kebutuhan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dipenuhi</a:t>
            </a:r>
            <a:r>
              <a:rPr lang="en-US" dirty="0" smtClean="0"/>
              <a:t> agar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melangsungkan</a:t>
            </a:r>
            <a:r>
              <a:rPr lang="en-US" dirty="0" smtClean="0"/>
              <a:t> </a:t>
            </a:r>
            <a:r>
              <a:rPr lang="en-US" dirty="0" err="1" smtClean="0"/>
              <a:t>keberadaannya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setidaknya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merespon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Asumsinya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subsistem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Talcot</a:t>
            </a:r>
            <a:r>
              <a:rPr lang="en-US" dirty="0" smtClean="0"/>
              <a:t> Parsons </a:t>
            </a:r>
            <a:r>
              <a:rPr lang="en-US" dirty="0" err="1" smtClean="0"/>
              <a:t>mengantarkan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lain.</a:t>
            </a:r>
            <a:endParaRPr lang="id-ID" dirty="0" smtClean="0"/>
          </a:p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lain.</a:t>
            </a:r>
            <a:endParaRPr lang="id-ID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, </a:t>
            </a:r>
            <a:r>
              <a:rPr lang="en-US" dirty="0" err="1" smtClean="0"/>
              <a:t>demikian</a:t>
            </a:r>
            <a:r>
              <a:rPr lang="en-US" dirty="0" smtClean="0"/>
              <a:t> pula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stabilitas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Parsons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kebakuan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pengukur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modern.</a:t>
            </a:r>
            <a:endParaRPr lang="id-ID" dirty="0" smtClean="0"/>
          </a:p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berulang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terwujud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mengoperasikan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diperbaiki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Affective-Effective Neutral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modern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kenetralan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 Particularistic </a:t>
            </a:r>
            <a:r>
              <a:rPr lang="en-US" i="1" dirty="0" err="1" smtClean="0"/>
              <a:t>vs</a:t>
            </a:r>
            <a:r>
              <a:rPr lang="en-US" i="1" dirty="0" smtClean="0"/>
              <a:t> </a:t>
            </a:r>
            <a:r>
              <a:rPr lang="en-US" i="1" dirty="0" err="1" smtClean="0"/>
              <a:t>Uniersalistic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lain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rasa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memikul</a:t>
            </a:r>
            <a:r>
              <a:rPr lang="en-US" dirty="0" smtClean="0"/>
              <a:t> </a:t>
            </a:r>
            <a:r>
              <a:rPr lang="en-US" dirty="0" err="1" smtClean="0"/>
              <a:t>tanggungjawab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. </a:t>
            </a:r>
            <a:r>
              <a:rPr lang="en-US" dirty="0" err="1" smtClean="0"/>
              <a:t>Masyarakat</a:t>
            </a:r>
            <a:r>
              <a:rPr lang="en-US" dirty="0" smtClean="0"/>
              <a:t> modern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norma-norma</a:t>
            </a:r>
            <a:r>
              <a:rPr lang="en-US" dirty="0" smtClean="0"/>
              <a:t> universal yang </a:t>
            </a:r>
            <a:r>
              <a:rPr lang="en-US" dirty="0" err="1" smtClean="0"/>
              <a:t>pribadi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Collective </a:t>
            </a:r>
            <a:r>
              <a:rPr lang="en-US" i="1" dirty="0" err="1" smtClean="0"/>
              <a:t>vs</a:t>
            </a:r>
            <a:r>
              <a:rPr lang="en-US" i="1" dirty="0" smtClean="0"/>
              <a:t> Self Orientation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kewajiban-kewajiban</a:t>
            </a:r>
            <a:r>
              <a:rPr lang="en-US" dirty="0" smtClean="0"/>
              <a:t> </a:t>
            </a:r>
            <a:r>
              <a:rPr lang="en-US" dirty="0" err="1" smtClean="0"/>
              <a:t>kekeluargaan</a:t>
            </a:r>
            <a:r>
              <a:rPr lang="en-US" dirty="0" smtClean="0"/>
              <a:t>, </a:t>
            </a:r>
            <a:r>
              <a:rPr lang="en-US" dirty="0" err="1" smtClean="0"/>
              <a:t>komunitas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kesukuan</a:t>
            </a:r>
            <a:r>
              <a:rPr lang="en-US" dirty="0" smtClean="0"/>
              <a:t>. </a:t>
            </a:r>
            <a:r>
              <a:rPr lang="en-US" dirty="0" err="1" smtClean="0"/>
              <a:t>Masyarakat</a:t>
            </a:r>
            <a:r>
              <a:rPr lang="en-US" dirty="0" smtClean="0"/>
              <a:t> modern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individualistik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Ascription </a:t>
            </a:r>
            <a:r>
              <a:rPr lang="en-US" i="1" dirty="0" err="1" smtClean="0"/>
              <a:t>vs</a:t>
            </a:r>
            <a:r>
              <a:rPr lang="en-US" i="1" dirty="0" smtClean="0"/>
              <a:t> Achievement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status </a:t>
            </a:r>
            <a:r>
              <a:rPr lang="en-US" dirty="0" err="1" smtClean="0"/>
              <a:t>bawaan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warisan</a:t>
            </a:r>
            <a:r>
              <a:rPr lang="en-US" dirty="0" smtClean="0"/>
              <a:t>, </a:t>
            </a:r>
            <a:r>
              <a:rPr lang="en-US" dirty="0" err="1" smtClean="0"/>
              <a:t>masyarakat</a:t>
            </a:r>
            <a:r>
              <a:rPr lang="en-US" dirty="0" smtClean="0"/>
              <a:t> modern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yang </a:t>
            </a:r>
            <a:r>
              <a:rPr lang="en-US" dirty="0" err="1" smtClean="0"/>
              <a:t>ketat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Functional </a:t>
            </a:r>
            <a:r>
              <a:rPr lang="en-US" i="1" dirty="0" err="1" smtClean="0"/>
              <a:t>Difused</a:t>
            </a:r>
            <a:r>
              <a:rPr lang="en-US" i="1" dirty="0" smtClean="0"/>
              <a:t> </a:t>
            </a:r>
            <a:r>
              <a:rPr lang="en-US" i="1" dirty="0" err="1" smtClean="0"/>
              <a:t>vs</a:t>
            </a:r>
            <a:r>
              <a:rPr lang="en-US" i="1" dirty="0" smtClean="0"/>
              <a:t> Functionally </a:t>
            </a:r>
            <a:r>
              <a:rPr lang="en-US" i="1" dirty="0" err="1" smtClean="0"/>
              <a:t>Spesific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. </a:t>
            </a:r>
            <a:r>
              <a:rPr lang="en-US" dirty="0" err="1" smtClean="0"/>
              <a:t>Masyarakat</a:t>
            </a:r>
            <a:r>
              <a:rPr lang="en-US" dirty="0" smtClean="0"/>
              <a:t> modern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kelembagannya</a:t>
            </a:r>
            <a:endParaRPr lang="id-ID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esensial</a:t>
            </a:r>
            <a:r>
              <a:rPr lang="en-US" dirty="0" smtClean="0"/>
              <a:t>,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Struktural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 </a:t>
            </a:r>
            <a:endParaRPr lang="id-ID" dirty="0" smtClean="0"/>
          </a:p>
          <a:p>
            <a:pPr lvl="0">
              <a:buNone/>
            </a:pPr>
            <a:r>
              <a:rPr lang="id-ID" dirty="0" smtClean="0"/>
              <a:t>1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bagian-bagian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signifikan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  <a:endParaRPr lang="id-ID" dirty="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2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eksis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eksistensi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stabilitas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. </a:t>
            </a:r>
            <a:r>
              <a:rPr lang="en-US" dirty="0" err="1" smtClean="0"/>
              <a:t>Eksistensi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diidentifikasi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3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mengintegrasi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mengeratkannya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.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4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mengarah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(equilibrium)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homoestatis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bagiannya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lain agar </a:t>
            </a:r>
            <a:r>
              <a:rPr lang="en-US" dirty="0" err="1" smtClean="0"/>
              <a:t>tercipta</a:t>
            </a:r>
            <a:r>
              <a:rPr lang="en-US" dirty="0" smtClean="0"/>
              <a:t> </a:t>
            </a:r>
            <a:r>
              <a:rPr lang="en-US" dirty="0" err="1" smtClean="0"/>
              <a:t>stabilitas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5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konsekuensi</a:t>
            </a:r>
            <a:r>
              <a:rPr lang="en-US" dirty="0" smtClean="0"/>
              <a:t> yang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r>
              <a:rPr lang="en-US" dirty="0" smtClean="0"/>
              <a:t>, </a:t>
            </a:r>
            <a:r>
              <a:rPr lang="en-US" dirty="0" err="1" smtClean="0"/>
              <a:t>teoritis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fokuskan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lain,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"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"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Perspektif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Konflik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ketertiban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ketahanan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kelompok-kelompok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“</a:t>
            </a:r>
            <a:r>
              <a:rPr lang="en-US" dirty="0" err="1" smtClean="0"/>
              <a:t>daya</a:t>
            </a:r>
            <a:r>
              <a:rPr lang="en-US" dirty="0" smtClean="0"/>
              <a:t>”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mempertahankannya</a:t>
            </a:r>
            <a:r>
              <a:rPr lang="en-US" dirty="0" smtClean="0"/>
              <a:t>;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mendapatkannya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yang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ketidaksetaraan</a:t>
            </a:r>
            <a:r>
              <a:rPr lang="en-US" dirty="0" smtClean="0"/>
              <a:t> gender (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feminis</a:t>
            </a:r>
            <a:r>
              <a:rPr lang="en-US" dirty="0" smtClean="0"/>
              <a:t>), </a:t>
            </a:r>
            <a:r>
              <a:rPr lang="en-US" dirty="0" err="1" smtClean="0"/>
              <a:t>ketidaksetaraan</a:t>
            </a:r>
            <a:r>
              <a:rPr lang="en-US" dirty="0" smtClean="0"/>
              <a:t> </a:t>
            </a:r>
            <a:r>
              <a:rPr lang="en-US" dirty="0" err="1" smtClean="0"/>
              <a:t>rasial</a:t>
            </a:r>
            <a:r>
              <a:rPr lang="en-US" dirty="0" smtClean="0"/>
              <a:t> (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ras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),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ketidaksetaraan</a:t>
            </a:r>
            <a:r>
              <a:rPr lang="en-US" dirty="0" smtClean="0"/>
              <a:t> (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Marxis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sosialis</a:t>
            </a:r>
            <a:r>
              <a:rPr lang="en-US" dirty="0" smtClean="0"/>
              <a:t>)</a:t>
            </a:r>
            <a:endParaRPr lang="id-ID" dirty="0" smtClean="0"/>
          </a:p>
          <a:p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menentang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struktural</a:t>
            </a:r>
            <a:r>
              <a:rPr lang="en-US" dirty="0" smtClean="0"/>
              <a:t> </a:t>
            </a:r>
            <a:r>
              <a:rPr lang="en-US" dirty="0" err="1" smtClean="0"/>
              <a:t>fungsionalis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struktural</a:t>
            </a:r>
            <a:r>
              <a:rPr lang="en-US" dirty="0" smtClean="0"/>
              <a:t> </a:t>
            </a:r>
            <a:r>
              <a:rPr lang="en-US" dirty="0" err="1" smtClean="0"/>
              <a:t>fungsionalis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Max </a:t>
            </a:r>
            <a:r>
              <a:rPr lang="en-US" dirty="0" err="1" smtClean="0"/>
              <a:t>dan</a:t>
            </a:r>
            <a:r>
              <a:rPr lang="en-US" dirty="0" smtClean="0"/>
              <a:t> Weber </a:t>
            </a:r>
            <a:r>
              <a:rPr lang="en-US" dirty="0" err="1" smtClean="0"/>
              <a:t>menolak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konsensus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harmoni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kebaikan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smtClean="0"/>
              <a:t>Para </a:t>
            </a:r>
            <a:r>
              <a:rPr lang="en-US" dirty="0" err="1" smtClean="0"/>
              <a:t>teoritisi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pertentangan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determinan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pengorganisasian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upaya-upaya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inilah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endParaRPr lang="id-ID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Karl Marx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bentuk-bentuk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yang </a:t>
            </a:r>
            <a:r>
              <a:rPr lang="en-US" dirty="0" err="1" smtClean="0"/>
              <a:t>terstruktur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terbentuknya</a:t>
            </a:r>
            <a:r>
              <a:rPr lang="en-US" dirty="0" smtClean="0"/>
              <a:t> </a:t>
            </a:r>
            <a:r>
              <a:rPr lang="en-US" dirty="0" err="1" smtClean="0"/>
              <a:t>hubungan-hubungan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.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menggantikan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komunal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kekuatan-kekuatan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terpecah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kelompok-kelompok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kekuatan-kekuatan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,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kekuatan-kekuatan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mensubordinasikan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lain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memaksa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dominan</a:t>
            </a:r>
            <a:r>
              <a:rPr lang="en-US" dirty="0" smtClean="0"/>
              <a:t> </a:t>
            </a:r>
            <a:r>
              <a:rPr lang="en-US" dirty="0" err="1" smtClean="0"/>
              <a:t>menjalin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kelas-kelas</a:t>
            </a:r>
            <a:r>
              <a:rPr lang="en-US" dirty="0" smtClean="0"/>
              <a:t> </a:t>
            </a:r>
            <a:r>
              <a:rPr lang="en-US" dirty="0" err="1" smtClean="0"/>
              <a:t>tersubordinasi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eksploitasi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alamiah</a:t>
            </a:r>
            <a:r>
              <a:rPr lang="en-US" dirty="0" smtClean="0"/>
              <a:t>, </a:t>
            </a:r>
            <a:r>
              <a:rPr lang="en-US" dirty="0" err="1" smtClean="0"/>
              <a:t>kelas-kelas</a:t>
            </a:r>
            <a:r>
              <a:rPr lang="en-US" dirty="0" smtClean="0"/>
              <a:t> yang </a:t>
            </a:r>
            <a:r>
              <a:rPr lang="en-US" dirty="0" err="1" smtClean="0"/>
              <a:t>tersubordinasi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marah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dieksploitasi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terdorong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memberontak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endParaRPr lang="id-ID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Dahrendorf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kelompok-kelompok</a:t>
            </a:r>
            <a:r>
              <a:rPr lang="en-US" dirty="0" smtClean="0"/>
              <a:t> </a:t>
            </a:r>
            <a:r>
              <a:rPr lang="en-US" dirty="0" err="1" smtClean="0"/>
              <a:t>pertentangan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kepentingan-kepentingan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berorganisasi</a:t>
            </a:r>
            <a:r>
              <a:rPr lang="en-US" dirty="0" smtClean="0"/>
              <a:t>.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ditempuh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endParaRPr lang="id-ID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Dahrendorf</a:t>
            </a:r>
            <a:r>
              <a:rPr lang="en-US" dirty="0" smtClean="0"/>
              <a:t>,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struktural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keabsahan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id-ID" dirty="0" smtClean="0"/>
              <a:t>1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,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endParaRPr lang="id-ID" dirty="0" smtClean="0"/>
          </a:p>
          <a:p>
            <a:pPr lvl="0">
              <a:buNone/>
            </a:pPr>
            <a:r>
              <a:rPr lang="id-ID" dirty="0" smtClean="0"/>
              <a:t>2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memperlihatkan</a:t>
            </a:r>
            <a:r>
              <a:rPr lang="en-US" dirty="0" smtClean="0"/>
              <a:t> </a:t>
            </a:r>
            <a:r>
              <a:rPr lang="en-US" dirty="0" err="1" smtClean="0"/>
              <a:t>ketidaksesuaian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,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endParaRPr lang="id-ID" dirty="0" smtClean="0"/>
          </a:p>
          <a:p>
            <a:pPr lvl="0">
              <a:buNone/>
            </a:pPr>
            <a:r>
              <a:rPr lang="id-ID" dirty="0" smtClean="0"/>
              <a:t>3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perpecahan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perubahannya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4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kekerasan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anggotanya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yang lain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"</a:t>
            </a:r>
            <a:r>
              <a:rPr lang="en-US" dirty="0" err="1" smtClean="0"/>
              <a:t>besar</a:t>
            </a:r>
            <a:r>
              <a:rPr lang="en-US" dirty="0" smtClean="0"/>
              <a:t>" yang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proses-proses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Teoretisi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keterkaitan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berskala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lain (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pemerintah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).</a:t>
            </a:r>
            <a:endParaRPr lang="id-ID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Manfaat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Perspektif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1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meninjau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yang familiar. Kita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mengkritik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yang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dirubah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2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3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memberdayakan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bermasyarakat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kebaikan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smtClean="0"/>
              <a:t>4 </a:t>
            </a:r>
            <a:r>
              <a:rPr lang="en-US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menolong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mengenali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(</a:t>
            </a:r>
            <a:r>
              <a:rPr lang="en-US" dirty="0" err="1" smtClean="0"/>
              <a:t>pluralitas</a:t>
            </a:r>
            <a:r>
              <a:rPr lang="en-US" dirty="0" smtClean="0"/>
              <a:t>)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menghadap</a:t>
            </a:r>
            <a:r>
              <a:rPr lang="en-US" dirty="0" smtClean="0"/>
              <a:t> </a:t>
            </a:r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yang </a:t>
            </a:r>
            <a:r>
              <a:rPr lang="en-US" dirty="0" err="1" smtClean="0"/>
              <a:t>bervariasi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menitikberatkan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timbal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tertarik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Sebaliknya</a:t>
            </a:r>
            <a:r>
              <a:rPr lang="en-US" dirty="0" smtClean="0"/>
              <a:t>,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. </a:t>
            </a:r>
            <a:r>
              <a:rPr lang="en-US" dirty="0" err="1" smtClean="0"/>
              <a:t>Teoretisi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tertarik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lain,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keseharian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Perspektif</a:t>
            </a:r>
            <a:r>
              <a:rPr lang="en-US" b="1" u="sng" dirty="0" smtClean="0"/>
              <a:t>  </a:t>
            </a:r>
            <a:r>
              <a:rPr lang="en-US" b="1" u="sng" dirty="0" err="1" smtClean="0"/>
              <a:t>Sosiologi</a:t>
            </a:r>
            <a:r>
              <a:rPr lang="en-US" b="1" u="sng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,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cara-cara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cara-cara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,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pembentukannya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dipandangnya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98</TotalTime>
  <Words>2654</Words>
  <Application>Microsoft Office PowerPoint</Application>
  <PresentationFormat>On-screen Show (4:3)</PresentationFormat>
  <Paragraphs>159</Paragraphs>
  <Slides>61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Trek</vt:lpstr>
      <vt:lpstr>Pengantar sosiologi</vt:lpstr>
      <vt:lpstr>PERSPEKTIF SOSIOLOGI</vt:lpstr>
      <vt:lpstr>Slide 3</vt:lpstr>
      <vt:lpstr>Slide 4</vt:lpstr>
      <vt:lpstr>Slide 5</vt:lpstr>
      <vt:lpstr>Slide 6</vt:lpstr>
      <vt:lpstr>Slide 7</vt:lpstr>
      <vt:lpstr>Slide 8</vt:lpstr>
      <vt:lpstr>Perspektif  Sosiologi </vt:lpstr>
      <vt:lpstr>Slide 10</vt:lpstr>
      <vt:lpstr>Slide 11</vt:lpstr>
      <vt:lpstr>Slide 12</vt:lpstr>
      <vt:lpstr>Slide 13</vt:lpstr>
      <vt:lpstr>Slide 14</vt:lpstr>
      <vt:lpstr>Perspektif Interaksionisme Simbolik</vt:lpstr>
      <vt:lpstr>Perspektif Interaksionisme Simbolik</vt:lpstr>
      <vt:lpstr>Perspektif Interaksionisme Simbolik</vt:lpstr>
      <vt:lpstr>Perspektif Interaksionisme Simbolik</vt:lpstr>
      <vt:lpstr>Slide 19</vt:lpstr>
      <vt:lpstr>Slide 20</vt:lpstr>
      <vt:lpstr>Menurut Blumer</vt:lpstr>
      <vt:lpstr>Slide 22</vt:lpstr>
      <vt:lpstr>Slide 23</vt:lpstr>
      <vt:lpstr>Slide 24</vt:lpstr>
      <vt:lpstr>Slide 25</vt:lpstr>
      <vt:lpstr>Menurut weber</vt:lpstr>
      <vt:lpstr>George Herbert Mead (1863-1931)</vt:lpstr>
      <vt:lpstr>Slide 28</vt:lpstr>
      <vt:lpstr>Identitas diri</vt:lpstr>
      <vt:lpstr>Slide 30</vt:lpstr>
      <vt:lpstr>Perspektif Struktural Fungsional</vt:lpstr>
      <vt:lpstr>Slide 32</vt:lpstr>
      <vt:lpstr>Slide 33</vt:lpstr>
      <vt:lpstr>Robert K. Merton (1910-2003)</vt:lpstr>
      <vt:lpstr>Slide 35</vt:lpstr>
      <vt:lpstr>Slide 36</vt:lpstr>
      <vt:lpstr>Slide 37</vt:lpstr>
      <vt:lpstr>Slide 38</vt:lpstr>
      <vt:lpstr>Slide 39</vt:lpstr>
      <vt:lpstr>Affective-Effective Neutral</vt:lpstr>
      <vt:lpstr> Particularistic vs Uniersalistic</vt:lpstr>
      <vt:lpstr>Collective vs Self Orientation</vt:lpstr>
      <vt:lpstr>Ascription vs Achievement</vt:lpstr>
      <vt:lpstr>Functional Difused vs Functionally Spesific</vt:lpstr>
      <vt:lpstr>Slide 45</vt:lpstr>
      <vt:lpstr>Slide 46</vt:lpstr>
      <vt:lpstr>Slide 47</vt:lpstr>
      <vt:lpstr>Slide 48</vt:lpstr>
      <vt:lpstr>Slide 49</vt:lpstr>
      <vt:lpstr>Perspektif Konflik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Perspektif ini memiliki proporsi sebagai berikut:</vt:lpstr>
      <vt:lpstr>Manfaat Perspektif</vt:lpstr>
      <vt:lpstr>Slide 61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sosiologi</dc:title>
  <dc:creator>dayat</dc:creator>
  <cp:lastModifiedBy>dayat</cp:lastModifiedBy>
  <cp:revision>14</cp:revision>
  <dcterms:created xsi:type="dcterms:W3CDTF">2015-09-14T23:58:59Z</dcterms:created>
  <dcterms:modified xsi:type="dcterms:W3CDTF">2015-09-21T03:03:09Z</dcterms:modified>
</cp:coreProperties>
</file>