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jpeg" ContentType="image/jpeg"/>
  <Override PartName="/ppt/diagrams/quickStyle1.xml" ContentType="application/vnd.openxmlformats-officedocument.drawingml.diagramStyl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diagrams/layout2.xml" ContentType="application/vnd.openxmlformats-officedocument.drawingml.diagramLayout+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583" r:id="rId3"/>
    <p:sldId id="609" r:id="rId4"/>
    <p:sldId id="610" r:id="rId5"/>
    <p:sldId id="611" r:id="rId6"/>
    <p:sldId id="612" r:id="rId7"/>
    <p:sldId id="581" r:id="rId8"/>
    <p:sldId id="582" r:id="rId9"/>
    <p:sldId id="603" r:id="rId10"/>
    <p:sldId id="591" r:id="rId11"/>
    <p:sldId id="613" r:id="rId12"/>
    <p:sldId id="594" r:id="rId13"/>
    <p:sldId id="595" r:id="rId14"/>
    <p:sldId id="589" r:id="rId15"/>
    <p:sldId id="590" r:id="rId16"/>
    <p:sldId id="592" r:id="rId17"/>
    <p:sldId id="593" r:id="rId18"/>
    <p:sldId id="596" r:id="rId19"/>
    <p:sldId id="511" r:id="rId20"/>
    <p:sldId id="605" r:id="rId21"/>
    <p:sldId id="604" r:id="rId22"/>
    <p:sldId id="327" r:id="rId23"/>
    <p:sldId id="328" r:id="rId24"/>
    <p:sldId id="344" r:id="rId25"/>
    <p:sldId id="345" r:id="rId26"/>
    <p:sldId id="346" r:id="rId27"/>
    <p:sldId id="347" r:id="rId28"/>
    <p:sldId id="348" r:id="rId29"/>
    <p:sldId id="349" r:id="rId30"/>
    <p:sldId id="350" r:id="rId31"/>
    <p:sldId id="351" r:id="rId32"/>
    <p:sldId id="352" r:id="rId33"/>
    <p:sldId id="353" r:id="rId34"/>
    <p:sldId id="354" r:id="rId35"/>
    <p:sldId id="355" r:id="rId36"/>
    <p:sldId id="356" r:id="rId37"/>
    <p:sldId id="357" r:id="rId38"/>
    <p:sldId id="358" r:id="rId39"/>
    <p:sldId id="359" r:id="rId40"/>
    <p:sldId id="360" r:id="rId41"/>
    <p:sldId id="361" r:id="rId42"/>
    <p:sldId id="362" r:id="rId43"/>
    <p:sldId id="363" r:id="rId44"/>
    <p:sldId id="364" r:id="rId45"/>
    <p:sldId id="365" r:id="rId46"/>
    <p:sldId id="366" r:id="rId47"/>
    <p:sldId id="367" r:id="rId48"/>
    <p:sldId id="368" r:id="rId49"/>
    <p:sldId id="369" r:id="rId50"/>
    <p:sldId id="370" r:id="rId51"/>
    <p:sldId id="371" r:id="rId52"/>
    <p:sldId id="372" r:id="rId53"/>
    <p:sldId id="373" r:id="rId54"/>
    <p:sldId id="374" r:id="rId55"/>
    <p:sldId id="375" r:id="rId56"/>
    <p:sldId id="376" r:id="rId57"/>
    <p:sldId id="377" r:id="rId58"/>
    <p:sldId id="378" r:id="rId59"/>
    <p:sldId id="503" r:id="rId60"/>
    <p:sldId id="501" r:id="rId61"/>
  </p:sldIdLst>
  <p:sldSz cx="9144000" cy="6858000" type="screen4x3"/>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4660"/>
  </p:normalViewPr>
  <p:slideViewPr>
    <p:cSldViewPr>
      <p:cViewPr varScale="1">
        <p:scale>
          <a:sx n="69" d="100"/>
          <a:sy n="69" d="100"/>
        </p:scale>
        <p:origin x="-1062" y="-9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951EF2-8D4B-4AF9-8B17-8EDF85280A30}" type="doc">
      <dgm:prSet loTypeId="urn:microsoft.com/office/officeart/2005/8/layout/hProcess9" loCatId="process" qsTypeId="urn:microsoft.com/office/officeart/2005/8/quickstyle/3d5" qsCatId="3D" csTypeId="urn:microsoft.com/office/officeart/2005/8/colors/colorful1#1" csCatId="colorful" phldr="1"/>
      <dgm:spPr/>
    </dgm:pt>
    <dgm:pt modelId="{53175B5E-B790-40A2-9E0A-491A0C14CAAF}">
      <dgm:prSet phldrT="[Text]"/>
      <dgm:spPr/>
      <dgm:t>
        <a:bodyPr/>
        <a:lstStyle/>
        <a:p>
          <a:r>
            <a:rPr lang="en-US" dirty="0" err="1" smtClean="0"/>
            <a:t>Referensi</a:t>
          </a:r>
          <a:endParaRPr lang="en-US" dirty="0"/>
        </a:p>
      </dgm:t>
    </dgm:pt>
    <dgm:pt modelId="{DCB9D6AE-EF80-4B6F-BD23-B6BD87819F52}" type="parTrans" cxnId="{8DE9D2A5-B5DF-4BEA-93C2-3613C5C7ED6A}">
      <dgm:prSet/>
      <dgm:spPr/>
      <dgm:t>
        <a:bodyPr/>
        <a:lstStyle/>
        <a:p>
          <a:endParaRPr lang="en-US"/>
        </a:p>
      </dgm:t>
    </dgm:pt>
    <dgm:pt modelId="{5801EBE4-F551-4FA7-B985-CAD1336E01A7}" type="sibTrans" cxnId="{8DE9D2A5-B5DF-4BEA-93C2-3613C5C7ED6A}">
      <dgm:prSet/>
      <dgm:spPr/>
      <dgm:t>
        <a:bodyPr/>
        <a:lstStyle/>
        <a:p>
          <a:endParaRPr lang="en-US"/>
        </a:p>
      </dgm:t>
    </dgm:pt>
    <dgm:pt modelId="{226705CE-CAA2-4F16-998F-4DB1A43BFC55}">
      <dgm:prSet phldrT="[Text]"/>
      <dgm:spPr/>
      <dgm:t>
        <a:bodyPr/>
        <a:lstStyle/>
        <a:p>
          <a:r>
            <a:rPr lang="en-US" dirty="0" err="1" smtClean="0"/>
            <a:t>Pengelolan</a:t>
          </a:r>
          <a:r>
            <a:rPr lang="en-US" dirty="0" smtClean="0"/>
            <a:t> </a:t>
          </a:r>
          <a:r>
            <a:rPr lang="en-US" dirty="0" err="1" smtClean="0"/>
            <a:t>Naskah</a:t>
          </a:r>
          <a:endParaRPr lang="en-US" dirty="0"/>
        </a:p>
      </dgm:t>
    </dgm:pt>
    <dgm:pt modelId="{31B0EE25-3A81-4F3D-964E-0F0E7F7C30F4}" type="parTrans" cxnId="{FF85E544-6B7D-4E42-A1AE-BA514C48A5B4}">
      <dgm:prSet/>
      <dgm:spPr/>
      <dgm:t>
        <a:bodyPr/>
        <a:lstStyle/>
        <a:p>
          <a:endParaRPr lang="en-US"/>
        </a:p>
      </dgm:t>
    </dgm:pt>
    <dgm:pt modelId="{7279602D-E53C-4A89-9FB0-DE7CBFBC5F7B}" type="sibTrans" cxnId="{FF85E544-6B7D-4E42-A1AE-BA514C48A5B4}">
      <dgm:prSet/>
      <dgm:spPr/>
      <dgm:t>
        <a:bodyPr/>
        <a:lstStyle/>
        <a:p>
          <a:endParaRPr lang="en-US"/>
        </a:p>
      </dgm:t>
    </dgm:pt>
    <dgm:pt modelId="{8DB7B221-AE5A-4B37-824F-97B1ED44FFEC}">
      <dgm:prSet phldrT="[Text]"/>
      <dgm:spPr/>
      <dgm:t>
        <a:bodyPr/>
        <a:lstStyle/>
        <a:p>
          <a:r>
            <a:rPr lang="en-US" dirty="0" err="1" smtClean="0"/>
            <a:t>Artikel</a:t>
          </a:r>
          <a:endParaRPr lang="en-US" dirty="0"/>
        </a:p>
      </dgm:t>
    </dgm:pt>
    <dgm:pt modelId="{4453176F-43BC-4380-8DB5-3F70D5390B99}" type="parTrans" cxnId="{D74E367C-4447-4BE4-BE5D-B133C648E4B7}">
      <dgm:prSet/>
      <dgm:spPr/>
      <dgm:t>
        <a:bodyPr/>
        <a:lstStyle/>
        <a:p>
          <a:endParaRPr lang="en-US"/>
        </a:p>
      </dgm:t>
    </dgm:pt>
    <dgm:pt modelId="{D6CB2BB9-9097-4C15-89A4-06F0DC49A35B}" type="sibTrans" cxnId="{D74E367C-4447-4BE4-BE5D-B133C648E4B7}">
      <dgm:prSet/>
      <dgm:spPr/>
      <dgm:t>
        <a:bodyPr/>
        <a:lstStyle/>
        <a:p>
          <a:endParaRPr lang="en-US"/>
        </a:p>
      </dgm:t>
    </dgm:pt>
    <dgm:pt modelId="{30B675DC-55D8-4BB2-8862-046FA4C7E7B2}" type="pres">
      <dgm:prSet presAssocID="{17951EF2-8D4B-4AF9-8B17-8EDF85280A30}" presName="CompostProcess" presStyleCnt="0">
        <dgm:presLayoutVars>
          <dgm:dir/>
          <dgm:resizeHandles val="exact"/>
        </dgm:presLayoutVars>
      </dgm:prSet>
      <dgm:spPr/>
    </dgm:pt>
    <dgm:pt modelId="{E8D91613-7561-4F1B-8E9E-BAC654C7480F}" type="pres">
      <dgm:prSet presAssocID="{17951EF2-8D4B-4AF9-8B17-8EDF85280A30}" presName="arrow" presStyleLbl="bgShp" presStyleIdx="0" presStyleCnt="1" custLinFactNeighborX="0" custLinFactNeighborY="1250"/>
      <dgm:spPr/>
    </dgm:pt>
    <dgm:pt modelId="{8D407B9E-2359-4016-920F-4EEFB3A7E05F}" type="pres">
      <dgm:prSet presAssocID="{17951EF2-8D4B-4AF9-8B17-8EDF85280A30}" presName="linearProcess" presStyleCnt="0"/>
      <dgm:spPr/>
    </dgm:pt>
    <dgm:pt modelId="{2504987A-AFEA-42B2-9538-5F7612BEFC27}" type="pres">
      <dgm:prSet presAssocID="{53175B5E-B790-40A2-9E0A-491A0C14CAAF}" presName="textNode" presStyleLbl="node1" presStyleIdx="0" presStyleCnt="3">
        <dgm:presLayoutVars>
          <dgm:bulletEnabled val="1"/>
        </dgm:presLayoutVars>
      </dgm:prSet>
      <dgm:spPr/>
      <dgm:t>
        <a:bodyPr/>
        <a:lstStyle/>
        <a:p>
          <a:endParaRPr lang="en-US"/>
        </a:p>
      </dgm:t>
    </dgm:pt>
    <dgm:pt modelId="{70A6624A-E565-4C07-A13E-AE4E3816AE83}" type="pres">
      <dgm:prSet presAssocID="{5801EBE4-F551-4FA7-B985-CAD1336E01A7}" presName="sibTrans" presStyleCnt="0"/>
      <dgm:spPr/>
    </dgm:pt>
    <dgm:pt modelId="{FA6B7BC2-124A-4E6A-B51A-5CE37E960354}" type="pres">
      <dgm:prSet presAssocID="{226705CE-CAA2-4F16-998F-4DB1A43BFC55}" presName="textNode" presStyleLbl="node1" presStyleIdx="1" presStyleCnt="3" custLinFactNeighborX="-87272" custLinFactNeighborY="31250">
        <dgm:presLayoutVars>
          <dgm:bulletEnabled val="1"/>
        </dgm:presLayoutVars>
      </dgm:prSet>
      <dgm:spPr/>
      <dgm:t>
        <a:bodyPr/>
        <a:lstStyle/>
        <a:p>
          <a:endParaRPr lang="en-US"/>
        </a:p>
      </dgm:t>
    </dgm:pt>
    <dgm:pt modelId="{CDA923F5-5BF9-4585-B625-63ACBCC07A23}" type="pres">
      <dgm:prSet presAssocID="{7279602D-E53C-4A89-9FB0-DE7CBFBC5F7B}" presName="sibTrans" presStyleCnt="0"/>
      <dgm:spPr/>
    </dgm:pt>
    <dgm:pt modelId="{C77186DE-60E7-4DD8-8448-05C6C8EC3364}" type="pres">
      <dgm:prSet presAssocID="{8DB7B221-AE5A-4B37-824F-97B1ED44FFEC}" presName="textNode" presStyleLbl="node1" presStyleIdx="2" presStyleCnt="3">
        <dgm:presLayoutVars>
          <dgm:bulletEnabled val="1"/>
        </dgm:presLayoutVars>
      </dgm:prSet>
      <dgm:spPr/>
      <dgm:t>
        <a:bodyPr/>
        <a:lstStyle/>
        <a:p>
          <a:endParaRPr lang="en-US"/>
        </a:p>
      </dgm:t>
    </dgm:pt>
  </dgm:ptLst>
  <dgm:cxnLst>
    <dgm:cxn modelId="{E1DA5876-81C2-468E-A2CE-450AA9BAA618}" type="presOf" srcId="{17951EF2-8D4B-4AF9-8B17-8EDF85280A30}" destId="{30B675DC-55D8-4BB2-8862-046FA4C7E7B2}" srcOrd="0" destOrd="0" presId="urn:microsoft.com/office/officeart/2005/8/layout/hProcess9"/>
    <dgm:cxn modelId="{FF85E544-6B7D-4E42-A1AE-BA514C48A5B4}" srcId="{17951EF2-8D4B-4AF9-8B17-8EDF85280A30}" destId="{226705CE-CAA2-4F16-998F-4DB1A43BFC55}" srcOrd="1" destOrd="0" parTransId="{31B0EE25-3A81-4F3D-964E-0F0E7F7C30F4}" sibTransId="{7279602D-E53C-4A89-9FB0-DE7CBFBC5F7B}"/>
    <dgm:cxn modelId="{8DE9D2A5-B5DF-4BEA-93C2-3613C5C7ED6A}" srcId="{17951EF2-8D4B-4AF9-8B17-8EDF85280A30}" destId="{53175B5E-B790-40A2-9E0A-491A0C14CAAF}" srcOrd="0" destOrd="0" parTransId="{DCB9D6AE-EF80-4B6F-BD23-B6BD87819F52}" sibTransId="{5801EBE4-F551-4FA7-B985-CAD1336E01A7}"/>
    <dgm:cxn modelId="{D74E367C-4447-4BE4-BE5D-B133C648E4B7}" srcId="{17951EF2-8D4B-4AF9-8B17-8EDF85280A30}" destId="{8DB7B221-AE5A-4B37-824F-97B1ED44FFEC}" srcOrd="2" destOrd="0" parTransId="{4453176F-43BC-4380-8DB5-3F70D5390B99}" sibTransId="{D6CB2BB9-9097-4C15-89A4-06F0DC49A35B}"/>
    <dgm:cxn modelId="{B3D09481-0B61-43FB-9F96-1E2987BD846B}" type="presOf" srcId="{53175B5E-B790-40A2-9E0A-491A0C14CAAF}" destId="{2504987A-AFEA-42B2-9538-5F7612BEFC27}" srcOrd="0" destOrd="0" presId="urn:microsoft.com/office/officeart/2005/8/layout/hProcess9"/>
    <dgm:cxn modelId="{FE039752-FB68-436B-A91B-687775DCB915}" type="presOf" srcId="{8DB7B221-AE5A-4B37-824F-97B1ED44FFEC}" destId="{C77186DE-60E7-4DD8-8448-05C6C8EC3364}" srcOrd="0" destOrd="0" presId="urn:microsoft.com/office/officeart/2005/8/layout/hProcess9"/>
    <dgm:cxn modelId="{BA4A3800-9480-42CB-A40D-2029B75899BD}" type="presOf" srcId="{226705CE-CAA2-4F16-998F-4DB1A43BFC55}" destId="{FA6B7BC2-124A-4E6A-B51A-5CE37E960354}" srcOrd="0" destOrd="0" presId="urn:microsoft.com/office/officeart/2005/8/layout/hProcess9"/>
    <dgm:cxn modelId="{FCF76C47-FA68-41D1-9DF4-1F7959CAE23B}" type="presParOf" srcId="{30B675DC-55D8-4BB2-8862-046FA4C7E7B2}" destId="{E8D91613-7561-4F1B-8E9E-BAC654C7480F}" srcOrd="0" destOrd="0" presId="urn:microsoft.com/office/officeart/2005/8/layout/hProcess9"/>
    <dgm:cxn modelId="{9A6C7A8A-6BFD-415E-8CF9-8732DC00DEB4}" type="presParOf" srcId="{30B675DC-55D8-4BB2-8862-046FA4C7E7B2}" destId="{8D407B9E-2359-4016-920F-4EEFB3A7E05F}" srcOrd="1" destOrd="0" presId="urn:microsoft.com/office/officeart/2005/8/layout/hProcess9"/>
    <dgm:cxn modelId="{59E81D5D-09A4-4320-A296-97D2803C169D}" type="presParOf" srcId="{8D407B9E-2359-4016-920F-4EEFB3A7E05F}" destId="{2504987A-AFEA-42B2-9538-5F7612BEFC27}" srcOrd="0" destOrd="0" presId="urn:microsoft.com/office/officeart/2005/8/layout/hProcess9"/>
    <dgm:cxn modelId="{0E577F86-9D44-478F-920E-724EB2192B73}" type="presParOf" srcId="{8D407B9E-2359-4016-920F-4EEFB3A7E05F}" destId="{70A6624A-E565-4C07-A13E-AE4E3816AE83}" srcOrd="1" destOrd="0" presId="urn:microsoft.com/office/officeart/2005/8/layout/hProcess9"/>
    <dgm:cxn modelId="{94B7CC3A-5BC1-41D4-A3F8-72D90B6306DC}" type="presParOf" srcId="{8D407B9E-2359-4016-920F-4EEFB3A7E05F}" destId="{FA6B7BC2-124A-4E6A-B51A-5CE37E960354}" srcOrd="2" destOrd="0" presId="urn:microsoft.com/office/officeart/2005/8/layout/hProcess9"/>
    <dgm:cxn modelId="{22557093-B3AE-4C19-95B1-B2F8BBB36217}" type="presParOf" srcId="{8D407B9E-2359-4016-920F-4EEFB3A7E05F}" destId="{CDA923F5-5BF9-4585-B625-63ACBCC07A23}" srcOrd="3" destOrd="0" presId="urn:microsoft.com/office/officeart/2005/8/layout/hProcess9"/>
    <dgm:cxn modelId="{8F789E7C-7E07-42F5-94B1-70C62EAC863E}" type="presParOf" srcId="{8D407B9E-2359-4016-920F-4EEFB3A7E05F}" destId="{C77186DE-60E7-4DD8-8448-05C6C8EC3364}" srcOrd="4"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3ABF4C-40E9-4646-863D-33E7D3C2AD0D}" type="doc">
      <dgm:prSet loTypeId="urn:microsoft.com/office/officeart/2005/8/layout/vProcess5" loCatId="process" qsTypeId="urn:microsoft.com/office/officeart/2005/8/quickstyle/3d3" qsCatId="3D" csTypeId="urn:microsoft.com/office/officeart/2005/8/colors/colorful5" csCatId="colorful" phldr="1"/>
      <dgm:spPr/>
      <dgm:t>
        <a:bodyPr/>
        <a:lstStyle/>
        <a:p>
          <a:endParaRPr lang="en-US"/>
        </a:p>
      </dgm:t>
    </dgm:pt>
    <dgm:pt modelId="{D419F81E-A2D2-41D6-8602-DE9A192C5A74}">
      <dgm:prSet phldrT="[Text]"/>
      <dgm:spPr/>
      <dgm:t>
        <a:bodyPr/>
        <a:lstStyle/>
        <a:p>
          <a:r>
            <a:rPr lang="en-US" dirty="0" smtClean="0"/>
            <a:t>1. </a:t>
          </a:r>
          <a:r>
            <a:rPr lang="en-US" dirty="0" err="1" smtClean="0"/>
            <a:t>Instalasi</a:t>
          </a:r>
          <a:endParaRPr lang="en-US" dirty="0"/>
        </a:p>
      </dgm:t>
    </dgm:pt>
    <dgm:pt modelId="{492EA4D8-FB7B-4422-BCF6-E918A15C76A9}" type="parTrans" cxnId="{E7DF3255-32D6-4173-BFC6-8A756703E758}">
      <dgm:prSet/>
      <dgm:spPr/>
      <dgm:t>
        <a:bodyPr/>
        <a:lstStyle/>
        <a:p>
          <a:endParaRPr lang="en-US"/>
        </a:p>
      </dgm:t>
    </dgm:pt>
    <dgm:pt modelId="{0A1BDED9-1F17-4713-B8FC-3569C8677DA3}" type="sibTrans" cxnId="{E7DF3255-32D6-4173-BFC6-8A756703E758}">
      <dgm:prSet/>
      <dgm:spPr/>
      <dgm:t>
        <a:bodyPr/>
        <a:lstStyle/>
        <a:p>
          <a:endParaRPr lang="en-US"/>
        </a:p>
      </dgm:t>
    </dgm:pt>
    <dgm:pt modelId="{F269E194-733F-4E8C-B037-EB00A140FF48}">
      <dgm:prSet phldrT="[Text]"/>
      <dgm:spPr/>
      <dgm:t>
        <a:bodyPr/>
        <a:lstStyle/>
        <a:p>
          <a:r>
            <a:rPr lang="en-US" dirty="0" smtClean="0"/>
            <a:t>2. </a:t>
          </a:r>
          <a:r>
            <a:rPr lang="en-US" dirty="0" err="1" smtClean="0"/>
            <a:t>Membangun</a:t>
          </a:r>
          <a:r>
            <a:rPr lang="en-US" dirty="0" smtClean="0"/>
            <a:t> library </a:t>
          </a:r>
          <a:r>
            <a:rPr lang="en-US" dirty="0" err="1" smtClean="0"/>
            <a:t>dalam</a:t>
          </a:r>
          <a:r>
            <a:rPr lang="en-US" dirty="0" smtClean="0"/>
            <a:t> </a:t>
          </a:r>
          <a:r>
            <a:rPr lang="en-US" dirty="0" err="1" smtClean="0"/>
            <a:t>Mendeley</a:t>
          </a:r>
          <a:endParaRPr lang="en-US" dirty="0"/>
        </a:p>
      </dgm:t>
    </dgm:pt>
    <dgm:pt modelId="{6F460D88-53BE-4DD6-95B5-D14C2452CEFA}" type="parTrans" cxnId="{79904484-D44A-4681-8030-9375F0028068}">
      <dgm:prSet/>
      <dgm:spPr/>
      <dgm:t>
        <a:bodyPr/>
        <a:lstStyle/>
        <a:p>
          <a:endParaRPr lang="en-US"/>
        </a:p>
      </dgm:t>
    </dgm:pt>
    <dgm:pt modelId="{0F7E531B-0E1D-4E0D-A6BE-23506F24B94B}" type="sibTrans" cxnId="{79904484-D44A-4681-8030-9375F0028068}">
      <dgm:prSet/>
      <dgm:spPr/>
      <dgm:t>
        <a:bodyPr/>
        <a:lstStyle/>
        <a:p>
          <a:endParaRPr lang="en-US"/>
        </a:p>
      </dgm:t>
    </dgm:pt>
    <dgm:pt modelId="{538199CF-2EBD-45F7-BED5-C70AA64DBEA3}">
      <dgm:prSet phldrT="[Text]"/>
      <dgm:spPr/>
      <dgm:t>
        <a:bodyPr/>
        <a:lstStyle/>
        <a:p>
          <a:r>
            <a:rPr lang="en-US" dirty="0" smtClean="0"/>
            <a:t>3. </a:t>
          </a:r>
          <a:r>
            <a:rPr lang="en-US" dirty="0" err="1" smtClean="0"/>
            <a:t>Mengelola</a:t>
          </a:r>
          <a:r>
            <a:rPr lang="en-US" dirty="0" smtClean="0"/>
            <a:t> </a:t>
          </a:r>
          <a:r>
            <a:rPr lang="en-US" dirty="0" err="1" smtClean="0"/>
            <a:t>Dokumen</a:t>
          </a:r>
          <a:r>
            <a:rPr lang="en-US" dirty="0" smtClean="0"/>
            <a:t> </a:t>
          </a:r>
          <a:r>
            <a:rPr lang="en-US" dirty="0" err="1" smtClean="0"/>
            <a:t>dan</a:t>
          </a:r>
          <a:r>
            <a:rPr lang="en-US" dirty="0" smtClean="0"/>
            <a:t> </a:t>
          </a:r>
          <a:r>
            <a:rPr lang="en-US" dirty="0" err="1" smtClean="0"/>
            <a:t>Referensi</a:t>
          </a:r>
          <a:endParaRPr lang="en-US" dirty="0"/>
        </a:p>
      </dgm:t>
    </dgm:pt>
    <dgm:pt modelId="{2D8AF83B-C551-4155-95D2-98BE640A7C16}" type="parTrans" cxnId="{D115267F-BC61-4A0A-8EBC-49C68660C0F7}">
      <dgm:prSet/>
      <dgm:spPr/>
      <dgm:t>
        <a:bodyPr/>
        <a:lstStyle/>
        <a:p>
          <a:endParaRPr lang="en-US"/>
        </a:p>
      </dgm:t>
    </dgm:pt>
    <dgm:pt modelId="{B964B39F-A6B9-4799-8C6B-B1490A79D4ED}" type="sibTrans" cxnId="{D115267F-BC61-4A0A-8EBC-49C68660C0F7}">
      <dgm:prSet/>
      <dgm:spPr/>
      <dgm:t>
        <a:bodyPr/>
        <a:lstStyle/>
        <a:p>
          <a:endParaRPr lang="en-US"/>
        </a:p>
      </dgm:t>
    </dgm:pt>
    <dgm:pt modelId="{AB1B3BA4-CCCD-4F39-85CF-DE260AD520D2}">
      <dgm:prSet/>
      <dgm:spPr/>
      <dgm:t>
        <a:bodyPr/>
        <a:lstStyle/>
        <a:p>
          <a:r>
            <a:rPr lang="en-US" dirty="0" smtClean="0"/>
            <a:t>4. </a:t>
          </a:r>
          <a:r>
            <a:rPr lang="en-US" dirty="0" err="1" smtClean="0"/>
            <a:t>Membuat</a:t>
          </a:r>
          <a:r>
            <a:rPr lang="en-US" dirty="0" smtClean="0"/>
            <a:t> </a:t>
          </a:r>
          <a:r>
            <a:rPr lang="en-US" dirty="0" err="1" smtClean="0"/>
            <a:t>Sitiran</a:t>
          </a:r>
          <a:r>
            <a:rPr lang="en-US" dirty="0" smtClean="0"/>
            <a:t> </a:t>
          </a:r>
          <a:r>
            <a:rPr lang="en-US" dirty="0" err="1" smtClean="0"/>
            <a:t>dan</a:t>
          </a:r>
          <a:r>
            <a:rPr lang="en-US" dirty="0" smtClean="0"/>
            <a:t> </a:t>
          </a:r>
          <a:r>
            <a:rPr lang="en-US" dirty="0" err="1" smtClean="0"/>
            <a:t>Daftar</a:t>
          </a:r>
          <a:r>
            <a:rPr lang="en-US" dirty="0" smtClean="0"/>
            <a:t> </a:t>
          </a:r>
          <a:r>
            <a:rPr lang="en-US" dirty="0" err="1" smtClean="0"/>
            <a:t>Pustaka</a:t>
          </a:r>
          <a:endParaRPr lang="en-US" dirty="0"/>
        </a:p>
      </dgm:t>
    </dgm:pt>
    <dgm:pt modelId="{87356826-9D98-4110-8F6B-740E90A2B729}" type="parTrans" cxnId="{F92AC133-71C0-4EE3-AE58-697B169B297D}">
      <dgm:prSet/>
      <dgm:spPr/>
      <dgm:t>
        <a:bodyPr/>
        <a:lstStyle/>
        <a:p>
          <a:endParaRPr lang="en-US"/>
        </a:p>
      </dgm:t>
    </dgm:pt>
    <dgm:pt modelId="{41B87757-03C8-433A-AD90-F18CAE50DD10}" type="sibTrans" cxnId="{F92AC133-71C0-4EE3-AE58-697B169B297D}">
      <dgm:prSet/>
      <dgm:spPr/>
      <dgm:t>
        <a:bodyPr/>
        <a:lstStyle/>
        <a:p>
          <a:endParaRPr lang="en-US"/>
        </a:p>
      </dgm:t>
    </dgm:pt>
    <dgm:pt modelId="{45E97FB6-B016-433E-B495-1A4F32D36B92}">
      <dgm:prSet/>
      <dgm:spPr/>
      <dgm:t>
        <a:bodyPr/>
        <a:lstStyle/>
        <a:p>
          <a:r>
            <a:rPr lang="en-US" dirty="0" smtClean="0"/>
            <a:t>5. </a:t>
          </a:r>
          <a:r>
            <a:rPr lang="en-US" dirty="0" err="1" smtClean="0"/>
            <a:t>Grup</a:t>
          </a:r>
          <a:r>
            <a:rPr lang="en-US" dirty="0" smtClean="0"/>
            <a:t> </a:t>
          </a:r>
          <a:r>
            <a:rPr lang="en-US" dirty="0" err="1" smtClean="0"/>
            <a:t>dan</a:t>
          </a:r>
          <a:r>
            <a:rPr lang="en-US" dirty="0" smtClean="0"/>
            <a:t> Sharing </a:t>
          </a:r>
          <a:r>
            <a:rPr lang="en-US" dirty="0" err="1" smtClean="0"/>
            <a:t>Publikasi</a:t>
          </a:r>
          <a:endParaRPr lang="en-US" dirty="0"/>
        </a:p>
      </dgm:t>
    </dgm:pt>
    <dgm:pt modelId="{044AE0CB-865A-4791-B63A-A6D707FF020F}" type="parTrans" cxnId="{1D4AEFDB-3E7A-4AAA-8B4E-18E518A89DDD}">
      <dgm:prSet/>
      <dgm:spPr/>
      <dgm:t>
        <a:bodyPr/>
        <a:lstStyle/>
        <a:p>
          <a:endParaRPr lang="en-US"/>
        </a:p>
      </dgm:t>
    </dgm:pt>
    <dgm:pt modelId="{5A049B68-31DD-4425-8290-27FE552968BA}" type="sibTrans" cxnId="{1D4AEFDB-3E7A-4AAA-8B4E-18E518A89DDD}">
      <dgm:prSet/>
      <dgm:spPr/>
      <dgm:t>
        <a:bodyPr/>
        <a:lstStyle/>
        <a:p>
          <a:endParaRPr lang="en-US"/>
        </a:p>
      </dgm:t>
    </dgm:pt>
    <dgm:pt modelId="{A52D4349-A719-49E7-B248-CAA19B3B18CC}" type="pres">
      <dgm:prSet presAssocID="{8C3ABF4C-40E9-4646-863D-33E7D3C2AD0D}" presName="outerComposite" presStyleCnt="0">
        <dgm:presLayoutVars>
          <dgm:chMax val="5"/>
          <dgm:dir/>
          <dgm:resizeHandles val="exact"/>
        </dgm:presLayoutVars>
      </dgm:prSet>
      <dgm:spPr/>
      <dgm:t>
        <a:bodyPr/>
        <a:lstStyle/>
        <a:p>
          <a:endParaRPr lang="en-US"/>
        </a:p>
      </dgm:t>
    </dgm:pt>
    <dgm:pt modelId="{62ACAFE0-0E5D-4697-8F0F-E3FBB19ADD18}" type="pres">
      <dgm:prSet presAssocID="{8C3ABF4C-40E9-4646-863D-33E7D3C2AD0D}" presName="dummyMaxCanvas" presStyleCnt="0">
        <dgm:presLayoutVars/>
      </dgm:prSet>
      <dgm:spPr/>
    </dgm:pt>
    <dgm:pt modelId="{AACBDBDD-8763-41A5-BFAD-3121DBD9901F}" type="pres">
      <dgm:prSet presAssocID="{8C3ABF4C-40E9-4646-863D-33E7D3C2AD0D}" presName="FiveNodes_1" presStyleLbl="node1" presStyleIdx="0" presStyleCnt="5">
        <dgm:presLayoutVars>
          <dgm:bulletEnabled val="1"/>
        </dgm:presLayoutVars>
      </dgm:prSet>
      <dgm:spPr/>
      <dgm:t>
        <a:bodyPr/>
        <a:lstStyle/>
        <a:p>
          <a:endParaRPr lang="en-US"/>
        </a:p>
      </dgm:t>
    </dgm:pt>
    <dgm:pt modelId="{699E70D9-18F7-4FD6-9BBF-A2C40BB07FEF}" type="pres">
      <dgm:prSet presAssocID="{8C3ABF4C-40E9-4646-863D-33E7D3C2AD0D}" presName="FiveNodes_2" presStyleLbl="node1" presStyleIdx="1" presStyleCnt="5">
        <dgm:presLayoutVars>
          <dgm:bulletEnabled val="1"/>
        </dgm:presLayoutVars>
      </dgm:prSet>
      <dgm:spPr/>
      <dgm:t>
        <a:bodyPr/>
        <a:lstStyle/>
        <a:p>
          <a:endParaRPr lang="en-US"/>
        </a:p>
      </dgm:t>
    </dgm:pt>
    <dgm:pt modelId="{014E9C8B-7A79-4A2F-A4F5-213C3580FF24}" type="pres">
      <dgm:prSet presAssocID="{8C3ABF4C-40E9-4646-863D-33E7D3C2AD0D}" presName="FiveNodes_3" presStyleLbl="node1" presStyleIdx="2" presStyleCnt="5">
        <dgm:presLayoutVars>
          <dgm:bulletEnabled val="1"/>
        </dgm:presLayoutVars>
      </dgm:prSet>
      <dgm:spPr/>
      <dgm:t>
        <a:bodyPr/>
        <a:lstStyle/>
        <a:p>
          <a:endParaRPr lang="en-US"/>
        </a:p>
      </dgm:t>
    </dgm:pt>
    <dgm:pt modelId="{1ADDA447-1B0B-4520-B832-D8006B8795A9}" type="pres">
      <dgm:prSet presAssocID="{8C3ABF4C-40E9-4646-863D-33E7D3C2AD0D}" presName="FiveNodes_4" presStyleLbl="node1" presStyleIdx="3" presStyleCnt="5">
        <dgm:presLayoutVars>
          <dgm:bulletEnabled val="1"/>
        </dgm:presLayoutVars>
      </dgm:prSet>
      <dgm:spPr/>
      <dgm:t>
        <a:bodyPr/>
        <a:lstStyle/>
        <a:p>
          <a:endParaRPr lang="en-US"/>
        </a:p>
      </dgm:t>
    </dgm:pt>
    <dgm:pt modelId="{8BE166C8-2D47-4EC5-AFCC-8EC3D9192707}" type="pres">
      <dgm:prSet presAssocID="{8C3ABF4C-40E9-4646-863D-33E7D3C2AD0D}" presName="FiveNodes_5" presStyleLbl="node1" presStyleIdx="4" presStyleCnt="5">
        <dgm:presLayoutVars>
          <dgm:bulletEnabled val="1"/>
        </dgm:presLayoutVars>
      </dgm:prSet>
      <dgm:spPr/>
      <dgm:t>
        <a:bodyPr/>
        <a:lstStyle/>
        <a:p>
          <a:endParaRPr lang="en-US"/>
        </a:p>
      </dgm:t>
    </dgm:pt>
    <dgm:pt modelId="{F690FC2B-A0E6-4462-AAE5-370B19D1CEAD}" type="pres">
      <dgm:prSet presAssocID="{8C3ABF4C-40E9-4646-863D-33E7D3C2AD0D}" presName="FiveConn_1-2" presStyleLbl="fgAccFollowNode1" presStyleIdx="0" presStyleCnt="4">
        <dgm:presLayoutVars>
          <dgm:bulletEnabled val="1"/>
        </dgm:presLayoutVars>
      </dgm:prSet>
      <dgm:spPr/>
      <dgm:t>
        <a:bodyPr/>
        <a:lstStyle/>
        <a:p>
          <a:endParaRPr lang="en-US"/>
        </a:p>
      </dgm:t>
    </dgm:pt>
    <dgm:pt modelId="{14EAFA25-73CE-4C19-89FF-1D062778AF62}" type="pres">
      <dgm:prSet presAssocID="{8C3ABF4C-40E9-4646-863D-33E7D3C2AD0D}" presName="FiveConn_2-3" presStyleLbl="fgAccFollowNode1" presStyleIdx="1" presStyleCnt="4">
        <dgm:presLayoutVars>
          <dgm:bulletEnabled val="1"/>
        </dgm:presLayoutVars>
      </dgm:prSet>
      <dgm:spPr/>
      <dgm:t>
        <a:bodyPr/>
        <a:lstStyle/>
        <a:p>
          <a:endParaRPr lang="en-US"/>
        </a:p>
      </dgm:t>
    </dgm:pt>
    <dgm:pt modelId="{E8B728B3-F42B-41C6-860F-551816EADF00}" type="pres">
      <dgm:prSet presAssocID="{8C3ABF4C-40E9-4646-863D-33E7D3C2AD0D}" presName="FiveConn_3-4" presStyleLbl="fgAccFollowNode1" presStyleIdx="2" presStyleCnt="4">
        <dgm:presLayoutVars>
          <dgm:bulletEnabled val="1"/>
        </dgm:presLayoutVars>
      </dgm:prSet>
      <dgm:spPr/>
      <dgm:t>
        <a:bodyPr/>
        <a:lstStyle/>
        <a:p>
          <a:endParaRPr lang="en-US"/>
        </a:p>
      </dgm:t>
    </dgm:pt>
    <dgm:pt modelId="{A871125B-B5C9-4B39-8601-18A68A55CE7F}" type="pres">
      <dgm:prSet presAssocID="{8C3ABF4C-40E9-4646-863D-33E7D3C2AD0D}" presName="FiveConn_4-5" presStyleLbl="fgAccFollowNode1" presStyleIdx="3" presStyleCnt="4">
        <dgm:presLayoutVars>
          <dgm:bulletEnabled val="1"/>
        </dgm:presLayoutVars>
      </dgm:prSet>
      <dgm:spPr/>
      <dgm:t>
        <a:bodyPr/>
        <a:lstStyle/>
        <a:p>
          <a:endParaRPr lang="en-US"/>
        </a:p>
      </dgm:t>
    </dgm:pt>
    <dgm:pt modelId="{5E230175-F041-4330-8ABD-00FA24EE0A78}" type="pres">
      <dgm:prSet presAssocID="{8C3ABF4C-40E9-4646-863D-33E7D3C2AD0D}" presName="FiveNodes_1_text" presStyleLbl="node1" presStyleIdx="4" presStyleCnt="5">
        <dgm:presLayoutVars>
          <dgm:bulletEnabled val="1"/>
        </dgm:presLayoutVars>
      </dgm:prSet>
      <dgm:spPr/>
      <dgm:t>
        <a:bodyPr/>
        <a:lstStyle/>
        <a:p>
          <a:endParaRPr lang="en-US"/>
        </a:p>
      </dgm:t>
    </dgm:pt>
    <dgm:pt modelId="{9A349C20-B840-47AC-B347-7EA2C27308EA}" type="pres">
      <dgm:prSet presAssocID="{8C3ABF4C-40E9-4646-863D-33E7D3C2AD0D}" presName="FiveNodes_2_text" presStyleLbl="node1" presStyleIdx="4" presStyleCnt="5">
        <dgm:presLayoutVars>
          <dgm:bulletEnabled val="1"/>
        </dgm:presLayoutVars>
      </dgm:prSet>
      <dgm:spPr/>
      <dgm:t>
        <a:bodyPr/>
        <a:lstStyle/>
        <a:p>
          <a:endParaRPr lang="en-US"/>
        </a:p>
      </dgm:t>
    </dgm:pt>
    <dgm:pt modelId="{2CA6653C-5E27-4F52-AC77-B6F1279B0E70}" type="pres">
      <dgm:prSet presAssocID="{8C3ABF4C-40E9-4646-863D-33E7D3C2AD0D}" presName="FiveNodes_3_text" presStyleLbl="node1" presStyleIdx="4" presStyleCnt="5">
        <dgm:presLayoutVars>
          <dgm:bulletEnabled val="1"/>
        </dgm:presLayoutVars>
      </dgm:prSet>
      <dgm:spPr/>
      <dgm:t>
        <a:bodyPr/>
        <a:lstStyle/>
        <a:p>
          <a:endParaRPr lang="en-US"/>
        </a:p>
      </dgm:t>
    </dgm:pt>
    <dgm:pt modelId="{72864F3B-5D54-4A4C-BEED-714549D2F394}" type="pres">
      <dgm:prSet presAssocID="{8C3ABF4C-40E9-4646-863D-33E7D3C2AD0D}" presName="FiveNodes_4_text" presStyleLbl="node1" presStyleIdx="4" presStyleCnt="5">
        <dgm:presLayoutVars>
          <dgm:bulletEnabled val="1"/>
        </dgm:presLayoutVars>
      </dgm:prSet>
      <dgm:spPr/>
      <dgm:t>
        <a:bodyPr/>
        <a:lstStyle/>
        <a:p>
          <a:endParaRPr lang="en-US"/>
        </a:p>
      </dgm:t>
    </dgm:pt>
    <dgm:pt modelId="{AD4238A9-9FEA-40C9-B8C9-44EBC861FD4D}" type="pres">
      <dgm:prSet presAssocID="{8C3ABF4C-40E9-4646-863D-33E7D3C2AD0D}" presName="FiveNodes_5_text" presStyleLbl="node1" presStyleIdx="4" presStyleCnt="5">
        <dgm:presLayoutVars>
          <dgm:bulletEnabled val="1"/>
        </dgm:presLayoutVars>
      </dgm:prSet>
      <dgm:spPr/>
      <dgm:t>
        <a:bodyPr/>
        <a:lstStyle/>
        <a:p>
          <a:endParaRPr lang="en-US"/>
        </a:p>
      </dgm:t>
    </dgm:pt>
  </dgm:ptLst>
  <dgm:cxnLst>
    <dgm:cxn modelId="{91B19C96-0FC8-4F80-B3CC-BCFD33F3E560}" type="presOf" srcId="{0A1BDED9-1F17-4713-B8FC-3569C8677DA3}" destId="{F690FC2B-A0E6-4462-AAE5-370B19D1CEAD}" srcOrd="0" destOrd="0" presId="urn:microsoft.com/office/officeart/2005/8/layout/vProcess5"/>
    <dgm:cxn modelId="{0F605560-07E4-43F3-BD2A-95F5C824C347}" type="presOf" srcId="{538199CF-2EBD-45F7-BED5-C70AA64DBEA3}" destId="{2CA6653C-5E27-4F52-AC77-B6F1279B0E70}" srcOrd="1" destOrd="0" presId="urn:microsoft.com/office/officeart/2005/8/layout/vProcess5"/>
    <dgm:cxn modelId="{47DFA4B7-B908-4B2A-865D-236039DA5BD2}" type="presOf" srcId="{8C3ABF4C-40E9-4646-863D-33E7D3C2AD0D}" destId="{A52D4349-A719-49E7-B248-CAA19B3B18CC}" srcOrd="0" destOrd="0" presId="urn:microsoft.com/office/officeart/2005/8/layout/vProcess5"/>
    <dgm:cxn modelId="{D115267F-BC61-4A0A-8EBC-49C68660C0F7}" srcId="{8C3ABF4C-40E9-4646-863D-33E7D3C2AD0D}" destId="{538199CF-2EBD-45F7-BED5-C70AA64DBEA3}" srcOrd="2" destOrd="0" parTransId="{2D8AF83B-C551-4155-95D2-98BE640A7C16}" sibTransId="{B964B39F-A6B9-4799-8C6B-B1490A79D4ED}"/>
    <dgm:cxn modelId="{1FDE3F09-6DA3-4B08-96EE-79162E6470E9}" type="presOf" srcId="{0F7E531B-0E1D-4E0D-A6BE-23506F24B94B}" destId="{14EAFA25-73CE-4C19-89FF-1D062778AF62}" srcOrd="0" destOrd="0" presId="urn:microsoft.com/office/officeart/2005/8/layout/vProcess5"/>
    <dgm:cxn modelId="{D3AD9A35-8D11-4CF9-B299-0BFFA645DB28}" type="presOf" srcId="{F269E194-733F-4E8C-B037-EB00A140FF48}" destId="{699E70D9-18F7-4FD6-9BBF-A2C40BB07FEF}" srcOrd="0" destOrd="0" presId="urn:microsoft.com/office/officeart/2005/8/layout/vProcess5"/>
    <dgm:cxn modelId="{79904484-D44A-4681-8030-9375F0028068}" srcId="{8C3ABF4C-40E9-4646-863D-33E7D3C2AD0D}" destId="{F269E194-733F-4E8C-B037-EB00A140FF48}" srcOrd="1" destOrd="0" parTransId="{6F460D88-53BE-4DD6-95B5-D14C2452CEFA}" sibTransId="{0F7E531B-0E1D-4E0D-A6BE-23506F24B94B}"/>
    <dgm:cxn modelId="{E7DF3255-32D6-4173-BFC6-8A756703E758}" srcId="{8C3ABF4C-40E9-4646-863D-33E7D3C2AD0D}" destId="{D419F81E-A2D2-41D6-8602-DE9A192C5A74}" srcOrd="0" destOrd="0" parTransId="{492EA4D8-FB7B-4422-BCF6-E918A15C76A9}" sibTransId="{0A1BDED9-1F17-4713-B8FC-3569C8677DA3}"/>
    <dgm:cxn modelId="{1D4AEFDB-3E7A-4AAA-8B4E-18E518A89DDD}" srcId="{8C3ABF4C-40E9-4646-863D-33E7D3C2AD0D}" destId="{45E97FB6-B016-433E-B495-1A4F32D36B92}" srcOrd="4" destOrd="0" parTransId="{044AE0CB-865A-4791-B63A-A6D707FF020F}" sibTransId="{5A049B68-31DD-4425-8290-27FE552968BA}"/>
    <dgm:cxn modelId="{695D342B-3789-4C59-8763-CF928E4185AA}" type="presOf" srcId="{538199CF-2EBD-45F7-BED5-C70AA64DBEA3}" destId="{014E9C8B-7A79-4A2F-A4F5-213C3580FF24}" srcOrd="0" destOrd="0" presId="urn:microsoft.com/office/officeart/2005/8/layout/vProcess5"/>
    <dgm:cxn modelId="{6FCEFBC0-030B-4CB3-B253-874938FB00CD}" type="presOf" srcId="{B964B39F-A6B9-4799-8C6B-B1490A79D4ED}" destId="{E8B728B3-F42B-41C6-860F-551816EADF00}" srcOrd="0" destOrd="0" presId="urn:microsoft.com/office/officeart/2005/8/layout/vProcess5"/>
    <dgm:cxn modelId="{3A7230D8-B6C0-4D84-B87D-8CDC3BCDD415}" type="presOf" srcId="{F269E194-733F-4E8C-B037-EB00A140FF48}" destId="{9A349C20-B840-47AC-B347-7EA2C27308EA}" srcOrd="1" destOrd="0" presId="urn:microsoft.com/office/officeart/2005/8/layout/vProcess5"/>
    <dgm:cxn modelId="{E850F490-A968-4697-A9EF-58D9CC412489}" type="presOf" srcId="{D419F81E-A2D2-41D6-8602-DE9A192C5A74}" destId="{AACBDBDD-8763-41A5-BFAD-3121DBD9901F}" srcOrd="0" destOrd="0" presId="urn:microsoft.com/office/officeart/2005/8/layout/vProcess5"/>
    <dgm:cxn modelId="{2AA3E764-5ED4-4C43-AD75-78496BDB6747}" type="presOf" srcId="{D419F81E-A2D2-41D6-8602-DE9A192C5A74}" destId="{5E230175-F041-4330-8ABD-00FA24EE0A78}" srcOrd="1" destOrd="0" presId="urn:microsoft.com/office/officeart/2005/8/layout/vProcess5"/>
    <dgm:cxn modelId="{569FF7FC-47C0-44DE-ADC4-BD102D5C1D31}" type="presOf" srcId="{45E97FB6-B016-433E-B495-1A4F32D36B92}" destId="{8BE166C8-2D47-4EC5-AFCC-8EC3D9192707}" srcOrd="0" destOrd="0" presId="urn:microsoft.com/office/officeart/2005/8/layout/vProcess5"/>
    <dgm:cxn modelId="{B66BE007-D727-4C93-A043-D04BEB9D23B0}" type="presOf" srcId="{AB1B3BA4-CCCD-4F39-85CF-DE260AD520D2}" destId="{72864F3B-5D54-4A4C-BEED-714549D2F394}" srcOrd="1" destOrd="0" presId="urn:microsoft.com/office/officeart/2005/8/layout/vProcess5"/>
    <dgm:cxn modelId="{15D48AF4-C446-402A-A7D6-E04F27D2F723}" type="presOf" srcId="{45E97FB6-B016-433E-B495-1A4F32D36B92}" destId="{AD4238A9-9FEA-40C9-B8C9-44EBC861FD4D}" srcOrd="1" destOrd="0" presId="urn:microsoft.com/office/officeart/2005/8/layout/vProcess5"/>
    <dgm:cxn modelId="{F92AC133-71C0-4EE3-AE58-697B169B297D}" srcId="{8C3ABF4C-40E9-4646-863D-33E7D3C2AD0D}" destId="{AB1B3BA4-CCCD-4F39-85CF-DE260AD520D2}" srcOrd="3" destOrd="0" parTransId="{87356826-9D98-4110-8F6B-740E90A2B729}" sibTransId="{41B87757-03C8-433A-AD90-F18CAE50DD10}"/>
    <dgm:cxn modelId="{B7081762-7364-4F70-9A76-C08E163EE3DB}" type="presOf" srcId="{41B87757-03C8-433A-AD90-F18CAE50DD10}" destId="{A871125B-B5C9-4B39-8601-18A68A55CE7F}" srcOrd="0" destOrd="0" presId="urn:microsoft.com/office/officeart/2005/8/layout/vProcess5"/>
    <dgm:cxn modelId="{B30CC4A6-6298-40B7-B876-0B69DB8ED976}" type="presOf" srcId="{AB1B3BA4-CCCD-4F39-85CF-DE260AD520D2}" destId="{1ADDA447-1B0B-4520-B832-D8006B8795A9}" srcOrd="0" destOrd="0" presId="urn:microsoft.com/office/officeart/2005/8/layout/vProcess5"/>
    <dgm:cxn modelId="{6AB135FC-2536-43DF-A1F7-09C215A7C44E}" type="presParOf" srcId="{A52D4349-A719-49E7-B248-CAA19B3B18CC}" destId="{62ACAFE0-0E5D-4697-8F0F-E3FBB19ADD18}" srcOrd="0" destOrd="0" presId="urn:microsoft.com/office/officeart/2005/8/layout/vProcess5"/>
    <dgm:cxn modelId="{A15C9198-04F6-4DD3-BFCF-EA5EFD9CA103}" type="presParOf" srcId="{A52D4349-A719-49E7-B248-CAA19B3B18CC}" destId="{AACBDBDD-8763-41A5-BFAD-3121DBD9901F}" srcOrd="1" destOrd="0" presId="urn:microsoft.com/office/officeart/2005/8/layout/vProcess5"/>
    <dgm:cxn modelId="{624F8494-AD64-4CA3-8080-5B3464C779AE}" type="presParOf" srcId="{A52D4349-A719-49E7-B248-CAA19B3B18CC}" destId="{699E70D9-18F7-4FD6-9BBF-A2C40BB07FEF}" srcOrd="2" destOrd="0" presId="urn:microsoft.com/office/officeart/2005/8/layout/vProcess5"/>
    <dgm:cxn modelId="{818EA6C0-1184-40EE-B003-AB0739D5FCE9}" type="presParOf" srcId="{A52D4349-A719-49E7-B248-CAA19B3B18CC}" destId="{014E9C8B-7A79-4A2F-A4F5-213C3580FF24}" srcOrd="3" destOrd="0" presId="urn:microsoft.com/office/officeart/2005/8/layout/vProcess5"/>
    <dgm:cxn modelId="{2AC083C1-D062-4A46-A7E5-6AF599E53437}" type="presParOf" srcId="{A52D4349-A719-49E7-B248-CAA19B3B18CC}" destId="{1ADDA447-1B0B-4520-B832-D8006B8795A9}" srcOrd="4" destOrd="0" presId="urn:microsoft.com/office/officeart/2005/8/layout/vProcess5"/>
    <dgm:cxn modelId="{FAA82E2A-81D4-48FB-8147-38AB5C42A129}" type="presParOf" srcId="{A52D4349-A719-49E7-B248-CAA19B3B18CC}" destId="{8BE166C8-2D47-4EC5-AFCC-8EC3D9192707}" srcOrd="5" destOrd="0" presId="urn:microsoft.com/office/officeart/2005/8/layout/vProcess5"/>
    <dgm:cxn modelId="{5C1D8F19-E8FB-45CC-A1DA-1EC6E1783503}" type="presParOf" srcId="{A52D4349-A719-49E7-B248-CAA19B3B18CC}" destId="{F690FC2B-A0E6-4462-AAE5-370B19D1CEAD}" srcOrd="6" destOrd="0" presId="urn:microsoft.com/office/officeart/2005/8/layout/vProcess5"/>
    <dgm:cxn modelId="{3E592709-5B6F-49DE-A828-DFAE01B15268}" type="presParOf" srcId="{A52D4349-A719-49E7-B248-CAA19B3B18CC}" destId="{14EAFA25-73CE-4C19-89FF-1D062778AF62}" srcOrd="7" destOrd="0" presId="urn:microsoft.com/office/officeart/2005/8/layout/vProcess5"/>
    <dgm:cxn modelId="{79CA1811-B574-4185-84A2-F4B6FA1B983B}" type="presParOf" srcId="{A52D4349-A719-49E7-B248-CAA19B3B18CC}" destId="{E8B728B3-F42B-41C6-860F-551816EADF00}" srcOrd="8" destOrd="0" presId="urn:microsoft.com/office/officeart/2005/8/layout/vProcess5"/>
    <dgm:cxn modelId="{C67210A9-E6DC-4A84-9E4A-E4A2E61D1AAD}" type="presParOf" srcId="{A52D4349-A719-49E7-B248-CAA19B3B18CC}" destId="{A871125B-B5C9-4B39-8601-18A68A55CE7F}" srcOrd="9" destOrd="0" presId="urn:microsoft.com/office/officeart/2005/8/layout/vProcess5"/>
    <dgm:cxn modelId="{589869BE-616F-4716-8A3B-E73F07AF4CB9}" type="presParOf" srcId="{A52D4349-A719-49E7-B248-CAA19B3B18CC}" destId="{5E230175-F041-4330-8ABD-00FA24EE0A78}" srcOrd="10" destOrd="0" presId="urn:microsoft.com/office/officeart/2005/8/layout/vProcess5"/>
    <dgm:cxn modelId="{8F93EC21-CFE1-44D8-AA27-8BC36E7A04E7}" type="presParOf" srcId="{A52D4349-A719-49E7-B248-CAA19B3B18CC}" destId="{9A349C20-B840-47AC-B347-7EA2C27308EA}" srcOrd="11" destOrd="0" presId="urn:microsoft.com/office/officeart/2005/8/layout/vProcess5"/>
    <dgm:cxn modelId="{881D2E0D-DEEF-4525-832A-0D3E32FD3D88}" type="presParOf" srcId="{A52D4349-A719-49E7-B248-CAA19B3B18CC}" destId="{2CA6653C-5E27-4F52-AC77-B6F1279B0E70}" srcOrd="12" destOrd="0" presId="urn:microsoft.com/office/officeart/2005/8/layout/vProcess5"/>
    <dgm:cxn modelId="{B282CDE3-C83B-4E66-8B50-5E3F369C2192}" type="presParOf" srcId="{A52D4349-A719-49E7-B248-CAA19B3B18CC}" destId="{72864F3B-5D54-4A4C-BEED-714549D2F394}" srcOrd="13" destOrd="0" presId="urn:microsoft.com/office/officeart/2005/8/layout/vProcess5"/>
    <dgm:cxn modelId="{5F91C572-747C-4139-9569-6EAB52F65DCF}" type="presParOf" srcId="{A52D4349-A719-49E7-B248-CAA19B3B18CC}" destId="{AD4238A9-9FEA-40C9-B8C9-44EBC861FD4D}" srcOrd="14" destOrd="0" presId="urn:microsoft.com/office/officeart/2005/8/layout/vProcess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65E7BC-CE7F-4B8D-9EEE-E565511EFAE5}" type="datetimeFigureOut">
              <a:rPr lang="id-ID" smtClean="0"/>
              <a:pPr/>
              <a:t>22/04/2016</a:t>
            </a:fld>
            <a:endParaRPr lang="id-ID"/>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836826-75D4-4ED1-A9FA-0F10C059FCEA}" type="slidenum">
              <a:rPr lang="id-ID" smtClean="0"/>
              <a:pPr/>
              <a:t>‹#›</a:t>
            </a:fld>
            <a:endParaRPr lang="id-ID"/>
          </a:p>
        </p:txBody>
      </p:sp>
    </p:spTree>
    <p:extLst>
      <p:ext uri="{BB962C8B-B14F-4D97-AF65-F5344CB8AC3E}">
        <p14:creationId xmlns:p14="http://schemas.microsoft.com/office/powerpoint/2010/main" xmlns="" val="3359426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1</a:t>
            </a:fld>
            <a:endParaRPr lang="id-ID"/>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10</a:t>
            </a:fld>
            <a:endParaRPr lang="id-ID"/>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11</a:t>
            </a:fld>
            <a:endParaRPr lang="id-ID"/>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12</a:t>
            </a:fld>
            <a:endParaRPr lang="id-ID"/>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13</a:t>
            </a:fld>
            <a:endParaRPr lang="id-ID"/>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14</a:t>
            </a:fld>
            <a:endParaRPr lang="id-ID"/>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15</a:t>
            </a:fld>
            <a:endParaRPr lang="id-ID"/>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16</a:t>
            </a:fld>
            <a:endParaRPr lang="id-ID"/>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17</a:t>
            </a:fld>
            <a:endParaRPr lang="id-ID"/>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18</a:t>
            </a:fld>
            <a:endParaRPr lang="id-ID"/>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19</a:t>
            </a:fld>
            <a:endParaRPr lang="id-ID"/>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2</a:t>
            </a:fld>
            <a:endParaRPr lang="id-ID"/>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20</a:t>
            </a:fld>
            <a:endParaRPr lang="id-ID"/>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21</a:t>
            </a:fld>
            <a:endParaRPr lang="id-ID"/>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22</a:t>
            </a:fld>
            <a:endParaRPr lang="id-ID"/>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23</a:t>
            </a:fld>
            <a:endParaRPr lang="id-ID"/>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24</a:t>
            </a:fld>
            <a:endParaRPr lang="id-ID"/>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25</a:t>
            </a:fld>
            <a:endParaRPr lang="id-ID"/>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26</a:t>
            </a:fld>
            <a:endParaRPr lang="id-ID"/>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27</a:t>
            </a:fld>
            <a:endParaRPr lang="id-ID"/>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28</a:t>
            </a:fld>
            <a:endParaRPr lang="id-ID"/>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29</a:t>
            </a:fld>
            <a:endParaRPr lang="id-ID"/>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3</a:t>
            </a:fld>
            <a:endParaRPr lang="id-ID"/>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30</a:t>
            </a:fld>
            <a:endParaRPr lang="id-ID"/>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31</a:t>
            </a:fld>
            <a:endParaRPr lang="id-ID"/>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32</a:t>
            </a:fld>
            <a:endParaRPr lang="id-ID"/>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33</a:t>
            </a:fld>
            <a:endParaRPr lang="id-ID"/>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34</a:t>
            </a:fld>
            <a:endParaRPr lang="id-ID"/>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35</a:t>
            </a:fld>
            <a:endParaRPr lang="id-ID"/>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36</a:t>
            </a:fld>
            <a:endParaRPr lang="id-ID"/>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37</a:t>
            </a:fld>
            <a:endParaRPr lang="id-ID"/>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38</a:t>
            </a:fld>
            <a:endParaRPr lang="id-ID"/>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39</a:t>
            </a:fld>
            <a:endParaRPr lang="id-ID"/>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4</a:t>
            </a:fld>
            <a:endParaRPr lang="id-ID"/>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40</a:t>
            </a:fld>
            <a:endParaRPr lang="id-ID"/>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41</a:t>
            </a:fld>
            <a:endParaRPr lang="id-ID"/>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42</a:t>
            </a:fld>
            <a:endParaRPr lang="id-ID"/>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43</a:t>
            </a:fld>
            <a:endParaRPr lang="id-ID"/>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44</a:t>
            </a:fld>
            <a:endParaRPr lang="id-ID"/>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45</a:t>
            </a:fld>
            <a:endParaRPr lang="id-ID"/>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46</a:t>
            </a:fld>
            <a:endParaRPr lang="id-ID"/>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47</a:t>
            </a:fld>
            <a:endParaRPr lang="id-ID"/>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48</a:t>
            </a:fld>
            <a:endParaRPr lang="id-ID"/>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49</a:t>
            </a:fld>
            <a:endParaRPr lang="id-ID"/>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5</a:t>
            </a:fld>
            <a:endParaRPr lang="id-ID"/>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50</a:t>
            </a:fld>
            <a:endParaRPr lang="id-ID"/>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51</a:t>
            </a:fld>
            <a:endParaRPr lang="id-ID"/>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52</a:t>
            </a:fld>
            <a:endParaRPr lang="id-ID"/>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53</a:t>
            </a:fld>
            <a:endParaRPr lang="id-ID"/>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54</a:t>
            </a:fld>
            <a:endParaRPr lang="id-ID"/>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55</a:t>
            </a:fld>
            <a:endParaRPr lang="id-ID"/>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56</a:t>
            </a:fld>
            <a:endParaRPr lang="id-ID"/>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57</a:t>
            </a:fld>
            <a:endParaRPr lang="id-ID"/>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58</a:t>
            </a:fld>
            <a:endParaRPr lang="id-ID"/>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59</a:t>
            </a:fld>
            <a:endParaRPr lang="id-ID"/>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6</a:t>
            </a:fld>
            <a:endParaRPr lang="id-ID"/>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60</a:t>
            </a:fld>
            <a:endParaRPr lang="id-ID"/>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7</a:t>
            </a:fld>
            <a:endParaRPr lang="id-ID"/>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8</a:t>
            </a:fld>
            <a:endParaRPr lang="id-ID"/>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73836826-75D4-4ED1-A9FA-0F10C059FCEA}" type="slidenum">
              <a:rPr lang="id-ID" smtClean="0"/>
              <a:pPr/>
              <a:t>9</a:t>
            </a:fld>
            <a:endParaRPr lang="id-ID"/>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d-ID"/>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d-ID"/>
          </a:p>
        </p:txBody>
      </p:sp>
      <p:sp>
        <p:nvSpPr>
          <p:cNvPr id="4" name="Date Placeholder 3"/>
          <p:cNvSpPr>
            <a:spLocks noGrp="1"/>
          </p:cNvSpPr>
          <p:nvPr>
            <p:ph type="dt" sz="half" idx="10"/>
          </p:nvPr>
        </p:nvSpPr>
        <p:spPr/>
        <p:txBody>
          <a:bodyPr/>
          <a:lstStyle/>
          <a:p>
            <a:fld id="{47DA841E-A9F0-41C7-A8B1-9675C4B86331}" type="datetimeFigureOut">
              <a:rPr lang="id-ID" smtClean="0"/>
              <a:pPr/>
              <a:t>22/04/2016</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E8D0C38-4EF6-4FE4-846E-26A7F732E0B7}" type="slidenum">
              <a:rPr lang="id-ID" smtClean="0"/>
              <a:pPr/>
              <a:t>‹#›</a:t>
            </a:fld>
            <a:endParaRPr lang="id-ID"/>
          </a:p>
        </p:txBody>
      </p:sp>
    </p:spTree>
    <p:extLst>
      <p:ext uri="{BB962C8B-B14F-4D97-AF65-F5344CB8AC3E}">
        <p14:creationId xmlns:p14="http://schemas.microsoft.com/office/powerpoint/2010/main" xmlns="" val="3078792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47DA841E-A9F0-41C7-A8B1-9675C4B86331}" type="datetimeFigureOut">
              <a:rPr lang="id-ID" smtClean="0"/>
              <a:pPr/>
              <a:t>22/04/2016</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E8D0C38-4EF6-4FE4-846E-26A7F732E0B7}" type="slidenum">
              <a:rPr lang="id-ID" smtClean="0"/>
              <a:pPr/>
              <a:t>‹#›</a:t>
            </a:fld>
            <a:endParaRPr lang="id-ID"/>
          </a:p>
        </p:txBody>
      </p:sp>
    </p:spTree>
    <p:extLst>
      <p:ext uri="{BB962C8B-B14F-4D97-AF65-F5344CB8AC3E}">
        <p14:creationId xmlns:p14="http://schemas.microsoft.com/office/powerpoint/2010/main" xmlns="" val="3422812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47DA841E-A9F0-41C7-A8B1-9675C4B86331}" type="datetimeFigureOut">
              <a:rPr lang="id-ID" smtClean="0"/>
              <a:pPr/>
              <a:t>22/04/2016</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E8D0C38-4EF6-4FE4-846E-26A7F732E0B7}" type="slidenum">
              <a:rPr lang="id-ID" smtClean="0"/>
              <a:pPr/>
              <a:t>‹#›</a:t>
            </a:fld>
            <a:endParaRPr lang="id-ID"/>
          </a:p>
        </p:txBody>
      </p:sp>
    </p:spTree>
    <p:extLst>
      <p:ext uri="{BB962C8B-B14F-4D97-AF65-F5344CB8AC3E}">
        <p14:creationId xmlns:p14="http://schemas.microsoft.com/office/powerpoint/2010/main" xmlns="" val="2387944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47DA841E-A9F0-41C7-A8B1-9675C4B86331}" type="datetimeFigureOut">
              <a:rPr lang="id-ID" smtClean="0"/>
              <a:pPr/>
              <a:t>22/04/2016</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E8D0C38-4EF6-4FE4-846E-26A7F732E0B7}" type="slidenum">
              <a:rPr lang="id-ID" smtClean="0"/>
              <a:pPr/>
              <a:t>‹#›</a:t>
            </a:fld>
            <a:endParaRPr lang="id-ID"/>
          </a:p>
        </p:txBody>
      </p:sp>
    </p:spTree>
    <p:extLst>
      <p:ext uri="{BB962C8B-B14F-4D97-AF65-F5344CB8AC3E}">
        <p14:creationId xmlns:p14="http://schemas.microsoft.com/office/powerpoint/2010/main" xmlns="" val="50468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DA841E-A9F0-41C7-A8B1-9675C4B86331}" type="datetimeFigureOut">
              <a:rPr lang="id-ID" smtClean="0"/>
              <a:pPr/>
              <a:t>22/04/2016</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E8D0C38-4EF6-4FE4-846E-26A7F732E0B7}" type="slidenum">
              <a:rPr lang="id-ID" smtClean="0"/>
              <a:pPr/>
              <a:t>‹#›</a:t>
            </a:fld>
            <a:endParaRPr lang="id-ID"/>
          </a:p>
        </p:txBody>
      </p:sp>
    </p:spTree>
    <p:extLst>
      <p:ext uri="{BB962C8B-B14F-4D97-AF65-F5344CB8AC3E}">
        <p14:creationId xmlns:p14="http://schemas.microsoft.com/office/powerpoint/2010/main" xmlns="" val="984347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4"/>
          <p:cNvSpPr>
            <a:spLocks noGrp="1"/>
          </p:cNvSpPr>
          <p:nvPr>
            <p:ph type="dt" sz="half" idx="10"/>
          </p:nvPr>
        </p:nvSpPr>
        <p:spPr/>
        <p:txBody>
          <a:bodyPr/>
          <a:lstStyle/>
          <a:p>
            <a:fld id="{47DA841E-A9F0-41C7-A8B1-9675C4B86331}" type="datetimeFigureOut">
              <a:rPr lang="id-ID" smtClean="0"/>
              <a:pPr/>
              <a:t>22/04/2016</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CE8D0C38-4EF6-4FE4-846E-26A7F732E0B7}" type="slidenum">
              <a:rPr lang="id-ID" smtClean="0"/>
              <a:pPr/>
              <a:t>‹#›</a:t>
            </a:fld>
            <a:endParaRPr lang="id-ID"/>
          </a:p>
        </p:txBody>
      </p:sp>
    </p:spTree>
    <p:extLst>
      <p:ext uri="{BB962C8B-B14F-4D97-AF65-F5344CB8AC3E}">
        <p14:creationId xmlns:p14="http://schemas.microsoft.com/office/powerpoint/2010/main" xmlns="" val="2051608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6"/>
          <p:cNvSpPr>
            <a:spLocks noGrp="1"/>
          </p:cNvSpPr>
          <p:nvPr>
            <p:ph type="dt" sz="half" idx="10"/>
          </p:nvPr>
        </p:nvSpPr>
        <p:spPr/>
        <p:txBody>
          <a:bodyPr/>
          <a:lstStyle/>
          <a:p>
            <a:fld id="{47DA841E-A9F0-41C7-A8B1-9675C4B86331}" type="datetimeFigureOut">
              <a:rPr lang="id-ID" smtClean="0"/>
              <a:pPr/>
              <a:t>22/04/2016</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CE8D0C38-4EF6-4FE4-846E-26A7F732E0B7}" type="slidenum">
              <a:rPr lang="id-ID" smtClean="0"/>
              <a:pPr/>
              <a:t>‹#›</a:t>
            </a:fld>
            <a:endParaRPr lang="id-ID"/>
          </a:p>
        </p:txBody>
      </p:sp>
    </p:spTree>
    <p:extLst>
      <p:ext uri="{BB962C8B-B14F-4D97-AF65-F5344CB8AC3E}">
        <p14:creationId xmlns:p14="http://schemas.microsoft.com/office/powerpoint/2010/main" xmlns="" val="2965574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Date Placeholder 2"/>
          <p:cNvSpPr>
            <a:spLocks noGrp="1"/>
          </p:cNvSpPr>
          <p:nvPr>
            <p:ph type="dt" sz="half" idx="10"/>
          </p:nvPr>
        </p:nvSpPr>
        <p:spPr/>
        <p:txBody>
          <a:bodyPr/>
          <a:lstStyle/>
          <a:p>
            <a:fld id="{47DA841E-A9F0-41C7-A8B1-9675C4B86331}" type="datetimeFigureOut">
              <a:rPr lang="id-ID" smtClean="0"/>
              <a:pPr/>
              <a:t>22/04/2016</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CE8D0C38-4EF6-4FE4-846E-26A7F732E0B7}" type="slidenum">
              <a:rPr lang="id-ID" smtClean="0"/>
              <a:pPr/>
              <a:t>‹#›</a:t>
            </a:fld>
            <a:endParaRPr lang="id-ID"/>
          </a:p>
        </p:txBody>
      </p:sp>
    </p:spTree>
    <p:extLst>
      <p:ext uri="{BB962C8B-B14F-4D97-AF65-F5344CB8AC3E}">
        <p14:creationId xmlns:p14="http://schemas.microsoft.com/office/powerpoint/2010/main" xmlns="" val="3594231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DA841E-A9F0-41C7-A8B1-9675C4B86331}" type="datetimeFigureOut">
              <a:rPr lang="id-ID" smtClean="0"/>
              <a:pPr/>
              <a:t>22/04/2016</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CE8D0C38-4EF6-4FE4-846E-26A7F732E0B7}" type="slidenum">
              <a:rPr lang="id-ID" smtClean="0"/>
              <a:pPr/>
              <a:t>‹#›</a:t>
            </a:fld>
            <a:endParaRPr lang="id-ID"/>
          </a:p>
        </p:txBody>
      </p:sp>
    </p:spTree>
    <p:extLst>
      <p:ext uri="{BB962C8B-B14F-4D97-AF65-F5344CB8AC3E}">
        <p14:creationId xmlns:p14="http://schemas.microsoft.com/office/powerpoint/2010/main" xmlns="" val="275695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DA841E-A9F0-41C7-A8B1-9675C4B86331}" type="datetimeFigureOut">
              <a:rPr lang="id-ID" smtClean="0"/>
              <a:pPr/>
              <a:t>22/04/2016</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CE8D0C38-4EF6-4FE4-846E-26A7F732E0B7}" type="slidenum">
              <a:rPr lang="id-ID" smtClean="0"/>
              <a:pPr/>
              <a:t>‹#›</a:t>
            </a:fld>
            <a:endParaRPr lang="id-ID"/>
          </a:p>
        </p:txBody>
      </p:sp>
    </p:spTree>
    <p:extLst>
      <p:ext uri="{BB962C8B-B14F-4D97-AF65-F5344CB8AC3E}">
        <p14:creationId xmlns:p14="http://schemas.microsoft.com/office/powerpoint/2010/main" xmlns="" val="480370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DA841E-A9F0-41C7-A8B1-9675C4B86331}" type="datetimeFigureOut">
              <a:rPr lang="id-ID" smtClean="0"/>
              <a:pPr/>
              <a:t>22/04/2016</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CE8D0C38-4EF6-4FE4-846E-26A7F732E0B7}" type="slidenum">
              <a:rPr lang="id-ID" smtClean="0"/>
              <a:pPr/>
              <a:t>‹#›</a:t>
            </a:fld>
            <a:endParaRPr lang="id-ID"/>
          </a:p>
        </p:txBody>
      </p:sp>
    </p:spTree>
    <p:extLst>
      <p:ext uri="{BB962C8B-B14F-4D97-AF65-F5344CB8AC3E}">
        <p14:creationId xmlns:p14="http://schemas.microsoft.com/office/powerpoint/2010/main" xmlns="" val="3003885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id-ID"/>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DA841E-A9F0-41C7-A8B1-9675C4B86331}" type="datetimeFigureOut">
              <a:rPr lang="id-ID" smtClean="0"/>
              <a:pPr/>
              <a:t>22/04/2016</a:t>
            </a:fld>
            <a:endParaRPr lang="id-ID"/>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8D0C38-4EF6-4FE4-846E-26A7F732E0B7}" type="slidenum">
              <a:rPr lang="id-ID" smtClean="0"/>
              <a:pPr/>
              <a:t>‹#›</a:t>
            </a:fld>
            <a:endParaRPr lang="id-ID"/>
          </a:p>
        </p:txBody>
      </p:sp>
    </p:spTree>
    <p:extLst>
      <p:ext uri="{BB962C8B-B14F-4D97-AF65-F5344CB8AC3E}">
        <p14:creationId xmlns:p14="http://schemas.microsoft.com/office/powerpoint/2010/main" xmlns="" val="3779486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30.png"/><Relationship Id="rId5" Type="http://schemas.openxmlformats.org/officeDocument/2006/relationships/diagramQuickStyle" Target="../diagrams/quickStyle1.xml"/><Relationship Id="rId10" Type="http://schemas.openxmlformats.org/officeDocument/2006/relationships/image" Target="../media/image29.png"/><Relationship Id="rId4" Type="http://schemas.openxmlformats.org/officeDocument/2006/relationships/diagramLayout" Target="../diagrams/layout1.xml"/><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hyperlink" Target="http://www.mendeley.com/videos-tutorials/"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mendeley.com/"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mailto:lukmanpdii@gmail.com"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1124744"/>
            <a:ext cx="7772400" cy="1470025"/>
          </a:xfrm>
        </p:spPr>
        <p:style>
          <a:lnRef idx="1">
            <a:schemeClr val="accent3"/>
          </a:lnRef>
          <a:fillRef idx="2">
            <a:schemeClr val="accent3"/>
          </a:fillRef>
          <a:effectRef idx="1">
            <a:schemeClr val="accent3"/>
          </a:effectRef>
          <a:fontRef idx="minor">
            <a:schemeClr val="dk1"/>
          </a:fontRef>
        </p:style>
        <p:txBody>
          <a:bodyPr/>
          <a:lstStyle/>
          <a:p>
            <a:r>
              <a:rPr lang="id-ID" dirty="0" smtClean="0"/>
              <a:t>Pengelolaan Referensi Menggunakan Mendeley</a:t>
            </a:r>
            <a:endParaRPr lang="id-ID" dirty="0"/>
          </a:p>
        </p:txBody>
      </p:sp>
      <p:sp>
        <p:nvSpPr>
          <p:cNvPr id="3" name="Subtitle 2"/>
          <p:cNvSpPr>
            <a:spLocks noGrp="1"/>
          </p:cNvSpPr>
          <p:nvPr>
            <p:ph type="subTitle" idx="1"/>
          </p:nvPr>
        </p:nvSpPr>
        <p:spPr>
          <a:xfrm>
            <a:off x="1371601" y="5085184"/>
            <a:ext cx="6400800" cy="864096"/>
          </a:xfrm>
        </p:spPr>
        <p:style>
          <a:lnRef idx="1">
            <a:schemeClr val="accent3"/>
          </a:lnRef>
          <a:fillRef idx="2">
            <a:schemeClr val="accent3"/>
          </a:fillRef>
          <a:effectRef idx="1">
            <a:schemeClr val="accent3"/>
          </a:effectRef>
          <a:fontRef idx="minor">
            <a:schemeClr val="dk1"/>
          </a:fontRef>
        </p:style>
        <p:txBody>
          <a:bodyPr>
            <a:normAutofit/>
          </a:bodyPr>
          <a:lstStyle/>
          <a:p>
            <a:r>
              <a:rPr lang="id-ID" sz="2000" dirty="0" smtClean="0"/>
              <a:t>Disampaikan </a:t>
            </a:r>
            <a:r>
              <a:rPr lang="id-ID" sz="2000" dirty="0"/>
              <a:t>dalam </a:t>
            </a:r>
            <a:r>
              <a:rPr lang="id-ID" sz="2000" dirty="0" smtClean="0"/>
              <a:t>Sosialisasi Pemanfaatan Jurnal Elektronik</a:t>
            </a:r>
            <a:r>
              <a:rPr lang="id-ID" sz="2000" smtClean="0"/>
              <a:t>, </a:t>
            </a:r>
            <a:r>
              <a:rPr lang="id-ID" sz="2000" smtClean="0"/>
              <a:t>2016</a:t>
            </a:r>
            <a:endParaRPr lang="id-ID" sz="2000" dirty="0" smtClean="0"/>
          </a:p>
        </p:txBody>
      </p:sp>
      <p:sp>
        <p:nvSpPr>
          <p:cNvPr id="4" name="Rectangle 3"/>
          <p:cNvSpPr/>
          <p:nvPr/>
        </p:nvSpPr>
        <p:spPr>
          <a:xfrm>
            <a:off x="3275856" y="3501008"/>
            <a:ext cx="2354748" cy="646331"/>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ctr"/>
            <a:r>
              <a:rPr lang="id-ID" dirty="0" smtClean="0"/>
              <a:t>Dr. Lukman, ST, M.Hum</a:t>
            </a:r>
          </a:p>
          <a:p>
            <a:pPr algn="ctr"/>
            <a:r>
              <a:rPr lang="id-ID" dirty="0" smtClean="0"/>
              <a:t>PDII – LIPI</a:t>
            </a:r>
          </a:p>
        </p:txBody>
      </p:sp>
    </p:spTree>
    <p:extLst>
      <p:ext uri="{BB962C8B-B14F-4D97-AF65-F5344CB8AC3E}">
        <p14:creationId xmlns:p14="http://schemas.microsoft.com/office/powerpoint/2010/main" xmlns="" val="25031722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497" y="2204864"/>
            <a:ext cx="8322022" cy="646331"/>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id-ID" sz="3600" b="1" dirty="0"/>
              <a:t>URL untuk ProQuest: search.proquest.com</a:t>
            </a:r>
            <a:endParaRPr lang="id-ID" sz="3600" dirty="0"/>
          </a:p>
        </p:txBody>
      </p:sp>
      <p:sp>
        <p:nvSpPr>
          <p:cNvPr id="3" name="Rectangle 2"/>
          <p:cNvSpPr/>
          <p:nvPr/>
        </p:nvSpPr>
        <p:spPr>
          <a:xfrm>
            <a:off x="301998" y="4104956"/>
            <a:ext cx="8072664"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id-ID" sz="3600" b="1" dirty="0"/>
              <a:t>URL untuk Cengage: infotrac.galegroup.com/itweb</a:t>
            </a:r>
            <a:endParaRPr lang="id-ID" sz="3600" dirty="0"/>
          </a:p>
        </p:txBody>
      </p:sp>
      <p:sp>
        <p:nvSpPr>
          <p:cNvPr id="4" name="TextBox 3"/>
          <p:cNvSpPr txBox="1"/>
          <p:nvPr/>
        </p:nvSpPr>
        <p:spPr>
          <a:xfrm>
            <a:off x="927111" y="3062567"/>
            <a:ext cx="7921143" cy="1077218"/>
          </a:xfrm>
          <a:prstGeom prst="rect">
            <a:avLst/>
          </a:prstGeom>
          <a:noFill/>
        </p:spPr>
        <p:txBody>
          <a:bodyPr wrap="none" rtlCol="0">
            <a:spAutoFit/>
          </a:bodyPr>
          <a:lstStyle/>
          <a:p>
            <a:r>
              <a:rPr lang="id-ID" sz="3200" dirty="0" smtClean="0"/>
              <a:t>Username Kopertis Wilayah X: 4M4WB6BTTR</a:t>
            </a:r>
          </a:p>
          <a:p>
            <a:r>
              <a:rPr lang="id-ID" sz="3200" dirty="0"/>
              <a:t>Password Kopertis Wilayah X : pqdikti2011</a:t>
            </a:r>
          </a:p>
        </p:txBody>
      </p:sp>
      <p:sp>
        <p:nvSpPr>
          <p:cNvPr id="5" name="TextBox 4"/>
          <p:cNvSpPr txBox="1"/>
          <p:nvPr/>
        </p:nvSpPr>
        <p:spPr>
          <a:xfrm>
            <a:off x="1835696" y="5459133"/>
            <a:ext cx="6650090" cy="1077218"/>
          </a:xfrm>
          <a:prstGeom prst="rect">
            <a:avLst/>
          </a:prstGeom>
          <a:noFill/>
        </p:spPr>
        <p:txBody>
          <a:bodyPr wrap="none" rtlCol="0">
            <a:spAutoFit/>
          </a:bodyPr>
          <a:lstStyle/>
          <a:p>
            <a:r>
              <a:rPr lang="id-ID" sz="3200" dirty="0" smtClean="0"/>
              <a:t>Username </a:t>
            </a:r>
            <a:r>
              <a:rPr lang="id-ID" sz="3200" dirty="0"/>
              <a:t>Kopertis Wilayah X : </a:t>
            </a:r>
            <a:r>
              <a:rPr lang="id-ID" sz="3200" dirty="0" smtClean="0"/>
              <a:t>kpt010</a:t>
            </a:r>
          </a:p>
          <a:p>
            <a:r>
              <a:rPr lang="id-ID" sz="3200" dirty="0" smtClean="0"/>
              <a:t>Password </a:t>
            </a:r>
            <a:r>
              <a:rPr lang="id-ID" sz="3200" dirty="0"/>
              <a:t>Kopertis Wilayah X : </a:t>
            </a:r>
            <a:r>
              <a:rPr lang="id-ID" sz="3200" dirty="0" smtClean="0"/>
              <a:t>advance</a:t>
            </a:r>
            <a:endParaRPr lang="id-ID" sz="3200" dirty="0"/>
          </a:p>
        </p:txBody>
      </p:sp>
      <p:sp>
        <p:nvSpPr>
          <p:cNvPr id="6" name="Rectangle 5"/>
          <p:cNvSpPr/>
          <p:nvPr/>
        </p:nvSpPr>
        <p:spPr>
          <a:xfrm>
            <a:off x="59248" y="164629"/>
            <a:ext cx="3552896" cy="646331"/>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id-ID" sz="3600" b="1" dirty="0" smtClean="0"/>
              <a:t>Integrated Search</a:t>
            </a:r>
            <a:endParaRPr lang="id-ID" sz="3600" dirty="0"/>
          </a:p>
        </p:txBody>
      </p:sp>
      <p:sp>
        <p:nvSpPr>
          <p:cNvPr id="8" name="Rectangle 7"/>
          <p:cNvSpPr/>
          <p:nvPr/>
        </p:nvSpPr>
        <p:spPr>
          <a:xfrm>
            <a:off x="957931" y="1340768"/>
            <a:ext cx="7021153" cy="52322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id-ID" sz="2800" dirty="0"/>
              <a:t>http://ristekdikti.summon.serialssolutions.com</a:t>
            </a:r>
          </a:p>
        </p:txBody>
      </p:sp>
    </p:spTree>
    <p:extLst>
      <p:ext uri="{BB962C8B-B14F-4D97-AF65-F5344CB8AC3E}">
        <p14:creationId xmlns:p14="http://schemas.microsoft.com/office/powerpoint/2010/main" xmlns="" val="3791765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552" y="1124744"/>
            <a:ext cx="8064896" cy="45342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1763688" y="332656"/>
            <a:ext cx="7021153" cy="52322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id-ID" sz="2800" dirty="0"/>
              <a:t>http://ristekdikti.summon.serialssolutions.com</a:t>
            </a:r>
          </a:p>
        </p:txBody>
      </p:sp>
    </p:spTree>
    <p:extLst>
      <p:ext uri="{BB962C8B-B14F-4D97-AF65-F5344CB8AC3E}">
        <p14:creationId xmlns:p14="http://schemas.microsoft.com/office/powerpoint/2010/main" xmlns="" val="2071793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4280"/>
            <a:ext cx="6456040" cy="38736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789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399928" y="2901071"/>
            <a:ext cx="6744072" cy="4046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903432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915" y="34636"/>
            <a:ext cx="5832229" cy="3499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891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051720" y="2586360"/>
            <a:ext cx="7062982" cy="42377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258836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832" y="788934"/>
            <a:ext cx="9132168" cy="54793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220585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3930" y="980728"/>
            <a:ext cx="8760973" cy="52565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84345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520" y="188640"/>
            <a:ext cx="4920547" cy="2952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48000" y="1916832"/>
            <a:ext cx="6096000" cy="365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3535084"/>
            <a:ext cx="6300192" cy="37801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944704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16632"/>
            <a:ext cx="6360707" cy="38164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915816" y="3253540"/>
            <a:ext cx="6018088" cy="36108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486521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0277" y="404664"/>
            <a:ext cx="8760972" cy="52565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109635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27984" y="116632"/>
            <a:ext cx="4572000" cy="646331"/>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r>
              <a:rPr lang="id-ID" dirty="0"/>
              <a:t>Tampilan Penelusuran </a:t>
            </a:r>
            <a:r>
              <a:rPr lang="id-ID" dirty="0" smtClean="0"/>
              <a:t>oral health dalam Directory </a:t>
            </a:r>
            <a:r>
              <a:rPr lang="id-ID" dirty="0"/>
              <a:t>Open Access Journal</a:t>
            </a:r>
          </a:p>
        </p:txBody>
      </p:sp>
      <p:pic>
        <p:nvPicPr>
          <p:cNvPr id="4608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762963"/>
            <a:ext cx="5112568" cy="30675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6083"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56284" y="2905370"/>
            <a:ext cx="6587716" cy="39526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363323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43608" y="2819921"/>
            <a:ext cx="7704856" cy="654050"/>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id-ID" sz="3600" b="1" dirty="0" smtClean="0"/>
              <a:t>Kenapa </a:t>
            </a:r>
            <a:r>
              <a:rPr lang="id-ID" sz="3600" b="1" dirty="0"/>
              <a:t>Reference </a:t>
            </a:r>
            <a:r>
              <a:rPr lang="id-ID" sz="3600" b="1" dirty="0" smtClean="0"/>
              <a:t>dan Mendeley???</a:t>
            </a:r>
            <a:endParaRPr lang="en-US" sz="3600" b="1" dirty="0"/>
          </a:p>
        </p:txBody>
      </p:sp>
    </p:spTree>
    <p:extLst>
      <p:ext uri="{BB962C8B-B14F-4D97-AF65-F5344CB8AC3E}">
        <p14:creationId xmlns:p14="http://schemas.microsoft.com/office/powerpoint/2010/main" xmlns="" val="5453420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19" y="16453"/>
            <a:ext cx="6767699" cy="40606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813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9512" y="4077072"/>
            <a:ext cx="5220072" cy="31320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8132"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503373" y="2580318"/>
            <a:ext cx="5640627" cy="33843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512899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7481"/>
            <a:ext cx="6048672" cy="36292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710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359696" y="1340768"/>
            <a:ext cx="5784304" cy="34705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710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3950347"/>
            <a:ext cx="4824536" cy="28947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20098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0" y="-184150"/>
            <a:ext cx="1841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id-ID">
              <a:latin typeface="Calibri" pitchFamily="34" charset="0"/>
            </a:endParaRPr>
          </a:p>
        </p:txBody>
      </p:sp>
      <p:grpSp>
        <p:nvGrpSpPr>
          <p:cNvPr id="46083" name="Group 8"/>
          <p:cNvGrpSpPr>
            <a:grpSpLocks/>
          </p:cNvGrpSpPr>
          <p:nvPr/>
        </p:nvGrpSpPr>
        <p:grpSpPr bwMode="auto">
          <a:xfrm>
            <a:off x="214313" y="3214688"/>
            <a:ext cx="8382000" cy="1973262"/>
            <a:chOff x="381000" y="2286000"/>
            <a:chExt cx="8382000" cy="1973263"/>
          </a:xfrm>
        </p:grpSpPr>
        <p:pic>
          <p:nvPicPr>
            <p:cNvPr id="4608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l="11246" t="41251" r="14056" b="43750"/>
            <a:stretch>
              <a:fillRect/>
            </a:stretch>
          </p:blipFill>
          <p:spPr bwMode="auto">
            <a:xfrm>
              <a:off x="381000" y="2286000"/>
              <a:ext cx="838200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6" name="Picture 4" descr="refw.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33600" y="3505200"/>
              <a:ext cx="4572000"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 name="TextBox 6"/>
          <p:cNvSpPr txBox="1"/>
          <p:nvPr/>
        </p:nvSpPr>
        <p:spPr>
          <a:xfrm>
            <a:off x="1143000" y="785813"/>
            <a:ext cx="7162800" cy="830262"/>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id-ID" sz="2400" dirty="0" smtClean="0"/>
              <a:t>6. </a:t>
            </a:r>
            <a:r>
              <a:rPr lang="en-US" sz="2400" dirty="0" err="1" smtClean="0"/>
              <a:t>Mengelola</a:t>
            </a:r>
            <a:r>
              <a:rPr lang="en-US" sz="2400" dirty="0" smtClean="0"/>
              <a:t> </a:t>
            </a:r>
            <a:r>
              <a:rPr lang="en-US" sz="2400" dirty="0" err="1"/>
              <a:t>Referensi</a:t>
            </a:r>
            <a:r>
              <a:rPr lang="en-US" sz="2400" dirty="0"/>
              <a:t>, </a:t>
            </a:r>
            <a:r>
              <a:rPr lang="en-US" sz="2400" dirty="0" err="1"/>
              <a:t>Tulisan</a:t>
            </a:r>
            <a:r>
              <a:rPr lang="en-US" sz="2400" dirty="0"/>
              <a:t> </a:t>
            </a:r>
            <a:r>
              <a:rPr lang="en-US" sz="2400" dirty="0" err="1"/>
              <a:t>dan</a:t>
            </a:r>
            <a:r>
              <a:rPr lang="en-US" sz="2400" dirty="0"/>
              <a:t> </a:t>
            </a:r>
            <a:r>
              <a:rPr lang="en-US" sz="2400" dirty="0" err="1"/>
              <a:t>Daftar</a:t>
            </a:r>
            <a:r>
              <a:rPr lang="en-US" sz="2400" dirty="0"/>
              <a:t> </a:t>
            </a:r>
            <a:r>
              <a:rPr lang="en-US" sz="2400" dirty="0" err="1"/>
              <a:t>Pustaka</a:t>
            </a:r>
            <a:r>
              <a:rPr lang="en-US" sz="2400" dirty="0"/>
              <a:t> </a:t>
            </a:r>
            <a:r>
              <a:rPr lang="en-US" sz="2400" dirty="0" err="1"/>
              <a:t>Menggunakan</a:t>
            </a:r>
            <a:r>
              <a:rPr lang="en-US" sz="2400" dirty="0"/>
              <a:t> </a:t>
            </a:r>
            <a:r>
              <a:rPr lang="en-US" sz="2400" dirty="0" err="1"/>
              <a:t>Aplikasi</a:t>
            </a:r>
            <a:r>
              <a:rPr lang="en-US" sz="2400" dirty="0"/>
              <a:t> </a:t>
            </a:r>
            <a:r>
              <a:rPr lang="en-US" sz="2400" dirty="0" err="1"/>
              <a:t>Referensi</a:t>
            </a:r>
            <a:r>
              <a:rPr lang="en-US" sz="2400" dirty="0"/>
              <a:t> </a:t>
            </a:r>
          </a:p>
        </p:txBody>
      </p:sp>
    </p:spTree>
    <p:extLst>
      <p:ext uri="{BB962C8B-B14F-4D97-AF65-F5344CB8AC3E}">
        <p14:creationId xmlns:p14="http://schemas.microsoft.com/office/powerpoint/2010/main" xmlns="" val="7557135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752600" y="228600"/>
          <a:ext cx="4648200" cy="312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Down Arrow 5"/>
          <p:cNvSpPr/>
          <p:nvPr/>
        </p:nvSpPr>
        <p:spPr>
          <a:xfrm rot="11053437">
            <a:off x="3455988" y="2713038"/>
            <a:ext cx="1295400" cy="762000"/>
          </a:xfrm>
          <a:prstGeom prst="downArrow">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dirty="0"/>
          </a:p>
        </p:txBody>
      </p:sp>
      <p:sp>
        <p:nvSpPr>
          <p:cNvPr id="47108" name="TextBox 6"/>
          <p:cNvSpPr txBox="1">
            <a:spLocks noChangeArrowheads="1"/>
          </p:cNvSpPr>
          <p:nvPr/>
        </p:nvSpPr>
        <p:spPr bwMode="auto">
          <a:xfrm>
            <a:off x="1981200" y="2743200"/>
            <a:ext cx="41608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200"/>
              <a:t>Aplikasi Referensi</a:t>
            </a:r>
          </a:p>
          <a:p>
            <a:pPr algn="ctr" eaLnBrk="1" hangingPunct="1"/>
            <a:r>
              <a:rPr lang="en-US" sz="1200" i="1"/>
              <a:t>EndNote, Zotero, CiteULikie, RefWorks</a:t>
            </a:r>
            <a:r>
              <a:rPr lang="en-US" sz="1200"/>
              <a:t> maupun </a:t>
            </a:r>
            <a:r>
              <a:rPr lang="en-US" sz="1200" i="1"/>
              <a:t>Mendeley</a:t>
            </a:r>
            <a:endParaRPr lang="en-US" sz="1200"/>
          </a:p>
        </p:txBody>
      </p:sp>
      <p:pic>
        <p:nvPicPr>
          <p:cNvPr id="47109" name="Picture 5"/>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04800" y="381000"/>
            <a:ext cx="1855788"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0" name="Picture 8"/>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0" y="1143000"/>
            <a:ext cx="2124075"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2"/>
          <p:cNvPicPr>
            <a:picLocks noChangeAspect="1" noChangeArrowheads="1"/>
          </p:cNvPicPr>
          <p:nvPr/>
        </p:nvPicPr>
        <p:blipFill>
          <a:blip r:embed="rId10" cstate="print"/>
          <a:srcRect b="5000"/>
          <a:stretch>
            <a:fillRect/>
          </a:stretch>
        </p:blipFill>
        <p:spPr bwMode="auto">
          <a:xfrm>
            <a:off x="990600" y="3200400"/>
            <a:ext cx="5791200" cy="30931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Picture 9" descr="template.png"/>
          <p:cNvPicPr>
            <a:picLocks noChangeAspect="1"/>
          </p:cNvPicPr>
          <p:nvPr/>
        </p:nvPicPr>
        <p:blipFill>
          <a:blip r:embed="rId11" cstate="print"/>
          <a:stretch>
            <a:fillRect/>
          </a:stretch>
        </p:blipFill>
        <p:spPr>
          <a:xfrm>
            <a:off x="6155668" y="228600"/>
            <a:ext cx="2704123" cy="3962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xmlns="" val="2395279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5600" y="2971800"/>
            <a:ext cx="2488182" cy="707886"/>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1">
            <a:schemeClr val="accent2"/>
          </a:lnRef>
          <a:fillRef idx="2">
            <a:schemeClr val="accent2"/>
          </a:fillRef>
          <a:effectRef idx="1">
            <a:schemeClr val="accent2"/>
          </a:effectRef>
          <a:fontRef idx="minor">
            <a:schemeClr val="dk1"/>
          </a:fontRef>
        </p:style>
        <p:txBody>
          <a:bodyPr wrap="none">
            <a:spAutoFit/>
          </a:bodyPr>
          <a:lstStyle/>
          <a:p>
            <a:pPr>
              <a:defRPr/>
            </a:pPr>
            <a:r>
              <a:rPr lang="en-US" sz="4000" dirty="0">
                <a:hlinkClick r:id="rId3"/>
              </a:rPr>
              <a:t>MENDELEY</a:t>
            </a:r>
            <a:endParaRPr lang="en-US" sz="4000" dirty="0"/>
          </a:p>
        </p:txBody>
      </p:sp>
    </p:spTree>
    <p:extLst>
      <p:ext uri="{BB962C8B-B14F-4D97-AF65-F5344CB8AC3E}">
        <p14:creationId xmlns:p14="http://schemas.microsoft.com/office/powerpoint/2010/main" xmlns="" val="12012103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ChangeArrowheads="1"/>
          </p:cNvSpPr>
          <p:nvPr/>
        </p:nvSpPr>
        <p:spPr bwMode="auto">
          <a:xfrm>
            <a:off x="609600" y="838200"/>
            <a:ext cx="7848600" cy="501675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spAutoFit/>
          </a:bodyPr>
          <a:lstStyle/>
          <a:p>
            <a:pPr marL="342900" indent="-342900" eaLnBrk="0" hangingPunct="0">
              <a:buFont typeface="+mj-lt"/>
              <a:buAutoNum type="arabicPeriod"/>
              <a:defRPr/>
            </a:pPr>
            <a:endParaRPr lang="en-US" sz="2000" dirty="0">
              <a:solidFill>
                <a:schemeClr val="tx1"/>
              </a:solidFill>
              <a:latin typeface="Arial" pitchFamily="34" charset="0"/>
              <a:cs typeface="Arial" pitchFamily="34" charset="0"/>
            </a:endParaRPr>
          </a:p>
          <a:p>
            <a:pPr marL="342900" indent="-342900" eaLnBrk="0" hangingPunct="0">
              <a:buFont typeface="+mj-lt"/>
              <a:buAutoNum type="arabicPeriod"/>
              <a:defRPr/>
            </a:pPr>
            <a:r>
              <a:rPr lang="en-US" sz="2000" dirty="0" err="1">
                <a:solidFill>
                  <a:schemeClr val="tx1"/>
                </a:solidFill>
                <a:latin typeface="Cambria" pitchFamily="18" charset="0"/>
                <a:ea typeface="Calibri" pitchFamily="34" charset="0"/>
                <a:cs typeface="Arial" pitchFamily="34" charset="0"/>
              </a:rPr>
              <a:t>Dapat</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berjalan</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pada</a:t>
            </a:r>
            <a:r>
              <a:rPr lang="en-US" sz="2000" dirty="0">
                <a:solidFill>
                  <a:schemeClr val="tx1"/>
                </a:solidFill>
                <a:latin typeface="Cambria" pitchFamily="18" charset="0"/>
                <a:ea typeface="Calibri" pitchFamily="34" charset="0"/>
                <a:cs typeface="Arial" pitchFamily="34" charset="0"/>
              </a:rPr>
              <a:t> MS Windows, Mac, </a:t>
            </a:r>
            <a:r>
              <a:rPr lang="en-US" sz="2000" dirty="0" err="1">
                <a:solidFill>
                  <a:schemeClr val="tx1"/>
                </a:solidFill>
                <a:latin typeface="Cambria" pitchFamily="18" charset="0"/>
                <a:ea typeface="Calibri" pitchFamily="34" charset="0"/>
                <a:cs typeface="Arial" pitchFamily="34" charset="0"/>
              </a:rPr>
              <a:t>ataupun</a:t>
            </a:r>
            <a:r>
              <a:rPr lang="en-US" sz="2000" dirty="0">
                <a:solidFill>
                  <a:schemeClr val="tx1"/>
                </a:solidFill>
                <a:latin typeface="Cambria" pitchFamily="18" charset="0"/>
                <a:ea typeface="Calibri" pitchFamily="34" charset="0"/>
                <a:cs typeface="Arial" pitchFamily="34" charset="0"/>
              </a:rPr>
              <a:t> Linux.</a:t>
            </a:r>
            <a:endParaRPr lang="en-US" sz="2000" dirty="0">
              <a:solidFill>
                <a:schemeClr val="tx1"/>
              </a:solidFill>
              <a:latin typeface="Arial" pitchFamily="34" charset="0"/>
              <a:ea typeface="Calibri" pitchFamily="34" charset="0"/>
              <a:cs typeface="Arial" pitchFamily="34" charset="0"/>
            </a:endParaRPr>
          </a:p>
          <a:p>
            <a:pPr marL="342900" indent="-342900" eaLnBrk="0" hangingPunct="0">
              <a:buFont typeface="+mj-lt"/>
              <a:buAutoNum type="arabicPeriod"/>
              <a:defRPr/>
            </a:pPr>
            <a:r>
              <a:rPr lang="en-US" sz="2000" dirty="0" err="1">
                <a:solidFill>
                  <a:schemeClr val="tx1"/>
                </a:solidFill>
                <a:latin typeface="Cambria" pitchFamily="18" charset="0"/>
                <a:ea typeface="Calibri" pitchFamily="34" charset="0"/>
                <a:cs typeface="Arial" pitchFamily="34" charset="0"/>
              </a:rPr>
              <a:t>Menampilkan</a:t>
            </a:r>
            <a:r>
              <a:rPr lang="en-US" sz="2000" dirty="0">
                <a:solidFill>
                  <a:schemeClr val="tx1"/>
                </a:solidFill>
                <a:latin typeface="Cambria" pitchFamily="18" charset="0"/>
                <a:ea typeface="Calibri" pitchFamily="34" charset="0"/>
                <a:cs typeface="Arial" pitchFamily="34" charset="0"/>
              </a:rPr>
              <a:t> metadata </a:t>
            </a:r>
            <a:r>
              <a:rPr lang="en-US" sz="2000" dirty="0" err="1">
                <a:solidFill>
                  <a:schemeClr val="tx1"/>
                </a:solidFill>
                <a:latin typeface="Cambria" pitchFamily="18" charset="0"/>
                <a:ea typeface="Calibri" pitchFamily="34" charset="0"/>
                <a:cs typeface="Arial" pitchFamily="34" charset="0"/>
              </a:rPr>
              <a:t>dari</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sebuah</a:t>
            </a:r>
            <a:r>
              <a:rPr lang="en-US" sz="2000" dirty="0">
                <a:solidFill>
                  <a:schemeClr val="tx1"/>
                </a:solidFill>
                <a:latin typeface="Cambria" pitchFamily="18" charset="0"/>
                <a:ea typeface="Calibri" pitchFamily="34" charset="0"/>
                <a:cs typeface="Arial" pitchFamily="34" charset="0"/>
              </a:rPr>
              <a:t> file PDF </a:t>
            </a:r>
            <a:r>
              <a:rPr lang="en-US" sz="2000" dirty="0" err="1">
                <a:solidFill>
                  <a:schemeClr val="tx1"/>
                </a:solidFill>
                <a:latin typeface="Cambria" pitchFamily="18" charset="0"/>
                <a:ea typeface="Calibri" pitchFamily="34" charset="0"/>
                <a:cs typeface="Arial" pitchFamily="34" charset="0"/>
              </a:rPr>
              <a:t>secara</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otomatis</a:t>
            </a:r>
            <a:r>
              <a:rPr lang="en-US" sz="2000" dirty="0">
                <a:solidFill>
                  <a:schemeClr val="tx1"/>
                </a:solidFill>
                <a:latin typeface="Cambria" pitchFamily="18" charset="0"/>
                <a:ea typeface="Calibri" pitchFamily="34" charset="0"/>
                <a:cs typeface="Arial" pitchFamily="34" charset="0"/>
              </a:rPr>
              <a:t>.</a:t>
            </a:r>
            <a:endParaRPr lang="en-US" sz="2000" dirty="0">
              <a:solidFill>
                <a:schemeClr val="tx1"/>
              </a:solidFill>
              <a:latin typeface="Arial" pitchFamily="34" charset="0"/>
              <a:ea typeface="Calibri" pitchFamily="34" charset="0"/>
              <a:cs typeface="Arial" pitchFamily="34" charset="0"/>
            </a:endParaRPr>
          </a:p>
          <a:p>
            <a:pPr marL="342900" indent="-342900" eaLnBrk="0" hangingPunct="0">
              <a:buFont typeface="+mj-lt"/>
              <a:buAutoNum type="arabicPeriod"/>
              <a:defRPr/>
            </a:pPr>
            <a:r>
              <a:rPr lang="en-US" sz="2000" dirty="0">
                <a:solidFill>
                  <a:schemeClr val="tx1"/>
                </a:solidFill>
                <a:latin typeface="Cambria" pitchFamily="18" charset="0"/>
                <a:ea typeface="Calibri" pitchFamily="34" charset="0"/>
                <a:cs typeface="Arial" pitchFamily="34" charset="0"/>
              </a:rPr>
              <a:t>Backup </a:t>
            </a:r>
            <a:r>
              <a:rPr lang="en-US" sz="2000" dirty="0" err="1">
                <a:solidFill>
                  <a:schemeClr val="tx1"/>
                </a:solidFill>
                <a:latin typeface="Cambria" pitchFamily="18" charset="0"/>
                <a:ea typeface="Calibri" pitchFamily="34" charset="0"/>
                <a:cs typeface="Arial" pitchFamily="34" charset="0"/>
              </a:rPr>
              <a:t>dan</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sinkronisasi</a:t>
            </a:r>
            <a:r>
              <a:rPr lang="en-US" sz="2000" dirty="0">
                <a:solidFill>
                  <a:schemeClr val="tx1"/>
                </a:solidFill>
                <a:latin typeface="Cambria" pitchFamily="18" charset="0"/>
                <a:ea typeface="Calibri" pitchFamily="34" charset="0"/>
                <a:cs typeface="Arial" pitchFamily="34" charset="0"/>
              </a:rPr>
              <a:t> data </a:t>
            </a:r>
            <a:r>
              <a:rPr lang="en-US" sz="2000" dirty="0" err="1">
                <a:solidFill>
                  <a:schemeClr val="tx1"/>
                </a:solidFill>
                <a:latin typeface="Cambria" pitchFamily="18" charset="0"/>
                <a:ea typeface="Calibri" pitchFamily="34" charset="0"/>
                <a:cs typeface="Arial" pitchFamily="34" charset="0"/>
              </a:rPr>
              <a:t>dari</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beberapa</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komputer</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dengan</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akun</a:t>
            </a:r>
            <a:r>
              <a:rPr lang="en-US" sz="2000" dirty="0">
                <a:solidFill>
                  <a:schemeClr val="tx1"/>
                </a:solidFill>
                <a:latin typeface="Cambria" pitchFamily="18" charset="0"/>
                <a:ea typeface="Calibri" pitchFamily="34" charset="0"/>
                <a:cs typeface="Arial" pitchFamily="34" charset="0"/>
              </a:rPr>
              <a:t> online.</a:t>
            </a:r>
            <a:endParaRPr lang="en-US" sz="2000" dirty="0">
              <a:solidFill>
                <a:schemeClr val="tx1"/>
              </a:solidFill>
              <a:latin typeface="Arial" pitchFamily="34" charset="0"/>
              <a:ea typeface="Calibri" pitchFamily="34" charset="0"/>
              <a:cs typeface="Arial" pitchFamily="34" charset="0"/>
            </a:endParaRPr>
          </a:p>
          <a:p>
            <a:pPr marL="342900" indent="-342900" eaLnBrk="0" hangingPunct="0">
              <a:buFont typeface="+mj-lt"/>
              <a:buAutoNum type="arabicPeriod"/>
              <a:defRPr/>
            </a:pPr>
            <a:r>
              <a:rPr lang="en-US" sz="2000" i="1" dirty="0">
                <a:solidFill>
                  <a:schemeClr val="tx1"/>
                </a:solidFill>
                <a:latin typeface="Cambria" pitchFamily="18" charset="0"/>
                <a:ea typeface="Calibri" pitchFamily="34" charset="0"/>
                <a:cs typeface="Arial" pitchFamily="34" charset="0"/>
              </a:rPr>
              <a:t>Smart filtering</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dan</a:t>
            </a:r>
            <a:r>
              <a:rPr lang="en-US" sz="2000" dirty="0">
                <a:solidFill>
                  <a:schemeClr val="tx1"/>
                </a:solidFill>
                <a:latin typeface="Cambria" pitchFamily="18" charset="0"/>
                <a:ea typeface="Calibri" pitchFamily="34" charset="0"/>
                <a:cs typeface="Arial" pitchFamily="34" charset="0"/>
              </a:rPr>
              <a:t> </a:t>
            </a:r>
            <a:r>
              <a:rPr lang="en-US" sz="2000" i="1" dirty="0">
                <a:solidFill>
                  <a:schemeClr val="tx1"/>
                </a:solidFill>
                <a:latin typeface="Cambria" pitchFamily="18" charset="0"/>
                <a:ea typeface="Calibri" pitchFamily="34" charset="0"/>
                <a:cs typeface="Arial" pitchFamily="34" charset="0"/>
              </a:rPr>
              <a:t>tagging.</a:t>
            </a:r>
            <a:endParaRPr lang="en-US" sz="2000" dirty="0">
              <a:solidFill>
                <a:schemeClr val="tx1"/>
              </a:solidFill>
              <a:latin typeface="Arial" pitchFamily="34" charset="0"/>
              <a:ea typeface="Calibri" pitchFamily="34" charset="0"/>
              <a:cs typeface="Arial" pitchFamily="34" charset="0"/>
            </a:endParaRPr>
          </a:p>
          <a:p>
            <a:pPr marL="342900" indent="-342900" eaLnBrk="0" hangingPunct="0">
              <a:buFont typeface="+mj-lt"/>
              <a:buAutoNum type="arabicPeriod"/>
              <a:defRPr/>
            </a:pPr>
            <a:r>
              <a:rPr lang="en-US" sz="2000" dirty="0">
                <a:solidFill>
                  <a:schemeClr val="tx1"/>
                </a:solidFill>
                <a:latin typeface="Cambria" pitchFamily="18" charset="0"/>
                <a:ea typeface="Calibri" pitchFamily="34" charset="0"/>
                <a:cs typeface="Arial" pitchFamily="34" charset="0"/>
              </a:rPr>
              <a:t>PDF viewer </a:t>
            </a:r>
            <a:r>
              <a:rPr lang="en-US" sz="2000" dirty="0" err="1">
                <a:solidFill>
                  <a:schemeClr val="tx1"/>
                </a:solidFill>
                <a:latin typeface="Cambria" pitchFamily="18" charset="0"/>
                <a:ea typeface="Calibri" pitchFamily="34" charset="0"/>
                <a:cs typeface="Arial" pitchFamily="34" charset="0"/>
              </a:rPr>
              <a:t>dengan</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kemampuan</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anotasi</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dan</a:t>
            </a:r>
            <a:r>
              <a:rPr lang="en-US" sz="2000" dirty="0">
                <a:solidFill>
                  <a:schemeClr val="tx1"/>
                </a:solidFill>
                <a:latin typeface="Cambria" pitchFamily="18" charset="0"/>
                <a:ea typeface="Calibri" pitchFamily="34" charset="0"/>
                <a:cs typeface="Arial" pitchFamily="34" charset="0"/>
              </a:rPr>
              <a:t> </a:t>
            </a:r>
            <a:r>
              <a:rPr lang="en-US" sz="2000" i="1" dirty="0">
                <a:solidFill>
                  <a:schemeClr val="tx1"/>
                </a:solidFill>
                <a:latin typeface="Cambria" pitchFamily="18" charset="0"/>
                <a:ea typeface="Calibri" pitchFamily="34" charset="0"/>
                <a:cs typeface="Arial" pitchFamily="34" charset="0"/>
              </a:rPr>
              <a:t>highlighting</a:t>
            </a:r>
            <a:r>
              <a:rPr lang="en-US" sz="2000" dirty="0">
                <a:solidFill>
                  <a:schemeClr val="tx1"/>
                </a:solidFill>
                <a:latin typeface="Cambria" pitchFamily="18" charset="0"/>
                <a:ea typeface="Calibri" pitchFamily="34" charset="0"/>
                <a:cs typeface="Arial" pitchFamily="34" charset="0"/>
              </a:rPr>
              <a:t>.</a:t>
            </a:r>
            <a:endParaRPr lang="en-US" sz="2000" dirty="0">
              <a:solidFill>
                <a:schemeClr val="tx1"/>
              </a:solidFill>
              <a:latin typeface="Arial" pitchFamily="34" charset="0"/>
              <a:ea typeface="Calibri" pitchFamily="34" charset="0"/>
              <a:cs typeface="Arial" pitchFamily="34" charset="0"/>
            </a:endParaRPr>
          </a:p>
          <a:p>
            <a:pPr marL="342900" indent="-342900" eaLnBrk="0" hangingPunct="0">
              <a:buFont typeface="+mj-lt"/>
              <a:buAutoNum type="arabicPeriod"/>
              <a:defRPr/>
            </a:pPr>
            <a:r>
              <a:rPr lang="en-US" sz="2000" dirty="0" err="1">
                <a:solidFill>
                  <a:schemeClr val="tx1"/>
                </a:solidFill>
                <a:latin typeface="Cambria" pitchFamily="18" charset="0"/>
                <a:ea typeface="Calibri" pitchFamily="34" charset="0"/>
                <a:cs typeface="Arial" pitchFamily="34" charset="0"/>
              </a:rPr>
              <a:t>Impor</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dokumen</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dan</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makalah</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penelitian</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dari</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situs-situs</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eksternal</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misalnya</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PubMed</a:t>
            </a:r>
            <a:r>
              <a:rPr lang="en-US" sz="2000" dirty="0">
                <a:solidFill>
                  <a:schemeClr val="tx1"/>
                </a:solidFill>
                <a:latin typeface="Cambria" pitchFamily="18" charset="0"/>
                <a:ea typeface="Calibri" pitchFamily="34" charset="0"/>
                <a:cs typeface="Arial" pitchFamily="34" charset="0"/>
              </a:rPr>
              <a:t>, Google Scholar, </a:t>
            </a:r>
            <a:r>
              <a:rPr lang="en-US" sz="2000" dirty="0" err="1">
                <a:solidFill>
                  <a:schemeClr val="tx1"/>
                </a:solidFill>
                <a:latin typeface="Cambria" pitchFamily="18" charset="0"/>
                <a:ea typeface="Calibri" pitchFamily="34" charset="0"/>
                <a:cs typeface="Arial" pitchFamily="34" charset="0"/>
              </a:rPr>
              <a:t>arXiv</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dll</a:t>
            </a:r>
            <a:r>
              <a:rPr lang="en-US" sz="2000" dirty="0">
                <a:solidFill>
                  <a:schemeClr val="tx1"/>
                </a:solidFill>
                <a:latin typeface="Cambria" pitchFamily="18" charset="0"/>
                <a:ea typeface="Calibri" pitchFamily="34" charset="0"/>
                <a:cs typeface="Arial" pitchFamily="34" charset="0"/>
              </a:rPr>
              <a:t>).</a:t>
            </a:r>
            <a:endParaRPr lang="en-US" sz="2000" dirty="0">
              <a:solidFill>
                <a:schemeClr val="tx1"/>
              </a:solidFill>
              <a:latin typeface="Arial" pitchFamily="34" charset="0"/>
              <a:ea typeface="Calibri" pitchFamily="34" charset="0"/>
              <a:cs typeface="Arial" pitchFamily="34" charset="0"/>
            </a:endParaRPr>
          </a:p>
          <a:p>
            <a:pPr marL="342900" indent="-342900" eaLnBrk="0" hangingPunct="0">
              <a:buFont typeface="+mj-lt"/>
              <a:buAutoNum type="arabicPeriod"/>
              <a:defRPr/>
            </a:pPr>
            <a:r>
              <a:rPr lang="en-US" sz="2000" dirty="0" err="1">
                <a:solidFill>
                  <a:schemeClr val="tx1"/>
                </a:solidFill>
                <a:latin typeface="Cambria" pitchFamily="18" charset="0"/>
                <a:ea typeface="Calibri" pitchFamily="34" charset="0"/>
                <a:cs typeface="Arial" pitchFamily="34" charset="0"/>
              </a:rPr>
              <a:t>Integrasi</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dengan</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berbagai</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perangkat</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lunak</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pengolah</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kata</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seperti</a:t>
            </a:r>
            <a:r>
              <a:rPr lang="en-US" sz="2000" dirty="0">
                <a:solidFill>
                  <a:schemeClr val="tx1"/>
                </a:solidFill>
                <a:latin typeface="Cambria" pitchFamily="18" charset="0"/>
                <a:ea typeface="Calibri" pitchFamily="34" charset="0"/>
                <a:cs typeface="Arial" pitchFamily="34" charset="0"/>
              </a:rPr>
              <a:t> MS Word, Open Office, </a:t>
            </a:r>
            <a:r>
              <a:rPr lang="en-US" sz="2000" dirty="0" err="1">
                <a:solidFill>
                  <a:schemeClr val="tx1"/>
                </a:solidFill>
                <a:latin typeface="Cambria" pitchFamily="18" charset="0"/>
                <a:ea typeface="Calibri" pitchFamily="34" charset="0"/>
                <a:cs typeface="Arial" pitchFamily="34" charset="0"/>
              </a:rPr>
              <a:t>dan</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Libre</a:t>
            </a:r>
            <a:r>
              <a:rPr lang="en-US" sz="2000" dirty="0">
                <a:solidFill>
                  <a:schemeClr val="tx1"/>
                </a:solidFill>
                <a:latin typeface="Cambria" pitchFamily="18" charset="0"/>
                <a:ea typeface="Calibri" pitchFamily="34" charset="0"/>
                <a:cs typeface="Arial" pitchFamily="34" charset="0"/>
              </a:rPr>
              <a:t> Office.</a:t>
            </a:r>
            <a:endParaRPr lang="en-US" sz="2000" dirty="0">
              <a:solidFill>
                <a:schemeClr val="tx1"/>
              </a:solidFill>
              <a:latin typeface="Arial" pitchFamily="34" charset="0"/>
              <a:ea typeface="Calibri" pitchFamily="34" charset="0"/>
              <a:cs typeface="Arial" pitchFamily="34" charset="0"/>
            </a:endParaRPr>
          </a:p>
          <a:p>
            <a:pPr marL="342900" indent="-342900" eaLnBrk="0" hangingPunct="0">
              <a:buFont typeface="+mj-lt"/>
              <a:buAutoNum type="arabicPeriod"/>
              <a:defRPr/>
            </a:pPr>
            <a:r>
              <a:rPr lang="en-US" sz="2000" dirty="0" err="1">
                <a:solidFill>
                  <a:schemeClr val="tx1"/>
                </a:solidFill>
                <a:latin typeface="Cambria" pitchFamily="18" charset="0"/>
                <a:ea typeface="Calibri" pitchFamily="34" charset="0"/>
                <a:cs typeface="Arial" pitchFamily="34" charset="0"/>
              </a:rPr>
              <a:t>Fitur</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jejaring</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sosial</a:t>
            </a:r>
            <a:r>
              <a:rPr lang="en-US" sz="2000" dirty="0">
                <a:solidFill>
                  <a:schemeClr val="tx1"/>
                </a:solidFill>
                <a:latin typeface="Cambria" pitchFamily="18" charset="0"/>
                <a:ea typeface="Calibri" pitchFamily="34" charset="0"/>
                <a:cs typeface="Arial" pitchFamily="34" charset="0"/>
              </a:rPr>
              <a:t>.</a:t>
            </a:r>
            <a:endParaRPr lang="en-US" sz="2000" dirty="0">
              <a:solidFill>
                <a:schemeClr val="tx1"/>
              </a:solidFill>
              <a:latin typeface="Arial" pitchFamily="34" charset="0"/>
              <a:ea typeface="Calibri" pitchFamily="34" charset="0"/>
              <a:cs typeface="Arial" pitchFamily="34" charset="0"/>
            </a:endParaRPr>
          </a:p>
          <a:p>
            <a:pPr marL="342900" indent="-342900" eaLnBrk="0" hangingPunct="0">
              <a:buFont typeface="+mj-lt"/>
              <a:buAutoNum type="arabicPeriod"/>
              <a:defRPr/>
            </a:pPr>
            <a:r>
              <a:rPr lang="en-US" sz="2000" dirty="0" err="1">
                <a:solidFill>
                  <a:schemeClr val="tx1"/>
                </a:solidFill>
                <a:latin typeface="Cambria" pitchFamily="18" charset="0"/>
                <a:ea typeface="Calibri" pitchFamily="34" charset="0"/>
                <a:cs typeface="Arial" pitchFamily="34" charset="0"/>
              </a:rPr>
              <a:t>iPhone</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dan</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iPad</a:t>
            </a:r>
            <a:r>
              <a:rPr lang="en-US" sz="2000" dirty="0">
                <a:solidFill>
                  <a:schemeClr val="tx1"/>
                </a:solidFill>
                <a:latin typeface="Cambria" pitchFamily="18" charset="0"/>
                <a:ea typeface="Calibri" pitchFamily="34" charset="0"/>
                <a:cs typeface="Arial" pitchFamily="34" charset="0"/>
              </a:rPr>
              <a:t> app.</a:t>
            </a:r>
            <a:endParaRPr lang="en-US" sz="2000" dirty="0">
              <a:solidFill>
                <a:schemeClr val="tx1"/>
              </a:solidFill>
              <a:latin typeface="Arial" pitchFamily="34" charset="0"/>
              <a:ea typeface="Calibri" pitchFamily="34" charset="0"/>
              <a:cs typeface="Arial" pitchFamily="34" charset="0"/>
            </a:endParaRPr>
          </a:p>
          <a:p>
            <a:pPr marL="342900" indent="-342900" eaLnBrk="0" hangingPunct="0">
              <a:buFont typeface="+mj-lt"/>
              <a:buAutoNum type="arabicPeriod"/>
              <a:defRPr/>
            </a:pPr>
            <a:r>
              <a:rPr lang="en-US" sz="2000" i="1" dirty="0">
                <a:solidFill>
                  <a:schemeClr val="tx1"/>
                </a:solidFill>
                <a:latin typeface="Cambria" pitchFamily="18" charset="0"/>
                <a:ea typeface="Calibri" pitchFamily="34" charset="0"/>
                <a:cs typeface="Arial" pitchFamily="34" charset="0"/>
              </a:rPr>
              <a:t>Free web storage</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sebesar</a:t>
            </a:r>
            <a:r>
              <a:rPr lang="en-US" sz="2000" dirty="0">
                <a:solidFill>
                  <a:schemeClr val="tx1"/>
                </a:solidFill>
                <a:latin typeface="Cambria" pitchFamily="18" charset="0"/>
                <a:ea typeface="Calibri" pitchFamily="34" charset="0"/>
                <a:cs typeface="Arial" pitchFamily="34" charset="0"/>
              </a:rPr>
              <a:t> 2 GB yang </a:t>
            </a:r>
            <a:r>
              <a:rPr lang="en-US" sz="2000" dirty="0" err="1">
                <a:solidFill>
                  <a:schemeClr val="tx1"/>
                </a:solidFill>
                <a:latin typeface="Cambria" pitchFamily="18" charset="0"/>
                <a:ea typeface="Calibri" pitchFamily="34" charset="0"/>
                <a:cs typeface="Arial" pitchFamily="34" charset="0"/>
              </a:rPr>
              <a:t>dapat</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dimanfaatkan</a:t>
            </a:r>
            <a:r>
              <a:rPr lang="en-US" sz="2000" dirty="0">
                <a:solidFill>
                  <a:schemeClr val="tx1"/>
                </a:solidFill>
                <a:latin typeface="Cambria" pitchFamily="18" charset="0"/>
                <a:ea typeface="Calibri" pitchFamily="34" charset="0"/>
                <a:cs typeface="Arial" pitchFamily="34" charset="0"/>
              </a:rPr>
              <a:t> </a:t>
            </a:r>
            <a:r>
              <a:rPr lang="en-US" sz="2000" dirty="0" err="1">
                <a:solidFill>
                  <a:schemeClr val="tx1"/>
                </a:solidFill>
                <a:latin typeface="Cambria" pitchFamily="18" charset="0"/>
                <a:ea typeface="Calibri" pitchFamily="34" charset="0"/>
                <a:cs typeface="Arial" pitchFamily="34" charset="0"/>
              </a:rPr>
              <a:t>sebagai</a:t>
            </a:r>
            <a:r>
              <a:rPr lang="en-US" sz="2000" dirty="0">
                <a:solidFill>
                  <a:schemeClr val="tx1"/>
                </a:solidFill>
                <a:latin typeface="Cambria" pitchFamily="18" charset="0"/>
                <a:ea typeface="Calibri" pitchFamily="34" charset="0"/>
                <a:cs typeface="Arial" pitchFamily="34" charset="0"/>
              </a:rPr>
              <a:t> </a:t>
            </a:r>
            <a:r>
              <a:rPr lang="en-US" sz="2000" i="1" dirty="0">
                <a:solidFill>
                  <a:schemeClr val="tx1"/>
                </a:solidFill>
                <a:latin typeface="Cambria" pitchFamily="18" charset="0"/>
                <a:ea typeface="Calibri" pitchFamily="34" charset="0"/>
                <a:cs typeface="Arial" pitchFamily="34" charset="0"/>
              </a:rPr>
              <a:t>online backup</a:t>
            </a:r>
            <a:r>
              <a:rPr lang="en-US" sz="2000" dirty="0">
                <a:solidFill>
                  <a:schemeClr val="tx1"/>
                </a:solidFill>
                <a:latin typeface="Cambria" pitchFamily="18" charset="0"/>
                <a:ea typeface="Calibri" pitchFamily="34" charset="0"/>
                <a:cs typeface="Arial" pitchFamily="34" charset="0"/>
              </a:rPr>
              <a:t>.</a:t>
            </a:r>
            <a:endParaRPr lang="en-US" sz="2000" dirty="0">
              <a:solidFill>
                <a:schemeClr val="tx1"/>
              </a:solidFill>
              <a:latin typeface="Arial" pitchFamily="34" charset="0"/>
              <a:cs typeface="Arial" pitchFamily="34" charset="0"/>
            </a:endParaRPr>
          </a:p>
          <a:p>
            <a:pPr marL="342900" indent="-342900" eaLnBrk="0" hangingPunct="0">
              <a:buFont typeface="+mj-lt"/>
              <a:buAutoNum type="arabicPeriod"/>
              <a:defRPr/>
            </a:pPr>
            <a:endParaRPr lang="en-US" sz="2000" dirty="0">
              <a:solidFill>
                <a:schemeClr val="tx1"/>
              </a:solidFill>
              <a:latin typeface="Arial" pitchFamily="34" charset="0"/>
              <a:cs typeface="Arial" pitchFamily="34" charset="0"/>
            </a:endParaRPr>
          </a:p>
        </p:txBody>
      </p:sp>
      <p:sp>
        <p:nvSpPr>
          <p:cNvPr id="3" name="TextBox 2"/>
          <p:cNvSpPr txBox="1"/>
          <p:nvPr/>
        </p:nvSpPr>
        <p:spPr>
          <a:xfrm>
            <a:off x="6400800" y="304800"/>
            <a:ext cx="2443426" cy="369332"/>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dirty="0" err="1"/>
              <a:t>Fitur</a:t>
            </a:r>
            <a:r>
              <a:rPr lang="en-US" dirty="0"/>
              <a:t> </a:t>
            </a:r>
            <a:r>
              <a:rPr lang="en-US" dirty="0" err="1"/>
              <a:t>Andalan</a:t>
            </a:r>
            <a:r>
              <a:rPr lang="en-US" dirty="0"/>
              <a:t> </a:t>
            </a:r>
            <a:r>
              <a:rPr lang="en-US" dirty="0" err="1"/>
              <a:t>Mendeley</a:t>
            </a:r>
            <a:endParaRPr lang="en-US" dirty="0"/>
          </a:p>
        </p:txBody>
      </p:sp>
    </p:spTree>
    <p:extLst>
      <p:ext uri="{BB962C8B-B14F-4D97-AF65-F5344CB8AC3E}">
        <p14:creationId xmlns:p14="http://schemas.microsoft.com/office/powerpoint/2010/main" xmlns="" val="33751201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40898" y="609600"/>
            <a:ext cx="3603102" cy="461665"/>
          </a:xfrm>
          <a:prstGeom prst="rect">
            <a:avLst/>
          </a:prstGeom>
          <a:scene3d>
            <a:camera prst="isometricOffAxis2Left"/>
            <a:lightRig rig="threePt" dir="t"/>
          </a:scene3d>
        </p:spPr>
        <p:style>
          <a:lnRef idx="1">
            <a:schemeClr val="dk1"/>
          </a:lnRef>
          <a:fillRef idx="2">
            <a:schemeClr val="dk1"/>
          </a:fillRef>
          <a:effectRef idx="1">
            <a:schemeClr val="dk1"/>
          </a:effectRef>
          <a:fontRef idx="minor">
            <a:schemeClr val="dk1"/>
          </a:fontRef>
        </p:style>
        <p:txBody>
          <a:bodyPr wrap="none">
            <a:spAutoFit/>
          </a:bodyPr>
          <a:lstStyle/>
          <a:p>
            <a:pPr>
              <a:defRPr/>
            </a:pPr>
            <a:r>
              <a:rPr lang="en-US" sz="2400" dirty="0"/>
              <a:t>5 </a:t>
            </a:r>
            <a:r>
              <a:rPr lang="en-US" sz="2400" dirty="0" err="1"/>
              <a:t>Langkah</a:t>
            </a:r>
            <a:r>
              <a:rPr lang="en-US" sz="2400" dirty="0"/>
              <a:t> </a:t>
            </a:r>
            <a:r>
              <a:rPr lang="en-US" sz="2400" dirty="0" err="1"/>
              <a:t>dalam</a:t>
            </a:r>
            <a:r>
              <a:rPr lang="en-US" sz="2400" dirty="0"/>
              <a:t> </a:t>
            </a:r>
            <a:r>
              <a:rPr lang="en-US" sz="2400" dirty="0" err="1"/>
              <a:t>Mendeley</a:t>
            </a:r>
            <a:endParaRPr lang="en-US" sz="2400" dirty="0"/>
          </a:p>
        </p:txBody>
      </p:sp>
      <p:graphicFrame>
        <p:nvGraphicFramePr>
          <p:cNvPr id="3" name="Diagram 2"/>
          <p:cNvGraphicFramePr/>
          <p:nvPr/>
        </p:nvGraphicFramePr>
        <p:xfrm>
          <a:off x="685800" y="1143000"/>
          <a:ext cx="74676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1798850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43800" y="228600"/>
            <a:ext cx="1703095" cy="646331"/>
          </a:xfrm>
          <a:prstGeom prst="rect">
            <a:avLst/>
          </a:prstGeom>
          <a:scene3d>
            <a:camera prst="isometricOffAxis2Left"/>
            <a:lightRig rig="threePt" dir="t"/>
          </a:scene3d>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sz="3600" dirty="0" err="1"/>
              <a:t>Instalasi</a:t>
            </a:r>
            <a:endParaRPr lang="en-US" sz="3600" dirty="0"/>
          </a:p>
        </p:txBody>
      </p:sp>
      <p:sp>
        <p:nvSpPr>
          <p:cNvPr id="57345" name="Rectangle 1"/>
          <p:cNvSpPr>
            <a:spLocks noChangeArrowheads="1"/>
          </p:cNvSpPr>
          <p:nvPr/>
        </p:nvSpPr>
        <p:spPr bwMode="auto">
          <a:xfrm>
            <a:off x="228600" y="1295400"/>
            <a:ext cx="2963863" cy="369888"/>
          </a:xfrm>
          <a:prstGeom prst="rect">
            <a:avLst/>
          </a:prstGeom>
          <a:ln>
            <a:headEnd/>
            <a:tailEnd/>
          </a:ln>
        </p:spPr>
        <p:style>
          <a:lnRef idx="1">
            <a:schemeClr val="dk1"/>
          </a:lnRef>
          <a:fillRef idx="2">
            <a:schemeClr val="dk1"/>
          </a:fillRef>
          <a:effectRef idx="1">
            <a:schemeClr val="dk1"/>
          </a:effectRef>
          <a:fontRef idx="minor">
            <a:schemeClr val="dk1"/>
          </a:fontRef>
        </p:style>
        <p:txBody>
          <a:bodyPr wrap="none" anchor="ctr">
            <a:spAutoFit/>
          </a:bodyPr>
          <a:lstStyle/>
          <a:p>
            <a:pPr algn="just" eaLnBrk="0" hangingPunct="0">
              <a:defRPr/>
            </a:pPr>
            <a:r>
              <a:rPr lang="en-US" dirty="0">
                <a:solidFill>
                  <a:schemeClr val="tx1"/>
                </a:solidFill>
                <a:latin typeface="Cambria" pitchFamily="18" charset="0"/>
                <a:ea typeface="Times New Roman" pitchFamily="18" charset="0"/>
                <a:cs typeface="Arial" pitchFamily="34" charset="0"/>
                <a:hlinkClick r:id="rId3"/>
              </a:rPr>
              <a:t>http://www.mendeley.com</a:t>
            </a:r>
            <a:endParaRPr lang="en-US" dirty="0">
              <a:solidFill>
                <a:schemeClr val="tx1"/>
              </a:solidFill>
              <a:latin typeface="Arial" pitchFamily="34" charset="0"/>
              <a:cs typeface="Arial" pitchFamily="34" charset="0"/>
            </a:endParaRPr>
          </a:p>
        </p:txBody>
      </p:sp>
      <p:pic>
        <p:nvPicPr>
          <p:cNvPr id="66564" name="Picture 3" descr="38.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76600" y="1143000"/>
            <a:ext cx="541655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ight Arrow 4"/>
          <p:cNvSpPr/>
          <p:nvPr/>
        </p:nvSpPr>
        <p:spPr>
          <a:xfrm>
            <a:off x="1905000" y="3886200"/>
            <a:ext cx="2057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6566" name="Picture 2" descr="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28600" y="4800600"/>
            <a:ext cx="3452813" cy="188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7" name="Picture 3" descr="7"/>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733800" y="4800600"/>
            <a:ext cx="3205163" cy="188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381000" y="533400"/>
            <a:ext cx="1869166" cy="369332"/>
          </a:xfrm>
          <a:prstGeom prst="rect">
            <a:avLst/>
          </a:prstGeom>
          <a:scene3d>
            <a:camera prst="obliqueBottomRight"/>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wrap="none">
            <a:spAutoFit/>
          </a:bodyPr>
          <a:lstStyle/>
          <a:p>
            <a:pPr>
              <a:defRPr/>
            </a:pPr>
            <a:r>
              <a:rPr lang="en-US" dirty="0"/>
              <a:t>1. </a:t>
            </a:r>
            <a:r>
              <a:rPr lang="en-US" dirty="0" err="1"/>
              <a:t>Membuat</a:t>
            </a:r>
            <a:r>
              <a:rPr lang="en-US" dirty="0"/>
              <a:t> </a:t>
            </a:r>
            <a:r>
              <a:rPr lang="en-US" dirty="0" err="1"/>
              <a:t>Akun</a:t>
            </a:r>
            <a:endParaRPr lang="en-US" dirty="0"/>
          </a:p>
        </p:txBody>
      </p:sp>
    </p:spTree>
    <p:extLst>
      <p:ext uri="{BB962C8B-B14F-4D97-AF65-F5344CB8AC3E}">
        <p14:creationId xmlns:p14="http://schemas.microsoft.com/office/powerpoint/2010/main" xmlns="" val="25440463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43800" y="228600"/>
            <a:ext cx="942975" cy="369888"/>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dirty="0" err="1"/>
              <a:t>Instalasi</a:t>
            </a:r>
            <a:endParaRPr lang="en-US" dirty="0"/>
          </a:p>
        </p:txBody>
      </p:sp>
      <p:sp>
        <p:nvSpPr>
          <p:cNvPr id="8" name="TextBox 7"/>
          <p:cNvSpPr txBox="1"/>
          <p:nvPr/>
        </p:nvSpPr>
        <p:spPr>
          <a:xfrm>
            <a:off x="381000" y="533400"/>
            <a:ext cx="1169988" cy="369888"/>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dirty="0"/>
              <a:t>2. </a:t>
            </a:r>
            <a:r>
              <a:rPr lang="en-US" dirty="0" err="1"/>
              <a:t>Instalasi</a:t>
            </a:r>
            <a:endParaRPr lang="en-US" dirty="0"/>
          </a:p>
        </p:txBody>
      </p:sp>
      <p:sp>
        <p:nvSpPr>
          <p:cNvPr id="67588" name="Rectangle 8"/>
          <p:cNvSpPr>
            <a:spLocks noChangeArrowheads="1"/>
          </p:cNvSpPr>
          <p:nvPr/>
        </p:nvSpPr>
        <p:spPr bwMode="auto">
          <a:xfrm>
            <a:off x="381000" y="990600"/>
            <a:ext cx="35956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b="1"/>
              <a:t>Mendeley-Desktop-1.8.4-win32</a:t>
            </a:r>
            <a:r>
              <a:rPr lang="en-US"/>
              <a:t> </a:t>
            </a:r>
          </a:p>
        </p:txBody>
      </p:sp>
      <p:pic>
        <p:nvPicPr>
          <p:cNvPr id="59394" name="Picture 2" descr="8"/>
          <p:cNvPicPr>
            <a:picLocks noChangeAspect="1" noChangeArrowheads="1"/>
          </p:cNvPicPr>
          <p:nvPr/>
        </p:nvPicPr>
        <p:blipFill>
          <a:blip r:embed="rId3" cstate="print"/>
          <a:srcRect/>
          <a:stretch>
            <a:fillRect/>
          </a:stretch>
        </p:blipFill>
        <p:spPr bwMode="auto">
          <a:xfrm>
            <a:off x="6115609" y="685800"/>
            <a:ext cx="3028391" cy="2438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9395" name="Picture 3" descr="9"/>
          <p:cNvPicPr>
            <a:picLocks noChangeAspect="1" noChangeArrowheads="1"/>
          </p:cNvPicPr>
          <p:nvPr/>
        </p:nvPicPr>
        <p:blipFill>
          <a:blip r:embed="rId4" cstate="print"/>
          <a:srcRect/>
          <a:stretch>
            <a:fillRect/>
          </a:stretch>
        </p:blipFill>
        <p:spPr bwMode="auto">
          <a:xfrm>
            <a:off x="838200" y="2895600"/>
            <a:ext cx="3603625"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9396" name="Picture 4" descr="10"/>
          <p:cNvPicPr>
            <a:picLocks noChangeAspect="1" noChangeArrowheads="1"/>
          </p:cNvPicPr>
          <p:nvPr/>
        </p:nvPicPr>
        <p:blipFill>
          <a:blip r:embed="rId5" cstate="print"/>
          <a:srcRect/>
          <a:stretch>
            <a:fillRect/>
          </a:stretch>
        </p:blipFill>
        <p:spPr bwMode="auto">
          <a:xfrm>
            <a:off x="0" y="1371600"/>
            <a:ext cx="2743200" cy="21399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9397" name="Picture 5" descr="11"/>
          <p:cNvPicPr>
            <a:picLocks noChangeAspect="1" noChangeArrowheads="1"/>
          </p:cNvPicPr>
          <p:nvPr/>
        </p:nvPicPr>
        <p:blipFill>
          <a:blip r:embed="rId6" cstate="print"/>
          <a:srcRect/>
          <a:stretch>
            <a:fillRect/>
          </a:stretch>
        </p:blipFill>
        <p:spPr bwMode="auto">
          <a:xfrm>
            <a:off x="3810000" y="3581400"/>
            <a:ext cx="2678113" cy="2065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9398" name="Picture 6" descr="12"/>
          <p:cNvPicPr>
            <a:picLocks noChangeAspect="1" noChangeArrowheads="1"/>
          </p:cNvPicPr>
          <p:nvPr/>
        </p:nvPicPr>
        <p:blipFill>
          <a:blip r:embed="rId7" cstate="print"/>
          <a:srcRect/>
          <a:stretch>
            <a:fillRect/>
          </a:stretch>
        </p:blipFill>
        <p:spPr bwMode="auto">
          <a:xfrm>
            <a:off x="6248400" y="4637732"/>
            <a:ext cx="2895600" cy="222026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xmlns="" val="1599900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1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85800"/>
            <a:ext cx="8153400" cy="475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Down Arrow 2"/>
          <p:cNvSpPr/>
          <p:nvPr/>
        </p:nvSpPr>
        <p:spPr>
          <a:xfrm rot="10800000">
            <a:off x="533400" y="4876800"/>
            <a:ext cx="533400" cy="838200"/>
          </a:xfrm>
          <a:prstGeom prst="downArrow">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a:p>
        </p:txBody>
      </p:sp>
      <p:sp>
        <p:nvSpPr>
          <p:cNvPr id="4" name="Down Arrow 3"/>
          <p:cNvSpPr/>
          <p:nvPr/>
        </p:nvSpPr>
        <p:spPr>
          <a:xfrm rot="10800000">
            <a:off x="3886200" y="4800600"/>
            <a:ext cx="533400" cy="914400"/>
          </a:xfrm>
          <a:prstGeom prst="downArrow">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a:p>
        </p:txBody>
      </p:sp>
      <p:sp>
        <p:nvSpPr>
          <p:cNvPr id="5" name="Down Arrow 4"/>
          <p:cNvSpPr/>
          <p:nvPr/>
        </p:nvSpPr>
        <p:spPr>
          <a:xfrm rot="10800000">
            <a:off x="6934200" y="4876800"/>
            <a:ext cx="533400" cy="762000"/>
          </a:xfrm>
          <a:prstGeom prst="downArrow">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68620" name="Rectangle 5"/>
          <p:cNvSpPr>
            <a:spLocks noChangeArrowheads="1"/>
          </p:cNvSpPr>
          <p:nvPr/>
        </p:nvSpPr>
        <p:spPr bwMode="auto">
          <a:xfrm>
            <a:off x="4572000" y="0"/>
            <a:ext cx="4572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Antar muka (interface)  Mendeley :  My Library</a:t>
            </a:r>
          </a:p>
        </p:txBody>
      </p:sp>
      <p:sp>
        <p:nvSpPr>
          <p:cNvPr id="7" name="Rectangle 6"/>
          <p:cNvSpPr/>
          <p:nvPr/>
        </p:nvSpPr>
        <p:spPr>
          <a:xfrm>
            <a:off x="381000" y="5943600"/>
            <a:ext cx="1120820" cy="369332"/>
          </a:xfrm>
          <a:prstGeom prst="rect">
            <a:avLst/>
          </a:prstGeom>
          <a:scene3d>
            <a:camera prst="isometricOffAxis2Left"/>
            <a:lightRig rig="threePt" dir="t"/>
          </a:scene3d>
        </p:spPr>
        <p:style>
          <a:lnRef idx="1">
            <a:schemeClr val="dk1"/>
          </a:lnRef>
          <a:fillRef idx="2">
            <a:schemeClr val="dk1"/>
          </a:fillRef>
          <a:effectRef idx="1">
            <a:schemeClr val="dk1"/>
          </a:effectRef>
          <a:fontRef idx="minor">
            <a:schemeClr val="dk1"/>
          </a:fontRef>
        </p:style>
        <p:txBody>
          <a:bodyPr wrap="none">
            <a:spAutoFit/>
          </a:bodyPr>
          <a:lstStyle/>
          <a:p>
            <a:pPr>
              <a:defRPr/>
            </a:pPr>
            <a:r>
              <a:rPr lang="en-US" i="1" dirty="0"/>
              <a:t>left panel</a:t>
            </a:r>
            <a:endParaRPr lang="en-US" dirty="0"/>
          </a:p>
        </p:txBody>
      </p:sp>
      <p:sp>
        <p:nvSpPr>
          <p:cNvPr id="8" name="Rectangle 7"/>
          <p:cNvSpPr/>
          <p:nvPr/>
        </p:nvSpPr>
        <p:spPr>
          <a:xfrm>
            <a:off x="3429000" y="5943600"/>
            <a:ext cx="1505540" cy="369332"/>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3"/>
          </a:lnRef>
          <a:fillRef idx="3">
            <a:schemeClr val="accent3"/>
          </a:fillRef>
          <a:effectRef idx="3">
            <a:schemeClr val="accent3"/>
          </a:effectRef>
          <a:fontRef idx="minor">
            <a:schemeClr val="lt1"/>
          </a:fontRef>
        </p:style>
        <p:txBody>
          <a:bodyPr wrap="none">
            <a:spAutoFit/>
          </a:bodyPr>
          <a:lstStyle/>
          <a:p>
            <a:pPr>
              <a:defRPr/>
            </a:pPr>
            <a:r>
              <a:rPr lang="en-US" i="1" dirty="0"/>
              <a:t>central panel</a:t>
            </a:r>
            <a:endParaRPr lang="en-US" dirty="0"/>
          </a:p>
        </p:txBody>
      </p:sp>
      <p:sp>
        <p:nvSpPr>
          <p:cNvPr id="9" name="Rectangle 8"/>
          <p:cNvSpPr/>
          <p:nvPr/>
        </p:nvSpPr>
        <p:spPr>
          <a:xfrm>
            <a:off x="6553200" y="5867400"/>
            <a:ext cx="1261884" cy="369332"/>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6"/>
          </a:lnRef>
          <a:fillRef idx="3">
            <a:schemeClr val="accent6"/>
          </a:fillRef>
          <a:effectRef idx="3">
            <a:schemeClr val="accent6"/>
          </a:effectRef>
          <a:fontRef idx="minor">
            <a:schemeClr val="lt1"/>
          </a:fontRef>
        </p:style>
        <p:txBody>
          <a:bodyPr wrap="none">
            <a:spAutoFit/>
          </a:bodyPr>
          <a:lstStyle/>
          <a:p>
            <a:pPr>
              <a:defRPr/>
            </a:pPr>
            <a:r>
              <a:rPr lang="en-US" i="1" dirty="0"/>
              <a:t>right panel</a:t>
            </a:r>
            <a:endParaRPr lang="en-US" dirty="0"/>
          </a:p>
        </p:txBody>
      </p:sp>
    </p:spTree>
    <p:extLst>
      <p:ext uri="{BB962C8B-B14F-4D97-AF65-F5344CB8AC3E}">
        <p14:creationId xmlns:p14="http://schemas.microsoft.com/office/powerpoint/2010/main" xmlns="" val="18651819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 t="6868" r="24927" b="7055"/>
          <a:stretch/>
        </p:blipFill>
        <p:spPr bwMode="auto">
          <a:xfrm>
            <a:off x="-1836712" y="188640"/>
            <a:ext cx="8496944" cy="63493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6633476" y="303777"/>
            <a:ext cx="2306465" cy="64633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id-ID" dirty="0" smtClean="0"/>
              <a:t>Kasus </a:t>
            </a:r>
          </a:p>
          <a:p>
            <a:r>
              <a:rPr lang="id-ID" dirty="0" smtClean="0"/>
              <a:t>Pengelolaan  Referensi</a:t>
            </a:r>
            <a:endParaRPr lang="id-ID" dirty="0"/>
          </a:p>
        </p:txBody>
      </p:sp>
    </p:spTree>
    <p:extLst>
      <p:ext uri="{BB962C8B-B14F-4D97-AF65-F5344CB8AC3E}">
        <p14:creationId xmlns:p14="http://schemas.microsoft.com/office/powerpoint/2010/main" xmlns="" val="2033392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8" descr="desktop_interfac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 y="1016000"/>
            <a:ext cx="8991600" cy="584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5" name="Rounded Rectangle 25"/>
          <p:cNvSpPr>
            <a:spLocks noChangeArrowheads="1"/>
          </p:cNvSpPr>
          <p:nvPr/>
        </p:nvSpPr>
        <p:spPr bwMode="auto">
          <a:xfrm>
            <a:off x="2276475" y="2081213"/>
            <a:ext cx="5527675" cy="490537"/>
          </a:xfrm>
          <a:prstGeom prst="wedgeRectCallout">
            <a:avLst>
              <a:gd name="adj1" fmla="val -69042"/>
              <a:gd name="adj2" fmla="val -51296"/>
            </a:avLst>
          </a:prstGeom>
          <a:solidFill>
            <a:srgbClr val="595959">
              <a:alpha val="85097"/>
            </a:srgbClr>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nchor="ctr"/>
          <a:lstStyle/>
          <a:p>
            <a:pPr marL="177800" indent="-177800" algn="ctr"/>
            <a:r>
              <a:rPr lang="en-US" sz="1600">
                <a:solidFill>
                  <a:srgbClr val="FFFFFF"/>
                </a:solidFill>
                <a:latin typeface="Georgia" pitchFamily="18" charset="0"/>
              </a:rPr>
              <a:t>Set up and manage your reference groups</a:t>
            </a:r>
            <a:endParaRPr lang="de-DE" sz="1600">
              <a:solidFill>
                <a:srgbClr val="96361C"/>
              </a:solidFill>
              <a:latin typeface="Georgia" pitchFamily="18" charset="0"/>
            </a:endParaRPr>
          </a:p>
        </p:txBody>
      </p:sp>
      <p:sp>
        <p:nvSpPr>
          <p:cNvPr id="18" name="Rounded Rectangle 25"/>
          <p:cNvSpPr>
            <a:spLocks noChangeArrowheads="1"/>
          </p:cNvSpPr>
          <p:nvPr/>
        </p:nvSpPr>
        <p:spPr bwMode="auto">
          <a:xfrm>
            <a:off x="2286000" y="3886200"/>
            <a:ext cx="5562600" cy="392113"/>
          </a:xfrm>
          <a:prstGeom prst="wedgeRectCallout">
            <a:avLst>
              <a:gd name="adj1" fmla="val 46519"/>
              <a:gd name="adj2" fmla="val -127329"/>
            </a:avLst>
          </a:prstGeom>
          <a:solidFill>
            <a:srgbClr val="595959">
              <a:alpha val="85097"/>
            </a:srgbClr>
          </a:solidFill>
          <a:ln w="9525" algn="ctr">
            <a:noFill/>
            <a:miter lim="800000"/>
            <a:headEnd/>
            <a:tailEnd/>
          </a:ln>
        </p:spPr>
        <p:txBody>
          <a:bodyPr anchor="ctr"/>
          <a:lstStyle/>
          <a:p>
            <a:pPr marL="177800" indent="-177800" algn="ctr">
              <a:defRPr/>
            </a:pPr>
            <a:r>
              <a:rPr lang="en-US" sz="1600" dirty="0">
                <a:solidFill>
                  <a:schemeClr val="accent3"/>
                </a:solidFill>
                <a:latin typeface="Georgia" pitchFamily="18" charset="0"/>
                <a:cs typeface="+mn-cs"/>
              </a:rPr>
              <a:t>Add tags &amp; notes and edit document details</a:t>
            </a:r>
            <a:endParaRPr lang="de-DE" sz="1600" dirty="0">
              <a:solidFill>
                <a:srgbClr val="96361C"/>
              </a:solidFill>
              <a:latin typeface="Georgia" pitchFamily="18" charset="0"/>
              <a:cs typeface="+mn-cs"/>
            </a:endParaRPr>
          </a:p>
        </p:txBody>
      </p:sp>
      <p:sp>
        <p:nvSpPr>
          <p:cNvPr id="15" name="Rounded Rectangle 25"/>
          <p:cNvSpPr>
            <a:spLocks noChangeArrowheads="1"/>
          </p:cNvSpPr>
          <p:nvPr/>
        </p:nvSpPr>
        <p:spPr bwMode="auto">
          <a:xfrm>
            <a:off x="2259013" y="3048000"/>
            <a:ext cx="5589587" cy="461963"/>
          </a:xfrm>
          <a:prstGeom prst="wedgeRectCallout">
            <a:avLst>
              <a:gd name="adj1" fmla="val -1435"/>
              <a:gd name="adj2" fmla="val -99139"/>
            </a:avLst>
          </a:prstGeom>
          <a:solidFill>
            <a:srgbClr val="595959">
              <a:alpha val="85097"/>
            </a:srgbClr>
          </a:solidFill>
          <a:ln w="9525" algn="ctr">
            <a:noFill/>
            <a:miter lim="800000"/>
            <a:headEnd/>
            <a:tailEnd/>
          </a:ln>
        </p:spPr>
        <p:txBody>
          <a:bodyPr anchor="ctr"/>
          <a:lstStyle/>
          <a:p>
            <a:pPr marL="177800" indent="-177800" algn="ctr">
              <a:defRPr/>
            </a:pPr>
            <a:r>
              <a:rPr lang="en-US" sz="1600" dirty="0">
                <a:solidFill>
                  <a:schemeClr val="accent3"/>
                </a:solidFill>
                <a:latin typeface="Georgia" pitchFamily="18" charset="0"/>
                <a:cs typeface="+mn-cs"/>
              </a:rPr>
              <a:t>Library showing all your documents (citation or table view)</a:t>
            </a:r>
            <a:endParaRPr lang="de-DE" sz="1600" dirty="0">
              <a:solidFill>
                <a:schemeClr val="accent3"/>
              </a:solidFill>
              <a:latin typeface="Georgia" pitchFamily="18" charset="0"/>
              <a:cs typeface="+mn-cs"/>
            </a:endParaRPr>
          </a:p>
        </p:txBody>
      </p:sp>
      <p:sp>
        <p:nvSpPr>
          <p:cNvPr id="20" name="Rechteckige Legende 8"/>
          <p:cNvSpPr>
            <a:spLocks noChangeArrowheads="1"/>
          </p:cNvSpPr>
          <p:nvPr/>
        </p:nvSpPr>
        <p:spPr bwMode="auto">
          <a:xfrm>
            <a:off x="2286000" y="4953000"/>
            <a:ext cx="5519738" cy="749300"/>
          </a:xfrm>
          <a:prstGeom prst="wedgeRectCallout">
            <a:avLst>
              <a:gd name="adj1" fmla="val -70764"/>
              <a:gd name="adj2" fmla="val -97671"/>
            </a:avLst>
          </a:prstGeom>
          <a:solidFill>
            <a:srgbClr val="595959">
              <a:alpha val="85097"/>
            </a:srgbClr>
          </a:solidFill>
          <a:ln w="9525" algn="ctr">
            <a:noFill/>
            <a:miter lim="800000"/>
            <a:headEnd/>
            <a:tailEnd/>
          </a:ln>
        </p:spPr>
        <p:txBody>
          <a:bodyPr anchor="ctr"/>
          <a:lstStyle/>
          <a:p>
            <a:pPr>
              <a:defRPr/>
            </a:pPr>
            <a:r>
              <a:rPr lang="en-US" sz="1600" dirty="0">
                <a:solidFill>
                  <a:schemeClr val="bg1"/>
                </a:solidFill>
                <a:latin typeface="Georgia" pitchFamily="18" charset="0"/>
                <a:cs typeface="+mn-cs"/>
              </a:rPr>
              <a:t>Filter your papers by authors, keywords, tags, or publications</a:t>
            </a:r>
          </a:p>
        </p:txBody>
      </p:sp>
      <p:sp>
        <p:nvSpPr>
          <p:cNvPr id="69639" name="Text Box 8"/>
          <p:cNvSpPr txBox="1">
            <a:spLocks noChangeArrowheads="1"/>
          </p:cNvSpPr>
          <p:nvPr/>
        </p:nvSpPr>
        <p:spPr bwMode="auto">
          <a:xfrm>
            <a:off x="457200" y="152400"/>
            <a:ext cx="8229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600">
                <a:solidFill>
                  <a:schemeClr val="bg1"/>
                </a:solidFill>
                <a:latin typeface="Georgia" pitchFamily="18" charset="0"/>
              </a:rPr>
              <a:t>Mendeley Desktop</a:t>
            </a:r>
          </a:p>
        </p:txBody>
      </p:sp>
    </p:spTree>
    <p:extLst>
      <p:ext uri="{BB962C8B-B14F-4D97-AF65-F5344CB8AC3E}">
        <p14:creationId xmlns:p14="http://schemas.microsoft.com/office/powerpoint/2010/main" xmlns="" val="203458036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8" descr="desktop_addfile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 y="990600"/>
            <a:ext cx="89916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9" name="TextBox 5"/>
          <p:cNvSpPr txBox="1">
            <a:spLocks noChangeArrowheads="1"/>
          </p:cNvSpPr>
          <p:nvPr/>
        </p:nvSpPr>
        <p:spPr bwMode="auto">
          <a:xfrm>
            <a:off x="0" y="228600"/>
            <a:ext cx="9144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de-DE" sz="3200">
                <a:solidFill>
                  <a:srgbClr val="FFFFFF"/>
                </a:solidFill>
                <a:latin typeface="Georgia" pitchFamily="18" charset="0"/>
              </a:rPr>
              <a:t>7 ways to add documents to Mendeley</a:t>
            </a:r>
            <a:endParaRPr lang="de-DE" sz="3200">
              <a:solidFill>
                <a:srgbClr val="96361C"/>
              </a:solidFill>
              <a:latin typeface="Georgia" pitchFamily="18" charset="0"/>
            </a:endParaRPr>
          </a:p>
        </p:txBody>
      </p:sp>
      <p:sp>
        <p:nvSpPr>
          <p:cNvPr id="70660" name="Rechteckige Legende 8"/>
          <p:cNvSpPr>
            <a:spLocks noChangeArrowheads="1"/>
          </p:cNvSpPr>
          <p:nvPr/>
        </p:nvSpPr>
        <p:spPr bwMode="auto">
          <a:xfrm>
            <a:off x="2195513" y="1341438"/>
            <a:ext cx="4500562" cy="1008062"/>
          </a:xfrm>
          <a:prstGeom prst="wedgeRectCallout">
            <a:avLst>
              <a:gd name="adj1" fmla="val -68343"/>
              <a:gd name="adj2" fmla="val -46537"/>
            </a:avLst>
          </a:prstGeom>
          <a:solidFill>
            <a:srgbClr val="595959">
              <a:alpha val="85097"/>
            </a:srgbClr>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p>
            <a:pPr marL="177800" indent="-177800"/>
            <a:r>
              <a:rPr lang="en-US" sz="1400">
                <a:solidFill>
                  <a:schemeClr val="bg1"/>
                </a:solidFill>
                <a:latin typeface="Georgia" pitchFamily="18" charset="0"/>
              </a:rPr>
              <a:t>You have different options to set up your library:</a:t>
            </a:r>
          </a:p>
          <a:p>
            <a:pPr marL="177800" indent="-177800">
              <a:buFont typeface="Arial" charset="0"/>
              <a:buChar char="•"/>
            </a:pPr>
            <a:r>
              <a:rPr lang="en-US" sz="1400">
                <a:solidFill>
                  <a:schemeClr val="bg1"/>
                </a:solidFill>
                <a:latin typeface="Georgia" pitchFamily="18" charset="0"/>
              </a:rPr>
              <a:t>Add single files or an entire folder </a:t>
            </a:r>
          </a:p>
          <a:p>
            <a:pPr marL="177800" indent="-177800">
              <a:buFont typeface="Arial" charset="0"/>
              <a:buChar char="•"/>
            </a:pPr>
            <a:r>
              <a:rPr lang="en-US" sz="1400">
                <a:solidFill>
                  <a:schemeClr val="bg1"/>
                </a:solidFill>
                <a:latin typeface="Georgia" pitchFamily="18" charset="0"/>
              </a:rPr>
              <a:t>“Watch a folder” to automatically import PDF files</a:t>
            </a:r>
          </a:p>
          <a:p>
            <a:pPr marL="177800" indent="-177800">
              <a:buFont typeface="Arial" charset="0"/>
              <a:buChar char="•"/>
            </a:pPr>
            <a:r>
              <a:rPr lang="en-US" sz="1400">
                <a:solidFill>
                  <a:schemeClr val="bg1"/>
                </a:solidFill>
                <a:latin typeface="Georgia" pitchFamily="18" charset="0"/>
              </a:rPr>
              <a:t>Drag and drop PDFs into Mendeley Desktop</a:t>
            </a:r>
          </a:p>
        </p:txBody>
      </p:sp>
      <p:sp>
        <p:nvSpPr>
          <p:cNvPr id="8" name="Rechteckige Legende 3"/>
          <p:cNvSpPr>
            <a:spLocks noChangeArrowheads="1"/>
          </p:cNvSpPr>
          <p:nvPr/>
        </p:nvSpPr>
        <p:spPr bwMode="auto">
          <a:xfrm>
            <a:off x="2195513" y="2781300"/>
            <a:ext cx="4467225" cy="571500"/>
          </a:xfrm>
          <a:prstGeom prst="wedgeRectCallout">
            <a:avLst>
              <a:gd name="adj1" fmla="val 46519"/>
              <a:gd name="adj2" fmla="val 81944"/>
            </a:avLst>
          </a:prstGeom>
          <a:solidFill>
            <a:srgbClr val="595959">
              <a:alpha val="85097"/>
            </a:srgbClr>
          </a:solidFill>
          <a:ln w="9525" algn="ctr">
            <a:noFill/>
            <a:miter lim="800000"/>
            <a:headEnd/>
            <a:tailEnd/>
          </a:ln>
        </p:spPr>
        <p:txBody>
          <a:bodyPr anchor="ctr"/>
          <a:lstStyle/>
          <a:p>
            <a:pPr marL="177800" indent="-177800">
              <a:defRPr/>
            </a:pPr>
            <a:r>
              <a:rPr lang="en-US" sz="1400" dirty="0">
                <a:solidFill>
                  <a:schemeClr val="bg1"/>
                </a:solidFill>
                <a:latin typeface="Georgia" pitchFamily="18" charset="0"/>
                <a:cs typeface="+mn-cs"/>
              </a:rPr>
              <a:t>… and </a:t>
            </a:r>
            <a:r>
              <a:rPr lang="en-US" sz="1400" dirty="0" err="1">
                <a:solidFill>
                  <a:schemeClr val="bg1"/>
                </a:solidFill>
                <a:latin typeface="Georgia" pitchFamily="18" charset="0"/>
                <a:cs typeface="+mn-cs"/>
              </a:rPr>
              <a:t>Mendeley</a:t>
            </a:r>
            <a:r>
              <a:rPr lang="en-US" sz="1400" dirty="0">
                <a:solidFill>
                  <a:schemeClr val="bg1"/>
                </a:solidFill>
                <a:latin typeface="Georgia" pitchFamily="18" charset="0"/>
                <a:cs typeface="+mn-cs"/>
              </a:rPr>
              <a:t> will try to extract the document details automatically</a:t>
            </a:r>
            <a:endParaRPr lang="de-DE" sz="1400" dirty="0">
              <a:solidFill>
                <a:schemeClr val="bg1"/>
              </a:solidFill>
              <a:latin typeface="Georgia" pitchFamily="18" charset="0"/>
              <a:cs typeface="+mn-cs"/>
            </a:endParaRPr>
          </a:p>
        </p:txBody>
      </p:sp>
      <p:sp>
        <p:nvSpPr>
          <p:cNvPr id="70662" name="Rechteckige Legende 3"/>
          <p:cNvSpPr>
            <a:spLocks noChangeArrowheads="1"/>
          </p:cNvSpPr>
          <p:nvPr/>
        </p:nvSpPr>
        <p:spPr bwMode="auto">
          <a:xfrm>
            <a:off x="2195513" y="3716338"/>
            <a:ext cx="4437062" cy="1441450"/>
          </a:xfrm>
          <a:prstGeom prst="wedgeRectCallout">
            <a:avLst>
              <a:gd name="adj1" fmla="val 13616"/>
              <a:gd name="adj2" fmla="val 43833"/>
            </a:avLst>
          </a:prstGeom>
          <a:solidFill>
            <a:srgbClr val="595959">
              <a:alpha val="85097"/>
            </a:srgbClr>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nchor="ctr"/>
          <a:lstStyle/>
          <a:p>
            <a:pPr marL="177800" indent="-177800"/>
            <a:r>
              <a:rPr lang="en-US" sz="1400">
                <a:solidFill>
                  <a:schemeClr val="bg1"/>
                </a:solidFill>
                <a:latin typeface="Georgia" pitchFamily="18" charset="0"/>
              </a:rPr>
              <a:t>You can also:</a:t>
            </a:r>
          </a:p>
          <a:p>
            <a:pPr marL="177800" indent="-177800">
              <a:buFontTx/>
              <a:buChar char="•"/>
            </a:pPr>
            <a:r>
              <a:rPr lang="en-US" sz="1400">
                <a:solidFill>
                  <a:schemeClr val="bg1"/>
                </a:solidFill>
                <a:latin typeface="Georgia" pitchFamily="18" charset="0"/>
              </a:rPr>
              <a:t>Add existing EndNote/BibTeX/RIS databases</a:t>
            </a:r>
          </a:p>
          <a:p>
            <a:pPr marL="177800" indent="-177800">
              <a:buFontTx/>
              <a:buChar char="•"/>
            </a:pPr>
            <a:r>
              <a:rPr lang="en-US" sz="1400">
                <a:solidFill>
                  <a:schemeClr val="bg1"/>
                </a:solidFill>
                <a:latin typeface="Georgia" pitchFamily="18" charset="0"/>
              </a:rPr>
              <a:t>Sync with other reference management webapps</a:t>
            </a:r>
          </a:p>
          <a:p>
            <a:pPr marL="177800" indent="-177800">
              <a:buFontTx/>
              <a:buChar char="•"/>
            </a:pPr>
            <a:r>
              <a:rPr lang="en-US" sz="1400">
                <a:solidFill>
                  <a:schemeClr val="bg1"/>
                </a:solidFill>
                <a:latin typeface="Georgia" pitchFamily="18" charset="0"/>
              </a:rPr>
              <a:t>Use Mendeley Web Importer to add from online databases</a:t>
            </a:r>
          </a:p>
          <a:p>
            <a:pPr marL="177800" indent="-177800">
              <a:buFontTx/>
              <a:buChar char="•"/>
            </a:pPr>
            <a:r>
              <a:rPr lang="en-US" sz="1400">
                <a:solidFill>
                  <a:schemeClr val="bg1"/>
                </a:solidFill>
                <a:latin typeface="Georgia" pitchFamily="18" charset="0"/>
              </a:rPr>
              <a:t>Add from the Mendeley Research Catalog</a:t>
            </a:r>
            <a:endParaRPr lang="de-DE" sz="1400">
              <a:solidFill>
                <a:schemeClr val="bg1"/>
              </a:solidFill>
              <a:latin typeface="Georgia" pitchFamily="18" charset="0"/>
            </a:endParaRPr>
          </a:p>
        </p:txBody>
      </p:sp>
      <p:sp>
        <p:nvSpPr>
          <p:cNvPr id="70663" name="Rectangle 7"/>
          <p:cNvSpPr>
            <a:spLocks noChangeArrowheads="1"/>
          </p:cNvSpPr>
          <p:nvPr/>
        </p:nvSpPr>
        <p:spPr bwMode="auto">
          <a:xfrm>
            <a:off x="457200" y="6326188"/>
            <a:ext cx="8739188"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solidFill>
                  <a:schemeClr val="bg1"/>
                </a:solidFill>
                <a:latin typeface="Georgia" pitchFamily="18" charset="0"/>
              </a:rPr>
              <a:t>http://www.mendeley.com/blog/tipstricks/7-ways-to-add-documents-to-mendeley/</a:t>
            </a:r>
          </a:p>
        </p:txBody>
      </p:sp>
    </p:spTree>
    <p:extLst>
      <p:ext uri="{BB962C8B-B14F-4D97-AF65-F5344CB8AC3E}">
        <p14:creationId xmlns:p14="http://schemas.microsoft.com/office/powerpoint/2010/main" xmlns="" val="285708342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Desktop_lookup_slide11b"/>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92725" y="1125538"/>
            <a:ext cx="3352800" cy="5319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3" name="Picture 3" descr="Desktop_lookup_slide11a"/>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5288" y="1125538"/>
            <a:ext cx="3305175" cy="5343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5"/>
          <p:cNvSpPr txBox="1"/>
          <p:nvPr/>
        </p:nvSpPr>
        <p:spPr>
          <a:xfrm>
            <a:off x="1357313" y="285750"/>
            <a:ext cx="7429500" cy="492125"/>
          </a:xfrm>
          <a:prstGeom prst="rect">
            <a:avLst/>
          </a:prstGeom>
          <a:noFill/>
        </p:spPr>
        <p:txBody>
          <a:bodyPr>
            <a:spAutoFit/>
          </a:bodyPr>
          <a:lstStyle/>
          <a:p>
            <a:pPr algn="r">
              <a:defRPr/>
            </a:pPr>
            <a:r>
              <a:rPr lang="de-DE" sz="2600" dirty="0">
                <a:solidFill>
                  <a:schemeClr val="accent3"/>
                </a:solidFill>
                <a:latin typeface="Georgia" pitchFamily="18" charset="0"/>
                <a:cs typeface="+mn-cs"/>
              </a:rPr>
              <a:t>Document details lookup</a:t>
            </a:r>
            <a:endParaRPr lang="de-DE" sz="2600" dirty="0">
              <a:solidFill>
                <a:srgbClr val="96361C"/>
              </a:solidFill>
              <a:latin typeface="Georgia" pitchFamily="18" charset="0"/>
              <a:cs typeface="+mn-cs"/>
            </a:endParaRPr>
          </a:p>
        </p:txBody>
      </p:sp>
      <p:sp>
        <p:nvSpPr>
          <p:cNvPr id="5" name="Rechteckige Legende 3"/>
          <p:cNvSpPr>
            <a:spLocks noChangeArrowheads="1"/>
          </p:cNvSpPr>
          <p:nvPr/>
        </p:nvSpPr>
        <p:spPr bwMode="auto">
          <a:xfrm>
            <a:off x="1476375" y="4652963"/>
            <a:ext cx="3857625" cy="571500"/>
          </a:xfrm>
          <a:prstGeom prst="wedgeRectCallout">
            <a:avLst>
              <a:gd name="adj1" fmla="val -5801"/>
              <a:gd name="adj2" fmla="val 96389"/>
            </a:avLst>
          </a:prstGeom>
          <a:solidFill>
            <a:srgbClr val="595959">
              <a:alpha val="85097"/>
            </a:srgbClr>
          </a:solidFill>
          <a:ln w="9525" algn="ctr">
            <a:noFill/>
            <a:miter lim="800000"/>
            <a:headEnd/>
            <a:tailEnd/>
          </a:ln>
        </p:spPr>
        <p:txBody>
          <a:bodyPr anchor="ctr"/>
          <a:lstStyle/>
          <a:p>
            <a:pPr>
              <a:defRPr/>
            </a:pPr>
            <a:r>
              <a:rPr lang="en-US" sz="1500" dirty="0">
                <a:solidFill>
                  <a:schemeClr val="bg1"/>
                </a:solidFill>
                <a:latin typeface="Georgia" pitchFamily="18" charset="0"/>
                <a:cs typeface="+mn-cs"/>
              </a:rPr>
              <a:t>Enter the DOI, </a:t>
            </a:r>
            <a:r>
              <a:rPr lang="en-US" sz="1500" dirty="0" err="1">
                <a:solidFill>
                  <a:schemeClr val="bg1"/>
                </a:solidFill>
                <a:latin typeface="Georgia" pitchFamily="18" charset="0"/>
                <a:cs typeface="+mn-cs"/>
              </a:rPr>
              <a:t>PubMed</a:t>
            </a:r>
            <a:r>
              <a:rPr lang="en-US" sz="1500" dirty="0">
                <a:solidFill>
                  <a:schemeClr val="bg1"/>
                </a:solidFill>
                <a:latin typeface="Georgia" pitchFamily="18" charset="0"/>
                <a:cs typeface="+mn-cs"/>
              </a:rPr>
              <a:t>, or </a:t>
            </a:r>
            <a:r>
              <a:rPr lang="en-US" sz="1500" dirty="0" err="1">
                <a:solidFill>
                  <a:schemeClr val="bg1"/>
                </a:solidFill>
                <a:latin typeface="Georgia" pitchFamily="18" charset="0"/>
                <a:cs typeface="+mn-cs"/>
              </a:rPr>
              <a:t>ArXiv</a:t>
            </a:r>
            <a:r>
              <a:rPr lang="en-US" sz="1500" dirty="0">
                <a:solidFill>
                  <a:schemeClr val="bg1"/>
                </a:solidFill>
                <a:latin typeface="Georgia" pitchFamily="18" charset="0"/>
                <a:cs typeface="+mn-cs"/>
              </a:rPr>
              <a:t> ID and click on the magnifier glass to start lookup</a:t>
            </a:r>
          </a:p>
        </p:txBody>
      </p:sp>
      <p:sp>
        <p:nvSpPr>
          <p:cNvPr id="71686" name="Rechteckige Legende 3"/>
          <p:cNvSpPr>
            <a:spLocks noChangeArrowheads="1"/>
          </p:cNvSpPr>
          <p:nvPr/>
        </p:nvSpPr>
        <p:spPr bwMode="auto">
          <a:xfrm>
            <a:off x="1476375" y="5734050"/>
            <a:ext cx="3857625" cy="571500"/>
          </a:xfrm>
          <a:prstGeom prst="wedgeRectCallout">
            <a:avLst>
              <a:gd name="adj1" fmla="val 52676"/>
              <a:gd name="adj2" fmla="val -108611"/>
            </a:avLst>
          </a:prstGeom>
          <a:solidFill>
            <a:srgbClr val="595959">
              <a:alpha val="85097"/>
            </a:srgbClr>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nchor="ctr"/>
          <a:lstStyle/>
          <a:p>
            <a:r>
              <a:rPr lang="en-US" sz="1500">
                <a:solidFill>
                  <a:schemeClr val="bg1"/>
                </a:solidFill>
                <a:latin typeface="Georgia" pitchFamily="18" charset="0"/>
              </a:rPr>
              <a:t>Missing info is added automatically</a:t>
            </a:r>
          </a:p>
        </p:txBody>
      </p:sp>
    </p:spTree>
    <p:extLst>
      <p:ext uri="{BB962C8B-B14F-4D97-AF65-F5344CB8AC3E}">
        <p14:creationId xmlns:p14="http://schemas.microsoft.com/office/powerpoint/2010/main" xmlns="" val="269494418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1550" y="1125538"/>
            <a:ext cx="5832475" cy="555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1357313" y="285750"/>
            <a:ext cx="7429500" cy="492125"/>
          </a:xfrm>
          <a:prstGeom prst="rect">
            <a:avLst/>
          </a:prstGeom>
          <a:noFill/>
        </p:spPr>
        <p:txBody>
          <a:bodyPr>
            <a:spAutoFit/>
          </a:bodyPr>
          <a:lstStyle/>
          <a:p>
            <a:pPr algn="r">
              <a:defRPr/>
            </a:pPr>
            <a:r>
              <a:rPr lang="de-DE" sz="2600" dirty="0">
                <a:solidFill>
                  <a:schemeClr val="accent3"/>
                </a:solidFill>
                <a:latin typeface="Georgia" pitchFamily="18" charset="0"/>
                <a:cs typeface="+mn-cs"/>
              </a:rPr>
              <a:t>Web Importer </a:t>
            </a:r>
            <a:endParaRPr lang="de-DE" sz="2600" dirty="0">
              <a:solidFill>
                <a:srgbClr val="96361C"/>
              </a:solidFill>
              <a:latin typeface="Georgia" pitchFamily="18" charset="0"/>
              <a:cs typeface="+mn-cs"/>
            </a:endParaRPr>
          </a:p>
        </p:txBody>
      </p:sp>
      <p:sp>
        <p:nvSpPr>
          <p:cNvPr id="38" name="Rounded Rectangle 22"/>
          <p:cNvSpPr>
            <a:spLocks noChangeArrowheads="1"/>
          </p:cNvSpPr>
          <p:nvPr/>
        </p:nvSpPr>
        <p:spPr bwMode="auto">
          <a:xfrm>
            <a:off x="3276600" y="1773238"/>
            <a:ext cx="2808288" cy="1143000"/>
          </a:xfrm>
          <a:prstGeom prst="wedgeRectCallout">
            <a:avLst>
              <a:gd name="adj1" fmla="val -70181"/>
              <a:gd name="adj2" fmla="val -54028"/>
            </a:avLst>
          </a:prstGeom>
          <a:solidFill>
            <a:srgbClr val="595959">
              <a:alpha val="90195"/>
            </a:srgbClr>
          </a:solidFill>
          <a:ln w="9525" algn="ctr">
            <a:noFill/>
            <a:miter lim="800000"/>
            <a:headEnd/>
            <a:tailEnd/>
          </a:ln>
        </p:spPr>
        <p:txBody>
          <a:bodyPr lIns="36000" rIns="36000" anchor="ctr"/>
          <a:lstStyle/>
          <a:p>
            <a:pPr>
              <a:defRPr/>
            </a:pPr>
            <a:r>
              <a:rPr lang="en-US" sz="1600" dirty="0">
                <a:solidFill>
                  <a:schemeClr val="bg1"/>
                </a:solidFill>
                <a:latin typeface="Georgia" pitchFamily="18" charset="0"/>
                <a:cs typeface="+mn-cs"/>
              </a:rPr>
              <a:t>To install the Web Importer, drag &amp; drop the </a:t>
            </a:r>
            <a:r>
              <a:rPr lang="en-US" sz="1600" dirty="0" err="1">
                <a:solidFill>
                  <a:schemeClr val="bg1"/>
                </a:solidFill>
                <a:latin typeface="Georgia" pitchFamily="18" charset="0"/>
                <a:cs typeface="+mn-cs"/>
              </a:rPr>
              <a:t>bookmarklet</a:t>
            </a:r>
            <a:r>
              <a:rPr lang="en-US" sz="1600" dirty="0">
                <a:solidFill>
                  <a:schemeClr val="bg1"/>
                </a:solidFill>
                <a:latin typeface="Georgia" pitchFamily="18" charset="0"/>
                <a:cs typeface="+mn-cs"/>
              </a:rPr>
              <a:t> to your Favorites/Bookmarks</a:t>
            </a:r>
          </a:p>
          <a:p>
            <a:pPr>
              <a:defRPr/>
            </a:pPr>
            <a:r>
              <a:rPr lang="en-US" sz="1600" dirty="0">
                <a:solidFill>
                  <a:schemeClr val="bg1"/>
                </a:solidFill>
                <a:latin typeface="Georgia" pitchFamily="18" charset="0"/>
                <a:cs typeface="+mn-cs"/>
              </a:rPr>
              <a:t>in your internet browser</a:t>
            </a:r>
          </a:p>
        </p:txBody>
      </p:sp>
      <p:sp>
        <p:nvSpPr>
          <p:cNvPr id="10" name="Rechteckige Legende 3"/>
          <p:cNvSpPr>
            <a:spLocks noChangeArrowheads="1"/>
          </p:cNvSpPr>
          <p:nvPr/>
        </p:nvSpPr>
        <p:spPr bwMode="auto">
          <a:xfrm>
            <a:off x="6877050" y="2924175"/>
            <a:ext cx="1428750" cy="357188"/>
          </a:xfrm>
          <a:prstGeom prst="wedgeRectCallout">
            <a:avLst>
              <a:gd name="adj1" fmla="val -106111"/>
              <a:gd name="adj2" fmla="val 106000"/>
            </a:avLst>
          </a:prstGeom>
          <a:solidFill>
            <a:srgbClr val="595959">
              <a:alpha val="85097"/>
            </a:srgbClr>
          </a:solidFill>
          <a:ln w="9525" algn="ctr">
            <a:noFill/>
            <a:miter lim="800000"/>
            <a:headEnd/>
            <a:tailEnd/>
          </a:ln>
        </p:spPr>
        <p:txBody>
          <a:bodyPr lIns="0" rIns="0"/>
          <a:lstStyle/>
          <a:p>
            <a:pPr marL="177800" indent="-177800">
              <a:defRPr/>
            </a:pPr>
            <a:r>
              <a:rPr lang="en-US" sz="1600" dirty="0">
                <a:solidFill>
                  <a:schemeClr val="bg1"/>
                </a:solidFill>
                <a:latin typeface="Georgia" pitchFamily="18" charset="0"/>
                <a:cs typeface="+mn-cs"/>
              </a:rPr>
              <a:t>Supported sites</a:t>
            </a:r>
            <a:endParaRPr lang="de-DE" sz="1600" dirty="0">
              <a:solidFill>
                <a:schemeClr val="bg1"/>
              </a:solidFill>
              <a:latin typeface="Georgia" pitchFamily="18" charset="0"/>
              <a:cs typeface="+mn-cs"/>
            </a:endParaRPr>
          </a:p>
        </p:txBody>
      </p:sp>
      <p:sp>
        <p:nvSpPr>
          <p:cNvPr id="11" name="Rechteck 10"/>
          <p:cNvSpPr/>
          <p:nvPr/>
        </p:nvSpPr>
        <p:spPr>
          <a:xfrm>
            <a:off x="3492500" y="1268413"/>
            <a:ext cx="3168650" cy="285750"/>
          </a:xfrm>
          <a:prstGeom prst="rect">
            <a:avLst/>
          </a:prstGeom>
          <a:solidFill>
            <a:schemeClr val="tx1">
              <a:lumMod val="65000"/>
              <a:lumOff val="35000"/>
              <a:alpha val="90000"/>
            </a:schemeClr>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r>
              <a:rPr lang="de-DE" sz="1600" dirty="0">
                <a:solidFill>
                  <a:schemeClr val="bg1"/>
                </a:solidFill>
                <a:latin typeface="Georgia" pitchFamily="18" charset="0"/>
              </a:rPr>
              <a:t>www.mendeley.com/import</a:t>
            </a:r>
          </a:p>
        </p:txBody>
      </p:sp>
      <p:sp>
        <p:nvSpPr>
          <p:cNvPr id="9" name="Rechteckige Legende 3"/>
          <p:cNvSpPr/>
          <p:nvPr/>
        </p:nvSpPr>
        <p:spPr>
          <a:xfrm>
            <a:off x="6877050" y="4652963"/>
            <a:ext cx="2159000" cy="1433512"/>
          </a:xfrm>
          <a:prstGeom prst="rect">
            <a:avLst/>
          </a:prstGeom>
          <a:solidFill>
            <a:schemeClr val="tx1">
              <a:lumMod val="65000"/>
              <a:lumOff val="35000"/>
              <a:alpha val="85000"/>
            </a:schemeClr>
          </a:solidFill>
          <a:ln>
            <a:noFill/>
          </a:ln>
        </p:spPr>
        <p:style>
          <a:lnRef idx="1">
            <a:schemeClr val="accent1"/>
          </a:lnRef>
          <a:fillRef idx="0">
            <a:schemeClr val="accent1"/>
          </a:fillRef>
          <a:effectRef idx="0">
            <a:schemeClr val="accent1"/>
          </a:effectRef>
          <a:fontRef idx="minor">
            <a:schemeClr val="tx1"/>
          </a:fontRef>
        </p:style>
        <p:txBody>
          <a:bodyPr anchor="ctr"/>
          <a:lstStyle/>
          <a:p>
            <a:pPr>
              <a:defRPr/>
            </a:pPr>
            <a:r>
              <a:rPr lang="en-US" sz="1600">
                <a:solidFill>
                  <a:schemeClr val="bg1"/>
                </a:solidFill>
                <a:latin typeface="Georgia" pitchFamily="18" charset="0"/>
                <a:cs typeface="Arial" charset="0"/>
              </a:rPr>
              <a:t>The Web Importer helps you grab citations off the web</a:t>
            </a:r>
          </a:p>
        </p:txBody>
      </p:sp>
    </p:spTree>
    <p:extLst>
      <p:ext uri="{BB962C8B-B14F-4D97-AF65-F5344CB8AC3E}">
        <p14:creationId xmlns:p14="http://schemas.microsoft.com/office/powerpoint/2010/main" xmlns="" val="33963751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6213" y="1066800"/>
            <a:ext cx="5419725" cy="884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1357313" y="285750"/>
            <a:ext cx="7429500" cy="492125"/>
          </a:xfrm>
          <a:prstGeom prst="rect">
            <a:avLst/>
          </a:prstGeom>
          <a:noFill/>
        </p:spPr>
        <p:txBody>
          <a:bodyPr>
            <a:spAutoFit/>
          </a:bodyPr>
          <a:lstStyle/>
          <a:p>
            <a:pPr algn="r">
              <a:defRPr/>
            </a:pPr>
            <a:r>
              <a:rPr lang="de-DE" sz="2600" dirty="0" err="1">
                <a:solidFill>
                  <a:schemeClr val="accent3"/>
                </a:solidFill>
                <a:latin typeface="Georgia" pitchFamily="18" charset="0"/>
                <a:cs typeface="+mn-cs"/>
              </a:rPr>
              <a:t>Using</a:t>
            </a:r>
            <a:r>
              <a:rPr lang="de-DE" sz="2600" dirty="0">
                <a:solidFill>
                  <a:schemeClr val="accent3"/>
                </a:solidFill>
                <a:latin typeface="Georgia" pitchFamily="18" charset="0"/>
                <a:cs typeface="+mn-cs"/>
              </a:rPr>
              <a:t> </a:t>
            </a:r>
            <a:r>
              <a:rPr lang="de-DE" sz="2600" dirty="0" err="1">
                <a:solidFill>
                  <a:schemeClr val="accent3"/>
                </a:solidFill>
                <a:latin typeface="Georgia" pitchFamily="18" charset="0"/>
                <a:cs typeface="+mn-cs"/>
              </a:rPr>
              <a:t>the</a:t>
            </a:r>
            <a:r>
              <a:rPr lang="de-DE" sz="2600" dirty="0">
                <a:solidFill>
                  <a:schemeClr val="accent3"/>
                </a:solidFill>
                <a:latin typeface="Georgia" pitchFamily="18" charset="0"/>
                <a:cs typeface="+mn-cs"/>
              </a:rPr>
              <a:t> Web </a:t>
            </a:r>
            <a:r>
              <a:rPr lang="de-DE" sz="2600" dirty="0" err="1">
                <a:solidFill>
                  <a:schemeClr val="accent3"/>
                </a:solidFill>
                <a:latin typeface="Georgia" pitchFamily="18" charset="0"/>
                <a:cs typeface="+mn-cs"/>
              </a:rPr>
              <a:t>Importer</a:t>
            </a:r>
            <a:r>
              <a:rPr lang="de-DE" sz="2600" dirty="0">
                <a:solidFill>
                  <a:schemeClr val="accent3"/>
                </a:solidFill>
                <a:latin typeface="Georgia" pitchFamily="18" charset="0"/>
                <a:cs typeface="+mn-cs"/>
              </a:rPr>
              <a:t> </a:t>
            </a:r>
            <a:endParaRPr lang="de-DE" sz="2600" dirty="0">
              <a:solidFill>
                <a:srgbClr val="96361C"/>
              </a:solidFill>
              <a:latin typeface="Georgia" pitchFamily="18" charset="0"/>
              <a:cs typeface="+mn-cs"/>
            </a:endParaRPr>
          </a:p>
        </p:txBody>
      </p:sp>
      <p:sp>
        <p:nvSpPr>
          <p:cNvPr id="4" name="Rechteckige Legende 3"/>
          <p:cNvSpPr/>
          <p:nvPr/>
        </p:nvSpPr>
        <p:spPr>
          <a:xfrm>
            <a:off x="1000125" y="2286000"/>
            <a:ext cx="2428875" cy="1214438"/>
          </a:xfrm>
          <a:prstGeom prst="wedgeRectCallout">
            <a:avLst>
              <a:gd name="adj1" fmla="val -51443"/>
              <a:gd name="adj2" fmla="val -101458"/>
            </a:avLst>
          </a:prstGeom>
          <a:solidFill>
            <a:schemeClr val="tx1">
              <a:lumMod val="65000"/>
              <a:lumOff val="35000"/>
              <a:alpha val="85000"/>
            </a:schemeClr>
          </a:solidFill>
          <a:ln>
            <a:noFill/>
          </a:ln>
        </p:spPr>
        <p:style>
          <a:lnRef idx="1">
            <a:schemeClr val="accent1"/>
          </a:lnRef>
          <a:fillRef idx="0">
            <a:schemeClr val="accent1"/>
          </a:fillRef>
          <a:effectRef idx="0">
            <a:schemeClr val="accent1"/>
          </a:effectRef>
          <a:fontRef idx="minor">
            <a:schemeClr val="tx1"/>
          </a:fontRef>
        </p:style>
        <p:txBody>
          <a:bodyPr/>
          <a:lstStyle/>
          <a:p>
            <a:pPr>
              <a:defRPr/>
            </a:pPr>
            <a:r>
              <a:rPr lang="en-US" sz="1600" dirty="0">
                <a:solidFill>
                  <a:schemeClr val="bg1"/>
                </a:solidFill>
                <a:latin typeface="Georgia" pitchFamily="18" charset="0"/>
              </a:rPr>
              <a:t>On the web page with the reference(s) you want to capture: click on the </a:t>
            </a:r>
            <a:r>
              <a:rPr lang="en-US" sz="1600" dirty="0" err="1">
                <a:solidFill>
                  <a:schemeClr val="bg1"/>
                </a:solidFill>
                <a:latin typeface="Georgia" pitchFamily="18" charset="0"/>
              </a:rPr>
              <a:t>bookmarklet</a:t>
            </a:r>
            <a:r>
              <a:rPr lang="en-US" sz="1600" dirty="0">
                <a:solidFill>
                  <a:schemeClr val="bg1"/>
                </a:solidFill>
                <a:latin typeface="Georgia" pitchFamily="18" charset="0"/>
              </a:rPr>
              <a:t>…</a:t>
            </a:r>
            <a:endParaRPr lang="de-DE" sz="1600" dirty="0">
              <a:solidFill>
                <a:schemeClr val="bg1"/>
              </a:solidFill>
              <a:latin typeface="Georgia" pitchFamily="18" charset="0"/>
            </a:endParaRPr>
          </a:p>
        </p:txBody>
      </p:sp>
      <p:pic>
        <p:nvPicPr>
          <p:cNvPr id="18439"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94175" y="1487488"/>
            <a:ext cx="4468813" cy="942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hteckige Legende 4"/>
          <p:cNvSpPr/>
          <p:nvPr/>
        </p:nvSpPr>
        <p:spPr>
          <a:xfrm>
            <a:off x="5572125" y="2286000"/>
            <a:ext cx="3357563" cy="1357313"/>
          </a:xfrm>
          <a:prstGeom prst="wedgeRectCallout">
            <a:avLst>
              <a:gd name="adj1" fmla="val -79374"/>
              <a:gd name="adj2" fmla="val 105314"/>
            </a:avLst>
          </a:prstGeom>
          <a:solidFill>
            <a:schemeClr val="tx1">
              <a:lumMod val="65000"/>
              <a:lumOff val="35000"/>
              <a:alpha val="85000"/>
            </a:schemeClr>
          </a:solidFill>
          <a:ln>
            <a:noFill/>
          </a:ln>
        </p:spPr>
        <p:style>
          <a:lnRef idx="1">
            <a:schemeClr val="accent1"/>
          </a:lnRef>
          <a:fillRef idx="0">
            <a:schemeClr val="accent1"/>
          </a:fillRef>
          <a:effectRef idx="0">
            <a:schemeClr val="accent1"/>
          </a:effectRef>
          <a:fontRef idx="minor">
            <a:schemeClr val="tx1"/>
          </a:fontRef>
        </p:style>
        <p:txBody>
          <a:bodyPr anchor="ctr"/>
          <a:lstStyle/>
          <a:p>
            <a:pPr>
              <a:defRPr/>
            </a:pPr>
            <a:r>
              <a:rPr lang="en-US" sz="1600" dirty="0">
                <a:solidFill>
                  <a:schemeClr val="bg1"/>
                </a:solidFill>
                <a:latin typeface="Georgia" pitchFamily="18" charset="0"/>
              </a:rPr>
              <a:t>…then click on “Import” to import the reference/paper to your </a:t>
            </a:r>
            <a:r>
              <a:rPr lang="en-US" sz="1600" dirty="0" err="1">
                <a:solidFill>
                  <a:schemeClr val="bg1"/>
                </a:solidFill>
                <a:latin typeface="Georgia" pitchFamily="18" charset="0"/>
              </a:rPr>
              <a:t>Mendeley</a:t>
            </a:r>
            <a:r>
              <a:rPr lang="en-US" sz="1600" dirty="0">
                <a:solidFill>
                  <a:schemeClr val="bg1"/>
                </a:solidFill>
                <a:latin typeface="Georgia" pitchFamily="18" charset="0"/>
              </a:rPr>
              <a:t> library. If possible/available, also the associated PDF will be imported.</a:t>
            </a:r>
            <a:endParaRPr lang="de-DE" sz="1600" dirty="0">
              <a:solidFill>
                <a:schemeClr val="bg1"/>
              </a:solidFill>
              <a:latin typeface="Georgia" pitchFamily="18" charset="0"/>
            </a:endParaRPr>
          </a:p>
        </p:txBody>
      </p:sp>
    </p:spTree>
    <p:extLst>
      <p:ext uri="{BB962C8B-B14F-4D97-AF65-F5344CB8AC3E}">
        <p14:creationId xmlns:p14="http://schemas.microsoft.com/office/powerpoint/2010/main" xmlns="" val="33178205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
          <p:cNvSpPr>
            <a:spLocks noChangeArrowheads="1"/>
          </p:cNvSpPr>
          <p:nvPr/>
        </p:nvSpPr>
        <p:spPr bwMode="auto">
          <a:xfrm>
            <a:off x="4572000" y="0"/>
            <a:ext cx="4572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MEMBUAT SITIRAN DAN DAFTAR PUSTAKA</a:t>
            </a:r>
          </a:p>
        </p:txBody>
      </p:sp>
      <p:sp>
        <p:nvSpPr>
          <p:cNvPr id="74755" name="Rectangle 2"/>
          <p:cNvSpPr>
            <a:spLocks noChangeArrowheads="1"/>
          </p:cNvSpPr>
          <p:nvPr/>
        </p:nvSpPr>
        <p:spPr bwMode="auto">
          <a:xfrm>
            <a:off x="381000" y="762000"/>
            <a:ext cx="28479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b="1"/>
              <a:t>Instalasi  MS Word plug </a:t>
            </a:r>
            <a:endParaRPr lang="en-US"/>
          </a:p>
        </p:txBody>
      </p:sp>
      <p:pic>
        <p:nvPicPr>
          <p:cNvPr id="74756" name="Picture 2" descr="3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8200" y="1828800"/>
            <a:ext cx="82550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825109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b="6250"/>
          <a:stretch>
            <a:fillRect/>
          </a:stretch>
        </p:blipFill>
        <p:spPr bwMode="auto">
          <a:xfrm>
            <a:off x="228600" y="1676400"/>
            <a:ext cx="8529638"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04800" y="228600"/>
            <a:ext cx="2941638" cy="369888"/>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dirty="0"/>
              <a:t>1. </a:t>
            </a:r>
            <a:r>
              <a:rPr lang="en-US" dirty="0" err="1"/>
              <a:t>Buat</a:t>
            </a:r>
            <a:r>
              <a:rPr lang="en-US" dirty="0"/>
              <a:t> Folder </a:t>
            </a:r>
            <a:r>
              <a:rPr lang="en-US" dirty="0" err="1"/>
              <a:t>di</a:t>
            </a:r>
            <a:r>
              <a:rPr lang="en-US" dirty="0"/>
              <a:t> </a:t>
            </a:r>
            <a:r>
              <a:rPr lang="en-US" dirty="0" err="1"/>
              <a:t>Mendeley</a:t>
            </a:r>
            <a:endParaRPr lang="en-US" dirty="0"/>
          </a:p>
        </p:txBody>
      </p:sp>
      <p:sp>
        <p:nvSpPr>
          <p:cNvPr id="5" name="TextBox 4"/>
          <p:cNvSpPr txBox="1"/>
          <p:nvPr/>
        </p:nvSpPr>
        <p:spPr>
          <a:xfrm>
            <a:off x="762000" y="762000"/>
            <a:ext cx="7250113" cy="369888"/>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dirty="0"/>
              <a:t>2. </a:t>
            </a:r>
            <a:r>
              <a:rPr lang="en-US" dirty="0" err="1"/>
              <a:t>Pindahkan</a:t>
            </a:r>
            <a:r>
              <a:rPr lang="en-US" dirty="0"/>
              <a:t> </a:t>
            </a:r>
            <a:r>
              <a:rPr lang="en-US" dirty="0" err="1"/>
              <a:t>artikel</a:t>
            </a:r>
            <a:r>
              <a:rPr lang="en-US" dirty="0"/>
              <a:t> yang </a:t>
            </a:r>
            <a:r>
              <a:rPr lang="en-US" dirty="0" err="1"/>
              <a:t>sudah</a:t>
            </a:r>
            <a:r>
              <a:rPr lang="en-US" dirty="0"/>
              <a:t> </a:t>
            </a:r>
            <a:r>
              <a:rPr lang="en-US" dirty="0" err="1"/>
              <a:t>di</a:t>
            </a:r>
            <a:r>
              <a:rPr lang="en-US" dirty="0"/>
              <a:t> </a:t>
            </a:r>
            <a:r>
              <a:rPr lang="en-US" dirty="0" err="1"/>
              <a:t>unduh</a:t>
            </a:r>
            <a:r>
              <a:rPr lang="en-US" dirty="0"/>
              <a:t> </a:t>
            </a:r>
            <a:r>
              <a:rPr lang="en-US" dirty="0" err="1"/>
              <a:t>ke</a:t>
            </a:r>
            <a:r>
              <a:rPr lang="en-US" dirty="0"/>
              <a:t> </a:t>
            </a:r>
            <a:r>
              <a:rPr lang="en-US" dirty="0" err="1"/>
              <a:t>dalam</a:t>
            </a:r>
            <a:r>
              <a:rPr lang="en-US" dirty="0"/>
              <a:t> folder yang </a:t>
            </a:r>
            <a:r>
              <a:rPr lang="en-US" dirty="0" err="1"/>
              <a:t>dibuat</a:t>
            </a:r>
            <a:endParaRPr lang="en-US" dirty="0"/>
          </a:p>
        </p:txBody>
      </p:sp>
      <p:sp>
        <p:nvSpPr>
          <p:cNvPr id="7" name="Down Arrow 6"/>
          <p:cNvSpPr/>
          <p:nvPr/>
        </p:nvSpPr>
        <p:spPr>
          <a:xfrm>
            <a:off x="304800" y="685800"/>
            <a:ext cx="152400" cy="2971800"/>
          </a:xfrm>
          <a:prstGeom prst="downArrow">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endParaRPr lang="en-US"/>
          </a:p>
        </p:txBody>
      </p:sp>
      <p:sp>
        <p:nvSpPr>
          <p:cNvPr id="8" name="Down Arrow 7"/>
          <p:cNvSpPr/>
          <p:nvPr/>
        </p:nvSpPr>
        <p:spPr>
          <a:xfrm>
            <a:off x="1219200" y="1143000"/>
            <a:ext cx="76200" cy="2286000"/>
          </a:xfrm>
          <a:prstGeom prst="downArrow">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endParaRPr lang="en-US"/>
          </a:p>
        </p:txBody>
      </p:sp>
    </p:spTree>
    <p:extLst>
      <p:ext uri="{BB962C8B-B14F-4D97-AF65-F5344CB8AC3E}">
        <p14:creationId xmlns:p14="http://schemas.microsoft.com/office/powerpoint/2010/main" xmlns="" val="22570664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5800" y="381000"/>
            <a:ext cx="3880101" cy="523220"/>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6"/>
          </a:lnRef>
          <a:fillRef idx="3">
            <a:schemeClr val="accent6"/>
          </a:fillRef>
          <a:effectRef idx="3">
            <a:schemeClr val="accent6"/>
          </a:effectRef>
          <a:fontRef idx="minor">
            <a:schemeClr val="lt1"/>
          </a:fontRef>
        </p:style>
        <p:txBody>
          <a:bodyPr wrap="none">
            <a:spAutoFit/>
          </a:bodyPr>
          <a:lstStyle/>
          <a:p>
            <a:pPr>
              <a:defRPr/>
            </a:pPr>
            <a:r>
              <a:rPr lang="en-US" sz="2800" dirty="0" err="1"/>
              <a:t>Menambahkan</a:t>
            </a:r>
            <a:r>
              <a:rPr lang="en-US" sz="2800" dirty="0"/>
              <a:t> </a:t>
            </a:r>
            <a:r>
              <a:rPr lang="en-US" sz="2800" dirty="0" err="1"/>
              <a:t>Dokumen</a:t>
            </a:r>
            <a:endParaRPr lang="en-US" sz="2800" dirty="0"/>
          </a:p>
        </p:txBody>
      </p:sp>
      <p:pic>
        <p:nvPicPr>
          <p:cNvPr id="76803" name="Picture 2" descr="1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 y="304800"/>
            <a:ext cx="4114800" cy="602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4" name="Rectangle 3"/>
          <p:cNvSpPr>
            <a:spLocks noChangeArrowheads="1"/>
          </p:cNvSpPr>
          <p:nvPr/>
        </p:nvSpPr>
        <p:spPr bwMode="auto">
          <a:xfrm>
            <a:off x="4419600" y="2743200"/>
            <a:ext cx="4724400" cy="286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0" hangingPunct="0"/>
            <a:endParaRPr lang="en-US"/>
          </a:p>
          <a:p>
            <a:pPr eaLnBrk="0" hangingPunct="0">
              <a:buFont typeface="Wingdings" pitchFamily="2" charset="2"/>
              <a:buChar char="q"/>
            </a:pPr>
            <a:r>
              <a:rPr lang="en-US" sz="1600" i="1">
                <a:latin typeface="Cambria" pitchFamily="18" charset="0"/>
                <a:cs typeface="Times New Roman" pitchFamily="18" charset="0"/>
              </a:rPr>
              <a:t>add file</a:t>
            </a:r>
            <a:r>
              <a:rPr lang="en-US" sz="1600">
                <a:latin typeface="Cambria" pitchFamily="18" charset="0"/>
                <a:cs typeface="Times New Roman" pitchFamily="18" charset="0"/>
              </a:rPr>
              <a:t> : </a:t>
            </a:r>
            <a:r>
              <a:rPr lang="en-US" sz="1600">
                <a:cs typeface="Times New Roman" pitchFamily="18" charset="0"/>
              </a:rPr>
              <a:t>  </a:t>
            </a:r>
            <a:r>
              <a:rPr lang="en-US" sz="1600">
                <a:latin typeface="Cambria" pitchFamily="18" charset="0"/>
                <a:cs typeface="Times New Roman" pitchFamily="18" charset="0"/>
              </a:rPr>
              <a:t> untuk menambahkan dokumen satu per satu</a:t>
            </a:r>
            <a:endParaRPr lang="en-US" sz="1600"/>
          </a:p>
          <a:p>
            <a:pPr eaLnBrk="0" hangingPunct="0">
              <a:buFont typeface="Wingdings" pitchFamily="2" charset="2"/>
              <a:buChar char="q"/>
            </a:pPr>
            <a:r>
              <a:rPr lang="en-US" sz="1600" i="1">
                <a:latin typeface="Cambria" pitchFamily="18" charset="0"/>
                <a:cs typeface="Times New Roman" pitchFamily="18" charset="0"/>
              </a:rPr>
              <a:t>add folder</a:t>
            </a:r>
            <a:r>
              <a:rPr lang="en-US" sz="1600">
                <a:latin typeface="Cambria" pitchFamily="18" charset="0"/>
                <a:cs typeface="Times New Roman" pitchFamily="18" charset="0"/>
              </a:rPr>
              <a:t> : </a:t>
            </a:r>
            <a:r>
              <a:rPr lang="en-US" sz="1600">
                <a:cs typeface="Times New Roman" pitchFamily="18" charset="0"/>
              </a:rPr>
              <a:t>  </a:t>
            </a:r>
            <a:r>
              <a:rPr lang="en-US" sz="1600">
                <a:latin typeface="Cambria" pitchFamily="18" charset="0"/>
                <a:cs typeface="Times New Roman" pitchFamily="18" charset="0"/>
              </a:rPr>
              <a:t> menambahkan dokumen satu folder sekaligus</a:t>
            </a:r>
            <a:endParaRPr lang="en-US" sz="1600"/>
          </a:p>
          <a:p>
            <a:pPr eaLnBrk="0" hangingPunct="0">
              <a:buFont typeface="Wingdings" pitchFamily="2" charset="2"/>
              <a:buChar char="q"/>
            </a:pPr>
            <a:r>
              <a:rPr lang="en-US" sz="1600" i="1">
                <a:latin typeface="Cambria" pitchFamily="18" charset="0"/>
                <a:cs typeface="Times New Roman" pitchFamily="18" charset="0"/>
              </a:rPr>
              <a:t>watch folder</a:t>
            </a:r>
            <a:r>
              <a:rPr lang="en-US" sz="1600">
                <a:latin typeface="Cambria" pitchFamily="18" charset="0"/>
                <a:cs typeface="Times New Roman" pitchFamily="18" charset="0"/>
              </a:rPr>
              <a:t> : </a:t>
            </a:r>
            <a:r>
              <a:rPr lang="en-US" sz="1600">
                <a:cs typeface="Times New Roman" pitchFamily="18" charset="0"/>
              </a:rPr>
              <a:t>  </a:t>
            </a:r>
            <a:r>
              <a:rPr lang="en-US" sz="1600">
                <a:latin typeface="Cambria" pitchFamily="18" charset="0"/>
                <a:cs typeface="Times New Roman" pitchFamily="18" charset="0"/>
              </a:rPr>
              <a:t> penambahan dokumen dalam folder secara otomatis akan ditambahkan ke dalam Mendeley</a:t>
            </a:r>
            <a:endParaRPr lang="en-US" sz="1600"/>
          </a:p>
          <a:p>
            <a:pPr eaLnBrk="0" hangingPunct="0">
              <a:buFont typeface="Wingdings" pitchFamily="2" charset="2"/>
              <a:buChar char="q"/>
            </a:pPr>
            <a:r>
              <a:rPr lang="en-US" sz="1600" i="1">
                <a:latin typeface="Cambria" pitchFamily="18" charset="0"/>
                <a:cs typeface="Times New Roman" pitchFamily="18" charset="0"/>
              </a:rPr>
              <a:t>add entry manual</a:t>
            </a:r>
            <a:r>
              <a:rPr lang="en-US" sz="1600">
                <a:latin typeface="Cambria" pitchFamily="18" charset="0"/>
                <a:cs typeface="Times New Roman" pitchFamily="18" charset="0"/>
              </a:rPr>
              <a:t> :</a:t>
            </a:r>
            <a:r>
              <a:rPr lang="en-US" sz="1600">
                <a:cs typeface="Times New Roman" pitchFamily="18" charset="0"/>
              </a:rPr>
              <a:t>   </a:t>
            </a:r>
            <a:r>
              <a:rPr lang="en-US" sz="1600">
                <a:latin typeface="Cambria" pitchFamily="18" charset="0"/>
                <a:cs typeface="Times New Roman" pitchFamily="18" charset="0"/>
              </a:rPr>
              <a:t> menambahkan (input) data secara manual.</a:t>
            </a:r>
            <a:endParaRPr lang="en-US" sz="1600"/>
          </a:p>
          <a:p>
            <a:pPr eaLnBrk="0" hangingPunct="0"/>
            <a:endParaRPr lang="en-US"/>
          </a:p>
        </p:txBody>
      </p:sp>
      <p:sp>
        <p:nvSpPr>
          <p:cNvPr id="76805" name="Rectangle 4"/>
          <p:cNvSpPr>
            <a:spLocks noChangeArrowheads="1"/>
          </p:cNvSpPr>
          <p:nvPr/>
        </p:nvSpPr>
        <p:spPr bwMode="auto">
          <a:xfrm>
            <a:off x="2020888" y="6550025"/>
            <a:ext cx="712311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lgn="just" eaLnBrk="0" hangingPunct="0"/>
            <a:r>
              <a:rPr lang="en-US" sz="1400">
                <a:latin typeface="Cambria" pitchFamily="18" charset="0"/>
                <a:cs typeface="Times New Roman" pitchFamily="18" charset="0"/>
              </a:rPr>
              <a:t>TIPS: </a:t>
            </a:r>
            <a:r>
              <a:rPr lang="en-US" sz="1400" i="1">
                <a:latin typeface="Cambria" pitchFamily="18" charset="0"/>
                <a:cs typeface="Times New Roman" pitchFamily="18" charset="0"/>
              </a:rPr>
              <a:t>Drag and drop file PDF ke dalam jendela Mendeley akan mempercepat pekerjaan anda</a:t>
            </a:r>
            <a:r>
              <a:rPr lang="en-US" sz="1400">
                <a:latin typeface="Cambria" pitchFamily="18" charset="0"/>
                <a:cs typeface="Times New Roman" pitchFamily="18" charset="0"/>
              </a:rPr>
              <a:t>.</a:t>
            </a:r>
            <a:endParaRPr lang="en-US" sz="1400"/>
          </a:p>
        </p:txBody>
      </p:sp>
    </p:spTree>
    <p:extLst>
      <p:ext uri="{BB962C8B-B14F-4D97-AF65-F5344CB8AC3E}">
        <p14:creationId xmlns:p14="http://schemas.microsoft.com/office/powerpoint/2010/main" xmlns="" val="39025840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algn="r" eaLnBrk="1" hangingPunct="1"/>
            <a:r>
              <a:rPr lang="en-US" b="1" smtClean="0">
                <a:solidFill>
                  <a:srgbClr val="990000"/>
                </a:solidFill>
              </a:rPr>
              <a:t>Mengelola Mendeley library</a:t>
            </a:r>
          </a:p>
        </p:txBody>
      </p:sp>
      <p:sp>
        <p:nvSpPr>
          <p:cNvPr id="77827" name="Content Placeholder 2"/>
          <p:cNvSpPr>
            <a:spLocks noGrp="1"/>
          </p:cNvSpPr>
          <p:nvPr>
            <p:ph idx="1"/>
          </p:nvPr>
        </p:nvSpPr>
        <p:spPr>
          <a:xfrm>
            <a:off x="4953000" y="2895600"/>
            <a:ext cx="4191000" cy="3581400"/>
          </a:xfrm>
        </p:spPr>
        <p:txBody>
          <a:bodyPr/>
          <a:lstStyle/>
          <a:p>
            <a:pPr eaLnBrk="1" hangingPunct="1"/>
            <a:r>
              <a:rPr lang="en-US" sz="2500" smtClean="0">
                <a:latin typeface="Cambria" pitchFamily="18" charset="0"/>
              </a:rPr>
              <a:t>Menyunting referensi</a:t>
            </a:r>
          </a:p>
          <a:p>
            <a:pPr eaLnBrk="1" hangingPunct="1"/>
            <a:r>
              <a:rPr lang="en-US" sz="2500" smtClean="0">
                <a:latin typeface="Cambria" pitchFamily="18" charset="0"/>
              </a:rPr>
              <a:t>Mengklasifikasikan referensi ke dalam kelompok subyek</a:t>
            </a:r>
          </a:p>
          <a:p>
            <a:pPr eaLnBrk="1" hangingPunct="1"/>
            <a:r>
              <a:rPr lang="en-US" sz="2500" smtClean="0">
                <a:latin typeface="Cambria" pitchFamily="18" charset="0"/>
              </a:rPr>
              <a:t>Membaca referensi &amp; memberi anotasi</a:t>
            </a:r>
          </a:p>
          <a:p>
            <a:pPr eaLnBrk="1" hangingPunct="1"/>
            <a:endParaRPr lang="en-US" sz="2500" smtClean="0">
              <a:latin typeface="Cambria" pitchFamily="18" charset="0"/>
            </a:endParaRPr>
          </a:p>
        </p:txBody>
      </p:sp>
      <p:pic>
        <p:nvPicPr>
          <p:cNvPr id="77828" name="Picture 2" descr="C:\Users\FAIZUD~1\AppData\Local\Temp\SNAGHTML4122ec.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 y="1447800"/>
            <a:ext cx="4867275" cy="460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530547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457200" y="0"/>
            <a:ext cx="8229600" cy="762000"/>
          </a:xfrm>
        </p:spPr>
        <p:txBody>
          <a:bodyPr/>
          <a:lstStyle/>
          <a:p>
            <a:pPr algn="r" eaLnBrk="1" hangingPunct="1"/>
            <a:r>
              <a:rPr lang="en-US" b="1" smtClean="0">
                <a:solidFill>
                  <a:srgbClr val="990000"/>
                </a:solidFill>
              </a:rPr>
              <a:t>Mengelola Mendeley library</a:t>
            </a:r>
          </a:p>
        </p:txBody>
      </p:sp>
      <p:sp>
        <p:nvSpPr>
          <p:cNvPr id="78851" name="Content Placeholder 2"/>
          <p:cNvSpPr>
            <a:spLocks noGrp="1"/>
          </p:cNvSpPr>
          <p:nvPr>
            <p:ph idx="1"/>
          </p:nvPr>
        </p:nvSpPr>
        <p:spPr>
          <a:xfrm>
            <a:off x="4419600" y="4572000"/>
            <a:ext cx="4191000" cy="2286000"/>
          </a:xfrm>
        </p:spPr>
        <p:txBody>
          <a:bodyPr/>
          <a:lstStyle/>
          <a:p>
            <a:pPr eaLnBrk="1" hangingPunct="1"/>
            <a:r>
              <a:rPr lang="en-US" sz="2500" smtClean="0">
                <a:latin typeface="Cambria" pitchFamily="18" charset="0"/>
              </a:rPr>
              <a:t>Sorot salah satu referensi</a:t>
            </a:r>
          </a:p>
          <a:p>
            <a:pPr eaLnBrk="1" hangingPunct="1"/>
            <a:r>
              <a:rPr lang="en-US" sz="2500" smtClean="0">
                <a:latin typeface="Cambria" pitchFamily="18" charset="0"/>
              </a:rPr>
              <a:t>Periksa ruas-ruas (field) yang perlu ditambahkan informasi</a:t>
            </a:r>
          </a:p>
        </p:txBody>
      </p:sp>
      <p:sp>
        <p:nvSpPr>
          <p:cNvPr id="78852" name="Content Placeholder 2"/>
          <p:cNvSpPr txBox="1">
            <a:spLocks/>
          </p:cNvSpPr>
          <p:nvPr/>
        </p:nvSpPr>
        <p:spPr bwMode="auto">
          <a:xfrm>
            <a:off x="3276600" y="838200"/>
            <a:ext cx="53340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20000"/>
              </a:spcBef>
            </a:pPr>
            <a:r>
              <a:rPr lang="en-US" sz="2500" b="1">
                <a:latin typeface="Cambria" pitchFamily="18" charset="0"/>
              </a:rPr>
              <a:t>Mengklasifikasikan referensi ke dalam kelompok subyek</a:t>
            </a:r>
          </a:p>
          <a:p>
            <a:pPr algn="r" eaLnBrk="1" hangingPunct="1">
              <a:spcBef>
                <a:spcPct val="20000"/>
              </a:spcBef>
            </a:pPr>
            <a:endParaRPr lang="en-US" sz="2500" b="1">
              <a:latin typeface="Cambria" pitchFamily="18" charset="0"/>
            </a:endParaRPr>
          </a:p>
          <a:p>
            <a:pPr eaLnBrk="1" hangingPunct="1">
              <a:spcBef>
                <a:spcPct val="20000"/>
              </a:spcBef>
            </a:pPr>
            <a:endParaRPr lang="en-US" sz="2500">
              <a:latin typeface="Cambria" pitchFamily="18" charset="0"/>
            </a:endParaRPr>
          </a:p>
        </p:txBody>
      </p:sp>
      <p:pic>
        <p:nvPicPr>
          <p:cNvPr id="78853" name="Picture 2" descr="C:\Users\FAIZUD~1\AppData\Local\Temp\SNAGHTML4d5a9e.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600" y="2133600"/>
            <a:ext cx="8334375" cy="2027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919041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5148" r="22653" b="6496"/>
          <a:stretch/>
        </p:blipFill>
        <p:spPr bwMode="auto">
          <a:xfrm>
            <a:off x="251520" y="1556792"/>
            <a:ext cx="6480000" cy="464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6633476" y="303777"/>
            <a:ext cx="2306465" cy="64633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id-ID" dirty="0" smtClean="0"/>
              <a:t>Kasus </a:t>
            </a:r>
          </a:p>
          <a:p>
            <a:r>
              <a:rPr lang="id-ID" dirty="0" smtClean="0"/>
              <a:t>Pengelolaan  Referensi</a:t>
            </a:r>
            <a:endParaRPr lang="id-ID" dirty="0"/>
          </a:p>
        </p:txBody>
      </p:sp>
    </p:spTree>
    <p:extLst>
      <p:ext uri="{BB962C8B-B14F-4D97-AF65-F5344CB8AC3E}">
        <p14:creationId xmlns:p14="http://schemas.microsoft.com/office/powerpoint/2010/main" xmlns="" val="19246830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457200" y="0"/>
            <a:ext cx="8229600" cy="762000"/>
          </a:xfrm>
        </p:spPr>
        <p:txBody>
          <a:bodyPr/>
          <a:lstStyle/>
          <a:p>
            <a:pPr algn="r" eaLnBrk="1" hangingPunct="1"/>
            <a:r>
              <a:rPr lang="en-US" b="1" smtClean="0">
                <a:solidFill>
                  <a:srgbClr val="990000"/>
                </a:solidFill>
              </a:rPr>
              <a:t>Mengelola Mendeley library</a:t>
            </a:r>
          </a:p>
        </p:txBody>
      </p:sp>
      <p:sp>
        <p:nvSpPr>
          <p:cNvPr id="79875" name="Content Placeholder 2"/>
          <p:cNvSpPr>
            <a:spLocks noGrp="1"/>
          </p:cNvSpPr>
          <p:nvPr>
            <p:ph idx="1"/>
          </p:nvPr>
        </p:nvSpPr>
        <p:spPr>
          <a:xfrm>
            <a:off x="4572000" y="1981200"/>
            <a:ext cx="4191000" cy="3581400"/>
          </a:xfrm>
        </p:spPr>
        <p:txBody>
          <a:bodyPr/>
          <a:lstStyle/>
          <a:p>
            <a:pPr eaLnBrk="1" hangingPunct="1"/>
            <a:r>
              <a:rPr lang="en-US" sz="2500" smtClean="0">
                <a:latin typeface="Cambria" pitchFamily="18" charset="0"/>
              </a:rPr>
              <a:t>Sorot salah satu referensi</a:t>
            </a:r>
          </a:p>
          <a:p>
            <a:pPr eaLnBrk="1" hangingPunct="1"/>
            <a:r>
              <a:rPr lang="en-US" sz="2500" smtClean="0">
                <a:latin typeface="Cambria" pitchFamily="18" charset="0"/>
              </a:rPr>
              <a:t>Periksa ruas-ruas (</a:t>
            </a:r>
            <a:r>
              <a:rPr lang="en-US" sz="2500" i="1" smtClean="0">
                <a:latin typeface="Cambria" pitchFamily="18" charset="0"/>
              </a:rPr>
              <a:t>field</a:t>
            </a:r>
            <a:r>
              <a:rPr lang="en-US" sz="2500" smtClean="0">
                <a:latin typeface="Cambria" pitchFamily="18" charset="0"/>
              </a:rPr>
              <a:t>) yang perlu ditambahkan informasi</a:t>
            </a:r>
          </a:p>
        </p:txBody>
      </p:sp>
      <p:pic>
        <p:nvPicPr>
          <p:cNvPr id="79876" name="Picture 2" descr="C:\Users\FAIZUD~1\AppData\Local\Temp\SNAGHTML43e724.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1475" y="914400"/>
            <a:ext cx="3971925"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7" name="Content Placeholder 2"/>
          <p:cNvSpPr txBox="1">
            <a:spLocks/>
          </p:cNvSpPr>
          <p:nvPr/>
        </p:nvSpPr>
        <p:spPr bwMode="auto">
          <a:xfrm>
            <a:off x="4419600" y="990600"/>
            <a:ext cx="4191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20000"/>
              </a:spcBef>
            </a:pPr>
            <a:r>
              <a:rPr lang="en-US" sz="2500" b="1">
                <a:latin typeface="Cambria" pitchFamily="18" charset="0"/>
              </a:rPr>
              <a:t>Menyunting referensi</a:t>
            </a:r>
          </a:p>
          <a:p>
            <a:pPr eaLnBrk="1" hangingPunct="1">
              <a:spcBef>
                <a:spcPct val="20000"/>
              </a:spcBef>
            </a:pPr>
            <a:endParaRPr lang="en-US" sz="2500">
              <a:latin typeface="Cambria" pitchFamily="18" charset="0"/>
            </a:endParaRPr>
          </a:p>
        </p:txBody>
      </p:sp>
    </p:spTree>
    <p:extLst>
      <p:ext uri="{BB962C8B-B14F-4D97-AF65-F5344CB8AC3E}">
        <p14:creationId xmlns:p14="http://schemas.microsoft.com/office/powerpoint/2010/main" xmlns="" val="36332500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457200" y="0"/>
            <a:ext cx="8229600" cy="762000"/>
          </a:xfrm>
        </p:spPr>
        <p:txBody>
          <a:bodyPr/>
          <a:lstStyle/>
          <a:p>
            <a:pPr algn="r" eaLnBrk="1" hangingPunct="1"/>
            <a:r>
              <a:rPr lang="en-US" b="1" smtClean="0">
                <a:solidFill>
                  <a:srgbClr val="990000"/>
                </a:solidFill>
              </a:rPr>
              <a:t>Mengelola Mendeley library</a:t>
            </a:r>
          </a:p>
        </p:txBody>
      </p:sp>
      <p:sp>
        <p:nvSpPr>
          <p:cNvPr id="80899" name="Content Placeholder 2"/>
          <p:cNvSpPr>
            <a:spLocks noGrp="1"/>
          </p:cNvSpPr>
          <p:nvPr>
            <p:ph idx="1"/>
          </p:nvPr>
        </p:nvSpPr>
        <p:spPr>
          <a:xfrm>
            <a:off x="4724400" y="2057400"/>
            <a:ext cx="4191000" cy="1981200"/>
          </a:xfrm>
        </p:spPr>
        <p:txBody>
          <a:bodyPr/>
          <a:lstStyle/>
          <a:p>
            <a:pPr eaLnBrk="1" hangingPunct="1"/>
            <a:r>
              <a:rPr lang="en-US" sz="2500" smtClean="0">
                <a:latin typeface="Cambria" pitchFamily="18" charset="0"/>
              </a:rPr>
              <a:t>Sorot salah satu referensi</a:t>
            </a:r>
          </a:p>
          <a:p>
            <a:pPr eaLnBrk="1" hangingPunct="1"/>
            <a:r>
              <a:rPr lang="en-US" sz="2500" smtClean="0">
                <a:latin typeface="Cambria" pitchFamily="18" charset="0"/>
              </a:rPr>
              <a:t>Klik ‘Open File’</a:t>
            </a:r>
          </a:p>
          <a:p>
            <a:pPr eaLnBrk="1" hangingPunct="1"/>
            <a:r>
              <a:rPr lang="en-US" sz="2500" smtClean="0">
                <a:latin typeface="Cambria" pitchFamily="18" charset="0"/>
              </a:rPr>
              <a:t>Klik ‘Mark As’ untuk menandai:</a:t>
            </a:r>
          </a:p>
        </p:txBody>
      </p:sp>
      <p:sp>
        <p:nvSpPr>
          <p:cNvPr id="6" name="Content Placeholder 2"/>
          <p:cNvSpPr txBox="1">
            <a:spLocks/>
          </p:cNvSpPr>
          <p:nvPr/>
        </p:nvSpPr>
        <p:spPr>
          <a:xfrm>
            <a:off x="2667000" y="838200"/>
            <a:ext cx="5943600" cy="685800"/>
          </a:xfrm>
          <a:prstGeom prst="rect">
            <a:avLst/>
          </a:prstGeom>
        </p:spPr>
        <p:txBody>
          <a:bodyPr>
            <a:normAutofit/>
          </a:bodyPr>
          <a:lstStyle/>
          <a:p>
            <a:pPr marL="342900" indent="-342900" algn="r" fontAlgn="auto">
              <a:spcBef>
                <a:spcPct val="20000"/>
              </a:spcBef>
              <a:spcAft>
                <a:spcPts val="0"/>
              </a:spcAft>
              <a:defRPr/>
            </a:pPr>
            <a:r>
              <a:rPr lang="en-US" sz="2500" b="1" dirty="0" err="1">
                <a:latin typeface="Cambria" pitchFamily="18" charset="0"/>
                <a:cs typeface="+mn-cs"/>
              </a:rPr>
              <a:t>Membaca</a:t>
            </a:r>
            <a:r>
              <a:rPr lang="en-US" sz="2500" b="1" dirty="0">
                <a:latin typeface="Cambria" pitchFamily="18" charset="0"/>
                <a:cs typeface="+mn-cs"/>
              </a:rPr>
              <a:t> </a:t>
            </a:r>
            <a:r>
              <a:rPr lang="en-US" sz="2500" b="1" dirty="0" err="1">
                <a:latin typeface="Cambria" pitchFamily="18" charset="0"/>
                <a:cs typeface="+mn-cs"/>
              </a:rPr>
              <a:t>referensi</a:t>
            </a:r>
            <a:r>
              <a:rPr lang="en-US" sz="2500" b="1" dirty="0">
                <a:latin typeface="Cambria" pitchFamily="18" charset="0"/>
                <a:cs typeface="+mn-cs"/>
              </a:rPr>
              <a:t> &amp; </a:t>
            </a:r>
            <a:r>
              <a:rPr lang="en-US" sz="2500" b="1" dirty="0" err="1">
                <a:latin typeface="Cambria" pitchFamily="18" charset="0"/>
                <a:cs typeface="+mn-cs"/>
              </a:rPr>
              <a:t>memberi</a:t>
            </a:r>
            <a:r>
              <a:rPr lang="en-US" sz="2500" b="1" dirty="0">
                <a:latin typeface="Cambria" pitchFamily="18" charset="0"/>
                <a:cs typeface="+mn-cs"/>
              </a:rPr>
              <a:t> </a:t>
            </a:r>
            <a:r>
              <a:rPr lang="en-US" sz="2500" b="1" dirty="0" err="1">
                <a:latin typeface="Cambria" pitchFamily="18" charset="0"/>
                <a:cs typeface="+mn-cs"/>
              </a:rPr>
              <a:t>anotasi</a:t>
            </a:r>
            <a:endParaRPr lang="en-US" sz="2500" b="1" dirty="0">
              <a:latin typeface="Cambria" pitchFamily="18" charset="0"/>
              <a:cs typeface="+mn-cs"/>
            </a:endParaRPr>
          </a:p>
          <a:p>
            <a:pPr marL="342900" indent="-342900" algn="r" fontAlgn="auto">
              <a:spcBef>
                <a:spcPct val="20000"/>
              </a:spcBef>
              <a:spcAft>
                <a:spcPts val="0"/>
              </a:spcAft>
              <a:defRPr/>
            </a:pPr>
            <a:endParaRPr lang="en-US" sz="2500" b="1" dirty="0">
              <a:latin typeface="Cambria" pitchFamily="18" charset="0"/>
              <a:cs typeface="+mn-cs"/>
            </a:endParaRPr>
          </a:p>
          <a:p>
            <a:pPr marL="342900" indent="-342900" algn="r" fontAlgn="auto">
              <a:spcBef>
                <a:spcPct val="20000"/>
              </a:spcBef>
              <a:spcAft>
                <a:spcPts val="0"/>
              </a:spcAft>
              <a:defRPr/>
            </a:pPr>
            <a:endParaRPr lang="en-US" sz="2500" b="1" dirty="0">
              <a:latin typeface="Cambria" pitchFamily="18" charset="0"/>
              <a:cs typeface="+mn-cs"/>
            </a:endParaRPr>
          </a:p>
          <a:p>
            <a:pPr marL="342900" indent="-342900" fontAlgn="auto">
              <a:spcBef>
                <a:spcPct val="20000"/>
              </a:spcBef>
              <a:spcAft>
                <a:spcPts val="0"/>
              </a:spcAft>
              <a:defRPr/>
            </a:pPr>
            <a:endParaRPr lang="en-US" sz="2500" dirty="0">
              <a:latin typeface="Cambria" pitchFamily="18" charset="0"/>
              <a:cs typeface="+mn-cs"/>
            </a:endParaRPr>
          </a:p>
        </p:txBody>
      </p:sp>
      <p:pic>
        <p:nvPicPr>
          <p:cNvPr id="80901" name="Picture 4" descr="C:\Users\FAIZUD~1\AppData\Local\Temp\SNAGHTML5b8c78.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2362200"/>
            <a:ext cx="4994275" cy="442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2" name="Content Placeholder 2"/>
          <p:cNvSpPr txBox="1">
            <a:spLocks/>
          </p:cNvSpPr>
          <p:nvPr/>
        </p:nvSpPr>
        <p:spPr bwMode="auto">
          <a:xfrm>
            <a:off x="6019800" y="4038600"/>
            <a:ext cx="2743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buFont typeface="Arial" charset="0"/>
              <a:buChar char="•"/>
            </a:pPr>
            <a:r>
              <a:rPr lang="en-US" sz="2000">
                <a:latin typeface="Cambria" pitchFamily="18" charset="0"/>
              </a:rPr>
              <a:t>Telah dibaca</a:t>
            </a:r>
          </a:p>
          <a:p>
            <a:pPr eaLnBrk="1" hangingPunct="1">
              <a:spcBef>
                <a:spcPct val="20000"/>
              </a:spcBef>
              <a:buFont typeface="Arial" charset="0"/>
              <a:buChar char="•"/>
            </a:pPr>
            <a:r>
              <a:rPr lang="en-US" sz="2000">
                <a:latin typeface="Cambria" pitchFamily="18" charset="0"/>
              </a:rPr>
              <a:t>Belum dibaca</a:t>
            </a:r>
          </a:p>
          <a:p>
            <a:pPr eaLnBrk="1" hangingPunct="1">
              <a:spcBef>
                <a:spcPct val="20000"/>
              </a:spcBef>
              <a:buFont typeface="Arial" charset="0"/>
              <a:buChar char="•"/>
            </a:pPr>
            <a:r>
              <a:rPr lang="en-US" sz="2000">
                <a:latin typeface="Cambria" pitchFamily="18" charset="0"/>
              </a:rPr>
              <a:t>Favorite</a:t>
            </a:r>
          </a:p>
          <a:p>
            <a:pPr eaLnBrk="1" hangingPunct="1">
              <a:spcBef>
                <a:spcPct val="20000"/>
              </a:spcBef>
              <a:buFont typeface="Arial" charset="0"/>
              <a:buChar char="•"/>
            </a:pPr>
            <a:r>
              <a:rPr lang="en-US" sz="2000">
                <a:latin typeface="Cambria" pitchFamily="18" charset="0"/>
              </a:rPr>
              <a:t>Perlu direview</a:t>
            </a:r>
          </a:p>
          <a:p>
            <a:pPr eaLnBrk="1" hangingPunct="1">
              <a:spcBef>
                <a:spcPct val="20000"/>
              </a:spcBef>
              <a:buFont typeface="Arial" charset="0"/>
              <a:buChar char="•"/>
            </a:pPr>
            <a:r>
              <a:rPr lang="en-US" sz="2000">
                <a:latin typeface="Cambria" pitchFamily="18" charset="0"/>
              </a:rPr>
              <a:t>Sudah direview</a:t>
            </a:r>
          </a:p>
        </p:txBody>
      </p:sp>
    </p:spTree>
    <p:extLst>
      <p:ext uri="{BB962C8B-B14F-4D97-AF65-F5344CB8AC3E}">
        <p14:creationId xmlns:p14="http://schemas.microsoft.com/office/powerpoint/2010/main" xmlns="" val="29727585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457200" y="0"/>
            <a:ext cx="8229600" cy="762000"/>
          </a:xfrm>
        </p:spPr>
        <p:txBody>
          <a:bodyPr/>
          <a:lstStyle/>
          <a:p>
            <a:pPr algn="r" eaLnBrk="1" hangingPunct="1"/>
            <a:r>
              <a:rPr lang="en-US" b="1" smtClean="0">
                <a:solidFill>
                  <a:srgbClr val="990000"/>
                </a:solidFill>
              </a:rPr>
              <a:t>Mengelola Mendeley library</a:t>
            </a:r>
          </a:p>
        </p:txBody>
      </p:sp>
      <p:sp>
        <p:nvSpPr>
          <p:cNvPr id="81923" name="Content Placeholder 2"/>
          <p:cNvSpPr>
            <a:spLocks noGrp="1"/>
          </p:cNvSpPr>
          <p:nvPr>
            <p:ph idx="1"/>
          </p:nvPr>
        </p:nvSpPr>
        <p:spPr>
          <a:xfrm>
            <a:off x="990600" y="4419600"/>
            <a:ext cx="7315200" cy="1905000"/>
          </a:xfrm>
        </p:spPr>
        <p:txBody>
          <a:bodyPr/>
          <a:lstStyle/>
          <a:p>
            <a:pPr eaLnBrk="1" hangingPunct="1"/>
            <a:r>
              <a:rPr lang="en-US" sz="2500" smtClean="0">
                <a:latin typeface="Cambria" pitchFamily="18" charset="0"/>
              </a:rPr>
              <a:t>Sorot salah satu referensi</a:t>
            </a:r>
          </a:p>
          <a:p>
            <a:pPr eaLnBrk="1" hangingPunct="1"/>
            <a:r>
              <a:rPr lang="en-US" sz="2500" smtClean="0">
                <a:latin typeface="Cambria" pitchFamily="18" charset="0"/>
              </a:rPr>
              <a:t>Pilih ‘Add Note’ untuk memberi anotasi (catatan)</a:t>
            </a:r>
          </a:p>
          <a:p>
            <a:pPr eaLnBrk="1" hangingPunct="1"/>
            <a:r>
              <a:rPr lang="en-US" sz="2500" smtClean="0">
                <a:latin typeface="Cambria" pitchFamily="18" charset="0"/>
              </a:rPr>
              <a:t>Pilih ‘Highlight Text’ untuk men-stabillo kalimat tertentu</a:t>
            </a:r>
          </a:p>
        </p:txBody>
      </p:sp>
      <p:pic>
        <p:nvPicPr>
          <p:cNvPr id="81924" name="Picture 6" descr="C:\Users\FAIZUD~1\AppData\Local\Temp\SNAGHTML6bff56.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 y="1981200"/>
            <a:ext cx="8459788" cy="2211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Content Placeholder 2"/>
          <p:cNvSpPr txBox="1">
            <a:spLocks/>
          </p:cNvSpPr>
          <p:nvPr/>
        </p:nvSpPr>
        <p:spPr>
          <a:xfrm>
            <a:off x="2667000" y="838200"/>
            <a:ext cx="5943600" cy="685800"/>
          </a:xfrm>
          <a:prstGeom prst="rect">
            <a:avLst/>
          </a:prstGeom>
        </p:spPr>
        <p:txBody>
          <a:bodyPr>
            <a:normAutofit/>
          </a:bodyPr>
          <a:lstStyle/>
          <a:p>
            <a:pPr marL="342900" indent="-342900" algn="r" fontAlgn="auto">
              <a:spcBef>
                <a:spcPct val="20000"/>
              </a:spcBef>
              <a:spcAft>
                <a:spcPts val="0"/>
              </a:spcAft>
              <a:defRPr/>
            </a:pPr>
            <a:r>
              <a:rPr lang="en-US" sz="2500" b="1" dirty="0" err="1">
                <a:latin typeface="Cambria" pitchFamily="18" charset="0"/>
                <a:cs typeface="+mn-cs"/>
              </a:rPr>
              <a:t>Membaca</a:t>
            </a:r>
            <a:r>
              <a:rPr lang="en-US" sz="2500" b="1" dirty="0">
                <a:latin typeface="Cambria" pitchFamily="18" charset="0"/>
                <a:cs typeface="+mn-cs"/>
              </a:rPr>
              <a:t> </a:t>
            </a:r>
            <a:r>
              <a:rPr lang="en-US" sz="2500" b="1" dirty="0" err="1">
                <a:latin typeface="Cambria" pitchFamily="18" charset="0"/>
                <a:cs typeface="+mn-cs"/>
              </a:rPr>
              <a:t>referensi</a:t>
            </a:r>
            <a:r>
              <a:rPr lang="en-US" sz="2500" b="1" dirty="0">
                <a:latin typeface="Cambria" pitchFamily="18" charset="0"/>
                <a:cs typeface="+mn-cs"/>
              </a:rPr>
              <a:t> &amp; </a:t>
            </a:r>
            <a:r>
              <a:rPr lang="en-US" sz="2500" b="1" dirty="0" err="1">
                <a:latin typeface="Cambria" pitchFamily="18" charset="0"/>
                <a:cs typeface="+mn-cs"/>
              </a:rPr>
              <a:t>memberi</a:t>
            </a:r>
            <a:r>
              <a:rPr lang="en-US" sz="2500" b="1" dirty="0">
                <a:latin typeface="Cambria" pitchFamily="18" charset="0"/>
                <a:cs typeface="+mn-cs"/>
              </a:rPr>
              <a:t> </a:t>
            </a:r>
            <a:r>
              <a:rPr lang="en-US" sz="2500" b="1" dirty="0" err="1">
                <a:latin typeface="Cambria" pitchFamily="18" charset="0"/>
                <a:cs typeface="+mn-cs"/>
              </a:rPr>
              <a:t>anotasi</a:t>
            </a:r>
            <a:endParaRPr lang="en-US" sz="2500" b="1" dirty="0">
              <a:latin typeface="Cambria" pitchFamily="18" charset="0"/>
              <a:cs typeface="+mn-cs"/>
            </a:endParaRPr>
          </a:p>
          <a:p>
            <a:pPr marL="342900" indent="-342900" algn="r" fontAlgn="auto">
              <a:spcBef>
                <a:spcPct val="20000"/>
              </a:spcBef>
              <a:spcAft>
                <a:spcPts val="0"/>
              </a:spcAft>
              <a:defRPr/>
            </a:pPr>
            <a:endParaRPr lang="en-US" sz="2500" b="1" dirty="0">
              <a:latin typeface="Cambria" pitchFamily="18" charset="0"/>
              <a:cs typeface="+mn-cs"/>
            </a:endParaRPr>
          </a:p>
          <a:p>
            <a:pPr marL="342900" indent="-342900" algn="r" fontAlgn="auto">
              <a:spcBef>
                <a:spcPct val="20000"/>
              </a:spcBef>
              <a:spcAft>
                <a:spcPts val="0"/>
              </a:spcAft>
              <a:defRPr/>
            </a:pPr>
            <a:endParaRPr lang="en-US" sz="2500" b="1" dirty="0">
              <a:latin typeface="Cambria" pitchFamily="18" charset="0"/>
              <a:cs typeface="+mn-cs"/>
            </a:endParaRPr>
          </a:p>
          <a:p>
            <a:pPr marL="342900" indent="-342900" fontAlgn="auto">
              <a:spcBef>
                <a:spcPct val="20000"/>
              </a:spcBef>
              <a:spcAft>
                <a:spcPts val="0"/>
              </a:spcAft>
              <a:defRPr/>
            </a:pPr>
            <a:endParaRPr lang="en-US" sz="2500" dirty="0">
              <a:latin typeface="Cambria" pitchFamily="18" charset="0"/>
              <a:cs typeface="+mn-cs"/>
            </a:endParaRPr>
          </a:p>
        </p:txBody>
      </p:sp>
    </p:spTree>
    <p:extLst>
      <p:ext uri="{BB962C8B-B14F-4D97-AF65-F5344CB8AC3E}">
        <p14:creationId xmlns:p14="http://schemas.microsoft.com/office/powerpoint/2010/main" xmlns="" val="38905054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b="6250"/>
          <a:stretch>
            <a:fillRect/>
          </a:stretch>
        </p:blipFill>
        <p:spPr bwMode="auto">
          <a:xfrm>
            <a:off x="381000" y="990600"/>
            <a:ext cx="8458200" cy="445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304800" y="228600"/>
            <a:ext cx="6045200" cy="369888"/>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dirty="0"/>
              <a:t>3. Baca </a:t>
            </a:r>
            <a:r>
              <a:rPr lang="en-US" dirty="0" err="1"/>
              <a:t>Setiap</a:t>
            </a:r>
            <a:r>
              <a:rPr lang="en-US" dirty="0"/>
              <a:t> </a:t>
            </a:r>
            <a:r>
              <a:rPr lang="en-US" dirty="0" err="1"/>
              <a:t>Artikel</a:t>
            </a:r>
            <a:r>
              <a:rPr lang="en-US" dirty="0"/>
              <a:t> </a:t>
            </a:r>
            <a:r>
              <a:rPr lang="en-US" dirty="0" err="1"/>
              <a:t>dan</a:t>
            </a:r>
            <a:r>
              <a:rPr lang="en-US" dirty="0"/>
              <a:t> </a:t>
            </a:r>
            <a:r>
              <a:rPr lang="en-US" dirty="0" err="1"/>
              <a:t>tandai</a:t>
            </a:r>
            <a:r>
              <a:rPr lang="en-US" dirty="0"/>
              <a:t> </a:t>
            </a:r>
            <a:r>
              <a:rPr lang="en-US" dirty="0" err="1"/>
              <a:t>mana</a:t>
            </a:r>
            <a:r>
              <a:rPr lang="en-US" dirty="0"/>
              <a:t> yang </a:t>
            </a:r>
            <a:r>
              <a:rPr lang="en-US" dirty="0" err="1"/>
              <a:t>akan</a:t>
            </a:r>
            <a:r>
              <a:rPr lang="en-US" dirty="0"/>
              <a:t> </a:t>
            </a:r>
            <a:r>
              <a:rPr lang="en-US" dirty="0" err="1"/>
              <a:t>di</a:t>
            </a:r>
            <a:r>
              <a:rPr lang="en-US" dirty="0"/>
              <a:t> </a:t>
            </a:r>
            <a:r>
              <a:rPr lang="en-US" dirty="0" err="1"/>
              <a:t>acu</a:t>
            </a:r>
            <a:endParaRPr lang="en-US" dirty="0"/>
          </a:p>
        </p:txBody>
      </p:sp>
      <p:sp>
        <p:nvSpPr>
          <p:cNvPr id="4" name="Down Arrow 3"/>
          <p:cNvSpPr/>
          <p:nvPr/>
        </p:nvSpPr>
        <p:spPr>
          <a:xfrm>
            <a:off x="1219200" y="609600"/>
            <a:ext cx="152400" cy="609600"/>
          </a:xfrm>
          <a:prstGeom prst="downArrow">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xmlns="" val="28158756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8600"/>
            <a:ext cx="5181600" cy="369888"/>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dirty="0"/>
              <a:t>3. </a:t>
            </a:r>
            <a:r>
              <a:rPr lang="en-US" dirty="0" err="1"/>
              <a:t>Buka</a:t>
            </a:r>
            <a:r>
              <a:rPr lang="en-US" dirty="0"/>
              <a:t> Template </a:t>
            </a:r>
            <a:r>
              <a:rPr lang="en-US" dirty="0" err="1"/>
              <a:t>Naskah</a:t>
            </a:r>
            <a:r>
              <a:rPr lang="en-US" dirty="0"/>
              <a:t> </a:t>
            </a:r>
            <a:r>
              <a:rPr lang="en-US" dirty="0" err="1"/>
              <a:t>jurnal</a:t>
            </a:r>
            <a:r>
              <a:rPr lang="en-US" dirty="0"/>
              <a:t> yang </a:t>
            </a:r>
            <a:r>
              <a:rPr lang="en-US" dirty="0" err="1"/>
              <a:t>akan</a:t>
            </a:r>
            <a:r>
              <a:rPr lang="en-US" dirty="0"/>
              <a:t> </a:t>
            </a:r>
            <a:r>
              <a:rPr lang="en-US" dirty="0" err="1"/>
              <a:t>dituju</a:t>
            </a:r>
            <a:endParaRPr lang="en-US" dirty="0"/>
          </a:p>
        </p:txBody>
      </p:sp>
      <p:pic>
        <p:nvPicPr>
          <p:cNvPr id="83971"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l="22488" r="28815" b="8749"/>
          <a:stretch>
            <a:fillRect/>
          </a:stretch>
        </p:blipFill>
        <p:spPr bwMode="auto">
          <a:xfrm>
            <a:off x="3467100" y="1014413"/>
            <a:ext cx="5372100" cy="566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0" y="1447800"/>
            <a:ext cx="2338388" cy="120015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dirty="0"/>
              <a:t>4. </a:t>
            </a:r>
            <a:r>
              <a:rPr lang="en-US" dirty="0" err="1"/>
              <a:t>Masukan</a:t>
            </a:r>
            <a:r>
              <a:rPr lang="en-US" dirty="0"/>
              <a:t> </a:t>
            </a:r>
            <a:r>
              <a:rPr lang="en-US" dirty="0" err="1"/>
              <a:t>setiap</a:t>
            </a:r>
            <a:r>
              <a:rPr lang="en-US" dirty="0"/>
              <a:t> </a:t>
            </a:r>
          </a:p>
          <a:p>
            <a:pPr>
              <a:defRPr/>
            </a:pPr>
            <a:r>
              <a:rPr lang="en-US" dirty="0" err="1"/>
              <a:t>referensi</a:t>
            </a:r>
            <a:r>
              <a:rPr lang="en-US" dirty="0"/>
              <a:t> yang  </a:t>
            </a:r>
            <a:r>
              <a:rPr lang="en-US" dirty="0" err="1"/>
              <a:t>akan</a:t>
            </a:r>
            <a:r>
              <a:rPr lang="en-US" dirty="0"/>
              <a:t> </a:t>
            </a:r>
          </a:p>
          <a:p>
            <a:pPr>
              <a:defRPr/>
            </a:pPr>
            <a:r>
              <a:rPr lang="en-US" dirty="0" err="1"/>
              <a:t>disitir</a:t>
            </a:r>
            <a:r>
              <a:rPr lang="en-US" dirty="0"/>
              <a:t> </a:t>
            </a:r>
            <a:r>
              <a:rPr lang="en-US" dirty="0" err="1"/>
              <a:t>dengan</a:t>
            </a:r>
            <a:endParaRPr lang="en-US" dirty="0"/>
          </a:p>
          <a:p>
            <a:pPr>
              <a:defRPr/>
            </a:pPr>
            <a:r>
              <a:rPr lang="en-US" dirty="0"/>
              <a:t> </a:t>
            </a:r>
            <a:r>
              <a:rPr lang="en-US" dirty="0" err="1"/>
              <a:t>mendeley</a:t>
            </a:r>
            <a:endParaRPr lang="en-US" dirty="0"/>
          </a:p>
        </p:txBody>
      </p:sp>
      <p:sp>
        <p:nvSpPr>
          <p:cNvPr id="6" name="Right Arrow 5"/>
          <p:cNvSpPr/>
          <p:nvPr/>
        </p:nvSpPr>
        <p:spPr>
          <a:xfrm>
            <a:off x="2362200" y="1676400"/>
            <a:ext cx="1295400" cy="228600"/>
          </a:xfrm>
          <a:prstGeom prst="rightArrow">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xmlns="" val="5538309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533400" y="152400"/>
            <a:ext cx="8229600" cy="762000"/>
          </a:xfrm>
        </p:spPr>
        <p:txBody>
          <a:bodyPr/>
          <a:lstStyle/>
          <a:p>
            <a:pPr algn="r" eaLnBrk="1" hangingPunct="1"/>
            <a:r>
              <a:rPr lang="en-US" b="1" smtClean="0">
                <a:solidFill>
                  <a:srgbClr val="990000"/>
                </a:solidFill>
              </a:rPr>
              <a:t>Cite while you write</a:t>
            </a:r>
          </a:p>
        </p:txBody>
      </p:sp>
      <p:sp>
        <p:nvSpPr>
          <p:cNvPr id="84995" name="Content Placeholder 2"/>
          <p:cNvSpPr>
            <a:spLocks noGrp="1"/>
          </p:cNvSpPr>
          <p:nvPr>
            <p:ph idx="1"/>
          </p:nvPr>
        </p:nvSpPr>
        <p:spPr>
          <a:xfrm>
            <a:off x="685800" y="5181600"/>
            <a:ext cx="7086600" cy="1371600"/>
          </a:xfrm>
        </p:spPr>
        <p:txBody>
          <a:bodyPr/>
          <a:lstStyle/>
          <a:p>
            <a:pPr eaLnBrk="1" hangingPunct="1"/>
            <a:r>
              <a:rPr lang="en-US" sz="2500" smtClean="0">
                <a:latin typeface="Cambria" pitchFamily="18" charset="0"/>
              </a:rPr>
              <a:t>Klik ‘Insert Citation’</a:t>
            </a:r>
          </a:p>
          <a:p>
            <a:pPr eaLnBrk="1" hangingPunct="1"/>
            <a:r>
              <a:rPr lang="en-US" sz="2500" smtClean="0">
                <a:latin typeface="Cambria" pitchFamily="18" charset="0"/>
              </a:rPr>
              <a:t>Masukkan </a:t>
            </a:r>
            <a:r>
              <a:rPr lang="en-US" sz="2500" i="1" smtClean="0">
                <a:latin typeface="Cambria" pitchFamily="18" charset="0"/>
              </a:rPr>
              <a:t>key words</a:t>
            </a:r>
            <a:r>
              <a:rPr lang="en-US" sz="2500" smtClean="0">
                <a:latin typeface="Cambria" pitchFamily="18" charset="0"/>
              </a:rPr>
              <a:t> untuk mencari referensi yang ingin disisipkan, klik ‘OK’. </a:t>
            </a:r>
          </a:p>
        </p:txBody>
      </p:sp>
      <p:pic>
        <p:nvPicPr>
          <p:cNvPr id="84996" name="Picture 2" descr="C:\Users\FAIZUD~1\AppData\Local\Temp\SNAGHTML74450d.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600" y="1778000"/>
            <a:ext cx="8320088" cy="187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997" name="Picture 4" descr="C:\Users\FAIZUD~1\AppData\Local\Temp\SNAGHTML75b32a.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9600" y="3752850"/>
            <a:ext cx="4724400" cy="135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8" name="Content Placeholder 2"/>
          <p:cNvSpPr txBox="1">
            <a:spLocks/>
          </p:cNvSpPr>
          <p:nvPr/>
        </p:nvSpPr>
        <p:spPr bwMode="auto">
          <a:xfrm>
            <a:off x="2667000" y="838200"/>
            <a:ext cx="59436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20000"/>
              </a:spcBef>
            </a:pPr>
            <a:r>
              <a:rPr lang="en-US" sz="2500" b="1">
                <a:latin typeface="Cambria" pitchFamily="18" charset="0"/>
              </a:rPr>
              <a:t>Menyisipkan kutipan</a:t>
            </a:r>
          </a:p>
          <a:p>
            <a:pPr algn="r" eaLnBrk="1" hangingPunct="1">
              <a:spcBef>
                <a:spcPct val="20000"/>
              </a:spcBef>
            </a:pPr>
            <a:endParaRPr lang="en-US" sz="2500" b="1">
              <a:latin typeface="Cambria" pitchFamily="18" charset="0"/>
            </a:endParaRPr>
          </a:p>
          <a:p>
            <a:pPr algn="r" eaLnBrk="1" hangingPunct="1">
              <a:spcBef>
                <a:spcPct val="20000"/>
              </a:spcBef>
            </a:pPr>
            <a:endParaRPr lang="en-US" sz="2500" b="1">
              <a:latin typeface="Cambria" pitchFamily="18" charset="0"/>
            </a:endParaRPr>
          </a:p>
          <a:p>
            <a:pPr eaLnBrk="1" hangingPunct="1">
              <a:spcBef>
                <a:spcPct val="20000"/>
              </a:spcBef>
            </a:pPr>
            <a:endParaRPr lang="en-US" sz="2500">
              <a:latin typeface="Cambria" pitchFamily="18" charset="0"/>
            </a:endParaRPr>
          </a:p>
        </p:txBody>
      </p:sp>
    </p:spTree>
    <p:extLst>
      <p:ext uri="{BB962C8B-B14F-4D97-AF65-F5344CB8AC3E}">
        <p14:creationId xmlns:p14="http://schemas.microsoft.com/office/powerpoint/2010/main" xmlns="" val="1023297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533400" y="152400"/>
            <a:ext cx="8229600" cy="762000"/>
          </a:xfrm>
        </p:spPr>
        <p:txBody>
          <a:bodyPr/>
          <a:lstStyle/>
          <a:p>
            <a:pPr algn="r" eaLnBrk="1" hangingPunct="1"/>
            <a:r>
              <a:rPr lang="en-US" b="1" smtClean="0">
                <a:solidFill>
                  <a:srgbClr val="990000"/>
                </a:solidFill>
              </a:rPr>
              <a:t>Cite while you write</a:t>
            </a:r>
          </a:p>
        </p:txBody>
      </p:sp>
      <p:sp>
        <p:nvSpPr>
          <p:cNvPr id="86019" name="Content Placeholder 2"/>
          <p:cNvSpPr>
            <a:spLocks noGrp="1"/>
          </p:cNvSpPr>
          <p:nvPr>
            <p:ph idx="1"/>
          </p:nvPr>
        </p:nvSpPr>
        <p:spPr>
          <a:xfrm>
            <a:off x="685800" y="4495800"/>
            <a:ext cx="7086600" cy="1066800"/>
          </a:xfrm>
        </p:spPr>
        <p:txBody>
          <a:bodyPr/>
          <a:lstStyle/>
          <a:p>
            <a:pPr eaLnBrk="1" hangingPunct="1"/>
            <a:r>
              <a:rPr lang="en-US" sz="2500" smtClean="0">
                <a:latin typeface="Cambria" pitchFamily="18" charset="0"/>
              </a:rPr>
              <a:t>Klik ‘Styles’</a:t>
            </a:r>
          </a:p>
          <a:p>
            <a:pPr eaLnBrk="1" hangingPunct="1"/>
            <a:r>
              <a:rPr lang="en-US" sz="2500" smtClean="0">
                <a:latin typeface="Cambria" pitchFamily="18" charset="0"/>
              </a:rPr>
              <a:t>Pilih citation style yang diinginkan</a:t>
            </a:r>
          </a:p>
        </p:txBody>
      </p:sp>
      <p:sp>
        <p:nvSpPr>
          <p:cNvPr id="86020" name="Content Placeholder 2"/>
          <p:cNvSpPr txBox="1">
            <a:spLocks/>
          </p:cNvSpPr>
          <p:nvPr/>
        </p:nvSpPr>
        <p:spPr bwMode="auto">
          <a:xfrm>
            <a:off x="2667000" y="838200"/>
            <a:ext cx="59436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20000"/>
              </a:spcBef>
            </a:pPr>
            <a:r>
              <a:rPr lang="en-US" sz="2500" b="1">
                <a:latin typeface="Cambria" pitchFamily="18" charset="0"/>
              </a:rPr>
              <a:t>Memilih citation styles</a:t>
            </a:r>
          </a:p>
          <a:p>
            <a:pPr algn="r" eaLnBrk="1" hangingPunct="1">
              <a:spcBef>
                <a:spcPct val="20000"/>
              </a:spcBef>
            </a:pPr>
            <a:endParaRPr lang="en-US" sz="2500" b="1">
              <a:latin typeface="Cambria" pitchFamily="18" charset="0"/>
            </a:endParaRPr>
          </a:p>
          <a:p>
            <a:pPr algn="r" eaLnBrk="1" hangingPunct="1">
              <a:spcBef>
                <a:spcPct val="20000"/>
              </a:spcBef>
            </a:pPr>
            <a:endParaRPr lang="en-US" sz="2500" b="1">
              <a:latin typeface="Cambria" pitchFamily="18" charset="0"/>
            </a:endParaRPr>
          </a:p>
          <a:p>
            <a:pPr eaLnBrk="1" hangingPunct="1">
              <a:spcBef>
                <a:spcPct val="20000"/>
              </a:spcBef>
            </a:pPr>
            <a:endParaRPr lang="en-US" sz="2500">
              <a:latin typeface="Cambria" pitchFamily="18" charset="0"/>
            </a:endParaRPr>
          </a:p>
        </p:txBody>
      </p:sp>
      <p:pic>
        <p:nvPicPr>
          <p:cNvPr id="86021" name="Picture 2" descr="C:\Users\FAIZUD~1\AppData\Local\Temp\SNAGHTML229a1d.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1914525"/>
            <a:ext cx="869632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873583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533400" y="152400"/>
            <a:ext cx="8229600" cy="762000"/>
          </a:xfrm>
        </p:spPr>
        <p:txBody>
          <a:bodyPr/>
          <a:lstStyle/>
          <a:p>
            <a:pPr algn="r" eaLnBrk="1" hangingPunct="1"/>
            <a:r>
              <a:rPr lang="en-US" b="1" smtClean="0">
                <a:solidFill>
                  <a:srgbClr val="990000"/>
                </a:solidFill>
              </a:rPr>
              <a:t>Cite while you write</a:t>
            </a:r>
          </a:p>
        </p:txBody>
      </p:sp>
      <p:sp>
        <p:nvSpPr>
          <p:cNvPr id="3" name="Content Placeholder 2"/>
          <p:cNvSpPr>
            <a:spLocks noGrp="1"/>
          </p:cNvSpPr>
          <p:nvPr>
            <p:ph idx="1"/>
          </p:nvPr>
        </p:nvSpPr>
        <p:spPr>
          <a:xfrm>
            <a:off x="228600" y="4800600"/>
            <a:ext cx="3276600" cy="1752600"/>
          </a:xfrm>
        </p:spPr>
        <p:txBody>
          <a:bodyPr rtlCol="0">
            <a:normAutofit fontScale="92500" lnSpcReduction="20000"/>
          </a:bodyPr>
          <a:lstStyle/>
          <a:p>
            <a:pPr eaLnBrk="1" fontAlgn="auto" hangingPunct="1">
              <a:spcAft>
                <a:spcPts val="0"/>
              </a:spcAft>
              <a:buFont typeface="Arial" pitchFamily="34" charset="0"/>
              <a:buChar char="•"/>
              <a:defRPr/>
            </a:pPr>
            <a:r>
              <a:rPr lang="en-US" sz="2000" dirty="0" err="1" smtClean="0">
                <a:latin typeface="Cambria" pitchFamily="18" charset="0"/>
              </a:rPr>
              <a:t>Klik</a:t>
            </a:r>
            <a:r>
              <a:rPr lang="en-US" sz="2000" dirty="0" smtClean="0">
                <a:latin typeface="Cambria" pitchFamily="18" charset="0"/>
              </a:rPr>
              <a:t> ‘View’</a:t>
            </a:r>
          </a:p>
          <a:p>
            <a:pPr eaLnBrk="1" fontAlgn="auto" hangingPunct="1">
              <a:spcAft>
                <a:spcPts val="0"/>
              </a:spcAft>
              <a:buFont typeface="Arial" pitchFamily="34" charset="0"/>
              <a:buChar char="•"/>
              <a:defRPr/>
            </a:pPr>
            <a:r>
              <a:rPr lang="en-US" sz="2000" dirty="0" err="1" smtClean="0">
                <a:latin typeface="Cambria" pitchFamily="18" charset="0"/>
              </a:rPr>
              <a:t>Pilih</a:t>
            </a:r>
            <a:r>
              <a:rPr lang="en-US" sz="2000" dirty="0" smtClean="0">
                <a:latin typeface="Cambria" pitchFamily="18" charset="0"/>
              </a:rPr>
              <a:t> ‘Citation Styles’</a:t>
            </a:r>
          </a:p>
          <a:p>
            <a:pPr eaLnBrk="1" fontAlgn="auto" hangingPunct="1">
              <a:spcAft>
                <a:spcPts val="0"/>
              </a:spcAft>
              <a:buFont typeface="Arial" pitchFamily="34" charset="0"/>
              <a:buChar char="•"/>
              <a:defRPr/>
            </a:pPr>
            <a:r>
              <a:rPr lang="en-US" sz="2000" dirty="0" err="1" smtClean="0">
                <a:latin typeface="Cambria" pitchFamily="18" charset="0"/>
              </a:rPr>
              <a:t>Atau</a:t>
            </a:r>
            <a:r>
              <a:rPr lang="en-US" sz="2000" dirty="0" smtClean="0">
                <a:latin typeface="Cambria" pitchFamily="18" charset="0"/>
              </a:rPr>
              <a:t> , </a:t>
            </a:r>
            <a:r>
              <a:rPr lang="en-US" sz="2000" dirty="0" err="1" smtClean="0">
                <a:latin typeface="Cambria" pitchFamily="18" charset="0"/>
              </a:rPr>
              <a:t>pilih</a:t>
            </a:r>
            <a:r>
              <a:rPr lang="en-US" sz="2000" dirty="0" smtClean="0">
                <a:latin typeface="Cambria" pitchFamily="18" charset="0"/>
              </a:rPr>
              <a:t> ‘More Styles’ </a:t>
            </a:r>
            <a:r>
              <a:rPr lang="en-US" sz="2000" dirty="0" err="1" smtClean="0">
                <a:latin typeface="Cambria" pitchFamily="18" charset="0"/>
              </a:rPr>
              <a:t>untuk</a:t>
            </a:r>
            <a:r>
              <a:rPr lang="en-US" sz="2000" dirty="0" smtClean="0">
                <a:latin typeface="Cambria" pitchFamily="18" charset="0"/>
              </a:rPr>
              <a:t> </a:t>
            </a:r>
            <a:r>
              <a:rPr lang="en-US" sz="2000" dirty="0" err="1" smtClean="0">
                <a:latin typeface="Cambria" pitchFamily="18" charset="0"/>
              </a:rPr>
              <a:t>menambahkan</a:t>
            </a:r>
            <a:r>
              <a:rPr lang="en-US" sz="2000" dirty="0" smtClean="0">
                <a:latin typeface="Cambria" pitchFamily="18" charset="0"/>
              </a:rPr>
              <a:t> styles yang </a:t>
            </a:r>
            <a:r>
              <a:rPr lang="en-US" sz="2000" dirty="0" err="1" smtClean="0">
                <a:latin typeface="Cambria" pitchFamily="18" charset="0"/>
              </a:rPr>
              <a:t>belum</a:t>
            </a:r>
            <a:r>
              <a:rPr lang="en-US" sz="2000" dirty="0" smtClean="0">
                <a:latin typeface="Cambria" pitchFamily="18" charset="0"/>
              </a:rPr>
              <a:t> </a:t>
            </a:r>
            <a:r>
              <a:rPr lang="en-US" sz="2000" dirty="0" err="1" smtClean="0">
                <a:latin typeface="Cambria" pitchFamily="18" charset="0"/>
              </a:rPr>
              <a:t>masuk</a:t>
            </a:r>
            <a:r>
              <a:rPr lang="en-US" sz="2000" dirty="0" smtClean="0">
                <a:latin typeface="Cambria" pitchFamily="18" charset="0"/>
              </a:rPr>
              <a:t> list</a:t>
            </a:r>
          </a:p>
        </p:txBody>
      </p:sp>
      <p:pic>
        <p:nvPicPr>
          <p:cNvPr id="87044" name="Picture 4" descr="C:\Users\FAIZUD~1\AppData\Local\Temp\SNAGHTML176e7b.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9075" y="1905000"/>
            <a:ext cx="8924925" cy="451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5" name="Content Placeholder 2"/>
          <p:cNvSpPr txBox="1">
            <a:spLocks/>
          </p:cNvSpPr>
          <p:nvPr/>
        </p:nvSpPr>
        <p:spPr bwMode="auto">
          <a:xfrm>
            <a:off x="2667000" y="838200"/>
            <a:ext cx="59436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20000"/>
              </a:spcBef>
            </a:pPr>
            <a:r>
              <a:rPr lang="en-US" sz="2500" b="1">
                <a:latin typeface="Cambria" pitchFamily="18" charset="0"/>
              </a:rPr>
              <a:t>Menambahkan citation styles</a:t>
            </a:r>
          </a:p>
          <a:p>
            <a:pPr algn="r" eaLnBrk="1" hangingPunct="1">
              <a:spcBef>
                <a:spcPct val="20000"/>
              </a:spcBef>
            </a:pPr>
            <a:endParaRPr lang="en-US" sz="2500" b="1">
              <a:latin typeface="Cambria" pitchFamily="18" charset="0"/>
            </a:endParaRPr>
          </a:p>
          <a:p>
            <a:pPr algn="r" eaLnBrk="1" hangingPunct="1">
              <a:spcBef>
                <a:spcPct val="20000"/>
              </a:spcBef>
            </a:pPr>
            <a:endParaRPr lang="en-US" sz="2500" b="1">
              <a:latin typeface="Cambria" pitchFamily="18" charset="0"/>
            </a:endParaRPr>
          </a:p>
          <a:p>
            <a:pPr eaLnBrk="1" hangingPunct="1">
              <a:spcBef>
                <a:spcPct val="20000"/>
              </a:spcBef>
            </a:pPr>
            <a:endParaRPr lang="en-US" sz="2500">
              <a:latin typeface="Cambria" pitchFamily="18" charset="0"/>
            </a:endParaRPr>
          </a:p>
        </p:txBody>
      </p:sp>
    </p:spTree>
    <p:extLst>
      <p:ext uri="{BB962C8B-B14F-4D97-AF65-F5344CB8AC3E}">
        <p14:creationId xmlns:p14="http://schemas.microsoft.com/office/powerpoint/2010/main" xmlns="" val="32521034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l="22488" r="23192" b="6250"/>
          <a:stretch>
            <a:fillRect/>
          </a:stretch>
        </p:blipFill>
        <p:spPr bwMode="auto">
          <a:xfrm>
            <a:off x="152400" y="0"/>
            <a:ext cx="3681413" cy="3571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6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b="7500"/>
          <a:stretch>
            <a:fillRect/>
          </a:stretch>
        </p:blipFill>
        <p:spPr bwMode="auto">
          <a:xfrm>
            <a:off x="3810000" y="0"/>
            <a:ext cx="5334000" cy="277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68"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l="22488" r="23895"/>
          <a:stretch>
            <a:fillRect/>
          </a:stretch>
        </p:blipFill>
        <p:spPr bwMode="auto">
          <a:xfrm>
            <a:off x="5268913" y="2819400"/>
            <a:ext cx="3494087" cy="3663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69"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b="6250"/>
          <a:stretch>
            <a:fillRect/>
          </a:stretch>
        </p:blipFill>
        <p:spPr bwMode="auto">
          <a:xfrm>
            <a:off x="0" y="4038600"/>
            <a:ext cx="49149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0" y="3657600"/>
            <a:ext cx="5105400" cy="369888"/>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en-US" dirty="0" err="1"/>
              <a:t>Memasukan</a:t>
            </a:r>
            <a:r>
              <a:rPr lang="en-US" dirty="0"/>
              <a:t> </a:t>
            </a:r>
            <a:r>
              <a:rPr lang="en-US" dirty="0" err="1"/>
              <a:t>seluruh</a:t>
            </a:r>
            <a:r>
              <a:rPr lang="en-US" dirty="0"/>
              <a:t> </a:t>
            </a:r>
            <a:r>
              <a:rPr lang="en-US" dirty="0" err="1"/>
              <a:t>catatan</a:t>
            </a:r>
            <a:r>
              <a:rPr lang="en-US" dirty="0"/>
              <a:t> </a:t>
            </a:r>
            <a:r>
              <a:rPr lang="en-US" dirty="0" err="1"/>
              <a:t>artikel</a:t>
            </a:r>
            <a:r>
              <a:rPr lang="en-US" dirty="0"/>
              <a:t> yang </a:t>
            </a:r>
            <a:r>
              <a:rPr lang="en-US" dirty="0" err="1"/>
              <a:t>akan</a:t>
            </a:r>
            <a:r>
              <a:rPr lang="en-US" dirty="0"/>
              <a:t> </a:t>
            </a:r>
            <a:r>
              <a:rPr lang="en-US" dirty="0" err="1"/>
              <a:t>disitir</a:t>
            </a:r>
            <a:endParaRPr lang="en-US" dirty="0"/>
          </a:p>
        </p:txBody>
      </p:sp>
    </p:spTree>
    <p:extLst>
      <p:ext uri="{BB962C8B-B14F-4D97-AF65-F5344CB8AC3E}">
        <p14:creationId xmlns:p14="http://schemas.microsoft.com/office/powerpoint/2010/main" xmlns="" val="38100147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descr="desktop_search"/>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 y="1295400"/>
            <a:ext cx="7724775" cy="433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5028465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 t="6432" r="24516" b="6432"/>
          <a:stretch/>
        </p:blipFill>
        <p:spPr bwMode="auto">
          <a:xfrm>
            <a:off x="741973" y="1268760"/>
            <a:ext cx="6696000" cy="49876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6633476" y="303777"/>
            <a:ext cx="1250855" cy="64633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id-ID" dirty="0" smtClean="0"/>
              <a:t>Kasus </a:t>
            </a:r>
          </a:p>
          <a:p>
            <a:r>
              <a:rPr lang="id-ID" dirty="0" smtClean="0"/>
              <a:t>Pengutipan</a:t>
            </a:r>
            <a:endParaRPr lang="id-ID" dirty="0"/>
          </a:p>
        </p:txBody>
      </p:sp>
    </p:spTree>
    <p:extLst>
      <p:ext uri="{BB962C8B-B14F-4D97-AF65-F5344CB8AC3E}">
        <p14:creationId xmlns:p14="http://schemas.microsoft.com/office/powerpoint/2010/main" xmlns="" val="2935167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0" y="152400"/>
            <a:ext cx="7696200" cy="653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0809746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desktop_search_pdfviewe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 y="69850"/>
            <a:ext cx="8229600" cy="6307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19735724"/>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l="21083" r="23192" b="6250"/>
          <a:stretch>
            <a:fillRect/>
          </a:stretch>
        </p:blipFill>
        <p:spPr bwMode="auto">
          <a:xfrm>
            <a:off x="457200" y="228600"/>
            <a:ext cx="3946525"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3" name="Picture 3"/>
          <p:cNvSpPr>
            <a:spLocks noChangeAspect="1" noChangeArrowheads="1"/>
          </p:cNvSpPr>
          <p:nvPr/>
        </p:nvSpPr>
        <p:spPr bwMode="auto">
          <a:xfrm>
            <a:off x="4343400" y="1828800"/>
            <a:ext cx="3886200" cy="3676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d-ID"/>
          </a:p>
        </p:txBody>
      </p:sp>
      <p:sp>
        <p:nvSpPr>
          <p:cNvPr id="5" name="TextBox 4"/>
          <p:cNvSpPr txBox="1"/>
          <p:nvPr/>
        </p:nvSpPr>
        <p:spPr>
          <a:xfrm>
            <a:off x="4876800" y="228600"/>
            <a:ext cx="4267200" cy="64611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en-US" dirty="0" err="1"/>
              <a:t>Masukan</a:t>
            </a:r>
            <a:r>
              <a:rPr lang="en-US" dirty="0"/>
              <a:t> </a:t>
            </a:r>
            <a:r>
              <a:rPr lang="en-US" dirty="0" err="1"/>
              <a:t>referensi</a:t>
            </a:r>
            <a:r>
              <a:rPr lang="en-US" dirty="0"/>
              <a:t> </a:t>
            </a:r>
            <a:r>
              <a:rPr lang="en-US" dirty="0" err="1"/>
              <a:t>secara</a:t>
            </a:r>
            <a:r>
              <a:rPr lang="en-US" dirty="0"/>
              <a:t> </a:t>
            </a:r>
            <a:r>
              <a:rPr lang="en-US" dirty="0" err="1"/>
              <a:t>otomatis</a:t>
            </a:r>
            <a:r>
              <a:rPr lang="en-US" dirty="0"/>
              <a:t>  </a:t>
            </a:r>
            <a:r>
              <a:rPr lang="en-US" dirty="0" err="1"/>
              <a:t>setelah</a:t>
            </a:r>
            <a:r>
              <a:rPr lang="en-US" dirty="0"/>
              <a:t> </a:t>
            </a:r>
            <a:r>
              <a:rPr lang="en-US" dirty="0" err="1"/>
              <a:t>selesai</a:t>
            </a:r>
            <a:r>
              <a:rPr lang="en-US" dirty="0"/>
              <a:t> </a:t>
            </a:r>
            <a:r>
              <a:rPr lang="en-US" dirty="0" err="1"/>
              <a:t>menulis</a:t>
            </a:r>
            <a:r>
              <a:rPr lang="en-US" dirty="0"/>
              <a:t> </a:t>
            </a:r>
            <a:r>
              <a:rPr lang="en-US" dirty="0" err="1"/>
              <a:t>naskah</a:t>
            </a:r>
            <a:endParaRPr lang="en-US" dirty="0"/>
          </a:p>
        </p:txBody>
      </p:sp>
      <p:sp>
        <p:nvSpPr>
          <p:cNvPr id="6" name="Right Arrow 5"/>
          <p:cNvSpPr/>
          <p:nvPr/>
        </p:nvSpPr>
        <p:spPr>
          <a:xfrm rot="10800000">
            <a:off x="1828800" y="609600"/>
            <a:ext cx="2971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ontent Placeholder 2"/>
          <p:cNvSpPr txBox="1">
            <a:spLocks/>
          </p:cNvSpPr>
          <p:nvPr/>
        </p:nvSpPr>
        <p:spPr>
          <a:xfrm>
            <a:off x="685800" y="5486400"/>
            <a:ext cx="7086600" cy="1066800"/>
          </a:xfrm>
          <a:prstGeom prst="rect">
            <a:avLst/>
          </a:prstGeom>
        </p:spPr>
        <p:txBody>
          <a:bodyPr/>
          <a:lstStyle/>
          <a:p>
            <a:pPr marL="342900" indent="-342900">
              <a:spcBef>
                <a:spcPct val="20000"/>
              </a:spcBef>
              <a:buFont typeface="Arial" charset="0"/>
              <a:buChar char="•"/>
              <a:defRPr/>
            </a:pPr>
            <a:r>
              <a:rPr lang="en-US" sz="2500">
                <a:latin typeface="Cambria" pitchFamily="18" charset="0"/>
                <a:cs typeface="+mn-cs"/>
              </a:rPr>
              <a:t>Posisikan kursor di akhir paper</a:t>
            </a:r>
          </a:p>
          <a:p>
            <a:pPr marL="342900" indent="-342900">
              <a:spcBef>
                <a:spcPct val="20000"/>
              </a:spcBef>
              <a:buFont typeface="Arial" charset="0"/>
              <a:buChar char="•"/>
              <a:defRPr/>
            </a:pPr>
            <a:r>
              <a:rPr lang="en-US" sz="2500">
                <a:latin typeface="Cambria" pitchFamily="18" charset="0"/>
                <a:cs typeface="+mn-cs"/>
              </a:rPr>
              <a:t>Klik ‘Insert Bibliography’</a:t>
            </a:r>
            <a:endParaRPr lang="en-US" sz="2500" dirty="0">
              <a:latin typeface="Cambria" pitchFamily="18" charset="0"/>
              <a:cs typeface="+mn-cs"/>
            </a:endParaRPr>
          </a:p>
        </p:txBody>
      </p:sp>
    </p:spTree>
    <p:extLst>
      <p:ext uri="{BB962C8B-B14F-4D97-AF65-F5344CB8AC3E}">
        <p14:creationId xmlns:p14="http://schemas.microsoft.com/office/powerpoint/2010/main" xmlns="" val="42311329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l="24597" r="24597" b="6250"/>
          <a:stretch>
            <a:fillRect/>
          </a:stretch>
        </p:blipFill>
        <p:spPr bwMode="auto">
          <a:xfrm>
            <a:off x="4876800" y="914400"/>
            <a:ext cx="3822700" cy="396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18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l="22488" r="23192" b="6250"/>
          <a:stretch>
            <a:fillRect/>
          </a:stretch>
        </p:blipFill>
        <p:spPr bwMode="auto">
          <a:xfrm>
            <a:off x="1371600" y="3048000"/>
            <a:ext cx="3657600" cy="354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18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l="23192" r="23895"/>
          <a:stretch>
            <a:fillRect/>
          </a:stretch>
        </p:blipFill>
        <p:spPr bwMode="auto">
          <a:xfrm>
            <a:off x="838200" y="228600"/>
            <a:ext cx="3144838" cy="3341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4876800" y="0"/>
            <a:ext cx="4267200" cy="64611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en-US" dirty="0" err="1"/>
              <a:t>Merubah</a:t>
            </a:r>
            <a:r>
              <a:rPr lang="en-US" dirty="0"/>
              <a:t> </a:t>
            </a:r>
            <a:r>
              <a:rPr lang="en-US" dirty="0" err="1"/>
              <a:t>Otomatis</a:t>
            </a:r>
            <a:r>
              <a:rPr lang="en-US" dirty="0"/>
              <a:t> </a:t>
            </a:r>
            <a:r>
              <a:rPr lang="en-US" dirty="0" err="1"/>
              <a:t>gaya</a:t>
            </a:r>
            <a:r>
              <a:rPr lang="en-US" dirty="0"/>
              <a:t> </a:t>
            </a:r>
            <a:r>
              <a:rPr lang="en-US" dirty="0" err="1"/>
              <a:t>sitasi</a:t>
            </a:r>
            <a:r>
              <a:rPr lang="en-US" dirty="0"/>
              <a:t> </a:t>
            </a:r>
            <a:r>
              <a:rPr lang="en-US" dirty="0" err="1"/>
              <a:t>sesuai</a:t>
            </a:r>
            <a:r>
              <a:rPr lang="en-US" dirty="0"/>
              <a:t> </a:t>
            </a:r>
            <a:r>
              <a:rPr lang="en-US" dirty="0" err="1"/>
              <a:t>dengan</a:t>
            </a:r>
            <a:r>
              <a:rPr lang="en-US" dirty="0"/>
              <a:t> </a:t>
            </a:r>
            <a:r>
              <a:rPr lang="en-US" dirty="0" err="1"/>
              <a:t>keinginan</a:t>
            </a:r>
            <a:r>
              <a:rPr lang="en-US" dirty="0"/>
              <a:t> </a:t>
            </a:r>
            <a:r>
              <a:rPr lang="en-US" dirty="0" err="1"/>
              <a:t>pengelola</a:t>
            </a:r>
            <a:r>
              <a:rPr lang="en-US" dirty="0"/>
              <a:t> </a:t>
            </a:r>
            <a:r>
              <a:rPr lang="en-US" dirty="0" err="1"/>
              <a:t>jurnal</a:t>
            </a:r>
            <a:endParaRPr lang="en-US" dirty="0"/>
          </a:p>
        </p:txBody>
      </p:sp>
      <p:sp>
        <p:nvSpPr>
          <p:cNvPr id="6" name="Right Arrow 5"/>
          <p:cNvSpPr/>
          <p:nvPr/>
        </p:nvSpPr>
        <p:spPr>
          <a:xfrm rot="10800000">
            <a:off x="2743200" y="457200"/>
            <a:ext cx="2057400" cy="152400"/>
          </a:xfrm>
          <a:prstGeom prst="rightArrow">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xmlns="" val="25070681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ChangeArrowheads="1"/>
          </p:cNvSpPr>
          <p:nvPr/>
        </p:nvSpPr>
        <p:spPr bwMode="auto">
          <a:xfrm>
            <a:off x="5232400" y="228600"/>
            <a:ext cx="3911600" cy="369888"/>
          </a:xfrm>
          <a:prstGeom prst="rect">
            <a:avLst/>
          </a:prstGeom>
          <a:ln/>
          <a:extLst/>
        </p:spPr>
        <p:style>
          <a:lnRef idx="1">
            <a:schemeClr val="accent6"/>
          </a:lnRef>
          <a:fillRef idx="2">
            <a:schemeClr val="accent6"/>
          </a:fillRef>
          <a:effectRef idx="1">
            <a:schemeClr val="accent6"/>
          </a:effectRef>
          <a:fontRef idx="minor">
            <a:schemeClr val="dk1"/>
          </a:fontRef>
        </p:style>
        <p:txBody>
          <a:bodyPr wrap="none">
            <a:spAutoFit/>
          </a:bodyPr>
          <a:lstStyle/>
          <a:p>
            <a:r>
              <a:rPr lang="en-US" b="1" dirty="0"/>
              <a:t>GRUP DAN SHARING PUBLIKASI </a:t>
            </a:r>
          </a:p>
        </p:txBody>
      </p:sp>
      <p:pic>
        <p:nvPicPr>
          <p:cNvPr id="63490" name="Picture 2" descr="1"/>
          <p:cNvPicPr>
            <a:picLocks noChangeAspect="1" noChangeArrowheads="1"/>
          </p:cNvPicPr>
          <p:nvPr/>
        </p:nvPicPr>
        <p:blipFill>
          <a:blip r:embed="rId3" cstate="print"/>
          <a:srcRect/>
          <a:stretch>
            <a:fillRect/>
          </a:stretch>
        </p:blipFill>
        <p:spPr bwMode="auto">
          <a:xfrm>
            <a:off x="1828800" y="1447800"/>
            <a:ext cx="6324600" cy="4741201"/>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sp>
        <p:nvSpPr>
          <p:cNvPr id="63491" name="Rectangle 3"/>
          <p:cNvSpPr>
            <a:spLocks noChangeArrowheads="1"/>
          </p:cNvSpPr>
          <p:nvPr/>
        </p:nvSpPr>
        <p:spPr bwMode="auto">
          <a:xfrm>
            <a:off x="0" y="685800"/>
            <a:ext cx="1752600" cy="52387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chor="ctr">
            <a:spAutoFit/>
          </a:bodyPr>
          <a:lstStyle/>
          <a:p>
            <a:pPr eaLnBrk="0" hangingPunct="0">
              <a:defRPr/>
            </a:pPr>
            <a:r>
              <a:rPr lang="en-US" sz="1400" b="1" dirty="0" err="1">
                <a:solidFill>
                  <a:schemeClr val="tx1"/>
                </a:solidFill>
                <a:latin typeface="Cambria" pitchFamily="18" charset="0"/>
                <a:ea typeface="Times New Roman" pitchFamily="18" charset="0"/>
                <a:cs typeface="Arial" pitchFamily="34" charset="0"/>
              </a:rPr>
              <a:t>Membuat</a:t>
            </a:r>
            <a:r>
              <a:rPr lang="en-US" sz="1400" b="1" dirty="0">
                <a:solidFill>
                  <a:schemeClr val="tx1"/>
                </a:solidFill>
                <a:latin typeface="Cambria" pitchFamily="18" charset="0"/>
                <a:ea typeface="Times New Roman" pitchFamily="18" charset="0"/>
                <a:cs typeface="Arial" pitchFamily="34" charset="0"/>
              </a:rPr>
              <a:t> Group</a:t>
            </a:r>
            <a:endParaRPr lang="en-US" sz="1400" dirty="0">
              <a:solidFill>
                <a:schemeClr val="tx1"/>
              </a:solidFill>
              <a:latin typeface="Arial" pitchFamily="34" charset="0"/>
              <a:cs typeface="Arial" pitchFamily="34" charset="0"/>
            </a:endParaRPr>
          </a:p>
          <a:p>
            <a:pPr eaLnBrk="0" hangingPunct="0">
              <a:defRPr/>
            </a:pPr>
            <a:endParaRPr lang="en-US" sz="14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xmlns="" val="14150115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2"/>
          <p:cNvPicPr>
            <a:picLocks noChangeAspect="1" noChangeArrowheads="1"/>
          </p:cNvPicPr>
          <p:nvPr/>
        </p:nvPicPr>
        <p:blipFill>
          <a:blip r:embed="rId3" cstate="print"/>
          <a:srcRect/>
          <a:stretch>
            <a:fillRect/>
          </a:stretch>
        </p:blipFill>
        <p:spPr bwMode="auto">
          <a:xfrm>
            <a:off x="304800" y="1371600"/>
            <a:ext cx="6223727" cy="20574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4515" name="Rectangle 3"/>
          <p:cNvSpPr>
            <a:spLocks noChangeArrowheads="1"/>
          </p:cNvSpPr>
          <p:nvPr/>
        </p:nvSpPr>
        <p:spPr bwMode="auto">
          <a:xfrm>
            <a:off x="1524000" y="304800"/>
            <a:ext cx="6705600" cy="707886"/>
          </a:xfrm>
          <a:prstGeom prst="rect">
            <a:avLst/>
          </a:prstGeom>
          <a:ln>
            <a:noFill/>
            <a:headEnd/>
            <a:tailEn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1">
            <a:schemeClr val="accent6"/>
          </a:lnRef>
          <a:fillRef idx="3">
            <a:schemeClr val="accent6"/>
          </a:fillRef>
          <a:effectRef idx="2">
            <a:schemeClr val="accent6"/>
          </a:effectRef>
          <a:fontRef idx="minor">
            <a:schemeClr val="lt1"/>
          </a:fontRef>
        </p:style>
        <p:txBody>
          <a:bodyPr anchor="ctr">
            <a:spAutoFit/>
          </a:bodyPr>
          <a:lstStyle/>
          <a:p>
            <a:pPr eaLnBrk="0" hangingPunct="0">
              <a:defRPr/>
            </a:pPr>
            <a:r>
              <a:rPr lang="en-US" sz="2000" b="1" dirty="0" err="1">
                <a:solidFill>
                  <a:schemeClr val="tx1"/>
                </a:solidFill>
                <a:latin typeface="Cambria" pitchFamily="18" charset="0"/>
                <a:ea typeface="Times New Roman" pitchFamily="18" charset="0"/>
                <a:cs typeface="Arial" pitchFamily="34" charset="0"/>
              </a:rPr>
              <a:t>Menambahkan</a:t>
            </a:r>
            <a:r>
              <a:rPr lang="en-US" sz="2000" b="1" dirty="0">
                <a:solidFill>
                  <a:schemeClr val="tx1"/>
                </a:solidFill>
                <a:latin typeface="Cambria" pitchFamily="18" charset="0"/>
                <a:ea typeface="Times New Roman" pitchFamily="18" charset="0"/>
                <a:cs typeface="Arial" pitchFamily="34" charset="0"/>
              </a:rPr>
              <a:t> </a:t>
            </a:r>
            <a:r>
              <a:rPr lang="en-US" sz="2000" b="1" dirty="0" err="1">
                <a:solidFill>
                  <a:schemeClr val="tx1"/>
                </a:solidFill>
                <a:latin typeface="Cambria" pitchFamily="18" charset="0"/>
                <a:ea typeface="Times New Roman" pitchFamily="18" charset="0"/>
                <a:cs typeface="Arial" pitchFamily="34" charset="0"/>
              </a:rPr>
              <a:t>Anggota</a:t>
            </a:r>
            <a:r>
              <a:rPr lang="en-US" sz="2000" b="1" dirty="0">
                <a:solidFill>
                  <a:schemeClr val="tx1"/>
                </a:solidFill>
                <a:latin typeface="Cambria" pitchFamily="18" charset="0"/>
                <a:ea typeface="Times New Roman" pitchFamily="18" charset="0"/>
                <a:cs typeface="Arial" pitchFamily="34" charset="0"/>
              </a:rPr>
              <a:t> </a:t>
            </a:r>
            <a:r>
              <a:rPr lang="en-US" sz="2000" b="1" dirty="0" err="1">
                <a:solidFill>
                  <a:schemeClr val="tx1"/>
                </a:solidFill>
                <a:latin typeface="Cambria" pitchFamily="18" charset="0"/>
                <a:ea typeface="Times New Roman" pitchFamily="18" charset="0"/>
                <a:cs typeface="Arial" pitchFamily="34" charset="0"/>
              </a:rPr>
              <a:t>dan</a:t>
            </a:r>
            <a:r>
              <a:rPr lang="en-US" sz="2000" b="1" dirty="0">
                <a:solidFill>
                  <a:schemeClr val="tx1"/>
                </a:solidFill>
                <a:latin typeface="Cambria" pitchFamily="18" charset="0"/>
                <a:ea typeface="Times New Roman" pitchFamily="18" charset="0"/>
                <a:cs typeface="Arial" pitchFamily="34" charset="0"/>
              </a:rPr>
              <a:t> </a:t>
            </a:r>
            <a:r>
              <a:rPr lang="en-US" sz="2000" b="1" dirty="0" err="1">
                <a:solidFill>
                  <a:schemeClr val="tx1"/>
                </a:solidFill>
                <a:latin typeface="Cambria" pitchFamily="18" charset="0"/>
                <a:ea typeface="Times New Roman" pitchFamily="18" charset="0"/>
                <a:cs typeface="Arial" pitchFamily="34" charset="0"/>
              </a:rPr>
              <a:t>Dokumen</a:t>
            </a:r>
            <a:r>
              <a:rPr lang="en-US" sz="2000" b="1" dirty="0">
                <a:solidFill>
                  <a:schemeClr val="tx1"/>
                </a:solidFill>
                <a:latin typeface="Cambria" pitchFamily="18" charset="0"/>
                <a:ea typeface="Times New Roman" pitchFamily="18" charset="0"/>
                <a:cs typeface="Arial" pitchFamily="34" charset="0"/>
              </a:rPr>
              <a:t> </a:t>
            </a:r>
            <a:r>
              <a:rPr lang="en-US" sz="2000" b="1" dirty="0" err="1">
                <a:solidFill>
                  <a:schemeClr val="tx1"/>
                </a:solidFill>
                <a:latin typeface="Cambria" pitchFamily="18" charset="0"/>
                <a:ea typeface="Times New Roman" pitchFamily="18" charset="0"/>
                <a:cs typeface="Arial" pitchFamily="34" charset="0"/>
              </a:rPr>
              <a:t>Dalam</a:t>
            </a:r>
            <a:r>
              <a:rPr lang="en-US" sz="2000" b="1" dirty="0">
                <a:solidFill>
                  <a:schemeClr val="tx1"/>
                </a:solidFill>
                <a:latin typeface="Cambria" pitchFamily="18" charset="0"/>
                <a:ea typeface="Times New Roman" pitchFamily="18" charset="0"/>
                <a:cs typeface="Arial" pitchFamily="34" charset="0"/>
              </a:rPr>
              <a:t> Group</a:t>
            </a:r>
            <a:endParaRPr lang="en-US" sz="2000" dirty="0">
              <a:solidFill>
                <a:schemeClr val="tx1"/>
              </a:solidFill>
              <a:latin typeface="Arial" pitchFamily="34" charset="0"/>
              <a:cs typeface="Arial" pitchFamily="34" charset="0"/>
            </a:endParaRPr>
          </a:p>
          <a:p>
            <a:pPr eaLnBrk="0" hangingPunct="0">
              <a:defRPr/>
            </a:pPr>
            <a:endParaRPr lang="en-US" sz="2000" dirty="0">
              <a:solidFill>
                <a:schemeClr val="tx1"/>
              </a:solidFill>
              <a:latin typeface="Arial" pitchFamily="34" charset="0"/>
              <a:cs typeface="Arial" pitchFamily="34" charset="0"/>
            </a:endParaRPr>
          </a:p>
        </p:txBody>
      </p:sp>
      <p:pic>
        <p:nvPicPr>
          <p:cNvPr id="64516" name="Picture 4" descr="3"/>
          <p:cNvPicPr>
            <a:picLocks noChangeAspect="1" noChangeArrowheads="1"/>
          </p:cNvPicPr>
          <p:nvPr/>
        </p:nvPicPr>
        <p:blipFill>
          <a:blip r:embed="rId4" cstate="print"/>
          <a:srcRect/>
          <a:stretch>
            <a:fillRect/>
          </a:stretch>
        </p:blipFill>
        <p:spPr bwMode="auto">
          <a:xfrm>
            <a:off x="3680546" y="2895600"/>
            <a:ext cx="5158654" cy="376575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xmlns="" val="2828337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533400" y="152400"/>
            <a:ext cx="8229600" cy="762000"/>
          </a:xfrm>
        </p:spPr>
        <p:txBody>
          <a:bodyPr/>
          <a:lstStyle/>
          <a:p>
            <a:pPr algn="r" eaLnBrk="1" hangingPunct="1"/>
            <a:r>
              <a:rPr lang="en-US" b="1" smtClean="0">
                <a:solidFill>
                  <a:srgbClr val="990000"/>
                </a:solidFill>
              </a:rPr>
              <a:t>Mendeley Web</a:t>
            </a:r>
          </a:p>
        </p:txBody>
      </p:sp>
      <p:sp>
        <p:nvSpPr>
          <p:cNvPr id="3" name="Content Placeholder 2"/>
          <p:cNvSpPr>
            <a:spLocks noGrp="1"/>
          </p:cNvSpPr>
          <p:nvPr>
            <p:ph idx="1"/>
          </p:nvPr>
        </p:nvSpPr>
        <p:spPr>
          <a:xfrm>
            <a:off x="685800" y="4495800"/>
            <a:ext cx="7086600" cy="838200"/>
          </a:xfrm>
        </p:spPr>
        <p:txBody>
          <a:bodyPr rtlCol="0">
            <a:normAutofit fontScale="92500" lnSpcReduction="10000"/>
          </a:bodyPr>
          <a:lstStyle/>
          <a:p>
            <a:pPr eaLnBrk="1" fontAlgn="auto" hangingPunct="1">
              <a:spcAft>
                <a:spcPts val="0"/>
              </a:spcAft>
              <a:buFont typeface="Arial" pitchFamily="34" charset="0"/>
              <a:buChar char="•"/>
              <a:defRPr/>
            </a:pPr>
            <a:r>
              <a:rPr lang="en-US" sz="2500" dirty="0" err="1" smtClean="0">
                <a:latin typeface="Cambria" pitchFamily="18" charset="0"/>
              </a:rPr>
              <a:t>Jalankan</a:t>
            </a:r>
            <a:r>
              <a:rPr lang="en-US" sz="2500" dirty="0" smtClean="0">
                <a:latin typeface="Cambria" pitchFamily="18" charset="0"/>
              </a:rPr>
              <a:t> </a:t>
            </a:r>
            <a:r>
              <a:rPr lang="en-US" sz="2500" dirty="0" err="1" smtClean="0">
                <a:latin typeface="Cambria" pitchFamily="18" charset="0"/>
              </a:rPr>
              <a:t>Mendeley</a:t>
            </a:r>
            <a:r>
              <a:rPr lang="en-US" sz="2500" dirty="0" smtClean="0">
                <a:latin typeface="Cambria" pitchFamily="18" charset="0"/>
              </a:rPr>
              <a:t> desktop</a:t>
            </a:r>
          </a:p>
          <a:p>
            <a:pPr eaLnBrk="1" fontAlgn="auto" hangingPunct="1">
              <a:spcAft>
                <a:spcPts val="0"/>
              </a:spcAft>
              <a:buFont typeface="Arial" pitchFamily="34" charset="0"/>
              <a:buChar char="•"/>
              <a:defRPr/>
            </a:pPr>
            <a:r>
              <a:rPr lang="en-US" sz="2500" dirty="0" err="1" smtClean="0">
                <a:latin typeface="Cambria" pitchFamily="18" charset="0"/>
              </a:rPr>
              <a:t>Klik</a:t>
            </a:r>
            <a:r>
              <a:rPr lang="en-US" sz="2500" dirty="0" smtClean="0">
                <a:latin typeface="Cambria" pitchFamily="18" charset="0"/>
              </a:rPr>
              <a:t> ‘Sync Library’</a:t>
            </a:r>
          </a:p>
        </p:txBody>
      </p:sp>
      <p:sp>
        <p:nvSpPr>
          <p:cNvPr id="18" name="Content Placeholder 2"/>
          <p:cNvSpPr txBox="1">
            <a:spLocks/>
          </p:cNvSpPr>
          <p:nvPr/>
        </p:nvSpPr>
        <p:spPr>
          <a:xfrm>
            <a:off x="2667000" y="838200"/>
            <a:ext cx="5943600" cy="685800"/>
          </a:xfrm>
          <a:prstGeom prst="rect">
            <a:avLst/>
          </a:prstGeom>
        </p:spPr>
        <p:txBody>
          <a:bodyPr>
            <a:normAutofit/>
          </a:bodyPr>
          <a:lstStyle/>
          <a:p>
            <a:pPr marL="342900" indent="-342900" algn="r" fontAlgn="auto">
              <a:spcBef>
                <a:spcPct val="20000"/>
              </a:spcBef>
              <a:spcAft>
                <a:spcPts val="0"/>
              </a:spcAft>
              <a:defRPr/>
            </a:pPr>
            <a:r>
              <a:rPr lang="en-US" sz="2500" b="1" dirty="0" err="1">
                <a:latin typeface="Cambria" pitchFamily="18" charset="0"/>
                <a:cs typeface="+mn-cs"/>
              </a:rPr>
              <a:t>Sinkronisasi</a:t>
            </a:r>
            <a:r>
              <a:rPr lang="en-US" sz="2500" b="1" dirty="0">
                <a:latin typeface="Cambria" pitchFamily="18" charset="0"/>
                <a:cs typeface="+mn-cs"/>
              </a:rPr>
              <a:t> </a:t>
            </a:r>
            <a:r>
              <a:rPr lang="en-US" sz="2500" b="1" dirty="0" err="1">
                <a:latin typeface="Cambria" pitchFamily="18" charset="0"/>
                <a:cs typeface="+mn-cs"/>
              </a:rPr>
              <a:t>Mendeley</a:t>
            </a:r>
            <a:r>
              <a:rPr lang="en-US" sz="2500" b="1" dirty="0">
                <a:latin typeface="Cambria" pitchFamily="18" charset="0"/>
                <a:cs typeface="+mn-cs"/>
              </a:rPr>
              <a:t> desktop dg Web</a:t>
            </a:r>
          </a:p>
          <a:p>
            <a:pPr marL="342900" indent="-342900" algn="r" fontAlgn="auto">
              <a:spcBef>
                <a:spcPct val="20000"/>
              </a:spcBef>
              <a:spcAft>
                <a:spcPts val="0"/>
              </a:spcAft>
              <a:defRPr/>
            </a:pPr>
            <a:endParaRPr lang="en-US" sz="2500" b="1" dirty="0">
              <a:latin typeface="Cambria" pitchFamily="18" charset="0"/>
              <a:cs typeface="+mn-cs"/>
            </a:endParaRPr>
          </a:p>
          <a:p>
            <a:pPr marL="342900" indent="-342900" algn="r" fontAlgn="auto">
              <a:spcBef>
                <a:spcPct val="20000"/>
              </a:spcBef>
              <a:spcAft>
                <a:spcPts val="0"/>
              </a:spcAft>
              <a:defRPr/>
            </a:pPr>
            <a:endParaRPr lang="en-US" sz="2500" b="1" dirty="0">
              <a:latin typeface="Cambria" pitchFamily="18" charset="0"/>
              <a:cs typeface="+mn-cs"/>
            </a:endParaRPr>
          </a:p>
          <a:p>
            <a:pPr marL="342900" indent="-342900" fontAlgn="auto">
              <a:spcBef>
                <a:spcPct val="20000"/>
              </a:spcBef>
              <a:spcAft>
                <a:spcPts val="0"/>
              </a:spcAft>
              <a:defRPr/>
            </a:pPr>
            <a:endParaRPr lang="en-US" sz="2500" dirty="0">
              <a:latin typeface="Cambria" pitchFamily="18" charset="0"/>
              <a:cs typeface="+mn-cs"/>
            </a:endParaRPr>
          </a:p>
        </p:txBody>
      </p:sp>
      <p:pic>
        <p:nvPicPr>
          <p:cNvPr id="96261" name="Picture 2" descr="C:\Users\FAIZUD~1\AppData\Local\Temp\SNAGHTML2c8620.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0" y="2209800"/>
            <a:ext cx="782955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117275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609600"/>
          </a:xfrm>
        </p:spPr>
        <p:txBody>
          <a:bodyPr rtlCol="0">
            <a:normAutofit fontScale="90000"/>
          </a:bodyPr>
          <a:lstStyle/>
          <a:p>
            <a:pPr algn="r" eaLnBrk="1" fontAlgn="auto" hangingPunct="1">
              <a:spcAft>
                <a:spcPts val="0"/>
              </a:spcAft>
              <a:defRPr/>
            </a:pPr>
            <a:r>
              <a:rPr lang="en-US" b="1" dirty="0" err="1" smtClean="0">
                <a:solidFill>
                  <a:srgbClr val="990000"/>
                </a:solidFill>
              </a:rPr>
              <a:t>Mendeley</a:t>
            </a:r>
            <a:r>
              <a:rPr lang="en-US" b="1" dirty="0" smtClean="0">
                <a:solidFill>
                  <a:srgbClr val="990000"/>
                </a:solidFill>
              </a:rPr>
              <a:t> Web</a:t>
            </a:r>
            <a:endParaRPr lang="en-US" b="1" dirty="0">
              <a:solidFill>
                <a:srgbClr val="990000"/>
              </a:solidFill>
            </a:endParaRPr>
          </a:p>
        </p:txBody>
      </p:sp>
      <p:sp>
        <p:nvSpPr>
          <p:cNvPr id="18" name="Content Placeholder 2"/>
          <p:cNvSpPr txBox="1">
            <a:spLocks/>
          </p:cNvSpPr>
          <p:nvPr/>
        </p:nvSpPr>
        <p:spPr>
          <a:xfrm>
            <a:off x="2819400" y="609600"/>
            <a:ext cx="5943600" cy="685800"/>
          </a:xfrm>
          <a:prstGeom prst="rect">
            <a:avLst/>
          </a:prstGeom>
        </p:spPr>
        <p:txBody>
          <a:bodyPr>
            <a:normAutofit/>
          </a:bodyPr>
          <a:lstStyle/>
          <a:p>
            <a:pPr marL="342900" indent="-342900" algn="r" fontAlgn="auto">
              <a:spcBef>
                <a:spcPct val="20000"/>
              </a:spcBef>
              <a:spcAft>
                <a:spcPts val="0"/>
              </a:spcAft>
              <a:defRPr/>
            </a:pPr>
            <a:r>
              <a:rPr lang="en-US" sz="2500" b="1" dirty="0" err="1">
                <a:latin typeface="Cambria" pitchFamily="18" charset="0"/>
                <a:cs typeface="+mn-cs"/>
              </a:rPr>
              <a:t>Tampilan</a:t>
            </a:r>
            <a:r>
              <a:rPr lang="en-US" sz="2500" b="1" dirty="0">
                <a:latin typeface="Cambria" pitchFamily="18" charset="0"/>
                <a:cs typeface="+mn-cs"/>
              </a:rPr>
              <a:t> </a:t>
            </a:r>
            <a:r>
              <a:rPr lang="en-US" sz="2500" b="1" dirty="0" err="1">
                <a:latin typeface="Cambria" pitchFamily="18" charset="0"/>
                <a:cs typeface="+mn-cs"/>
              </a:rPr>
              <a:t>Mendeley</a:t>
            </a:r>
            <a:r>
              <a:rPr lang="en-US" sz="2500" b="1" dirty="0">
                <a:latin typeface="Cambria" pitchFamily="18" charset="0"/>
                <a:cs typeface="+mn-cs"/>
              </a:rPr>
              <a:t> library </a:t>
            </a:r>
            <a:r>
              <a:rPr lang="en-US" sz="2500" b="1" dirty="0" err="1">
                <a:latin typeface="Cambria" pitchFamily="18" charset="0"/>
                <a:cs typeface="+mn-cs"/>
              </a:rPr>
              <a:t>versi</a:t>
            </a:r>
            <a:r>
              <a:rPr lang="en-US" sz="2500" b="1" dirty="0">
                <a:latin typeface="Cambria" pitchFamily="18" charset="0"/>
                <a:cs typeface="+mn-cs"/>
              </a:rPr>
              <a:t> Web</a:t>
            </a:r>
          </a:p>
          <a:p>
            <a:pPr marL="342900" indent="-342900" algn="r" fontAlgn="auto">
              <a:spcBef>
                <a:spcPct val="20000"/>
              </a:spcBef>
              <a:spcAft>
                <a:spcPts val="0"/>
              </a:spcAft>
              <a:defRPr/>
            </a:pPr>
            <a:endParaRPr lang="en-US" sz="2500" b="1" dirty="0">
              <a:latin typeface="Cambria" pitchFamily="18" charset="0"/>
              <a:cs typeface="+mn-cs"/>
            </a:endParaRPr>
          </a:p>
          <a:p>
            <a:pPr marL="342900" indent="-342900" algn="r" fontAlgn="auto">
              <a:spcBef>
                <a:spcPct val="20000"/>
              </a:spcBef>
              <a:spcAft>
                <a:spcPts val="0"/>
              </a:spcAft>
              <a:defRPr/>
            </a:pPr>
            <a:endParaRPr lang="en-US" sz="2500" b="1" dirty="0">
              <a:latin typeface="Cambria" pitchFamily="18" charset="0"/>
              <a:cs typeface="+mn-cs"/>
            </a:endParaRPr>
          </a:p>
          <a:p>
            <a:pPr marL="342900" indent="-342900" fontAlgn="auto">
              <a:spcBef>
                <a:spcPct val="20000"/>
              </a:spcBef>
              <a:spcAft>
                <a:spcPts val="0"/>
              </a:spcAft>
              <a:defRPr/>
            </a:pPr>
            <a:endParaRPr lang="en-US" sz="2500" dirty="0">
              <a:latin typeface="Cambria" pitchFamily="18" charset="0"/>
              <a:cs typeface="+mn-cs"/>
            </a:endParaRPr>
          </a:p>
        </p:txBody>
      </p:sp>
      <p:pic>
        <p:nvPicPr>
          <p:cNvPr id="97284" name="Picture 2" descr="C:\Users\FAIZUD~1\AppData\Local\Temp\SNAGHTML2d91c4.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057275"/>
            <a:ext cx="9144000" cy="564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34144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41"/>
          <p:cNvGraphicFramePr>
            <a:graphicFrameLocks noGrp="1"/>
          </p:cNvGraphicFramePr>
          <p:nvPr/>
        </p:nvGraphicFramePr>
        <p:xfrm>
          <a:off x="2590800" y="4419600"/>
          <a:ext cx="6097588" cy="1446213"/>
        </p:xfrm>
        <a:graphic>
          <a:graphicData uri="http://schemas.openxmlformats.org/drawingml/2006/table">
            <a:tbl>
              <a:tblPr/>
              <a:tblGrid>
                <a:gridCol w="642979"/>
                <a:gridCol w="5454609"/>
              </a:tblGrid>
              <a:tr h="434975">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ambria" pitchFamily="18" charset="0"/>
                        </a:rPr>
                        <a:t>1</a:t>
                      </a:r>
                    </a:p>
                  </a:txBody>
                  <a:tcPr marL="91437" marR="91437" horzOverflow="overflow">
                    <a:lnL>
                      <a:noFill/>
                    </a:lnL>
                    <a:lnR>
                      <a:noFill/>
                    </a:lnR>
                    <a:lnT>
                      <a:noFill/>
                    </a:lnT>
                    <a:lnB w="38100" cap="flat" cmpd="sng" algn="ctr">
                      <a:solidFill>
                        <a:srgbClr val="FFFFFF"/>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Cambria" pitchFamily="18" charset="0"/>
                          <a:cs typeface="Arial" pitchFamily="34" charset="0"/>
                        </a:rPr>
                        <a:t>Paper  - </a:t>
                      </a:r>
                      <a:r>
                        <a:rPr kumimoji="0" lang="en-US" sz="1800" b="0" i="0" u="none" strike="noStrike" cap="none" normalizeH="0" baseline="0" dirty="0" err="1" smtClean="0">
                          <a:ln>
                            <a:noFill/>
                          </a:ln>
                          <a:solidFill>
                            <a:schemeClr val="tx1"/>
                          </a:solidFill>
                          <a:effectLst/>
                          <a:latin typeface="Cambria" pitchFamily="18" charset="0"/>
                          <a:cs typeface="Arial" pitchFamily="34" charset="0"/>
                        </a:rPr>
                        <a:t>untuk</a:t>
                      </a:r>
                      <a:r>
                        <a:rPr kumimoji="0" lang="en-US" sz="1800" b="0" i="0" u="none" strike="noStrike" cap="none" normalizeH="0" baseline="0" dirty="0" smtClean="0">
                          <a:ln>
                            <a:noFill/>
                          </a:ln>
                          <a:solidFill>
                            <a:schemeClr val="tx1"/>
                          </a:solidFill>
                          <a:effectLst/>
                          <a:latin typeface="Cambria" pitchFamily="18" charset="0"/>
                          <a:cs typeface="Arial" pitchFamily="34" charset="0"/>
                        </a:rPr>
                        <a:t> </a:t>
                      </a:r>
                      <a:r>
                        <a:rPr kumimoji="0" lang="en-US" sz="1800" b="0" i="0" u="none" strike="noStrike" cap="none" normalizeH="0" baseline="0" dirty="0" err="1" smtClean="0">
                          <a:ln>
                            <a:noFill/>
                          </a:ln>
                          <a:solidFill>
                            <a:schemeClr val="tx1"/>
                          </a:solidFill>
                          <a:effectLst/>
                          <a:latin typeface="Cambria" pitchFamily="18" charset="0"/>
                          <a:cs typeface="Arial" pitchFamily="34" charset="0"/>
                        </a:rPr>
                        <a:t>menelusur</a:t>
                      </a:r>
                      <a:r>
                        <a:rPr kumimoji="0" lang="en-US" sz="1800" b="0" i="0" u="none" strike="noStrike" cap="none" normalizeH="0" baseline="0" dirty="0" smtClean="0">
                          <a:ln>
                            <a:noFill/>
                          </a:ln>
                          <a:solidFill>
                            <a:schemeClr val="tx1"/>
                          </a:solidFill>
                          <a:effectLst/>
                          <a:latin typeface="Cambria" pitchFamily="18" charset="0"/>
                          <a:cs typeface="Arial" pitchFamily="34" charset="0"/>
                        </a:rPr>
                        <a:t> </a:t>
                      </a:r>
                      <a:r>
                        <a:rPr kumimoji="0" lang="en-US" sz="1800" b="0" i="0" u="none" strike="noStrike" cap="none" normalizeH="0" baseline="0" dirty="0" err="1" smtClean="0">
                          <a:ln>
                            <a:noFill/>
                          </a:ln>
                          <a:solidFill>
                            <a:schemeClr val="tx1"/>
                          </a:solidFill>
                          <a:effectLst/>
                          <a:latin typeface="Cambria" pitchFamily="18" charset="0"/>
                          <a:cs typeface="Arial" pitchFamily="34" charset="0"/>
                        </a:rPr>
                        <a:t>referensi</a:t>
                      </a:r>
                      <a:endParaRPr kumimoji="0" lang="en-US" sz="1800" b="0" i="0" u="none" strike="noStrike" cap="none" normalizeH="0" baseline="0" dirty="0" smtClean="0">
                        <a:ln>
                          <a:noFill/>
                        </a:ln>
                        <a:solidFill>
                          <a:schemeClr val="tx1"/>
                        </a:solidFill>
                        <a:effectLst/>
                        <a:latin typeface="Cambria" pitchFamily="18" charset="0"/>
                        <a:cs typeface="Arial" pitchFamily="34" charset="0"/>
                      </a:endParaRPr>
                    </a:p>
                  </a:txBody>
                  <a:tcPr marL="91437" marR="91437" anchor="ctr" horzOverflow="overflow">
                    <a:lnL>
                      <a:noFill/>
                    </a:lnL>
                    <a:lnR>
                      <a:noFill/>
                    </a:lnR>
                    <a:lnT>
                      <a:noFill/>
                    </a:lnT>
                    <a:lnB w="38100" cap="flat" cmpd="sng" algn="ctr">
                      <a:solidFill>
                        <a:srgbClr val="FFFFFF"/>
                      </a:solidFill>
                      <a:prstDash val="solid"/>
                      <a:round/>
                      <a:headEnd type="none" w="med" len="med"/>
                      <a:tailEnd type="none" w="med" len="med"/>
                    </a:lnB>
                    <a:lnTlToBr>
                      <a:noFill/>
                    </a:lnTlToBr>
                    <a:lnBlToTr>
                      <a:noFill/>
                    </a:lnBlToTr>
                    <a:solidFill>
                      <a:srgbClr val="F9F9F9"/>
                    </a:solidFill>
                  </a:tcPr>
                </a:tc>
              </a:tr>
              <a:tr h="46355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ambria" pitchFamily="18" charset="0"/>
                        </a:rPr>
                        <a:t>2</a:t>
                      </a:r>
                    </a:p>
                  </a:txBody>
                  <a:tcPr marL="91437" marR="91437" horzOverflow="overflow">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Cambria" pitchFamily="18" charset="0"/>
                          <a:cs typeface="Arial" pitchFamily="34" charset="0"/>
                        </a:rPr>
                        <a:t>Group - </a:t>
                      </a:r>
                      <a:r>
                        <a:rPr kumimoji="0" lang="en-US" sz="1800" b="0" i="0" u="none" strike="noStrike" cap="none" normalizeH="0" baseline="0" dirty="0" err="1" smtClean="0">
                          <a:ln>
                            <a:noFill/>
                          </a:ln>
                          <a:solidFill>
                            <a:schemeClr val="tx1"/>
                          </a:solidFill>
                          <a:effectLst/>
                          <a:latin typeface="Cambria" pitchFamily="18" charset="0"/>
                          <a:cs typeface="Arial" pitchFamily="34" charset="0"/>
                        </a:rPr>
                        <a:t>untuk</a:t>
                      </a:r>
                      <a:r>
                        <a:rPr kumimoji="0" lang="en-US" sz="1800" b="0" i="0" u="none" strike="noStrike" cap="none" normalizeH="0" baseline="0" dirty="0" smtClean="0">
                          <a:ln>
                            <a:noFill/>
                          </a:ln>
                          <a:solidFill>
                            <a:schemeClr val="tx1"/>
                          </a:solidFill>
                          <a:effectLst/>
                          <a:latin typeface="Cambria" pitchFamily="18" charset="0"/>
                          <a:cs typeface="Arial" pitchFamily="34" charset="0"/>
                        </a:rPr>
                        <a:t> </a:t>
                      </a:r>
                      <a:r>
                        <a:rPr kumimoji="0" lang="en-US" sz="1800" b="0" i="0" u="none" strike="noStrike" cap="none" normalizeH="0" baseline="0" dirty="0" err="1" smtClean="0">
                          <a:ln>
                            <a:noFill/>
                          </a:ln>
                          <a:solidFill>
                            <a:schemeClr val="tx1"/>
                          </a:solidFill>
                          <a:effectLst/>
                          <a:latin typeface="Cambria" pitchFamily="18" charset="0"/>
                          <a:cs typeface="Arial" pitchFamily="34" charset="0"/>
                        </a:rPr>
                        <a:t>mencari</a:t>
                      </a:r>
                      <a:r>
                        <a:rPr kumimoji="0" lang="en-US" sz="1800" b="0" i="0" u="none" strike="noStrike" cap="none" normalizeH="0" baseline="0" dirty="0" smtClean="0">
                          <a:ln>
                            <a:noFill/>
                          </a:ln>
                          <a:solidFill>
                            <a:schemeClr val="tx1"/>
                          </a:solidFill>
                          <a:effectLst/>
                          <a:latin typeface="Cambria" pitchFamily="18" charset="0"/>
                          <a:cs typeface="Arial" pitchFamily="34" charset="0"/>
                        </a:rPr>
                        <a:t> </a:t>
                      </a:r>
                      <a:r>
                        <a:rPr kumimoji="0" lang="en-US" sz="1800" b="0" i="1" u="none" strike="noStrike" cap="none" normalizeH="0" baseline="0" dirty="0" smtClean="0">
                          <a:ln>
                            <a:noFill/>
                          </a:ln>
                          <a:solidFill>
                            <a:schemeClr val="tx1"/>
                          </a:solidFill>
                          <a:effectLst/>
                          <a:latin typeface="Cambria" pitchFamily="18" charset="0"/>
                          <a:cs typeface="Arial" pitchFamily="34" charset="0"/>
                        </a:rPr>
                        <a:t>research group</a:t>
                      </a:r>
                    </a:p>
                  </a:txBody>
                  <a:tcPr marL="91437" marR="91437" anchor="ctr" horzOverflow="overflow">
                    <a:lnL>
                      <a:noFill/>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9F9F9"/>
                    </a:solidFill>
                  </a:tcPr>
                </a:tc>
              </a:tr>
              <a:tr h="5476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ambria" pitchFamily="18" charset="0"/>
                        </a:rPr>
                        <a:t>3</a:t>
                      </a:r>
                    </a:p>
                  </a:txBody>
                  <a:tcPr marL="91437" marR="91437" horzOverflow="overflow">
                    <a:lnL>
                      <a:noFill/>
                    </a:lnL>
                    <a:lnR>
                      <a:noFill/>
                    </a:lnR>
                    <a:lnT w="38100" cap="flat" cmpd="sng" algn="ctr">
                      <a:solidFill>
                        <a:srgbClr val="FFFFFF"/>
                      </a:solidFill>
                      <a:prstDash val="solid"/>
                      <a:round/>
                      <a:headEnd type="none" w="med" len="med"/>
                      <a:tailEnd type="none" w="med" len="med"/>
                    </a:lnT>
                    <a:lnB>
                      <a:noFill/>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Cambria" pitchFamily="18" charset="0"/>
                          <a:cs typeface="Arial" pitchFamily="34" charset="0"/>
                        </a:rPr>
                        <a:t>People - </a:t>
                      </a:r>
                      <a:r>
                        <a:rPr kumimoji="0" lang="en-US" sz="1800" b="0" i="0" u="none" strike="noStrike" cap="none" normalizeH="0" baseline="0" dirty="0" err="1" smtClean="0">
                          <a:ln>
                            <a:noFill/>
                          </a:ln>
                          <a:solidFill>
                            <a:schemeClr val="tx1"/>
                          </a:solidFill>
                          <a:effectLst/>
                          <a:latin typeface="Cambria" pitchFamily="18" charset="0"/>
                          <a:cs typeface="Arial" pitchFamily="34" charset="0"/>
                        </a:rPr>
                        <a:t>untuk</a:t>
                      </a:r>
                      <a:r>
                        <a:rPr kumimoji="0" lang="en-US" sz="1800" b="0" i="0" u="none" strike="noStrike" cap="none" normalizeH="0" baseline="0" dirty="0" smtClean="0">
                          <a:ln>
                            <a:noFill/>
                          </a:ln>
                          <a:solidFill>
                            <a:schemeClr val="tx1"/>
                          </a:solidFill>
                          <a:effectLst/>
                          <a:latin typeface="Cambria" pitchFamily="18" charset="0"/>
                          <a:cs typeface="Arial" pitchFamily="34" charset="0"/>
                        </a:rPr>
                        <a:t> </a:t>
                      </a:r>
                      <a:r>
                        <a:rPr kumimoji="0" lang="en-US" sz="1800" b="0" i="0" u="none" strike="noStrike" cap="none" normalizeH="0" baseline="0" dirty="0" err="1" smtClean="0">
                          <a:ln>
                            <a:noFill/>
                          </a:ln>
                          <a:solidFill>
                            <a:schemeClr val="tx1"/>
                          </a:solidFill>
                          <a:effectLst/>
                          <a:latin typeface="Cambria" pitchFamily="18" charset="0"/>
                          <a:cs typeface="Arial" pitchFamily="34" charset="0"/>
                        </a:rPr>
                        <a:t>mencari</a:t>
                      </a:r>
                      <a:r>
                        <a:rPr kumimoji="0" lang="en-US" sz="1800" b="0" i="0" u="none" strike="noStrike" cap="none" normalizeH="0" baseline="0" dirty="0" smtClean="0">
                          <a:ln>
                            <a:noFill/>
                          </a:ln>
                          <a:solidFill>
                            <a:schemeClr val="tx1"/>
                          </a:solidFill>
                          <a:effectLst/>
                          <a:latin typeface="Cambria" pitchFamily="18" charset="0"/>
                          <a:cs typeface="Arial" pitchFamily="34" charset="0"/>
                        </a:rPr>
                        <a:t> </a:t>
                      </a:r>
                      <a:endParaRPr kumimoji="0" lang="en-US" sz="1800" b="1" i="0" u="none" strike="noStrike" cap="none" normalizeH="0" baseline="0" dirty="0" smtClean="0">
                        <a:ln>
                          <a:noFill/>
                        </a:ln>
                        <a:solidFill>
                          <a:schemeClr val="tx1"/>
                        </a:solidFill>
                        <a:effectLst/>
                        <a:latin typeface="Cambria" pitchFamily="18" charset="0"/>
                        <a:cs typeface="Arial" pitchFamily="34" charset="0"/>
                      </a:endParaRPr>
                    </a:p>
                  </a:txBody>
                  <a:tcPr marL="91437" marR="91437" anchor="ctr" horzOverflow="overflow">
                    <a:lnL>
                      <a:noFill/>
                    </a:lnL>
                    <a:lnR>
                      <a:noFill/>
                    </a:lnR>
                    <a:lnT w="38100" cap="flat" cmpd="sng" algn="ctr">
                      <a:solidFill>
                        <a:srgbClr val="FFFFFF"/>
                      </a:solidFill>
                      <a:prstDash val="solid"/>
                      <a:round/>
                      <a:headEnd type="none" w="med" len="med"/>
                      <a:tailEnd type="none" w="med" len="med"/>
                    </a:lnT>
                    <a:lnB>
                      <a:noFill/>
                    </a:lnB>
                    <a:lnTlToBr>
                      <a:noFill/>
                    </a:lnTlToBr>
                    <a:lnBlToTr>
                      <a:noFill/>
                    </a:lnBlToTr>
                    <a:solidFill>
                      <a:srgbClr val="F9F9F9"/>
                    </a:solidFill>
                  </a:tcPr>
                </a:tc>
              </a:tr>
            </a:tbl>
          </a:graphicData>
        </a:graphic>
      </p:graphicFrame>
      <p:pic>
        <p:nvPicPr>
          <p:cNvPr id="98317" name="Picture 2" descr="C:\Users\FAIZUD~1\AppData\Local\Temp\SNAGHTMLb886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38400" y="1524000"/>
            <a:ext cx="6537325" cy="260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a:spLocks noGrp="1"/>
          </p:cNvSpPr>
          <p:nvPr>
            <p:ph type="title"/>
          </p:nvPr>
        </p:nvSpPr>
        <p:spPr>
          <a:xfrm>
            <a:off x="533400" y="76200"/>
            <a:ext cx="8229600" cy="609600"/>
          </a:xfrm>
        </p:spPr>
        <p:txBody>
          <a:bodyPr rtlCol="0">
            <a:normAutofit fontScale="90000"/>
          </a:bodyPr>
          <a:lstStyle/>
          <a:p>
            <a:pPr algn="r" eaLnBrk="1" fontAlgn="auto" hangingPunct="1">
              <a:spcAft>
                <a:spcPts val="0"/>
              </a:spcAft>
              <a:defRPr/>
            </a:pPr>
            <a:r>
              <a:rPr lang="en-US" b="1" dirty="0" err="1" smtClean="0">
                <a:solidFill>
                  <a:srgbClr val="990000"/>
                </a:solidFill>
              </a:rPr>
              <a:t>Mendeley</a:t>
            </a:r>
            <a:r>
              <a:rPr lang="en-US" b="1" dirty="0" smtClean="0">
                <a:solidFill>
                  <a:srgbClr val="990000"/>
                </a:solidFill>
              </a:rPr>
              <a:t> Web</a:t>
            </a:r>
            <a:endParaRPr lang="en-US" b="1" dirty="0">
              <a:solidFill>
                <a:srgbClr val="990000"/>
              </a:solidFill>
            </a:endParaRPr>
          </a:p>
        </p:txBody>
      </p:sp>
      <p:sp>
        <p:nvSpPr>
          <p:cNvPr id="98319" name="Content Placeholder 2"/>
          <p:cNvSpPr txBox="1">
            <a:spLocks/>
          </p:cNvSpPr>
          <p:nvPr/>
        </p:nvSpPr>
        <p:spPr bwMode="auto">
          <a:xfrm>
            <a:off x="2209800" y="762000"/>
            <a:ext cx="65532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20000"/>
              </a:spcBef>
            </a:pPr>
            <a:r>
              <a:rPr lang="en-US" sz="2500" b="1">
                <a:latin typeface="Cambria" pitchFamily="18" charset="0"/>
              </a:rPr>
              <a:t>Sarana penelusuran di Mendeley</a:t>
            </a:r>
          </a:p>
          <a:p>
            <a:pPr algn="r" eaLnBrk="1" hangingPunct="1">
              <a:spcBef>
                <a:spcPct val="20000"/>
              </a:spcBef>
            </a:pPr>
            <a:endParaRPr lang="en-US" sz="2500" b="1">
              <a:latin typeface="Cambria" pitchFamily="18" charset="0"/>
            </a:endParaRPr>
          </a:p>
          <a:p>
            <a:pPr algn="r" eaLnBrk="1" hangingPunct="1">
              <a:spcBef>
                <a:spcPct val="20000"/>
              </a:spcBef>
            </a:pPr>
            <a:endParaRPr lang="en-US" sz="2500" b="1">
              <a:latin typeface="Cambria" pitchFamily="18" charset="0"/>
            </a:endParaRPr>
          </a:p>
          <a:p>
            <a:pPr eaLnBrk="1" hangingPunct="1">
              <a:spcBef>
                <a:spcPct val="20000"/>
              </a:spcBef>
            </a:pPr>
            <a:endParaRPr lang="en-US" sz="2500">
              <a:latin typeface="Cambria" pitchFamily="18" charset="0"/>
            </a:endParaRPr>
          </a:p>
        </p:txBody>
      </p:sp>
      <p:sp>
        <p:nvSpPr>
          <p:cNvPr id="9" name="Content Placeholder 2"/>
          <p:cNvSpPr>
            <a:spLocks noGrp="1"/>
          </p:cNvSpPr>
          <p:nvPr>
            <p:ph idx="1"/>
          </p:nvPr>
        </p:nvSpPr>
        <p:spPr>
          <a:xfrm>
            <a:off x="228600" y="4572000"/>
            <a:ext cx="2362200" cy="1066800"/>
          </a:xfrm>
        </p:spPr>
        <p:txBody>
          <a:bodyPr rtlCol="0">
            <a:normAutofit fontScale="92500" lnSpcReduction="10000"/>
          </a:bodyPr>
          <a:lstStyle/>
          <a:p>
            <a:pPr eaLnBrk="1" fontAlgn="auto" hangingPunct="1">
              <a:spcAft>
                <a:spcPts val="0"/>
              </a:spcAft>
              <a:buFont typeface="Arial" pitchFamily="34" charset="0"/>
              <a:buNone/>
              <a:defRPr/>
            </a:pPr>
            <a:r>
              <a:rPr lang="en-US" sz="2500" dirty="0" smtClean="0">
                <a:latin typeface="Cambria" pitchFamily="18" charset="0"/>
              </a:rPr>
              <a:t>	</a:t>
            </a:r>
            <a:r>
              <a:rPr lang="en-US" sz="2500" dirty="0" err="1" smtClean="0">
                <a:latin typeface="Cambria" pitchFamily="18" charset="0"/>
              </a:rPr>
              <a:t>Sarana</a:t>
            </a:r>
            <a:r>
              <a:rPr lang="en-US" sz="2500" dirty="0" smtClean="0">
                <a:latin typeface="Cambria" pitchFamily="18" charset="0"/>
              </a:rPr>
              <a:t> </a:t>
            </a:r>
            <a:r>
              <a:rPr lang="en-US" sz="2500" dirty="0" err="1" smtClean="0">
                <a:latin typeface="Cambria" pitchFamily="18" charset="0"/>
              </a:rPr>
              <a:t>Penelusuran</a:t>
            </a:r>
            <a:r>
              <a:rPr lang="en-US" sz="2500" dirty="0" smtClean="0">
                <a:latin typeface="Cambria" pitchFamily="18" charset="0"/>
              </a:rPr>
              <a:t> </a:t>
            </a:r>
            <a:r>
              <a:rPr lang="en-US" sz="2500" dirty="0" err="1" smtClean="0">
                <a:latin typeface="Cambria" pitchFamily="18" charset="0"/>
              </a:rPr>
              <a:t>Mendeley</a:t>
            </a:r>
            <a:endParaRPr lang="en-US" sz="2500" dirty="0" smtClean="0">
              <a:latin typeface="Cambria" pitchFamily="18" charset="0"/>
            </a:endParaRPr>
          </a:p>
        </p:txBody>
      </p:sp>
    </p:spTree>
    <p:extLst>
      <p:ext uri="{BB962C8B-B14F-4D97-AF65-F5344CB8AC3E}">
        <p14:creationId xmlns:p14="http://schemas.microsoft.com/office/powerpoint/2010/main" xmlns="" val="1500606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86394" y="548680"/>
            <a:ext cx="4572000" cy="646331"/>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r>
              <a:rPr lang="id-ID" dirty="0"/>
              <a:t>Berikut ini hal yang paling penting dilakukan ketika membuat suatu karya ilmiah antara lain</a:t>
            </a:r>
          </a:p>
        </p:txBody>
      </p:sp>
      <p:sp>
        <p:nvSpPr>
          <p:cNvPr id="6" name="Rectangle 5"/>
          <p:cNvSpPr/>
          <p:nvPr/>
        </p:nvSpPr>
        <p:spPr>
          <a:xfrm>
            <a:off x="161764" y="1916832"/>
            <a:ext cx="8388424" cy="480131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1257300" lvl="2" indent="-342900">
              <a:buFont typeface="+mj-lt"/>
              <a:buAutoNum type="arabicPeriod"/>
            </a:pPr>
            <a:r>
              <a:rPr lang="id-ID" dirty="0"/>
              <a:t>Melakukan penelusuran literatur ke beberapa database terkemuka, sehingga dapat membuat perkembangan penelitian yang dilakukan (</a:t>
            </a:r>
            <a:r>
              <a:rPr lang="id-ID" i="1" dirty="0"/>
              <a:t>State of the art</a:t>
            </a:r>
            <a:r>
              <a:rPr lang="id-ID" dirty="0"/>
              <a:t>), dan penelitian yang dihasilkan memiliki Kebaruan (</a:t>
            </a:r>
            <a:r>
              <a:rPr lang="id-ID" i="1" dirty="0"/>
              <a:t>novelty</a:t>
            </a:r>
            <a:r>
              <a:rPr lang="id-ID" dirty="0"/>
              <a:t>).</a:t>
            </a:r>
          </a:p>
          <a:p>
            <a:pPr marL="1257300" lvl="2" indent="-342900">
              <a:buFont typeface="+mj-lt"/>
              <a:buAutoNum type="arabicPeriod"/>
            </a:pPr>
            <a:r>
              <a:rPr lang="id-ID" dirty="0"/>
              <a:t>Membuat catatan detail terkait dengan sumber yang akan kita gunakan dalam penulisan, terkait dengan, siapa penulisnya,  kapan diterbitkan dan dimana. Hal ini dilakukan di awal bukan di akhir ketika menyelesaikan sebuah karya ilmiah.</a:t>
            </a:r>
          </a:p>
          <a:p>
            <a:pPr marL="1257300" lvl="2" indent="-342900">
              <a:buFont typeface="+mj-lt"/>
              <a:buAutoNum type="arabicPeriod"/>
            </a:pPr>
            <a:r>
              <a:rPr lang="id-ID" dirty="0"/>
              <a:t>Menggunakan gaya penulian dan referensi standar sesuai dengan yang diminta seperti harvard, chicago, turabian dan lainnya, jangan pernah mencampur adukan gaya penulisan.  </a:t>
            </a:r>
          </a:p>
          <a:p>
            <a:pPr marL="1257300" lvl="2" indent="-342900">
              <a:buFont typeface="+mj-lt"/>
              <a:buAutoNum type="arabicPeriod"/>
            </a:pPr>
            <a:r>
              <a:rPr lang="id-ID" dirty="0"/>
              <a:t>Menggunakan aplikasi referensi dalam pengutipan dan pembuatan daftar referensi atau bibliography seperti mendeley, zotero, refwork dan endnote.</a:t>
            </a:r>
          </a:p>
          <a:p>
            <a:pPr marL="1257300" lvl="2" indent="-342900">
              <a:buFont typeface="+mj-lt"/>
              <a:buAutoNum type="arabicPeriod"/>
            </a:pPr>
            <a:r>
              <a:rPr lang="id-ID" dirty="0"/>
              <a:t>Membuat pernyataan jelas jika akan menyalin langsung, mengutip (pharaprasing) atau meringkas (summarizing).</a:t>
            </a:r>
          </a:p>
          <a:p>
            <a:pPr marL="1257300" lvl="2" indent="-342900">
              <a:buFont typeface="+mj-lt"/>
              <a:buAutoNum type="arabicPeriod"/>
            </a:pPr>
            <a:r>
              <a:rPr lang="id-ID" dirty="0"/>
              <a:t>Jangan pernah mengutip referensi yang tidak jelas atau lengkap sumbernya sebaik apapun isinya</a:t>
            </a:r>
          </a:p>
        </p:txBody>
      </p:sp>
    </p:spTree>
    <p:extLst>
      <p:ext uri="{BB962C8B-B14F-4D97-AF65-F5344CB8AC3E}">
        <p14:creationId xmlns:p14="http://schemas.microsoft.com/office/powerpoint/2010/main" xmlns="" val="29696610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60032" y="471151"/>
            <a:ext cx="3910366"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id-ID" dirty="0" smtClean="0"/>
              <a:t>Permasalahan Pengelolaan Karya Ilmiah</a:t>
            </a:r>
            <a:endParaRPr lang="id-ID" dirty="0"/>
          </a:p>
        </p:txBody>
      </p:sp>
      <p:sp>
        <p:nvSpPr>
          <p:cNvPr id="3" name="TextBox 2"/>
          <p:cNvSpPr txBox="1"/>
          <p:nvPr/>
        </p:nvSpPr>
        <p:spPr>
          <a:xfrm>
            <a:off x="575206" y="1628800"/>
            <a:ext cx="6240009"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514350" indent="-514350">
              <a:buAutoNum type="arabicPeriod"/>
            </a:pPr>
            <a:r>
              <a:rPr lang="id-ID" sz="2800" dirty="0" smtClean="0"/>
              <a:t>Tidak Menggunakan Sumber Primer </a:t>
            </a:r>
          </a:p>
          <a:p>
            <a:r>
              <a:rPr lang="id-ID" sz="2800" dirty="0" smtClean="0"/>
              <a:t>(Jurnal/Conference)</a:t>
            </a:r>
            <a:endParaRPr lang="id-ID" sz="2800" dirty="0"/>
          </a:p>
        </p:txBody>
      </p:sp>
      <p:sp>
        <p:nvSpPr>
          <p:cNvPr id="4" name="TextBox 3"/>
          <p:cNvSpPr txBox="1"/>
          <p:nvPr/>
        </p:nvSpPr>
        <p:spPr>
          <a:xfrm>
            <a:off x="575206" y="2800092"/>
            <a:ext cx="6240009"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d-ID" sz="2800" dirty="0" smtClean="0"/>
              <a:t>2. Pustaka Yang digunakan </a:t>
            </a:r>
          </a:p>
          <a:p>
            <a:r>
              <a:rPr lang="id-ID" sz="2800" dirty="0" smtClean="0"/>
              <a:t>Tidak Mutakhir/Tahun Lama</a:t>
            </a:r>
            <a:endParaRPr lang="id-ID" sz="2800" dirty="0"/>
          </a:p>
        </p:txBody>
      </p:sp>
      <p:sp>
        <p:nvSpPr>
          <p:cNvPr id="5" name="TextBox 4"/>
          <p:cNvSpPr txBox="1"/>
          <p:nvPr/>
        </p:nvSpPr>
        <p:spPr>
          <a:xfrm>
            <a:off x="575943" y="4029378"/>
            <a:ext cx="6239272" cy="95410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id-ID" sz="2800" dirty="0" smtClean="0"/>
              <a:t>3. Penulisan Kutipan Yang salah, </a:t>
            </a:r>
          </a:p>
          <a:p>
            <a:r>
              <a:rPr lang="id-ID" sz="2800" dirty="0" smtClean="0"/>
              <a:t>tidak konsisten mengikuti salah satu Gaya</a:t>
            </a:r>
            <a:endParaRPr lang="id-ID" sz="2800" dirty="0"/>
          </a:p>
        </p:txBody>
      </p:sp>
      <p:sp>
        <p:nvSpPr>
          <p:cNvPr id="6" name="TextBox 5"/>
          <p:cNvSpPr txBox="1"/>
          <p:nvPr/>
        </p:nvSpPr>
        <p:spPr>
          <a:xfrm>
            <a:off x="543534" y="5229200"/>
            <a:ext cx="6239272" cy="95410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514350" indent="-514350">
              <a:buAutoNum type="arabicPeriod" startAt="4"/>
            </a:pPr>
            <a:r>
              <a:rPr lang="id-ID" sz="2800" dirty="0" smtClean="0"/>
              <a:t>Penulisan Daftar Pustaka  Yang salah, </a:t>
            </a:r>
          </a:p>
          <a:p>
            <a:r>
              <a:rPr lang="id-ID" sz="2800" dirty="0" smtClean="0"/>
              <a:t>tidak konsisten mengikuti salah satu Gaya</a:t>
            </a:r>
            <a:endParaRPr lang="id-ID" sz="2800" dirty="0"/>
          </a:p>
        </p:txBody>
      </p:sp>
    </p:spTree>
    <p:extLst>
      <p:ext uri="{BB962C8B-B14F-4D97-AF65-F5344CB8AC3E}">
        <p14:creationId xmlns:p14="http://schemas.microsoft.com/office/powerpoint/2010/main" xmlns="" val="33965349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dirty="0" smtClean="0"/>
              <a:t>Terima Kasih</a:t>
            </a:r>
            <a:endParaRPr lang="id-ID" dirty="0"/>
          </a:p>
        </p:txBody>
      </p:sp>
      <p:sp>
        <p:nvSpPr>
          <p:cNvPr id="5" name="Rectangle 4"/>
          <p:cNvSpPr/>
          <p:nvPr/>
        </p:nvSpPr>
        <p:spPr>
          <a:xfrm>
            <a:off x="899592" y="5085184"/>
            <a:ext cx="4127733" cy="369332"/>
          </a:xfrm>
          <a:prstGeom prst="rect">
            <a:avLst/>
          </a:prstGeom>
        </p:spPr>
        <p:txBody>
          <a:bodyPr wrap="none">
            <a:spAutoFit/>
          </a:bodyPr>
          <a:lstStyle/>
          <a:p>
            <a:r>
              <a:rPr lang="id-ID" dirty="0"/>
              <a:t>Q: </a:t>
            </a:r>
            <a:r>
              <a:rPr lang="id-ID" dirty="0" smtClean="0"/>
              <a:t>08561878292, </a:t>
            </a:r>
            <a:r>
              <a:rPr lang="id-ID" dirty="0" smtClean="0">
                <a:hlinkClick r:id="rId3"/>
              </a:rPr>
              <a:t>lukmanpdii@gmail.com</a:t>
            </a:r>
            <a:r>
              <a:rPr lang="id-ID" dirty="0" smtClean="0"/>
              <a:t> </a:t>
            </a:r>
            <a:endParaRPr lang="id-ID" dirty="0"/>
          </a:p>
        </p:txBody>
      </p:sp>
    </p:spTree>
    <p:extLst>
      <p:ext uri="{BB962C8B-B14F-4D97-AF65-F5344CB8AC3E}">
        <p14:creationId xmlns:p14="http://schemas.microsoft.com/office/powerpoint/2010/main" xmlns="" val="1159307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844824"/>
            <a:ext cx="8064896" cy="440120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342900" indent="-342900">
              <a:buAutoNum type="arabicParenR"/>
            </a:pPr>
            <a:r>
              <a:rPr lang="id-ID" sz="2000" dirty="0" smtClean="0"/>
              <a:t>Jurnal </a:t>
            </a:r>
            <a:r>
              <a:rPr lang="id-ID" sz="2000" dirty="0"/>
              <a:t>yang akan diakreditasi akan memiliki nilai apabila naskah yang diterima suatu jurnal memiliki nisbah jumlah sumber pustaka primer berbanding jumlah sumber lainnya menentukan bobot pemikiran dan gagasan yang dijadikan kerangka penulisan. Makin banyak jumlah pustaka primer yang diacu, makin bermutu pula tulisannya, dan sumber primer yang diprioritaskan adalah dari jurnal; </a:t>
            </a:r>
            <a:endParaRPr lang="id-ID" sz="2000" dirty="0" smtClean="0"/>
          </a:p>
          <a:p>
            <a:pPr marL="342900" indent="-342900">
              <a:buAutoNum type="arabicParenR"/>
            </a:pPr>
            <a:r>
              <a:rPr lang="id-ID" sz="2000" dirty="0" smtClean="0"/>
              <a:t>Derajat </a:t>
            </a:r>
            <a:r>
              <a:rPr lang="id-ID" sz="2000" dirty="0"/>
              <a:t>Kemutakhiran Pustaka Acuan, dimana derajat kemutakhiran bahan yang diacu dengan melihat proporsi terbitan 10 tahun terakhir (kecuali bidang-bidang tertentu yang tidak banyak pembaharuan seperti hukum, taksonomi, dan arkeologi) merupakan tolok ukur mutu terbitan berkala ilmiah yang penting. Karya klasik yang relevan dapat diacu sebagai sumber masalah tetapi tidak untuk pembandingan pembahasan. Pengacuan pada tulisan sendiri (</a:t>
            </a:r>
            <a:r>
              <a:rPr lang="id-ID" sz="2000" i="1" dirty="0"/>
              <a:t>self citatio</a:t>
            </a:r>
            <a:r>
              <a:rPr lang="id-ID" sz="2000" dirty="0"/>
              <a:t>n) yang terlalu banyak dapat mengurangi nilai terbitan berkala ilmiah.(Ditlitabmas, 2015).</a:t>
            </a:r>
          </a:p>
        </p:txBody>
      </p:sp>
      <p:sp>
        <p:nvSpPr>
          <p:cNvPr id="4" name="Rectangle 3"/>
          <p:cNvSpPr/>
          <p:nvPr/>
        </p:nvSpPr>
        <p:spPr>
          <a:xfrm>
            <a:off x="4211960" y="58847"/>
            <a:ext cx="4572000" cy="369332"/>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r>
              <a:rPr lang="id-ID" dirty="0" smtClean="0"/>
              <a:t>Persyaratan </a:t>
            </a:r>
            <a:r>
              <a:rPr lang="id-ID" dirty="0"/>
              <a:t>akreditasi jurnal </a:t>
            </a:r>
            <a:r>
              <a:rPr lang="id-ID" dirty="0" smtClean="0"/>
              <a:t>nasional</a:t>
            </a:r>
            <a:endParaRPr lang="id-ID" dirty="0"/>
          </a:p>
        </p:txBody>
      </p:sp>
    </p:spTree>
    <p:extLst>
      <p:ext uri="{BB962C8B-B14F-4D97-AF65-F5344CB8AC3E}">
        <p14:creationId xmlns:p14="http://schemas.microsoft.com/office/powerpoint/2010/main" xmlns="" val="7369339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1988840"/>
            <a:ext cx="8208912" cy="34163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342900" indent="-342900">
              <a:buAutoNum type="arabicParenR"/>
            </a:pPr>
            <a:r>
              <a:rPr lang="id-ID" sz="3600" dirty="0"/>
              <a:t>T</a:t>
            </a:r>
            <a:r>
              <a:rPr lang="id-ID" sz="3600" dirty="0" smtClean="0"/>
              <a:t>erbukti </a:t>
            </a:r>
            <a:r>
              <a:rPr lang="id-ID" sz="3600" dirty="0"/>
              <a:t>memuat satu atau lebih artikel yang keseluruhannya merupakan plagiat dan tidak ada tindakan koreksi dari penerbit,  </a:t>
            </a:r>
            <a:endParaRPr lang="id-ID" sz="3600" dirty="0" smtClean="0"/>
          </a:p>
          <a:p>
            <a:pPr marL="342900" indent="-342900">
              <a:buAutoNum type="arabicParenR"/>
            </a:pPr>
            <a:r>
              <a:rPr lang="id-ID" sz="3600" dirty="0"/>
              <a:t>T</a:t>
            </a:r>
            <a:r>
              <a:rPr lang="id-ID" sz="3600" dirty="0" smtClean="0"/>
              <a:t>erbukti </a:t>
            </a:r>
            <a:r>
              <a:rPr lang="id-ID" sz="3600" dirty="0"/>
              <a:t>memuat satu atau lebih artikel yang sebagian merupakan plagiat. </a:t>
            </a:r>
          </a:p>
        </p:txBody>
      </p:sp>
      <p:sp>
        <p:nvSpPr>
          <p:cNvPr id="3" name="Rectangle 2"/>
          <p:cNvSpPr/>
          <p:nvPr/>
        </p:nvSpPr>
        <p:spPr>
          <a:xfrm>
            <a:off x="5904656" y="506361"/>
            <a:ext cx="2987824"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id-ID" sz="2800" dirty="0" smtClean="0"/>
              <a:t>Disinsentif Jurnal</a:t>
            </a:r>
            <a:endParaRPr lang="id-ID" sz="2800" dirty="0"/>
          </a:p>
        </p:txBody>
      </p:sp>
    </p:spTree>
    <p:extLst>
      <p:ext uri="{BB962C8B-B14F-4D97-AF65-F5344CB8AC3E}">
        <p14:creationId xmlns:p14="http://schemas.microsoft.com/office/powerpoint/2010/main" xmlns="" val="19476272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5576" y="1916832"/>
            <a:ext cx="8396209" cy="255454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342900" indent="-342900">
              <a:buAutoNum type="arabicPeriod"/>
            </a:pPr>
            <a:r>
              <a:rPr lang="id-ID" sz="3200" dirty="0" smtClean="0"/>
              <a:t>Database E-Journal Dilanggan KemenristekDikti</a:t>
            </a:r>
          </a:p>
          <a:p>
            <a:pPr marL="342900" indent="-342900">
              <a:buAutoNum type="arabicPeriod"/>
            </a:pPr>
            <a:r>
              <a:rPr lang="id-ID" sz="3200" dirty="0" smtClean="0"/>
              <a:t>E-Resources (Perpusnas)</a:t>
            </a:r>
          </a:p>
          <a:p>
            <a:pPr marL="342900" indent="-342900">
              <a:buAutoNum type="arabicPeriod"/>
            </a:pPr>
            <a:r>
              <a:rPr lang="id-ID" sz="3200" dirty="0" smtClean="0"/>
              <a:t>DOAJ</a:t>
            </a:r>
          </a:p>
          <a:p>
            <a:pPr marL="342900" indent="-342900">
              <a:buAutoNum type="arabicPeriod"/>
            </a:pPr>
            <a:r>
              <a:rPr lang="id-ID" sz="3200" dirty="0" smtClean="0"/>
              <a:t>Indonesian Scientific Journal Database (ISJD</a:t>
            </a:r>
          </a:p>
          <a:p>
            <a:pPr marL="342900" indent="-342900">
              <a:buAutoNum type="arabicPeriod"/>
            </a:pPr>
            <a:r>
              <a:rPr lang="id-ID" sz="3200" dirty="0" smtClean="0"/>
              <a:t>Indonesian Publication Index</a:t>
            </a:r>
            <a:endParaRPr lang="id-ID" sz="3200" dirty="0"/>
          </a:p>
        </p:txBody>
      </p:sp>
      <p:sp>
        <p:nvSpPr>
          <p:cNvPr id="4" name="Title 1"/>
          <p:cNvSpPr txBox="1">
            <a:spLocks/>
          </p:cNvSpPr>
          <p:nvPr/>
        </p:nvSpPr>
        <p:spPr>
          <a:xfrm>
            <a:off x="4211960" y="332656"/>
            <a:ext cx="4357037" cy="562545"/>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id-ID" sz="2400" b="1" dirty="0" smtClean="0"/>
              <a:t>Sumber Referensi Ilmiah</a:t>
            </a:r>
            <a:endParaRPr lang="en-US" sz="2400" b="1" dirty="0"/>
          </a:p>
        </p:txBody>
      </p:sp>
    </p:spTree>
    <p:extLst>
      <p:ext uri="{BB962C8B-B14F-4D97-AF65-F5344CB8AC3E}">
        <p14:creationId xmlns:p14="http://schemas.microsoft.com/office/powerpoint/2010/main" xmlns="" val="24079286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2230</TotalTime>
  <Words>1333</Words>
  <Application>Microsoft Office PowerPoint</Application>
  <PresentationFormat>On-screen Show (4:3)</PresentationFormat>
  <Paragraphs>263</Paragraphs>
  <Slides>60</Slides>
  <Notes>60</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Pengelolaan Referensi Menggunakan Mendeley</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Mengelola Mendeley library</vt:lpstr>
      <vt:lpstr>Mengelola Mendeley library</vt:lpstr>
      <vt:lpstr>Mengelola Mendeley library</vt:lpstr>
      <vt:lpstr>Mengelola Mendeley library</vt:lpstr>
      <vt:lpstr>Mengelola Mendeley library</vt:lpstr>
      <vt:lpstr>Slide 43</vt:lpstr>
      <vt:lpstr>Slide 44</vt:lpstr>
      <vt:lpstr>Cite while you write</vt:lpstr>
      <vt:lpstr>Cite while you write</vt:lpstr>
      <vt:lpstr>Cite while you write</vt:lpstr>
      <vt:lpstr>Slide 48</vt:lpstr>
      <vt:lpstr>Slide 49</vt:lpstr>
      <vt:lpstr>Slide 50</vt:lpstr>
      <vt:lpstr>Slide 51</vt:lpstr>
      <vt:lpstr>Slide 52</vt:lpstr>
      <vt:lpstr>Slide 53</vt:lpstr>
      <vt:lpstr>Slide 54</vt:lpstr>
      <vt:lpstr>Slide 55</vt:lpstr>
      <vt:lpstr>Mendeley Web</vt:lpstr>
      <vt:lpstr>Mendeley Web</vt:lpstr>
      <vt:lpstr>Mendeley Web</vt:lpstr>
      <vt:lpstr>Slide 59</vt:lpstr>
      <vt:lpstr>Terima Kasih</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Finding And Assessing Journal</dc:title>
  <dc:creator>DELL</dc:creator>
  <cp:lastModifiedBy>Adetya</cp:lastModifiedBy>
  <cp:revision>100</cp:revision>
  <dcterms:created xsi:type="dcterms:W3CDTF">2015-01-16T06:24:00Z</dcterms:created>
  <dcterms:modified xsi:type="dcterms:W3CDTF">2016-04-22T05:46:24Z</dcterms:modified>
</cp:coreProperties>
</file>