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94" r:id="rId5"/>
    <p:sldId id="258" r:id="rId6"/>
    <p:sldId id="280" r:id="rId7"/>
    <p:sldId id="291" r:id="rId8"/>
    <p:sldId id="292" r:id="rId9"/>
    <p:sldId id="281" r:id="rId10"/>
    <p:sldId id="282" r:id="rId11"/>
    <p:sldId id="259" r:id="rId12"/>
    <p:sldId id="260" r:id="rId13"/>
    <p:sldId id="289" r:id="rId14"/>
    <p:sldId id="288" r:id="rId15"/>
    <p:sldId id="261" r:id="rId16"/>
    <p:sldId id="293" r:id="rId17"/>
    <p:sldId id="262" r:id="rId18"/>
    <p:sldId id="283" r:id="rId19"/>
    <p:sldId id="263" r:id="rId20"/>
    <p:sldId id="284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64" r:id="rId30"/>
    <p:sldId id="285" r:id="rId31"/>
    <p:sldId id="270" r:id="rId32"/>
    <p:sldId id="286" r:id="rId33"/>
    <p:sldId id="271" r:id="rId34"/>
    <p:sldId id="265" r:id="rId35"/>
    <p:sldId id="295" r:id="rId36"/>
    <p:sldId id="287" r:id="rId37"/>
    <p:sldId id="266" r:id="rId38"/>
    <p:sldId id="296" r:id="rId39"/>
    <p:sldId id="267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1F88F9-98E5-44E7-95A7-80BCDF77F285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35D2BA-1D3B-4C28-A6D7-FD33FA1B57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obatjantung.muarafarma.com/penyakit-jantung-koroner-penyebab-gejala-dan-cara-pengobatannya/" TargetMode="External"/><Relationship Id="rId2" Type="http://schemas.openxmlformats.org/officeDocument/2006/relationships/hyperlink" Target="http://kesehatan.us/2012/03/patofisiologi-penyakit-jantung-koron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.id/url?sa=t&amp;rct=j&amp;q=program+penannggulangan+penyakit+jantung+koroner&amp;source=web&amp;cd=10&amp;cad=rja&amp;uact=8&amp;ved=0ahUKEwjcotycgsPLAhXh6aYKHZ1ZBHcQFghaMAk&amp;url=http://ejournal.litbang.depkes.go.id/index.php/MPK/article/download/2877/1854&amp;usg=AFQjCNF5wVQy78itH_7gOmsUEYQknfGPZg&amp;sig2=QkaLxClLYdxB3DsP4ZwyV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Penyakit Jantung Koroner (PJK)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76800"/>
            <a:ext cx="6705600" cy="19812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: </a:t>
            </a:r>
          </a:p>
          <a:p>
            <a:pPr algn="just">
              <a:buNone/>
            </a:pPr>
            <a:r>
              <a:rPr lang="en-US" dirty="0" smtClean="0"/>
              <a:t>1.Hipertensi </a:t>
            </a:r>
          </a:p>
          <a:p>
            <a:pPr algn="just">
              <a:buNone/>
            </a:pPr>
            <a:r>
              <a:rPr lang="en-US" dirty="0" smtClean="0"/>
              <a:t>2.Diabetes </a:t>
            </a:r>
            <a:r>
              <a:rPr lang="en-US" dirty="0" err="1" smtClean="0"/>
              <a:t>Melitus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3.Dislipidemia </a:t>
            </a:r>
          </a:p>
          <a:p>
            <a:pPr algn="just">
              <a:buNone/>
            </a:pPr>
            <a:r>
              <a:rPr lang="en-US" dirty="0" smtClean="0"/>
              <a:t>4.Kurang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5.Diet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6.Stres </a:t>
            </a:r>
          </a:p>
          <a:p>
            <a:pPr algn="just">
              <a:buNone/>
            </a:pPr>
            <a:r>
              <a:rPr lang="en-US" dirty="0" smtClean="0"/>
              <a:t>7.Perokok </a:t>
            </a:r>
            <a:r>
              <a:rPr lang="en-US" dirty="0" err="1" smtClean="0"/>
              <a:t>pasif</a:t>
            </a:r>
            <a:endParaRPr lang="en-US" dirty="0" smtClean="0"/>
          </a:p>
        </p:txBody>
      </p:sp>
      <p:pic>
        <p:nvPicPr>
          <p:cNvPr id="4" name="Picture 3" descr="penyebabpenyakitjantungkorone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438400"/>
            <a:ext cx="2971800" cy="407074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PJK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ion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yang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lain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/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menyempit</a:t>
            </a:r>
            <a:r>
              <a:rPr lang="en-US" dirty="0" smtClean="0"/>
              <a:t>. </a:t>
            </a:r>
            <a:r>
              <a:rPr lang="en-US" dirty="0" err="1" smtClean="0"/>
              <a:t>Sel-sel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algn="just"/>
            <a:r>
              <a:rPr lang="en-US" dirty="0" err="1" smtClean="0"/>
              <a:t>asap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endParaRPr lang="en-US" dirty="0" smtClean="0"/>
          </a:p>
          <a:p>
            <a:pPr algn="just"/>
            <a:r>
              <a:rPr lang="en-US" dirty="0" err="1" smtClean="0"/>
              <a:t>polusi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 smtClean="0"/>
          </a:p>
          <a:p>
            <a:pPr algn="just"/>
            <a:r>
              <a:rPr lang="en-US" dirty="0" err="1" smtClean="0"/>
              <a:t>pulusi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r>
              <a:rPr lang="en-US" dirty="0" smtClean="0"/>
              <a:t>/ </a:t>
            </a:r>
            <a:r>
              <a:rPr lang="en-US" dirty="0" err="1" smtClean="0"/>
              <a:t>lingkungan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semprotan</a:t>
            </a:r>
            <a:r>
              <a:rPr lang="en-US" dirty="0" smtClean="0"/>
              <a:t> </a:t>
            </a:r>
            <a:r>
              <a:rPr lang="en-US" dirty="0" err="1" smtClean="0"/>
              <a:t>nyamuk</a:t>
            </a:r>
            <a:r>
              <a:rPr lang="en-US" dirty="0" smtClean="0"/>
              <a:t>, </a:t>
            </a:r>
            <a:r>
              <a:rPr lang="en-US" dirty="0" err="1" smtClean="0"/>
              <a:t>inteksida</a:t>
            </a:r>
            <a:r>
              <a:rPr lang="en-US" dirty="0" smtClean="0"/>
              <a:t>, cat)</a:t>
            </a:r>
          </a:p>
          <a:p>
            <a:pPr algn="just"/>
            <a:r>
              <a:rPr lang="en-US" dirty="0" err="1" smtClean="0"/>
              <a:t>polusi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r>
              <a:rPr lang="en-US" dirty="0" smtClean="0"/>
              <a:t>,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, </a:t>
            </a:r>
            <a:r>
              <a:rPr lang="en-US" dirty="0" err="1" smtClean="0"/>
              <a:t>layar</a:t>
            </a:r>
            <a:r>
              <a:rPr lang="en-US" dirty="0" smtClean="0"/>
              <a:t> monitor)</a:t>
            </a:r>
          </a:p>
          <a:p>
            <a:pPr algn="just"/>
            <a:r>
              <a:rPr lang="en-US" dirty="0" err="1" smtClean="0"/>
              <a:t>polusi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diabetes)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Namun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penyebab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jantung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koroner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hakikatnya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karena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kelainan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metabolisme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err="1" smtClean="0"/>
              <a:t>Patofisiologi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err="1" smtClean="0"/>
              <a:t>Kolesterol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menimbun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dinding</a:t>
            </a:r>
            <a:r>
              <a:rPr lang="en-US" sz="3600" dirty="0" smtClean="0"/>
              <a:t> </a:t>
            </a:r>
            <a:r>
              <a:rPr lang="en-US" sz="3600" dirty="0" err="1" smtClean="0"/>
              <a:t>bagian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pembuluh</a:t>
            </a:r>
            <a:r>
              <a:rPr lang="en-US" sz="3600" dirty="0" smtClean="0"/>
              <a:t> </a:t>
            </a:r>
            <a:r>
              <a:rPr lang="en-US" sz="3600" dirty="0" err="1" smtClean="0"/>
              <a:t>darah</a:t>
            </a:r>
            <a:r>
              <a:rPr lang="en-US" sz="3600" dirty="0" smtClean="0"/>
              <a:t>,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mengakibatkan</a:t>
            </a:r>
            <a:r>
              <a:rPr lang="en-US" sz="3600" dirty="0" smtClean="0"/>
              <a:t> </a:t>
            </a:r>
            <a:r>
              <a:rPr lang="en-US" sz="3600" dirty="0" err="1" smtClean="0"/>
              <a:t>pembuluh</a:t>
            </a:r>
            <a:r>
              <a:rPr lang="en-US" sz="3600" dirty="0" smtClean="0"/>
              <a:t> </a:t>
            </a:r>
            <a:r>
              <a:rPr lang="en-US" sz="3600" dirty="0" err="1" smtClean="0"/>
              <a:t>darah</a:t>
            </a:r>
            <a:r>
              <a:rPr lang="en-US" sz="3600" dirty="0" smtClean="0"/>
              <a:t> </a:t>
            </a:r>
            <a:r>
              <a:rPr lang="en-US" sz="3600" dirty="0" err="1" smtClean="0"/>
              <a:t>mengalami</a:t>
            </a:r>
            <a:r>
              <a:rPr lang="en-US" sz="3600" dirty="0" smtClean="0"/>
              <a:t> </a:t>
            </a:r>
            <a:r>
              <a:rPr lang="en-US" sz="3600" dirty="0" err="1" smtClean="0"/>
              <a:t>penyempitan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aliran</a:t>
            </a:r>
            <a:r>
              <a:rPr lang="en-US" sz="3600" dirty="0" smtClean="0"/>
              <a:t> </a:t>
            </a:r>
            <a:r>
              <a:rPr lang="en-US" sz="3600" dirty="0" err="1" smtClean="0"/>
              <a:t>darahpun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tersumbat</a:t>
            </a:r>
            <a:r>
              <a:rPr lang="en-US" sz="3600" dirty="0" smtClean="0"/>
              <a:t>. </a:t>
            </a:r>
            <a:r>
              <a:rPr lang="en-US" sz="3600" dirty="0" err="1" smtClean="0"/>
              <a:t>Akibatnya</a:t>
            </a:r>
            <a:r>
              <a:rPr lang="en-US" sz="3600" dirty="0" smtClean="0"/>
              <a:t>,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jantung</a:t>
            </a:r>
            <a:r>
              <a:rPr lang="en-US" sz="3600" dirty="0" smtClean="0"/>
              <a:t> </a:t>
            </a:r>
            <a:r>
              <a:rPr lang="en-US" sz="3600" dirty="0" err="1" smtClean="0"/>
              <a:t>terganggu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keras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memompa</a:t>
            </a:r>
            <a:r>
              <a:rPr lang="en-US" sz="3600" dirty="0" smtClean="0"/>
              <a:t> </a:t>
            </a:r>
            <a:r>
              <a:rPr lang="en-US" sz="3600" dirty="0" err="1" smtClean="0"/>
              <a:t>aliran</a:t>
            </a:r>
            <a:r>
              <a:rPr lang="en-US" sz="3600" dirty="0" smtClean="0"/>
              <a:t> </a:t>
            </a:r>
            <a:r>
              <a:rPr lang="en-US" sz="3600" dirty="0" err="1" smtClean="0"/>
              <a:t>darah</a:t>
            </a:r>
            <a:r>
              <a:rPr lang="en-US" sz="3600" dirty="0" smtClean="0"/>
              <a:t>. </a:t>
            </a:r>
            <a:r>
              <a:rPr lang="en-US" sz="3600" dirty="0" err="1" smtClean="0"/>
              <a:t>Seiring</a:t>
            </a:r>
            <a:r>
              <a:rPr lang="en-US" sz="3600" dirty="0" smtClean="0"/>
              <a:t> </a:t>
            </a:r>
            <a:r>
              <a:rPr lang="en-US" sz="3600" dirty="0" err="1" smtClean="0"/>
              <a:t>perjalanan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, </a:t>
            </a:r>
            <a:r>
              <a:rPr lang="en-US" sz="3600" dirty="0" err="1" smtClean="0"/>
              <a:t>arteri-arteri</a:t>
            </a:r>
            <a:r>
              <a:rPr lang="en-US" sz="3600" dirty="0" smtClean="0"/>
              <a:t> </a:t>
            </a:r>
            <a:r>
              <a:rPr lang="en-US" sz="3600" dirty="0" err="1" smtClean="0"/>
              <a:t>koroner</a:t>
            </a:r>
            <a:r>
              <a:rPr lang="en-US" sz="3600" dirty="0" smtClean="0"/>
              <a:t> </a:t>
            </a:r>
            <a:r>
              <a:rPr lang="en-US" sz="3600" dirty="0" err="1" smtClean="0"/>
              <a:t>makin</a:t>
            </a:r>
            <a:r>
              <a:rPr lang="en-US" sz="3600" dirty="0" smtClean="0"/>
              <a:t> </a:t>
            </a:r>
            <a:r>
              <a:rPr lang="en-US" sz="3600" dirty="0" err="1" smtClean="0"/>
              <a:t>sempit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mengeras</a:t>
            </a:r>
            <a:r>
              <a:rPr lang="en-US" sz="3600" dirty="0" smtClean="0"/>
              <a:t>. </a:t>
            </a:r>
            <a:r>
              <a:rPr lang="en-US" sz="3600" dirty="0" err="1" smtClean="0"/>
              <a:t>Inilah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disebut</a:t>
            </a:r>
            <a:r>
              <a:rPr lang="en-US" sz="3600" dirty="0" smtClean="0"/>
              <a:t> </a:t>
            </a:r>
            <a:r>
              <a:rPr lang="en-US" sz="3600" dirty="0" err="1" smtClean="0"/>
              <a:t>aterosklerosis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ntung-koro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2895600"/>
            <a:ext cx="4914900" cy="3708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144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Ateroma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koronaria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stenosis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iskemia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stenosis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60%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iskemia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, yang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yang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angina </a:t>
            </a:r>
            <a:r>
              <a:rPr lang="en-US" dirty="0" err="1" smtClean="0"/>
              <a:t>pektoris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562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Nyeri</a:t>
            </a:r>
            <a:r>
              <a:rPr lang="en-US" dirty="0" smtClean="0"/>
              <a:t> angina yang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retrosternal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,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menjalar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rahang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, </a:t>
            </a:r>
            <a:r>
              <a:rPr lang="en-US" dirty="0" err="1" smtClean="0"/>
              <a:t>iskemik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manifes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1.    </a:t>
            </a:r>
            <a:r>
              <a:rPr lang="en-US" dirty="0" err="1" smtClean="0"/>
              <a:t>Asimtomatik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    Angina </a:t>
            </a:r>
            <a:r>
              <a:rPr lang="en-US" dirty="0" err="1" smtClean="0"/>
              <a:t>pektoris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: a) Angina </a:t>
            </a:r>
            <a:r>
              <a:rPr lang="en-US" dirty="0" err="1" smtClean="0"/>
              <a:t>stabil</a:t>
            </a:r>
            <a:r>
              <a:rPr lang="en-US" dirty="0" smtClean="0"/>
              <a:t>; b) Angina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; c) Angina </a:t>
            </a:r>
            <a:r>
              <a:rPr lang="en-US" dirty="0" err="1" smtClean="0"/>
              <a:t>varian</a:t>
            </a:r>
            <a:r>
              <a:rPr lang="en-US" dirty="0" smtClean="0"/>
              <a:t> (</a:t>
            </a:r>
            <a:r>
              <a:rPr lang="en-US" dirty="0" err="1" smtClean="0"/>
              <a:t>Prinzmetal</a:t>
            </a:r>
            <a:r>
              <a:rPr lang="en-US" dirty="0" smtClean="0"/>
              <a:t>); d) </a:t>
            </a:r>
            <a:r>
              <a:rPr lang="en-US" dirty="0" err="1" smtClean="0"/>
              <a:t>Iskemia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3.   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sistolik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diastolik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pendertita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infark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4.    </a:t>
            </a:r>
            <a:r>
              <a:rPr lang="en-US" dirty="0" err="1" smtClean="0"/>
              <a:t>Aritmia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5.    </a:t>
            </a:r>
            <a:r>
              <a:rPr lang="en-US" dirty="0" err="1" smtClean="0"/>
              <a:t>Infark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4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algn="just"/>
            <a:r>
              <a:rPr lang="en-US" dirty="0" err="1" smtClean="0"/>
              <a:t>Asimtomatik</a:t>
            </a:r>
            <a:r>
              <a:rPr lang="en-US" dirty="0" smtClean="0"/>
              <a:t> (Silent Myocardial Ischemia).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Asimtomatik</a:t>
            </a:r>
            <a:r>
              <a:rPr lang="en-US" dirty="0" smtClean="0"/>
              <a:t> (Silent Myocardial Ischemia) </a:t>
            </a:r>
            <a:r>
              <a:rPr lang="en-US" dirty="0" err="1" smtClean="0"/>
              <a:t>Penderita</a:t>
            </a:r>
            <a:r>
              <a:rPr lang="en-US" dirty="0" smtClean="0"/>
              <a:t> Silent Myocardial Ischemia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mengeluh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dada (angina)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EKG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ST,pemeriksaan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vital sign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normal.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715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Angina </a:t>
            </a:r>
            <a:r>
              <a:rPr lang="en-US" dirty="0" err="1" smtClean="0"/>
              <a:t>Pektoris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(STEMI).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Angina </a:t>
            </a:r>
            <a:r>
              <a:rPr lang="en-US" dirty="0" err="1" smtClean="0"/>
              <a:t>Pektoris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dada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 </a:t>
            </a:r>
            <a:r>
              <a:rPr lang="en-US" altLang="zh-CN" dirty="0" smtClean="0"/>
              <a:t>–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. </a:t>
            </a:r>
            <a:r>
              <a:rPr lang="en-US" dirty="0" err="1" smtClean="0"/>
              <a:t>Nyeri</a:t>
            </a:r>
            <a:r>
              <a:rPr lang="en-US" dirty="0" smtClean="0"/>
              <a:t> dada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(&gt;2 </a:t>
            </a:r>
            <a:r>
              <a:rPr lang="en-US" dirty="0" err="1" smtClean="0"/>
              <a:t>bulan</a:t>
            </a:r>
            <a:r>
              <a:rPr lang="en-US" dirty="0" smtClean="0"/>
              <a:t>).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retrosternal</a:t>
            </a:r>
            <a:r>
              <a:rPr lang="en-US" dirty="0" smtClean="0"/>
              <a:t>,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tertekan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 </a:t>
            </a:r>
            <a:r>
              <a:rPr lang="en-US" dirty="0" err="1" smtClean="0"/>
              <a:t>leher</a:t>
            </a:r>
            <a:r>
              <a:rPr lang="en-US" dirty="0" smtClean="0"/>
              <a:t>, </a:t>
            </a:r>
            <a:r>
              <a:rPr lang="en-US" dirty="0" err="1" smtClean="0"/>
              <a:t>maksila</a:t>
            </a:r>
            <a:r>
              <a:rPr lang="en-US" dirty="0" smtClean="0"/>
              <a:t>, </a:t>
            </a:r>
            <a:r>
              <a:rPr lang="en-US" dirty="0" err="1" smtClean="0"/>
              <a:t>dagu</a:t>
            </a:r>
            <a:r>
              <a:rPr lang="en-US" dirty="0" smtClean="0"/>
              <a:t>, </a:t>
            </a:r>
            <a:r>
              <a:rPr lang="en-US" dirty="0" err="1" smtClean="0"/>
              <a:t>punggung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menjalar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EKG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ST.</a:t>
            </a:r>
          </a:p>
          <a:p>
            <a:pPr algn="just"/>
            <a:r>
              <a:rPr lang="en-US" dirty="0" smtClean="0"/>
              <a:t>Angina </a:t>
            </a:r>
            <a:r>
              <a:rPr lang="en-US" dirty="0" err="1" smtClean="0"/>
              <a:t>Pektoris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(NSTEMI).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Angina </a:t>
            </a:r>
            <a:r>
              <a:rPr lang="en-US" dirty="0" err="1" smtClean="0"/>
              <a:t>Pektoris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angina </a:t>
            </a:r>
            <a:r>
              <a:rPr lang="en-US" dirty="0" err="1" smtClean="0"/>
              <a:t>stabil</a:t>
            </a:r>
            <a:r>
              <a:rPr lang="en-US" dirty="0" smtClean="0"/>
              <a:t>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EKG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ST .</a:t>
            </a:r>
          </a:p>
          <a:p>
            <a:pPr algn="just"/>
            <a:r>
              <a:rPr lang="en-US" dirty="0" err="1" smtClean="0"/>
              <a:t>Infark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(IMA).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Infark</a:t>
            </a:r>
            <a:r>
              <a:rPr lang="en-US" dirty="0" smtClean="0"/>
              <a:t> </a:t>
            </a:r>
            <a:r>
              <a:rPr lang="en-US" dirty="0" err="1" smtClean="0"/>
              <a:t>Miokard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didahului</a:t>
            </a:r>
            <a:r>
              <a:rPr lang="en-US" dirty="0" smtClean="0"/>
              <a:t> dada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 (chest discomfort). </a:t>
            </a:r>
            <a:r>
              <a:rPr lang="en-US" dirty="0" err="1" smtClean="0"/>
              <a:t>Nyeri</a:t>
            </a:r>
            <a:r>
              <a:rPr lang="en-US" dirty="0" smtClean="0"/>
              <a:t> dada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tertekan</a:t>
            </a:r>
            <a:r>
              <a:rPr lang="en-US" dirty="0" smtClean="0"/>
              <a:t>, </a:t>
            </a:r>
            <a:r>
              <a:rPr lang="en-US" dirty="0" err="1" smtClean="0"/>
              <a:t>teremas</a:t>
            </a:r>
            <a:r>
              <a:rPr lang="en-US" dirty="0" smtClean="0"/>
              <a:t>, </a:t>
            </a:r>
            <a:r>
              <a:rPr lang="en-US" dirty="0" err="1" smtClean="0"/>
              <a:t>tercekik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berlangsung</a:t>
            </a:r>
            <a:r>
              <a:rPr lang="en-US" dirty="0" smtClean="0"/>
              <a:t> &gt;30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berjam</a:t>
            </a:r>
            <a:r>
              <a:rPr lang="en-US" dirty="0" smtClean="0"/>
              <a:t> </a:t>
            </a:r>
            <a:r>
              <a:rPr lang="en-US" altLang="zh-CN" dirty="0" smtClean="0"/>
              <a:t>–</a:t>
            </a:r>
            <a:r>
              <a:rPr lang="en-US" dirty="0" smtClean="0"/>
              <a:t> jam.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, </a:t>
            </a:r>
            <a:r>
              <a:rPr lang="en-US" dirty="0" err="1" smtClean="0"/>
              <a:t>gelisah</a:t>
            </a:r>
            <a:r>
              <a:rPr lang="en-US" dirty="0" smtClean="0"/>
              <a:t>, </a:t>
            </a:r>
            <a:r>
              <a:rPr lang="en-US" dirty="0" err="1" smtClean="0"/>
              <a:t>tegang</a:t>
            </a:r>
            <a:r>
              <a:rPr lang="en-US" dirty="0" smtClean="0"/>
              <a:t>, </a:t>
            </a:r>
            <a:r>
              <a:rPr lang="en-US" dirty="0" err="1" smtClean="0"/>
              <a:t>nadi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elektrokardiografi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elevasi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ST.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rt-att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150" y="2600325"/>
            <a:ext cx="5168887" cy="4181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Gelaja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dibagian</a:t>
            </a:r>
            <a:r>
              <a:rPr lang="en-US" dirty="0" smtClean="0"/>
              <a:t> dada,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dibagian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, </a:t>
            </a:r>
            <a:r>
              <a:rPr lang="en-US" dirty="0" err="1" smtClean="0"/>
              <a:t>pundak</a:t>
            </a:r>
            <a:r>
              <a:rPr lang="en-US" dirty="0" smtClean="0"/>
              <a:t>, </a:t>
            </a:r>
            <a:r>
              <a:rPr lang="en-US" dirty="0" err="1" smtClean="0"/>
              <a:t>leher</a:t>
            </a:r>
            <a:r>
              <a:rPr lang="en-US" dirty="0" smtClean="0"/>
              <a:t>, </a:t>
            </a:r>
            <a:r>
              <a:rPr lang="en-US" dirty="0" err="1" smtClean="0"/>
              <a:t>rahang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punggung</a:t>
            </a:r>
            <a:endParaRPr lang="en-US" dirty="0" smtClean="0"/>
          </a:p>
          <a:p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sesak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endParaRPr lang="en-US" dirty="0" smtClean="0"/>
          </a:p>
          <a:p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dada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berv</a:t>
            </a:r>
            <a:r>
              <a:rPr lang="en-US" dirty="0" err="1" smtClean="0">
                <a:solidFill>
                  <a:schemeClr val="bg1"/>
                </a:solidFill>
              </a:rPr>
              <a:t>ariasi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Diagnosis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1981200" y="2133600"/>
            <a:ext cx="5410200" cy="3352800"/>
          </a:xfrm>
          <a:prstGeom prst="cloudCallou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BAGAIMANAKAH EVALUASI  YANG DILAKUKAN DOKTER?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4685"/>
            <a:ext cx="2971800" cy="23075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562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terdiagnosis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PENYAKIT J</a:t>
            </a:r>
            <a:r>
              <a:rPr lang="en-US" sz="2800" dirty="0" smtClean="0"/>
              <a:t>ANTUNG KORONER, </a:t>
            </a:r>
            <a:r>
              <a:rPr lang="en-US" sz="2800" dirty="0" err="1" smtClean="0"/>
              <a:t>dokter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melakukan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eva</a:t>
            </a:r>
            <a:r>
              <a:rPr lang="en-US" sz="2800" dirty="0" err="1" smtClean="0"/>
              <a:t>luasi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pasiennya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risiko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tinggi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PJK/SERANGAN JANTUNG.</a:t>
            </a:r>
          </a:p>
          <a:p>
            <a:pPr algn="just"/>
            <a:r>
              <a:rPr lang="en-US" sz="2800" dirty="0" err="1" smtClean="0"/>
              <a:t>Hipotesis</a:t>
            </a:r>
            <a:r>
              <a:rPr lang="en-US" sz="2800" dirty="0" smtClean="0"/>
              <a:t> (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)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PENYAKIT JANTUNG KORONER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 KELUHAN NYERI DADA.</a:t>
            </a:r>
          </a:p>
          <a:p>
            <a:pPr algn="just"/>
            <a:r>
              <a:rPr lang="en-US" sz="2800" dirty="0" smtClean="0"/>
              <a:t>Diagnosis </a:t>
            </a:r>
            <a:r>
              <a:rPr lang="en-US" sz="2800" dirty="0" err="1" smtClean="0"/>
              <a:t>klinis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PENYAKIT JANTUNG KORONER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ditegakkan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dokter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data-data </a:t>
            </a:r>
            <a:r>
              <a:rPr lang="en-US" sz="2800" dirty="0" err="1" smtClean="0"/>
              <a:t>klinis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wawancara</a:t>
            </a:r>
            <a:r>
              <a:rPr lang="en-US" sz="2800" dirty="0" smtClean="0"/>
              <a:t>,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penunjang</a:t>
            </a:r>
            <a:r>
              <a:rPr lang="en-US" sz="2800" dirty="0" smtClean="0"/>
              <a:t> </a:t>
            </a:r>
            <a:r>
              <a:rPr lang="en-US" sz="2800" dirty="0" err="1" smtClean="0"/>
              <a:t>jantung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Riskesdas</a:t>
            </a:r>
            <a:r>
              <a:rPr lang="en-US" dirty="0" smtClean="0"/>
              <a:t> 2013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penyempitan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,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dada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dada </a:t>
            </a:r>
            <a:r>
              <a:rPr lang="en-US" dirty="0" err="1" smtClean="0"/>
              <a:t>atau</a:t>
            </a:r>
            <a:r>
              <a:rPr lang="en-US" dirty="0" smtClean="0"/>
              <a:t> dada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tertekan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mendaki</a:t>
            </a:r>
            <a:r>
              <a:rPr lang="en-US" dirty="0" smtClean="0"/>
              <a:t>/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terburu-buru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sumbatan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pembuluh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 </a:t>
            </a:r>
            <a:r>
              <a:rPr lang="en-US" sz="2800" dirty="0" err="1" smtClean="0"/>
              <a:t>koroner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. </a:t>
            </a:r>
            <a:r>
              <a:rPr lang="en-US" sz="2800" dirty="0" err="1" smtClean="0"/>
              <a:t>Tanda-tanda</a:t>
            </a:r>
            <a:r>
              <a:rPr lang="en-US" sz="2800" dirty="0" smtClean="0"/>
              <a:t> </a:t>
            </a:r>
            <a:r>
              <a:rPr lang="en-US" sz="2800" dirty="0" err="1" smtClean="0"/>
              <a:t>komplikasi</a:t>
            </a:r>
            <a:r>
              <a:rPr lang="en-US" sz="2800" dirty="0" smtClean="0"/>
              <a:t> PENYAKIT JANTUNG KORONER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gagal</a:t>
            </a:r>
            <a:r>
              <a:rPr lang="en-US" sz="2800" dirty="0" smtClean="0"/>
              <a:t> </a:t>
            </a:r>
            <a:r>
              <a:rPr lang="en-US" sz="2800" dirty="0" err="1" smtClean="0"/>
              <a:t>jantung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.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rutin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.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HIPERTENSI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risiko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koroner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Diagnosis </a:t>
            </a:r>
            <a:r>
              <a:rPr lang="en-US" sz="2800" dirty="0" err="1" smtClean="0"/>
              <a:t>pasti</a:t>
            </a:r>
            <a:r>
              <a:rPr lang="en-US" sz="2800" dirty="0" smtClean="0"/>
              <a:t> PENYAKIT JANTUNG KORONER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terdeteksi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sumbatan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pembuluh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 </a:t>
            </a:r>
            <a:r>
              <a:rPr lang="en-US" sz="2800" dirty="0" err="1" smtClean="0"/>
              <a:t>koroner</a:t>
            </a:r>
            <a:r>
              <a:rPr lang="en-US" sz="2800" dirty="0" smtClean="0"/>
              <a:t>.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</a:t>
            </a:r>
            <a:r>
              <a:rPr lang="en-US" sz="2800" dirty="0" err="1" smtClean="0"/>
              <a:t>emas</a:t>
            </a:r>
            <a:r>
              <a:rPr lang="en-US" sz="2800" dirty="0" smtClean="0"/>
              <a:t> (</a:t>
            </a:r>
            <a:r>
              <a:rPr lang="zh-CN" altLang="en-US" sz="2800" dirty="0" smtClean="0"/>
              <a:t>‘</a:t>
            </a:r>
            <a:r>
              <a:rPr lang="en-US" sz="2800" dirty="0" smtClean="0"/>
              <a:t>gold standard</a:t>
            </a:r>
            <a:r>
              <a:rPr lang="zh-CN" altLang="en-US" sz="2800" dirty="0" smtClean="0"/>
              <a:t>’</a:t>
            </a:r>
            <a:r>
              <a:rPr lang="en-US" sz="2800" dirty="0" smtClean="0"/>
              <a:t>) </a:t>
            </a:r>
            <a:r>
              <a:rPr lang="en-US" sz="2800" dirty="0" err="1" smtClean="0"/>
              <a:t>untuk</a:t>
            </a:r>
            <a:r>
              <a:rPr lang="en-US" sz="2800" dirty="0" smtClean="0"/>
              <a:t> diagnosis PENYAKIT JANTUNG KORONER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angiografi</a:t>
            </a:r>
            <a:r>
              <a:rPr lang="en-US" sz="2800" dirty="0" smtClean="0"/>
              <a:t> </a:t>
            </a:r>
            <a:r>
              <a:rPr lang="en-US" sz="2800" dirty="0" err="1" smtClean="0"/>
              <a:t>koroner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PEMERIKSAAN PENUNJANG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Pemeriksaan</a:t>
            </a:r>
            <a:r>
              <a:rPr lang="en-US" sz="4000" dirty="0" smtClean="0"/>
              <a:t> </a:t>
            </a:r>
            <a:r>
              <a:rPr lang="en-US" sz="4000" dirty="0" err="1" smtClean="0"/>
              <a:t>penunjang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meliputi</a:t>
            </a:r>
            <a:r>
              <a:rPr lang="en-US" sz="4000" dirty="0" smtClean="0"/>
              <a:t>: </a:t>
            </a:r>
            <a:r>
              <a:rPr lang="en-US" sz="4000" dirty="0" err="1" smtClean="0"/>
              <a:t>pemeriksaan</a:t>
            </a:r>
            <a:r>
              <a:rPr lang="en-US" sz="4000" dirty="0" smtClean="0"/>
              <a:t> </a:t>
            </a:r>
            <a:r>
              <a:rPr lang="en-US" sz="4000" dirty="0" err="1" smtClean="0"/>
              <a:t>laboratorium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pemeriksaan</a:t>
            </a:r>
            <a:r>
              <a:rPr lang="en-US" sz="4000" dirty="0" smtClean="0"/>
              <a:t> </a:t>
            </a:r>
            <a:r>
              <a:rPr lang="en-US" sz="4000" dirty="0" err="1" smtClean="0"/>
              <a:t>pencitraan</a:t>
            </a:r>
            <a:r>
              <a:rPr lang="en-US" sz="4000" dirty="0" smtClean="0"/>
              <a:t>. </a:t>
            </a:r>
            <a:r>
              <a:rPr lang="en-US" sz="4000" dirty="0" err="1" smtClean="0"/>
              <a:t>Pemeriksaan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skrining</a:t>
            </a:r>
            <a:r>
              <a:rPr lang="en-US" sz="4000" dirty="0" smtClean="0"/>
              <a:t>, diagnosis, </a:t>
            </a:r>
            <a:r>
              <a:rPr lang="en-US" sz="4000" dirty="0" err="1" smtClean="0"/>
              <a:t>evaluasi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menilai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‘</a:t>
            </a:r>
            <a:r>
              <a:rPr lang="en-US" sz="4000" dirty="0" smtClean="0"/>
              <a:t>prognosis</a:t>
            </a:r>
            <a:r>
              <a:rPr lang="zh-CN" altLang="en-US" sz="4000" dirty="0" smtClean="0"/>
              <a:t>’</a:t>
            </a:r>
            <a:r>
              <a:rPr lang="en-US" sz="4000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036638"/>
          </a:xfrm>
        </p:spPr>
        <p:txBody>
          <a:bodyPr>
            <a:noAutofit/>
          </a:bodyPr>
          <a:lstStyle/>
          <a:p>
            <a:r>
              <a:rPr lang="en-US" sz="3500" dirty="0" smtClean="0"/>
              <a:t>PEMERIKSAAN ELEKTROKARDIOGRAM (EKG)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EKG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mendiagnosis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mengeluh</a:t>
            </a:r>
            <a:r>
              <a:rPr lang="en-US" dirty="0" smtClean="0"/>
              <a:t> </a:t>
            </a:r>
            <a:r>
              <a:rPr lang="zh-CN" altLang="en-US" dirty="0" smtClean="0"/>
              <a:t>‘</a:t>
            </a:r>
            <a:r>
              <a:rPr lang="en-US" dirty="0" smtClean="0"/>
              <a:t>angina</a:t>
            </a:r>
            <a:r>
              <a:rPr lang="zh-CN" altLang="en-US" dirty="0" smtClean="0"/>
              <a:t>’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PJK/SERANGAN JANTUNG.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zh-CN" altLang="en-US" dirty="0" smtClean="0"/>
              <a:t>‘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palsu</a:t>
            </a:r>
            <a:r>
              <a:rPr lang="zh-CN" altLang="en-US" dirty="0" smtClean="0"/>
              <a:t>’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PEMERIKSAAN EKG TREADMILL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treadmill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EKG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/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latih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(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papan</a:t>
            </a:r>
            <a:r>
              <a:rPr lang="en-US" dirty="0" smtClean="0"/>
              <a:t> treadmill).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EKG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zh-CN" altLang="en-US" dirty="0" smtClean="0"/>
              <a:t>‘</a:t>
            </a:r>
            <a:r>
              <a:rPr lang="en-US" dirty="0" err="1" smtClean="0"/>
              <a:t>negatif-palsu</a:t>
            </a:r>
            <a:r>
              <a:rPr lang="zh-CN" altLang="en-US" dirty="0" smtClean="0"/>
              <a:t>’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treadmill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radang</a:t>
            </a:r>
            <a:r>
              <a:rPr lang="en-US" dirty="0" smtClean="0"/>
              <a:t>/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lutut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menginjeksikan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aktifitas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PEMERIKSAAN LABORATORIUM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mendiagnosis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PENYAKIT JANTUNG KORONER.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-LDL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target </a:t>
            </a:r>
            <a:r>
              <a:rPr lang="en-US" dirty="0" err="1" smtClean="0"/>
              <a:t>terapi</a:t>
            </a:r>
            <a:r>
              <a:rPr lang="en-US" dirty="0" smtClean="0"/>
              <a:t> KADAR KOLESTEROL TINGGI.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penapisan</a:t>
            </a:r>
            <a:r>
              <a:rPr lang="en-US" dirty="0" smtClean="0"/>
              <a:t> DIABETES MELITUS.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DIABETES MELITUS, </a:t>
            </a:r>
            <a:r>
              <a:rPr lang="en-US" dirty="0" err="1" smtClean="0"/>
              <a:t>pemeriksaan</a:t>
            </a:r>
            <a:r>
              <a:rPr lang="en-US" dirty="0" smtClean="0"/>
              <a:t> HbA1c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PEMERIKSAAN PENCITRAAAN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Sumbatan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terdeteksi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pencitraan</a:t>
            </a:r>
            <a:r>
              <a:rPr lang="en-US" dirty="0" smtClean="0"/>
              <a:t>.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pencitraan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yang </a:t>
            </a:r>
            <a:r>
              <a:rPr lang="en-US" dirty="0" err="1" smtClean="0"/>
              <a:t>memperlihat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(</a:t>
            </a:r>
            <a:r>
              <a:rPr lang="en-US" dirty="0" err="1" smtClean="0"/>
              <a:t>gambar</a:t>
            </a:r>
            <a:r>
              <a:rPr lang="en-US" dirty="0" smtClean="0"/>
              <a:t>) </a:t>
            </a:r>
            <a:r>
              <a:rPr lang="en-US" dirty="0" err="1" smtClean="0"/>
              <a:t>anatomis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organ.</a:t>
            </a:r>
          </a:p>
          <a:p>
            <a:pPr algn="just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pencitraan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.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angiografi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zh-CN" altLang="en-US" dirty="0" smtClean="0"/>
              <a:t>‘</a:t>
            </a:r>
            <a:r>
              <a:rPr lang="en-US" dirty="0" smtClean="0"/>
              <a:t>gold </a:t>
            </a:r>
            <a:r>
              <a:rPr lang="en-US" dirty="0" err="1" smtClean="0"/>
              <a:t>standar</a:t>
            </a:r>
            <a:r>
              <a:rPr lang="zh-CN" altLang="en-US" dirty="0" smtClean="0"/>
              <a:t>’</a:t>
            </a:r>
            <a:r>
              <a:rPr lang="en-US" dirty="0" smtClean="0"/>
              <a:t> yang </a:t>
            </a:r>
            <a:r>
              <a:rPr lang="en-US" dirty="0" err="1" smtClean="0"/>
              <a:t>akurasinya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invasif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X yang </a:t>
            </a:r>
            <a:r>
              <a:rPr lang="en-US" dirty="0" err="1" smtClean="0"/>
              <a:t>ditimbulkannya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PEMERIKSAAN EKOKARDIOGRAFI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ekokardiografi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pencitraan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ekokardiogram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Katup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penebalan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Sekat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(yang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),  </a:t>
            </a:r>
            <a:r>
              <a:rPr lang="en-US" dirty="0" err="1" smtClean="0"/>
              <a:t>serta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Kantung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ekokardiogram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ANGIOGRAFI KORONER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angiografi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kateterisasi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kateter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lipat</a:t>
            </a:r>
            <a:r>
              <a:rPr lang="en-US" dirty="0" smtClean="0"/>
              <a:t> </a:t>
            </a:r>
            <a:r>
              <a:rPr lang="en-US" dirty="0" err="1" smtClean="0"/>
              <a:t>paha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kateter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injeksikan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Rontgent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angiografi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zh-CN" altLang="en-US" dirty="0" smtClean="0"/>
              <a:t>‘</a:t>
            </a:r>
            <a:r>
              <a:rPr lang="en-US" dirty="0" smtClean="0"/>
              <a:t>gold </a:t>
            </a:r>
            <a:r>
              <a:rPr lang="en-US" dirty="0" err="1" smtClean="0"/>
              <a:t>standar</a:t>
            </a:r>
            <a:r>
              <a:rPr lang="zh-CN" altLang="en-US" dirty="0" smtClean="0"/>
              <a:t>’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mendiagnosis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sumbatan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CT ANGIOGRAM KORONER (CT CORONARY ANGIOGRAM)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267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scaning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tabung</a:t>
            </a:r>
            <a:r>
              <a:rPr lang="en-US" sz="2800" dirty="0" smtClean="0"/>
              <a:t> CT,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kontras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injeksikan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CT angiogram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kalsium</a:t>
            </a:r>
            <a:r>
              <a:rPr lang="en-US" sz="2800" dirty="0" smtClean="0"/>
              <a:t>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kalsium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dinding</a:t>
            </a:r>
            <a:r>
              <a:rPr lang="en-US" sz="2800" dirty="0" smtClean="0"/>
              <a:t> </a:t>
            </a:r>
            <a:r>
              <a:rPr lang="en-US" sz="2800" dirty="0" err="1" smtClean="0"/>
              <a:t>pembuluh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0,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endapan</a:t>
            </a:r>
            <a:r>
              <a:rPr lang="en-US" sz="2800" dirty="0" smtClean="0"/>
              <a:t> </a:t>
            </a:r>
            <a:r>
              <a:rPr lang="en-US" sz="2800" dirty="0" err="1" smtClean="0"/>
              <a:t>kalsium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dinding</a:t>
            </a:r>
            <a:r>
              <a:rPr lang="en-US" sz="2800" dirty="0" smtClean="0"/>
              <a:t> </a:t>
            </a:r>
            <a:r>
              <a:rPr lang="en-US" sz="2800" dirty="0" err="1" smtClean="0"/>
              <a:t>pembuluh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..</a:t>
            </a:r>
          </a:p>
          <a:p>
            <a:pPr algn="just"/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&gt;0,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endapan</a:t>
            </a:r>
            <a:r>
              <a:rPr lang="en-US" sz="2800" dirty="0" smtClean="0"/>
              <a:t> </a:t>
            </a:r>
            <a:r>
              <a:rPr lang="en-US" sz="2800" dirty="0" err="1" smtClean="0"/>
              <a:t>kalsium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dinding</a:t>
            </a:r>
            <a:r>
              <a:rPr lang="en-US" sz="2800" dirty="0" smtClean="0"/>
              <a:t> </a:t>
            </a:r>
            <a:r>
              <a:rPr lang="en-US" sz="2800" dirty="0" err="1" smtClean="0"/>
              <a:t>pembuluh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endParaRPr lang="en-US" sz="28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Sebaikya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seafood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Dan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kurangi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menyantap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digoreng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 Dan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direbus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dipunggung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dikukus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. Dan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, </a:t>
            </a:r>
            <a:r>
              <a:rPr lang="en-US" dirty="0" err="1" smtClean="0"/>
              <a:t>keju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mentega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makaan</a:t>
            </a:r>
            <a:r>
              <a:rPr lang="en-US" dirty="0" smtClean="0"/>
              <a:t> lain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. </a:t>
            </a:r>
            <a:r>
              <a:rPr lang="en-US" dirty="0" err="1" smtClean="0"/>
              <a:t>Menggoreng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zaitun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menu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PJK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didiagnosis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PJK (</a:t>
            </a:r>
            <a:r>
              <a:rPr lang="en-US" i="1" dirty="0" smtClean="0"/>
              <a:t>angina </a:t>
            </a:r>
            <a:r>
              <a:rPr lang="en-US" i="1" dirty="0" err="1" smtClean="0"/>
              <a:t>pektoris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/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infark</a:t>
            </a:r>
            <a:r>
              <a:rPr lang="en-US" i="1" dirty="0" smtClean="0"/>
              <a:t> </a:t>
            </a:r>
            <a:r>
              <a:rPr lang="en-US" i="1" dirty="0" err="1" smtClean="0"/>
              <a:t>miokard</a:t>
            </a:r>
            <a:r>
              <a:rPr lang="en-US" i="1" dirty="0" smtClean="0"/>
              <a:t>)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dokter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pernah</a:t>
            </a:r>
            <a:r>
              <a:rPr lang="en-US" i="1" dirty="0" smtClean="0"/>
              <a:t> </a:t>
            </a:r>
            <a:r>
              <a:rPr lang="en-US" i="1" dirty="0" err="1" smtClean="0"/>
              <a:t>didiagnosis</a:t>
            </a:r>
            <a:r>
              <a:rPr lang="en-US" i="1" dirty="0" smtClean="0"/>
              <a:t> </a:t>
            </a:r>
            <a:r>
              <a:rPr lang="en-US" i="1" dirty="0" err="1" smtClean="0"/>
              <a:t>menderita</a:t>
            </a:r>
            <a:r>
              <a:rPr lang="en-US" i="1" dirty="0" smtClean="0"/>
              <a:t> PJK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pernah</a:t>
            </a:r>
            <a:r>
              <a:rPr lang="en-US" i="1" dirty="0" smtClean="0"/>
              <a:t> </a:t>
            </a:r>
            <a:r>
              <a:rPr lang="en-US" i="1" dirty="0" err="1" smtClean="0"/>
              <a:t>mengalami</a:t>
            </a:r>
            <a:r>
              <a:rPr lang="en-US" i="1" dirty="0" smtClean="0"/>
              <a:t> </a:t>
            </a:r>
            <a:r>
              <a:rPr lang="en-US" i="1" dirty="0" err="1" smtClean="0"/>
              <a:t>gejala</a:t>
            </a:r>
            <a:r>
              <a:rPr lang="en-US" i="1" dirty="0" smtClean="0"/>
              <a:t>/</a:t>
            </a:r>
            <a:r>
              <a:rPr lang="en-US" i="1" dirty="0" err="1" smtClean="0"/>
              <a:t>riwayat</a:t>
            </a:r>
            <a:r>
              <a:rPr lang="en-US" i="1" dirty="0" smtClean="0"/>
              <a:t>: </a:t>
            </a:r>
            <a:r>
              <a:rPr lang="en-US" i="1" dirty="0" err="1" smtClean="0"/>
              <a:t>nyeri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dada/rasa </a:t>
            </a:r>
            <a:r>
              <a:rPr lang="en-US" i="1" dirty="0" err="1" smtClean="0"/>
              <a:t>tertekan</a:t>
            </a:r>
            <a:r>
              <a:rPr lang="en-US" i="1" dirty="0" smtClean="0"/>
              <a:t> </a:t>
            </a:r>
            <a:r>
              <a:rPr lang="en-US" i="1" dirty="0" err="1" smtClean="0"/>
              <a:t>berat</a:t>
            </a:r>
            <a:r>
              <a:rPr lang="en-US" i="1" dirty="0" smtClean="0"/>
              <a:t>/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nyaman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dada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nyeri</a:t>
            </a:r>
            <a:r>
              <a:rPr lang="en-US" i="1" dirty="0" smtClean="0"/>
              <a:t>/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nyaman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dada </a:t>
            </a:r>
            <a:r>
              <a:rPr lang="en-US" i="1" dirty="0" err="1" smtClean="0"/>
              <a:t>dirasakan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dada </a:t>
            </a:r>
            <a:r>
              <a:rPr lang="en-US" i="1" dirty="0" err="1" smtClean="0"/>
              <a:t>bagian</a:t>
            </a:r>
            <a:r>
              <a:rPr lang="en-US" i="1" dirty="0" smtClean="0"/>
              <a:t> </a:t>
            </a:r>
            <a:r>
              <a:rPr lang="en-US" i="1" dirty="0" err="1" smtClean="0"/>
              <a:t>tengah</a:t>
            </a:r>
            <a:r>
              <a:rPr lang="en-US" i="1" dirty="0" smtClean="0"/>
              <a:t>/dada </a:t>
            </a:r>
            <a:r>
              <a:rPr lang="en-US" i="1" dirty="0" err="1" smtClean="0"/>
              <a:t>kiri</a:t>
            </a:r>
            <a:r>
              <a:rPr lang="en-US" i="1" dirty="0" smtClean="0"/>
              <a:t> </a:t>
            </a:r>
            <a:r>
              <a:rPr lang="en-US" i="1" dirty="0" err="1" smtClean="0"/>
              <a:t>depan</a:t>
            </a:r>
            <a:r>
              <a:rPr lang="en-US" i="1" dirty="0" smtClean="0"/>
              <a:t>/</a:t>
            </a:r>
            <a:r>
              <a:rPr lang="en-US" i="1" dirty="0" err="1" smtClean="0"/>
              <a:t>menjalar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lengan</a:t>
            </a:r>
            <a:r>
              <a:rPr lang="en-US" i="1" dirty="0" smtClean="0"/>
              <a:t> </a:t>
            </a:r>
            <a:r>
              <a:rPr lang="en-US" i="1" dirty="0" err="1" smtClean="0"/>
              <a:t>kiri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nyeri</a:t>
            </a:r>
            <a:r>
              <a:rPr lang="en-US" i="1" dirty="0" smtClean="0"/>
              <a:t>/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nyaman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dada </a:t>
            </a:r>
            <a:r>
              <a:rPr lang="en-US" i="1" dirty="0" err="1" smtClean="0"/>
              <a:t>dirasakan</a:t>
            </a:r>
            <a:r>
              <a:rPr lang="en-US" i="1" dirty="0" smtClean="0"/>
              <a:t> </a:t>
            </a:r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mendaki</a:t>
            </a:r>
            <a:r>
              <a:rPr lang="en-US" i="1" dirty="0" smtClean="0"/>
              <a:t>/</a:t>
            </a:r>
            <a:r>
              <a:rPr lang="en-US" i="1" dirty="0" err="1" smtClean="0"/>
              <a:t>naik</a:t>
            </a:r>
            <a:r>
              <a:rPr lang="en-US" i="1" dirty="0" smtClean="0"/>
              <a:t> </a:t>
            </a:r>
            <a:r>
              <a:rPr lang="en-US" i="1" dirty="0" err="1" smtClean="0"/>
              <a:t>tangga</a:t>
            </a:r>
            <a:r>
              <a:rPr lang="en-US" i="1" dirty="0" smtClean="0"/>
              <a:t>/</a:t>
            </a:r>
            <a:r>
              <a:rPr lang="en-US" i="1" dirty="0" err="1" smtClean="0"/>
              <a:t>berjalan</a:t>
            </a:r>
            <a:r>
              <a:rPr lang="en-US" i="1" dirty="0" smtClean="0"/>
              <a:t> </a:t>
            </a:r>
            <a:r>
              <a:rPr lang="en-US" i="1" dirty="0" err="1" smtClean="0"/>
              <a:t>tergesa-gesa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nyeri</a:t>
            </a:r>
            <a:r>
              <a:rPr lang="en-US" i="1" dirty="0" smtClean="0"/>
              <a:t>/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nyaman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dada </a:t>
            </a:r>
            <a:r>
              <a:rPr lang="en-US" i="1" dirty="0" err="1" smtClean="0"/>
              <a:t>hilang</a:t>
            </a:r>
            <a:r>
              <a:rPr lang="en-US" i="1" dirty="0" smtClean="0"/>
              <a:t> </a:t>
            </a:r>
            <a:r>
              <a:rPr lang="en-US" i="1" dirty="0" err="1" smtClean="0"/>
              <a:t>ketika</a:t>
            </a:r>
            <a:r>
              <a:rPr lang="en-US" i="1" dirty="0" smtClean="0"/>
              <a:t> </a:t>
            </a:r>
            <a:r>
              <a:rPr lang="en-US" i="1" dirty="0" err="1" smtClean="0"/>
              <a:t>menghentikan</a:t>
            </a:r>
            <a:r>
              <a:rPr lang="en-US" i="1" dirty="0" smtClean="0"/>
              <a:t> </a:t>
            </a:r>
            <a:r>
              <a:rPr lang="en-US" i="1" dirty="0" err="1" smtClean="0"/>
              <a:t>aktifitas</a:t>
            </a:r>
            <a:r>
              <a:rPr lang="en-US" i="1" dirty="0" smtClean="0"/>
              <a:t>/</a:t>
            </a:r>
            <a:r>
              <a:rPr lang="en-US" i="1" dirty="0" err="1" smtClean="0"/>
              <a:t>istirahat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Berhenti</a:t>
            </a:r>
            <a:r>
              <a:rPr lang="en-US" sz="2800" dirty="0" smtClean="0"/>
              <a:t> </a:t>
            </a:r>
            <a:r>
              <a:rPr lang="en-US" sz="2800" dirty="0" err="1" smtClean="0"/>
              <a:t>merokok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perokok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mulailah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</a:t>
            </a:r>
            <a:r>
              <a:rPr lang="en-US" sz="2800" dirty="0" err="1" smtClean="0"/>
              <a:t>merokok</a:t>
            </a:r>
            <a:r>
              <a:rPr lang="en-US" sz="2800" dirty="0" smtClean="0"/>
              <a:t>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merokok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jantung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sebaiknya</a:t>
            </a:r>
            <a:r>
              <a:rPr lang="en-US" sz="2800" dirty="0" smtClean="0"/>
              <a:t> </a:t>
            </a:r>
            <a:r>
              <a:rPr lang="en-US" sz="2800" dirty="0" err="1" smtClean="0"/>
              <a:t>hentikan</a:t>
            </a:r>
            <a:r>
              <a:rPr lang="en-US" sz="2800" dirty="0" smtClean="0"/>
              <a:t> </a:t>
            </a:r>
            <a:r>
              <a:rPr lang="en-US" sz="2800" dirty="0" err="1" smtClean="0"/>
              <a:t>kebiasaan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memelihara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jantung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Menghindari</a:t>
            </a:r>
            <a:r>
              <a:rPr lang="en-US" dirty="0" smtClean="0"/>
              <a:t> stress</a:t>
            </a:r>
          </a:p>
          <a:p>
            <a:pPr algn="just">
              <a:buNone/>
            </a:pPr>
            <a:r>
              <a:rPr lang="en-US" dirty="0" smtClean="0"/>
              <a:t>		Stress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pemicu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 Stress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. </a:t>
            </a:r>
            <a:r>
              <a:rPr lang="en-US" dirty="0" err="1" smtClean="0"/>
              <a:t>Disaat</a:t>
            </a:r>
            <a:r>
              <a:rPr lang="en-US" dirty="0" smtClean="0"/>
              <a:t> stress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cortisol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kaki. Dan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norepinephrine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disaat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stress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stress.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melukai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LDL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salura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penimbunan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Obesitas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obesitas</a:t>
            </a:r>
            <a:r>
              <a:rPr lang="en-US" dirty="0" smtClean="0"/>
              <a:t>.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obesitas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ketidaknormalan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. Dan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mengobati</a:t>
            </a:r>
            <a:r>
              <a:rPr lang="en-US" dirty="0" smtClean="0"/>
              <a:t> </a:t>
            </a:r>
            <a:r>
              <a:rPr lang="en-US" dirty="0" err="1" smtClean="0"/>
              <a:t>obesitas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kegemukan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paling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diabetes. </a:t>
            </a:r>
            <a:r>
              <a:rPr lang="en-US" dirty="0" err="1" smtClean="0"/>
              <a:t>Penyakit</a:t>
            </a:r>
            <a:r>
              <a:rPr lang="en-US" dirty="0" smtClean="0"/>
              <a:t> diabetes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oahraga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koronerdan</a:t>
            </a:r>
            <a:r>
              <a:rPr lang="en-US" dirty="0" smtClean="0"/>
              <a:t> </a:t>
            </a:r>
            <a:r>
              <a:rPr lang="en-US" dirty="0" err="1" smtClean="0"/>
              <a:t>pengobatannya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kaki,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jogging. Dan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melancarkan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-langkah-pent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38200" y="533400"/>
            <a:ext cx="7848599" cy="5562599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j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762000"/>
            <a:ext cx="8001000" cy="5486400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Pengalaman</a:t>
            </a:r>
            <a:r>
              <a:rPr lang="en-US" dirty="0" smtClean="0"/>
              <a:t> Program </a:t>
            </a:r>
            <a:r>
              <a:rPr lang="en-US" dirty="0" err="1" smtClean="0"/>
              <a:t>Penanggulangan</a:t>
            </a:r>
            <a:endParaRPr lang="en-US" dirty="0"/>
          </a:p>
        </p:txBody>
      </p:sp>
      <p:pic>
        <p:nvPicPr>
          <p:cNvPr id="4" name="Content Placeholder 3" descr="pjkk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2391397"/>
            <a:ext cx="7315200" cy="2684806"/>
          </a:xfrm>
        </p:spPr>
      </p:pic>
      <p:sp>
        <p:nvSpPr>
          <p:cNvPr id="5" name="TextBox 4"/>
          <p:cNvSpPr txBox="1"/>
          <p:nvPr/>
        </p:nvSpPr>
        <p:spPr>
          <a:xfrm>
            <a:off x="1295400" y="1828800"/>
            <a:ext cx="1267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Tahun</a:t>
            </a:r>
            <a:r>
              <a:rPr lang="en-US" sz="2000" dirty="0" smtClean="0"/>
              <a:t>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ayangi jantu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8800" y="1725825"/>
            <a:ext cx="5638800" cy="4245429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http://www.info-kes.com/2013/07/penyakit-jantung-koroner-pjk.html?m=1</a:t>
            </a:r>
          </a:p>
          <a:p>
            <a:r>
              <a:rPr lang="en-US" dirty="0" smtClean="0"/>
              <a:t>http://penyakitjantungkoroner.org/ </a:t>
            </a:r>
          </a:p>
          <a:p>
            <a:r>
              <a:rPr lang="en-US" dirty="0" smtClean="0"/>
              <a:t>http://familiamedika.net/referensi-penyakit/penyakit-jantung-koroner/deteksi.html</a:t>
            </a:r>
          </a:p>
          <a:p>
            <a:pPr>
              <a:buNone/>
            </a:pPr>
            <a:r>
              <a:rPr lang="en-US" dirty="0" smtClean="0"/>
              <a:t>DITULIS OLEH DR. YARNADI PADA 25 FEB 15 , </a:t>
            </a:r>
            <a:r>
              <a:rPr lang="en-US" dirty="0" err="1" smtClean="0"/>
              <a:t>Halaman</a:t>
            </a:r>
            <a:r>
              <a:rPr lang="en-US" dirty="0" smtClean="0"/>
              <a:t> 4 </a:t>
            </a:r>
            <a:r>
              <a:rPr lang="en-US" dirty="0" err="1" smtClean="0"/>
              <a:t>dari</a:t>
            </a:r>
            <a:r>
              <a:rPr lang="en-US" dirty="0" smtClean="0"/>
              <a:t> 11</a:t>
            </a:r>
          </a:p>
          <a:p>
            <a:pPr>
              <a:buNone/>
            </a:pPr>
            <a:r>
              <a:rPr lang="en-US" dirty="0" smtClean="0"/>
              <a:t>www.jurnal.stikes-aisyiyah.ac.id &gt; </a:t>
            </a:r>
            <a:r>
              <a:rPr lang="en-US" dirty="0" err="1" smtClean="0"/>
              <a:t>Beranda</a:t>
            </a:r>
            <a:r>
              <a:rPr lang="en-US" dirty="0" smtClean="0"/>
              <a:t> &gt; </a:t>
            </a:r>
            <a:r>
              <a:rPr lang="en-US" dirty="0" err="1" smtClean="0"/>
              <a:t>Vol</a:t>
            </a:r>
            <a:r>
              <a:rPr lang="en-US" dirty="0" smtClean="0"/>
              <a:t> 10, No 1 (2013) &gt; </a:t>
            </a:r>
            <a:r>
              <a:rPr lang="en-US" dirty="0" err="1" smtClean="0"/>
              <a:t>Salim</a:t>
            </a:r>
            <a:endParaRPr lang="en-US" dirty="0" smtClean="0"/>
          </a:p>
          <a:p>
            <a:r>
              <a:rPr lang="en-US" dirty="0" smtClean="0"/>
              <a:t>http://www.jurnalasia.com/2014/06/17/waspada-penyakit-jantung-koroner/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nyakit-jantung-korone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295400"/>
            <a:ext cx="7658100" cy="40386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http://kesehatan.us/2012/03/patofisiologi-penyakit-jantung-koroner/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http://obatjantung.muarafarma.com/penyakit-jantung-koroner-penyebab-gejala-dan-cara-pengobatannya/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google.co.id/url?sa=t&amp;rct=j&amp;q=program+penannggulangan+penyakit+jantung+koroner&amp;source=web&amp;cd=10&amp;cad=rja&amp;uact=8&amp;ved=0ahUKEwjcotycgsPLAhXh6aYKHZ1ZBHcQFghaMAk&amp;url=http://ejournal.litbang.depkes.go.id/index.php/MPK/article/download/2877/1854&amp;usg=AFQjCNF5wVQy78itH_7gOmsUEYQknfGPZg&amp;sig2=QkaLxClLYdxB3DsP4Zwy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(PJK)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pasokan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tersumbat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penumpukan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.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(PJK)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pembunuh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. 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PJK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74.000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rata-rata 200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Indonesia,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(PJK) </a:t>
            </a:r>
            <a:r>
              <a:rPr lang="en-US" dirty="0" err="1" smtClean="0"/>
              <a:t>mencapai</a:t>
            </a:r>
            <a:r>
              <a:rPr lang="en-US" dirty="0" smtClean="0"/>
              <a:t> 26%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(SKRTN), </a:t>
            </a:r>
            <a:r>
              <a:rPr lang="en-US" dirty="0" err="1" smtClean="0"/>
              <a:t>dalam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jk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05000" y="0"/>
            <a:ext cx="5791200" cy="67056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jk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38200" y="381000"/>
            <a:ext cx="7543800" cy="586739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jk4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219201"/>
            <a:ext cx="8458199" cy="428173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algn="just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: </a:t>
            </a:r>
          </a:p>
          <a:p>
            <a:pPr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: PJK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PJK.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Umur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45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55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Obesitas</a:t>
            </a:r>
            <a:r>
              <a:rPr lang="en-US" dirty="0" smtClean="0"/>
              <a:t> : </a:t>
            </a:r>
            <a:r>
              <a:rPr lang="en-US" dirty="0" err="1" smtClean="0"/>
              <a:t>Obesitas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402</TotalTime>
  <Words>1093</Words>
  <Application>Microsoft Office PowerPoint</Application>
  <PresentationFormat>On-screen Show (4:3)</PresentationFormat>
  <Paragraphs>119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Equity</vt:lpstr>
      <vt:lpstr>Penyakit Jantung Koroner (PJK)</vt:lpstr>
      <vt:lpstr>Definisi Penyakit</vt:lpstr>
      <vt:lpstr>Slide 3</vt:lpstr>
      <vt:lpstr>Slide 4</vt:lpstr>
      <vt:lpstr>Perkembangan Penyakit</vt:lpstr>
      <vt:lpstr>Slide 6</vt:lpstr>
      <vt:lpstr>Slide 7</vt:lpstr>
      <vt:lpstr>Slide 8</vt:lpstr>
      <vt:lpstr>Faktor Risiko</vt:lpstr>
      <vt:lpstr>Slide 10</vt:lpstr>
      <vt:lpstr>Slide 11</vt:lpstr>
      <vt:lpstr>Patofisiologi</vt:lpstr>
      <vt:lpstr>Slide 13</vt:lpstr>
      <vt:lpstr>Slide 14</vt:lpstr>
      <vt:lpstr>Klasifikasi Penyakit</vt:lpstr>
      <vt:lpstr>Slide 16</vt:lpstr>
      <vt:lpstr>Gelaja dan Tanda</vt:lpstr>
      <vt:lpstr>Pemeriksaan dan Standar Diagnosis</vt:lpstr>
      <vt:lpstr>Slide 19</vt:lpstr>
      <vt:lpstr>Slide 20</vt:lpstr>
      <vt:lpstr>PEMERIKSAAN PENUNJANG</vt:lpstr>
      <vt:lpstr>PEMERIKSAAN ELEKTROKARDIOGRAM (EKG)</vt:lpstr>
      <vt:lpstr>PEMERIKSAAN EKG TREADMILL</vt:lpstr>
      <vt:lpstr>PEMERIKSAAN LABORATORIUM</vt:lpstr>
      <vt:lpstr>PEMERIKSAAN PENCITRAAAN</vt:lpstr>
      <vt:lpstr>PEMERIKSAAN EKOKARDIOGRAFI</vt:lpstr>
      <vt:lpstr>ANGIOGRAFI KORONER</vt:lpstr>
      <vt:lpstr>CT ANGIOGRAM KORONER (CT CORONARY ANGIOGRAM)</vt:lpstr>
      <vt:lpstr>Pencegahan dan Pengobatan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Pengalaman Program Penanggulangan</vt:lpstr>
      <vt:lpstr>Slide 38</vt:lpstr>
      <vt:lpstr>Referensi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Jantung Koroner (PKJ)</dc:title>
  <dc:creator>HP AMD A4</dc:creator>
  <cp:lastModifiedBy>user</cp:lastModifiedBy>
  <cp:revision>39</cp:revision>
  <dcterms:created xsi:type="dcterms:W3CDTF">2016-03-14T11:45:31Z</dcterms:created>
  <dcterms:modified xsi:type="dcterms:W3CDTF">2017-03-14T04:55:20Z</dcterms:modified>
</cp:coreProperties>
</file>