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82" r:id="rId14"/>
    <p:sldId id="283" r:id="rId15"/>
    <p:sldId id="267" r:id="rId16"/>
    <p:sldId id="284" r:id="rId17"/>
    <p:sldId id="285" r:id="rId18"/>
    <p:sldId id="286" r:id="rId19"/>
    <p:sldId id="287" r:id="rId20"/>
    <p:sldId id="288" r:id="rId21"/>
    <p:sldId id="289" r:id="rId22"/>
    <p:sldId id="269" r:id="rId23"/>
    <p:sldId id="290" r:id="rId24"/>
    <p:sldId id="271" r:id="rId25"/>
    <p:sldId id="274" r:id="rId26"/>
    <p:sldId id="275" r:id="rId27"/>
    <p:sldId id="273" r:id="rId28"/>
    <p:sldId id="280" r:id="rId29"/>
    <p:sldId id="278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8187-017B-4204-9CD6-E4A12A27BC71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5896-FAF3-4204-B5CC-814F29B729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6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2F-E5A4-4E85-B448-73E34B2EFB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65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74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882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68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076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38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939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40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850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76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6624-3351-4EF4-9124-79C8B6CA1388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9620-1768-46C5-A6E8-D5C5B1582C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92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30963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ANTROPOMETRI</a:t>
            </a:r>
            <a:r>
              <a:rPr lang="id-ID" sz="8000" b="1" dirty="0" smtClean="0">
                <a:latin typeface="Agency FB" pitchFamily="34" charset="0"/>
              </a:rPr>
              <a:t> </a:t>
            </a:r>
            <a:r>
              <a:rPr lang="id-ID" sz="4800" b="1" dirty="0" smtClean="0">
                <a:latin typeface="Agency FB" pitchFamily="34" charset="0"/>
              </a:rPr>
              <a:t>&amp;</a:t>
            </a:r>
            <a:r>
              <a:rPr lang="id-ID" sz="8000" b="1" dirty="0" smtClean="0">
                <a:latin typeface="Agency FB" pitchFamily="34" charset="0"/>
              </a:rPr>
              <a:t/>
            </a:r>
            <a:br>
              <a:rPr lang="id-ID" sz="8000" b="1" dirty="0" smtClean="0">
                <a:latin typeface="Agency FB" pitchFamily="34" charset="0"/>
              </a:rPr>
            </a:br>
            <a:r>
              <a:rPr lang="id-ID" sz="8000" b="1" dirty="0" smtClean="0">
                <a:solidFill>
                  <a:srgbClr val="002060"/>
                </a:solidFill>
                <a:latin typeface="Agency FB" pitchFamily="34" charset="0"/>
              </a:rPr>
              <a:t>DESAIN SARANA</a:t>
            </a:r>
            <a:endParaRPr lang="id-ID" sz="80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Perencanaan URM TM8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80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 STATIS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3" name="Picture 2" descr="http://antropometriindonesia.org/uploads/DIMENSI%2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748" y="908720"/>
            <a:ext cx="63915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antropometriindonesia.org/uploads/DIMENSI%2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808" y="3933056"/>
            <a:ext cx="636952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3B5332-76C1-4226-A84C-5621DF87F901}"/>
              </a:ext>
            </a:extLst>
          </p:cNvPr>
          <p:cNvSpPr txBox="1"/>
          <p:nvPr/>
        </p:nvSpPr>
        <p:spPr>
          <a:xfrm>
            <a:off x="107505" y="177281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err="1">
                <a:solidFill>
                  <a:srgbClr val="FF0000"/>
                </a:solidFill>
              </a:rPr>
              <a:t>Jangkauan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Tangan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Depan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="" xmlns:a16="http://schemas.microsoft.com/office/drawing/2014/main" id="{4043C314-A28B-42D9-AE57-B78371344FDD}"/>
              </a:ext>
            </a:extLst>
          </p:cNvPr>
          <p:cNvSpPr/>
          <p:nvPr/>
        </p:nvSpPr>
        <p:spPr>
          <a:xfrm rot="17535265">
            <a:off x="969131" y="1523924"/>
            <a:ext cx="47123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77A4DF-E532-46A9-9C14-1859000B1529}"/>
              </a:ext>
            </a:extLst>
          </p:cNvPr>
          <p:cNvSpPr txBox="1"/>
          <p:nvPr/>
        </p:nvSpPr>
        <p:spPr>
          <a:xfrm>
            <a:off x="6804248" y="5539287"/>
            <a:ext cx="185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= Panjang </a:t>
            </a:r>
            <a:r>
              <a:rPr lang="en-US" sz="2000" b="1" dirty="0" err="1">
                <a:solidFill>
                  <a:srgbClr val="FF0000"/>
                </a:solidFill>
              </a:rPr>
              <a:t>Depa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 STATIS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3" name="Picture 2" descr="http://antropometriindonesia.org/uploads/DIMENSI%2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73448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2855" y="56612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LIHAT REKAP DATA ANTROPOMETRI INDONESIA DI MODUL HAL 38.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B1CFC3-4E26-44D5-8636-6B6528FF86D7}"/>
              </a:ext>
            </a:extLst>
          </p:cNvPr>
          <p:cNvSpPr txBox="1"/>
          <p:nvPr/>
        </p:nvSpPr>
        <p:spPr>
          <a:xfrm>
            <a:off x="2212858" y="466533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err="1">
                <a:solidFill>
                  <a:srgbClr val="FF0000"/>
                </a:solidFill>
              </a:rPr>
              <a:t>Jangkauan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Tangan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Atas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berdiri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Arrow: Left 6">
            <a:extLst>
              <a:ext uri="{FF2B5EF4-FFF2-40B4-BE49-F238E27FC236}">
                <a16:creationId xmlns="" xmlns:a16="http://schemas.microsoft.com/office/drawing/2014/main" id="{207553CB-377E-4731-88B7-9787F5E8A516}"/>
              </a:ext>
            </a:extLst>
          </p:cNvPr>
          <p:cNvSpPr/>
          <p:nvPr/>
        </p:nvSpPr>
        <p:spPr>
          <a:xfrm rot="14438821">
            <a:off x="3641302" y="4379427"/>
            <a:ext cx="47123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151AD3-4F84-4267-8E4D-5B8F2CDEF9A7}"/>
              </a:ext>
            </a:extLst>
          </p:cNvPr>
          <p:cNvSpPr txBox="1"/>
          <p:nvPr/>
        </p:nvSpPr>
        <p:spPr>
          <a:xfrm>
            <a:off x="4753062" y="466533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err="1">
                <a:solidFill>
                  <a:srgbClr val="FF0000"/>
                </a:solidFill>
              </a:rPr>
              <a:t>Jangkauan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Tangan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Atas</a:t>
            </a:r>
            <a:r>
              <a:rPr lang="en-US" sz="2000" b="1" dirty="0">
                <a:solidFill>
                  <a:srgbClr val="FF0000"/>
                </a:solidFill>
              </a:rPr>
              <a:t> (duduk)</a:t>
            </a:r>
          </a:p>
        </p:txBody>
      </p:sp>
      <p:sp>
        <p:nvSpPr>
          <p:cNvPr id="8" name="Arrow: Left 8">
            <a:extLst>
              <a:ext uri="{FF2B5EF4-FFF2-40B4-BE49-F238E27FC236}">
                <a16:creationId xmlns="" xmlns:a16="http://schemas.microsoft.com/office/drawing/2014/main" id="{CD869483-8FE7-479B-94B5-D269A699065B}"/>
              </a:ext>
            </a:extLst>
          </p:cNvPr>
          <p:cNvSpPr/>
          <p:nvPr/>
        </p:nvSpPr>
        <p:spPr>
          <a:xfrm rot="14438821">
            <a:off x="5035444" y="4262516"/>
            <a:ext cx="776306" cy="25300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648316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MEJA KERJA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316865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HAL-HAL YANG PERLU DIPERHATIKAN DALAM DESAIN MEJA KERJA</a:t>
            </a:r>
            <a:endParaRPr lang="id-ID" sz="2800" dirty="0"/>
          </a:p>
        </p:txBody>
      </p:sp>
      <p:pic>
        <p:nvPicPr>
          <p:cNvPr id="8" name="Picture 2" descr="Hasil gambar untuk meja kan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43408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CCC457CE-3C5C-45A9-B278-1C1B4F7D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92" y="2442270"/>
            <a:ext cx="8229600" cy="3157811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Agency FB" pitchFamily="34" charset="0"/>
              </a:rPr>
              <a:t>Dimensi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Meja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Kerja</a:t>
            </a:r>
            <a:r>
              <a:rPr lang="en-US" dirty="0">
                <a:latin typeface="Agency FB" pitchFamily="34" charset="0"/>
              </a:rPr>
              <a:t> (Panjang </a:t>
            </a:r>
            <a:r>
              <a:rPr lang="en-US" dirty="0" err="1">
                <a:latin typeface="Agency FB" pitchFamily="34" charset="0"/>
              </a:rPr>
              <a:t>Meja</a:t>
            </a:r>
            <a:r>
              <a:rPr lang="en-US" dirty="0">
                <a:latin typeface="Agency FB" pitchFamily="34" charset="0"/>
              </a:rPr>
              <a:t>, Lebar </a:t>
            </a:r>
            <a:r>
              <a:rPr lang="en-US" dirty="0" err="1">
                <a:latin typeface="Agency FB" pitchFamily="34" charset="0"/>
              </a:rPr>
              <a:t>Meja</a:t>
            </a:r>
            <a:r>
              <a:rPr lang="en-US" dirty="0">
                <a:latin typeface="Agency FB" pitchFamily="34" charset="0"/>
              </a:rPr>
              <a:t>, Tinggi </a:t>
            </a:r>
            <a:r>
              <a:rPr lang="en-US" dirty="0" err="1">
                <a:latin typeface="Agency FB" pitchFamily="34" charset="0"/>
              </a:rPr>
              <a:t>Meja</a:t>
            </a:r>
            <a:r>
              <a:rPr lang="en-US" dirty="0">
                <a:latin typeface="Agency FB" pitchFamily="34" charset="0"/>
              </a:rPr>
              <a:t>) </a:t>
            </a:r>
            <a:r>
              <a:rPr lang="en-US" dirty="0" err="1">
                <a:latin typeface="Agency FB" pitchFamily="34" charset="0"/>
              </a:rPr>
              <a:t>disesuaikan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dengan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ukuran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antropometri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Staf</a:t>
            </a:r>
            <a:r>
              <a:rPr lang="en-US" dirty="0">
                <a:latin typeface="Agency FB" pitchFamily="34" charset="0"/>
              </a:rPr>
              <a:t>/</a:t>
            </a:r>
            <a:r>
              <a:rPr lang="en-US" dirty="0" err="1">
                <a:latin typeface="Agency FB" pitchFamily="34" charset="0"/>
              </a:rPr>
              <a:t>Petugas</a:t>
            </a:r>
            <a:r>
              <a:rPr lang="en-US" dirty="0">
                <a:latin typeface="Agency FB" pitchFamily="34" charset="0"/>
              </a:rPr>
              <a:t>.</a:t>
            </a:r>
          </a:p>
          <a:p>
            <a:r>
              <a:rPr lang="en-US" dirty="0" err="1">
                <a:latin typeface="Agency FB" pitchFamily="34" charset="0"/>
              </a:rPr>
              <a:t>Antopometri</a:t>
            </a:r>
            <a:r>
              <a:rPr lang="en-US" dirty="0">
                <a:latin typeface="Agency FB" pitchFamily="34" charset="0"/>
              </a:rPr>
              <a:t> yang </a:t>
            </a:r>
            <a:r>
              <a:rPr lang="en-US" dirty="0" err="1">
                <a:latin typeface="Agency FB" pitchFamily="34" charset="0"/>
              </a:rPr>
              <a:t>terkait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dengan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Dimensi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Meja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Kerja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adalah</a:t>
            </a:r>
            <a:r>
              <a:rPr lang="en-US" dirty="0">
                <a:latin typeface="Agency FB" pitchFamily="34" charset="0"/>
              </a:rPr>
              <a:t> :</a:t>
            </a:r>
          </a:p>
          <a:p>
            <a:pPr lvl="1"/>
            <a:r>
              <a:rPr lang="en-US" dirty="0">
                <a:latin typeface="Agency FB" pitchFamily="34" charset="0"/>
              </a:rPr>
              <a:t>Tinggi </a:t>
            </a:r>
            <a:r>
              <a:rPr lang="en-US" dirty="0" err="1">
                <a:latin typeface="Agency FB" pitchFamily="34" charset="0"/>
              </a:rPr>
              <a:t>Siku</a:t>
            </a:r>
            <a:r>
              <a:rPr lang="en-US" dirty="0">
                <a:latin typeface="Agency FB" pitchFamily="34" charset="0"/>
              </a:rPr>
              <a:t> (Duduk/</a:t>
            </a:r>
            <a:r>
              <a:rPr lang="en-US" dirty="0" err="1">
                <a:latin typeface="Agency FB" pitchFamily="34" charset="0"/>
              </a:rPr>
              <a:t>Berdiri</a:t>
            </a:r>
            <a:r>
              <a:rPr lang="en-US" dirty="0">
                <a:latin typeface="Agency FB" pitchFamily="34" charset="0"/>
              </a:rPr>
              <a:t>)</a:t>
            </a:r>
          </a:p>
          <a:p>
            <a:pPr lvl="1"/>
            <a:r>
              <a:rPr lang="en-US" dirty="0" err="1">
                <a:latin typeface="Agency FB" pitchFamily="34" charset="0"/>
              </a:rPr>
              <a:t>Jangkauan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Tangan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Depan</a:t>
            </a:r>
            <a:endParaRPr lang="en-US" dirty="0">
              <a:latin typeface="Agency FB" pitchFamily="34" charset="0"/>
            </a:endParaRPr>
          </a:p>
          <a:p>
            <a:pPr lvl="1"/>
            <a:r>
              <a:rPr lang="en-US" dirty="0">
                <a:latin typeface="Agency FB" pitchFamily="34" charset="0"/>
              </a:rPr>
              <a:t>Panjang </a:t>
            </a:r>
            <a:r>
              <a:rPr lang="en-US" dirty="0" err="1">
                <a:latin typeface="Agency FB" pitchFamily="34" charset="0"/>
              </a:rPr>
              <a:t>Depa</a:t>
            </a:r>
            <a:endParaRPr lang="id-ID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648316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MEJA KERJA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46" y="114697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DIMENSI/UKURAN </a:t>
            </a:r>
            <a:r>
              <a:rPr lang="id-ID" sz="2800" b="1" dirty="0">
                <a:solidFill>
                  <a:srgbClr val="002060"/>
                </a:solidFill>
                <a:latin typeface="Agency FB" pitchFamily="34" charset="0"/>
              </a:rPr>
              <a:t>MEJA KERJA</a:t>
            </a:r>
            <a:endParaRPr lang="id-ID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2D2F223-97BD-4DF5-9CE5-3EAD98B3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" y="1988840"/>
            <a:ext cx="69246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7FCE933-C3E2-411F-835A-BD466E74F66A}"/>
              </a:ext>
            </a:extLst>
          </p:cNvPr>
          <p:cNvCxnSpPr>
            <a:cxnSpLocks/>
          </p:cNvCxnSpPr>
          <p:nvPr/>
        </p:nvCxnSpPr>
        <p:spPr>
          <a:xfrm flipV="1">
            <a:off x="5138125" y="1630438"/>
            <a:ext cx="0" cy="46266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3E9792F-6A0C-4B41-9D52-6B539520A51F}"/>
              </a:ext>
            </a:extLst>
          </p:cNvPr>
          <p:cNvCxnSpPr>
            <a:cxnSpLocks/>
          </p:cNvCxnSpPr>
          <p:nvPr/>
        </p:nvCxnSpPr>
        <p:spPr>
          <a:xfrm flipV="1">
            <a:off x="7524328" y="2348880"/>
            <a:ext cx="0" cy="46266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C1EA4E0-7A24-4C09-AC54-1174FF7C701E}"/>
              </a:ext>
            </a:extLst>
          </p:cNvPr>
          <p:cNvCxnSpPr>
            <a:cxnSpLocks/>
          </p:cNvCxnSpPr>
          <p:nvPr/>
        </p:nvCxnSpPr>
        <p:spPr>
          <a:xfrm>
            <a:off x="5138125" y="1667997"/>
            <a:ext cx="2386203" cy="6808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8AF9254-9F2B-490F-B08D-07E20EEAC03E}"/>
              </a:ext>
            </a:extLst>
          </p:cNvPr>
          <p:cNvCxnSpPr>
            <a:cxnSpLocks/>
          </p:cNvCxnSpPr>
          <p:nvPr/>
        </p:nvCxnSpPr>
        <p:spPr>
          <a:xfrm flipV="1">
            <a:off x="2339752" y="2451502"/>
            <a:ext cx="4176464" cy="129801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2375D3E5-6F4B-4609-9160-AEFEA9C749BA}"/>
              </a:ext>
            </a:extLst>
          </p:cNvPr>
          <p:cNvCxnSpPr>
            <a:cxnSpLocks/>
          </p:cNvCxnSpPr>
          <p:nvPr/>
        </p:nvCxnSpPr>
        <p:spPr>
          <a:xfrm>
            <a:off x="2915816" y="3933056"/>
            <a:ext cx="0" cy="256032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llout: Bent Line 20">
            <a:extLst>
              <a:ext uri="{FF2B5EF4-FFF2-40B4-BE49-F238E27FC236}">
                <a16:creationId xmlns="" xmlns:a16="http://schemas.microsoft.com/office/drawing/2014/main" id="{D8EECFAE-2913-42BB-94F0-3C11E71812B3}"/>
              </a:ext>
            </a:extLst>
          </p:cNvPr>
          <p:cNvSpPr/>
          <p:nvPr/>
        </p:nvSpPr>
        <p:spPr>
          <a:xfrm>
            <a:off x="6624227" y="1184209"/>
            <a:ext cx="1368150" cy="656434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Lebar </a:t>
            </a:r>
            <a:r>
              <a:rPr lang="en-US" dirty="0" err="1"/>
              <a:t>Meja</a:t>
            </a:r>
            <a:endParaRPr lang="en-US" dirty="0"/>
          </a:p>
        </p:txBody>
      </p:sp>
      <p:sp>
        <p:nvSpPr>
          <p:cNvPr id="23" name="Callout: Bent Line 22">
            <a:extLst>
              <a:ext uri="{FF2B5EF4-FFF2-40B4-BE49-F238E27FC236}">
                <a16:creationId xmlns="" xmlns:a16="http://schemas.microsoft.com/office/drawing/2014/main" id="{3D151C0C-3F78-4614-8324-70A7CD6A1A09}"/>
              </a:ext>
            </a:extLst>
          </p:cNvPr>
          <p:cNvSpPr/>
          <p:nvPr/>
        </p:nvSpPr>
        <p:spPr>
          <a:xfrm>
            <a:off x="3769973" y="2286860"/>
            <a:ext cx="1522105" cy="467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0820"/>
              <a:gd name="adj6" fmla="val -27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Panjang </a:t>
            </a:r>
            <a:r>
              <a:rPr lang="en-US" dirty="0" err="1"/>
              <a:t>Meja</a:t>
            </a:r>
            <a:endParaRPr lang="en-US" dirty="0"/>
          </a:p>
        </p:txBody>
      </p:sp>
      <p:sp>
        <p:nvSpPr>
          <p:cNvPr id="24" name="Callout: Bent Line 23">
            <a:extLst>
              <a:ext uri="{FF2B5EF4-FFF2-40B4-BE49-F238E27FC236}">
                <a16:creationId xmlns="" xmlns:a16="http://schemas.microsoft.com/office/drawing/2014/main" id="{8F3AFEC4-6B8F-4604-A1AA-4B233428DF67}"/>
              </a:ext>
            </a:extLst>
          </p:cNvPr>
          <p:cNvSpPr/>
          <p:nvPr/>
        </p:nvSpPr>
        <p:spPr>
          <a:xfrm>
            <a:off x="3509902" y="4566916"/>
            <a:ext cx="1368150" cy="656434"/>
          </a:xfrm>
          <a:prstGeom prst="borderCallout2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Tinggi </a:t>
            </a:r>
            <a:r>
              <a:rPr lang="en-US" dirty="0" err="1"/>
              <a:t>Meja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648316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MEJA KERJA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728427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2060"/>
                </a:solidFill>
                <a:latin typeface="Agency FB" pitchFamily="34" charset="0"/>
              </a:rPr>
              <a:t>KRITERIA UKURAN MEJA KERJA</a:t>
            </a:r>
            <a:endParaRPr lang="id-ID" sz="2800" dirty="0"/>
          </a:p>
        </p:txBody>
      </p:sp>
      <p:pic>
        <p:nvPicPr>
          <p:cNvPr id="8" name="Picture 2" descr="Hasil gambar untuk meja kan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43408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2852936"/>
            <a:ext cx="8784976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1.  Tinggi Meja &lt;=Tinggi siku duduk P5+ tinggi alas duduk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atau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Tinggi Meja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= 54-58cm dari lantai s/d permukaan meja</a:t>
            </a:r>
            <a:endParaRPr lang="id-ID" sz="1600" b="1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2.  Panjang Meja &lt;= Panjang Rentang tangan samping P5</a:t>
            </a: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3.  Lebar Meja &lt;= Jangkauan tangan  ke depan P5</a:t>
            </a:r>
          </a:p>
          <a:p>
            <a:r>
              <a:rPr lang="id-ID" sz="1600" b="1" dirty="0"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tau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Lebar Meja &lt;=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80cm</a:t>
            </a:r>
          </a:p>
        </p:txBody>
      </p:sp>
    </p:spTree>
    <p:extLst>
      <p:ext uri="{BB962C8B-B14F-4D97-AF65-F5344CB8AC3E}">
        <p14:creationId xmlns:p14="http://schemas.microsoft.com/office/powerpoint/2010/main" val="14271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Beberapa hal yang perlu diperhatikan dalam mendesain loket antara lain </a:t>
            </a:r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:</a:t>
            </a:r>
          </a:p>
          <a:p>
            <a:r>
              <a:rPr lang="id-ID" b="1" dirty="0" smtClean="0">
                <a:latin typeface="Agency FB" pitchFamily="34" charset="0"/>
              </a:rPr>
              <a:t>Kerahasiaan</a:t>
            </a:r>
            <a:r>
              <a:rPr lang="id-ID" dirty="0" smtClean="0">
                <a:latin typeface="Agency FB" pitchFamily="34" charset="0"/>
              </a:rPr>
              <a:t> : </a:t>
            </a:r>
            <a:r>
              <a:rPr lang="id-ID" dirty="0">
                <a:latin typeface="Agency FB" pitchFamily="34" charset="0"/>
              </a:rPr>
              <a:t>desain loket pendaftaran perlu memberi pembatas atau penyekat pada masing-masing </a:t>
            </a:r>
            <a:r>
              <a:rPr lang="id-ID" dirty="0" smtClean="0">
                <a:latin typeface="Agency FB" pitchFamily="34" charset="0"/>
              </a:rPr>
              <a:t>loket.</a:t>
            </a:r>
          </a:p>
          <a:p>
            <a:r>
              <a:rPr lang="id-ID" b="1" dirty="0" smtClean="0">
                <a:latin typeface="Agency FB" pitchFamily="34" charset="0"/>
              </a:rPr>
              <a:t>Kelancaran komunikas</a:t>
            </a:r>
            <a:r>
              <a:rPr lang="id-ID" dirty="0" smtClean="0">
                <a:latin typeface="Agency FB" pitchFamily="34" charset="0"/>
              </a:rPr>
              <a:t>i</a:t>
            </a:r>
            <a:r>
              <a:rPr lang="id-ID" dirty="0">
                <a:latin typeface="Agency FB" pitchFamily="34" charset="0"/>
              </a:rPr>
              <a:t> </a:t>
            </a:r>
            <a:r>
              <a:rPr lang="id-ID" dirty="0" smtClean="0">
                <a:latin typeface="Agency FB" pitchFamily="34" charset="0"/>
              </a:rPr>
              <a:t>: apabila terdapat pembatas antara petugas dengan pendaftar/pasien maka perlu diberi lubang bicara.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d-ID" b="1" dirty="0">
                <a:latin typeface="Agency FB" pitchFamily="34" charset="0"/>
              </a:rPr>
              <a:t>Keselamatan dan keamanan kerja serta mengurangi beban dalam kerja/stres </a:t>
            </a:r>
            <a:r>
              <a:rPr lang="id-ID" dirty="0" smtClean="0">
                <a:latin typeface="Agency FB" pitchFamily="34" charset="0"/>
              </a:rPr>
              <a:t>: Penentuan </a:t>
            </a:r>
            <a:r>
              <a:rPr lang="id-ID" dirty="0">
                <a:latin typeface="Agency FB" pitchFamily="34" charset="0"/>
              </a:rPr>
              <a:t>jenis mebel/furniture menunjang kenyamaman kerja </a:t>
            </a:r>
            <a:r>
              <a:rPr lang="id-ID" dirty="0" smtClean="0">
                <a:latin typeface="Agency FB" pitchFamily="34" charset="0"/>
              </a:rPr>
              <a:t>petugas &amp; Kriteria Ergonomis/Ideal.</a:t>
            </a:r>
            <a:endParaRPr lang="id-ID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500" y="1411034"/>
            <a:ext cx="2520280" cy="54469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Posisi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Pasien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/ </a:t>
            </a:r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Pendaftar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Berdiri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tanpa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kaca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Pembatas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gency FB" pitchFamily="34" charset="0"/>
            </a:endParaRPr>
          </a:p>
          <a:p>
            <a:pPr marL="0" indent="0">
              <a:buNone/>
            </a:pPr>
            <a:endParaRPr lang="en-US" sz="1300" b="1" dirty="0">
              <a:solidFill>
                <a:srgbClr val="FF0000"/>
              </a:solidFill>
              <a:latin typeface="Agency FB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Posisi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Pasien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/ </a:t>
            </a:r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Pendaftar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Berdiri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dengan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kaca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gency FB" pitchFamily="34" charset="0"/>
              </a:rPr>
              <a:t>Pembatas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) </a:t>
            </a:r>
          </a:p>
        </p:txBody>
      </p:sp>
      <p:pic>
        <p:nvPicPr>
          <p:cNvPr id="4" name="Picture 6" descr="Hasil gambar untuk loket pendaftaran rumah sakit">
            <a:extLst>
              <a:ext uri="{FF2B5EF4-FFF2-40B4-BE49-F238E27FC236}">
                <a16:creationId xmlns="" xmlns:a16="http://schemas.microsoft.com/office/drawing/2014/main" id="{0E95D685-E803-475F-BEDF-7FCE9B92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7848"/>
            <a:ext cx="4320480" cy="25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9E0313-2403-4146-89F1-499217FB3ACF}"/>
              </a:ext>
            </a:extLst>
          </p:cNvPr>
          <p:cNvSpPr/>
          <p:nvPr/>
        </p:nvSpPr>
        <p:spPr>
          <a:xfrm>
            <a:off x="1547664" y="764704"/>
            <a:ext cx="577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Terdapat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jenis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Loket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Pendaftaran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571621C-B942-4C19-8814-EB55AF3F0EB5}"/>
              </a:ext>
            </a:extLst>
          </p:cNvPr>
          <p:cNvSpPr/>
          <p:nvPr/>
        </p:nvSpPr>
        <p:spPr>
          <a:xfrm>
            <a:off x="2771800" y="479715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Contoh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Loket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Seperti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Loket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Pendaftaran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pada Lab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Rekam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Medis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BFE4736F-D978-49FA-997E-54872DCC721F}"/>
              </a:ext>
            </a:extLst>
          </p:cNvPr>
          <p:cNvSpPr/>
          <p:nvPr/>
        </p:nvSpPr>
        <p:spPr>
          <a:xfrm>
            <a:off x="2315664" y="501491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2664296" cy="475252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Posisi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Pasien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/ </a:t>
            </a:r>
            <a:r>
              <a:rPr lang="en-US" b="1" dirty="0" err="1">
                <a:solidFill>
                  <a:srgbClr val="002060"/>
                </a:solidFill>
                <a:latin typeface="Agency FB" pitchFamily="34" charset="0"/>
              </a:rPr>
              <a:t>Pendaftar</a:t>
            </a: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gency FB" pitchFamily="34" charset="0"/>
              </a:rPr>
              <a:t>Duduk</a:t>
            </a:r>
            <a:endParaRPr lang="id-ID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9E0313-2403-4146-89F1-499217FB3ACF}"/>
              </a:ext>
            </a:extLst>
          </p:cNvPr>
          <p:cNvSpPr/>
          <p:nvPr/>
        </p:nvSpPr>
        <p:spPr>
          <a:xfrm>
            <a:off x="1547664" y="764704"/>
            <a:ext cx="577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Terdapat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jenis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Loket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</a:rPr>
              <a:t>Pendaftaran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DFDCFA-A6E0-454D-B6C8-A1F90F3E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99" y="2420888"/>
            <a:ext cx="62687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44624"/>
            <a:ext cx="4098617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52928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  .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112" y="159354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Hal-Hal yang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perlu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diperhatikan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dalam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mengukur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DIMENSI </a:t>
            </a:r>
            <a:r>
              <a:rPr lang="id-ID" sz="3200" b="1" dirty="0">
                <a:solidFill>
                  <a:srgbClr val="002060"/>
                </a:solidFill>
                <a:latin typeface="Agency FB" pitchFamily="34" charset="0"/>
              </a:rPr>
              <a:t>MEJA LOKET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PENDAFTARAN  PASIEN</a:t>
            </a:r>
            <a:endParaRPr lang="en-US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2A3CE7-7F9F-4AEA-90E1-1A010FFD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3809"/>
            <a:ext cx="4695825" cy="3190875"/>
          </a:xfrm>
          <a:prstGeom prst="rect">
            <a:avLst/>
          </a:prstGeom>
        </p:spPr>
      </p:pic>
      <p:sp>
        <p:nvSpPr>
          <p:cNvPr id="9" name="Callout: Bent Line 8">
            <a:extLst>
              <a:ext uri="{FF2B5EF4-FFF2-40B4-BE49-F238E27FC236}">
                <a16:creationId xmlns="" xmlns:a16="http://schemas.microsoft.com/office/drawing/2014/main" id="{F133760E-5E62-46F0-B1D3-4E3F02121F08}"/>
              </a:ext>
            </a:extLst>
          </p:cNvPr>
          <p:cNvSpPr/>
          <p:nvPr/>
        </p:nvSpPr>
        <p:spPr>
          <a:xfrm>
            <a:off x="3694857" y="5909095"/>
            <a:ext cx="1997728" cy="6564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5532"/>
              <a:gd name="adj6" fmla="val 349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Tinggi </a:t>
            </a:r>
            <a:r>
              <a:rPr lang="en-US" b="1" dirty="0" err="1">
                <a:solidFill>
                  <a:schemeClr val="tx1"/>
                </a:solidFill>
              </a:rPr>
              <a:t>Meja</a:t>
            </a:r>
            <a:r>
              <a:rPr lang="en-US" b="1" dirty="0">
                <a:solidFill>
                  <a:schemeClr val="tx1"/>
                </a:solidFill>
              </a:rPr>
              <a:t> Sisi </a:t>
            </a:r>
            <a:r>
              <a:rPr lang="en-US" b="1" dirty="0" err="1">
                <a:solidFill>
                  <a:schemeClr val="tx1"/>
                </a:solidFill>
              </a:rPr>
              <a:t>Petugas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="" xmlns:a16="http://schemas.microsoft.com/office/drawing/2014/main" id="{D88D1BBF-017D-4D4F-AAA2-5DE26B8444E5}"/>
              </a:ext>
            </a:extLst>
          </p:cNvPr>
          <p:cNvSpPr/>
          <p:nvPr/>
        </p:nvSpPr>
        <p:spPr>
          <a:xfrm>
            <a:off x="1102569" y="5862753"/>
            <a:ext cx="1997728" cy="6564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337"/>
              <a:gd name="adj6" fmla="val 399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Tinggi </a:t>
            </a:r>
            <a:r>
              <a:rPr lang="en-US" b="1" dirty="0" err="1">
                <a:solidFill>
                  <a:schemeClr val="tx1"/>
                </a:solidFill>
              </a:rPr>
              <a:t>Meja</a:t>
            </a:r>
            <a:r>
              <a:rPr lang="en-US" b="1" dirty="0">
                <a:solidFill>
                  <a:schemeClr val="tx1"/>
                </a:solidFill>
              </a:rPr>
              <a:t> Sisi </a:t>
            </a:r>
            <a:r>
              <a:rPr lang="en-US" b="1" dirty="0" err="1">
                <a:solidFill>
                  <a:schemeClr val="tx1"/>
                </a:solidFill>
              </a:rPr>
              <a:t>Pasien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2D1C2B9-ED69-44D2-8AC1-A13CEA3412CB}"/>
              </a:ext>
            </a:extLst>
          </p:cNvPr>
          <p:cNvSpPr/>
          <p:nvPr/>
        </p:nvSpPr>
        <p:spPr>
          <a:xfrm>
            <a:off x="5651475" y="2420888"/>
            <a:ext cx="26088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Jika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posisi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pasien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berdiri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seperti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gambar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ini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maka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Tinggi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meja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Loket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ada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sisi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yaitu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sisi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petugas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dan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sisi</a:t>
            </a:r>
            <a:r>
              <a:rPr lang="en-US" sz="28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gency FB" pitchFamily="34" charset="0"/>
              </a:rPr>
              <a:t>pasien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44624"/>
            <a:ext cx="4098617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52928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  .</a:t>
            </a:r>
            <a:endParaRPr lang="id-ID" dirty="0">
              <a:latin typeface="Agency FB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2A3CE7-7F9F-4AEA-90E1-1A010FFD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5" y="2243809"/>
            <a:ext cx="4695825" cy="3190875"/>
          </a:xfrm>
          <a:prstGeom prst="rect">
            <a:avLst/>
          </a:prstGeom>
        </p:spPr>
      </p:pic>
      <p:sp>
        <p:nvSpPr>
          <p:cNvPr id="9" name="Callout: Bent Line 8">
            <a:extLst>
              <a:ext uri="{FF2B5EF4-FFF2-40B4-BE49-F238E27FC236}">
                <a16:creationId xmlns="" xmlns:a16="http://schemas.microsoft.com/office/drawing/2014/main" id="{F133760E-5E62-46F0-B1D3-4E3F02121F08}"/>
              </a:ext>
            </a:extLst>
          </p:cNvPr>
          <p:cNvSpPr/>
          <p:nvPr/>
        </p:nvSpPr>
        <p:spPr>
          <a:xfrm>
            <a:off x="6472560" y="2727665"/>
            <a:ext cx="1997728" cy="19473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14"/>
              <a:gd name="adj6" fmla="val -635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Lebar </a:t>
            </a:r>
            <a:r>
              <a:rPr lang="en-US" b="1" dirty="0" err="1">
                <a:solidFill>
                  <a:schemeClr val="tx1"/>
                </a:solidFill>
              </a:rPr>
              <a:t>Meja</a:t>
            </a:r>
            <a:r>
              <a:rPr lang="en-US" b="1" dirty="0">
                <a:solidFill>
                  <a:schemeClr val="tx1"/>
                </a:solidFill>
              </a:rPr>
              <a:t> (Jika </a:t>
            </a:r>
            <a:r>
              <a:rPr lang="en-US" b="1" dirty="0" err="1">
                <a:solidFill>
                  <a:schemeClr val="tx1"/>
                </a:solidFill>
              </a:rPr>
              <a:t>posisi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pasien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berdiri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lebar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diukur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petugas</a:t>
            </a:r>
            <a:r>
              <a:rPr lang="en-US" b="1" dirty="0">
                <a:solidFill>
                  <a:schemeClr val="tx1"/>
                </a:solidFill>
              </a:rPr>
              <a:t> (duduk) </a:t>
            </a:r>
            <a:r>
              <a:rPr lang="en-US" b="1" dirty="0" err="1">
                <a:solidFill>
                  <a:schemeClr val="tx1"/>
                </a:solidFill>
              </a:rPr>
              <a:t>sampai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pasien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berdiri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1551634B-9711-4A5A-8FD4-0F9D64DBEACF}"/>
              </a:ext>
            </a:extLst>
          </p:cNvPr>
          <p:cNvCxnSpPr>
            <a:cxnSpLocks/>
          </p:cNvCxnSpPr>
          <p:nvPr/>
        </p:nvCxnSpPr>
        <p:spPr>
          <a:xfrm>
            <a:off x="3563888" y="3933056"/>
            <a:ext cx="2232248" cy="136815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8E70CD-C4E7-4BDB-AC50-2F6DA24BA8BC}"/>
              </a:ext>
            </a:extLst>
          </p:cNvPr>
          <p:cNvSpPr/>
          <p:nvPr/>
        </p:nvSpPr>
        <p:spPr>
          <a:xfrm>
            <a:off x="4134112" y="159354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Hal-Hal yang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perlu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diperhatikan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dalam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mengukur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DIMENSI </a:t>
            </a:r>
            <a:r>
              <a:rPr lang="id-ID" sz="3200" b="1" dirty="0">
                <a:solidFill>
                  <a:srgbClr val="002060"/>
                </a:solidFill>
                <a:latin typeface="Agency FB" pitchFamily="34" charset="0"/>
              </a:rPr>
              <a:t>MEJA LOKET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PENDAFTARAN  PASIEN</a:t>
            </a:r>
            <a:endParaRPr lang="en-US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9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Antropometri berasal dari “anthro” yang memiliki arti manusia dan “metri” yang memiliki arti ukuran. </a:t>
            </a:r>
            <a:endParaRPr lang="id-ID" dirty="0" smtClean="0"/>
          </a:p>
          <a:p>
            <a:r>
              <a:rPr lang="id-ID" dirty="0" smtClean="0"/>
              <a:t>Menurut </a:t>
            </a:r>
            <a:r>
              <a:rPr lang="id-ID" dirty="0"/>
              <a:t>(Wignjosoebroto, 2008), antropometri adalah studi yang berkaitan dengan pengukuran dimensi tubuh manusia. </a:t>
            </a:r>
            <a:endParaRPr lang="id-ID" dirty="0" smtClean="0"/>
          </a:p>
          <a:p>
            <a:r>
              <a:rPr lang="id-ID" dirty="0" smtClean="0"/>
              <a:t>Bidang </a:t>
            </a:r>
            <a:r>
              <a:rPr lang="id-ID" dirty="0"/>
              <a:t>antropometri meliputi berbagai ukuran tubuh manusia seperti berat badan, posisi ketika berdiri, ketika merentangkan tangan, lingkar tubuh, panjang tungkai, dan sebagainya</a:t>
            </a:r>
          </a:p>
        </p:txBody>
      </p:sp>
    </p:spTree>
    <p:extLst>
      <p:ext uri="{BB962C8B-B14F-4D97-AF65-F5344CB8AC3E}">
        <p14:creationId xmlns:p14="http://schemas.microsoft.com/office/powerpoint/2010/main" val="11768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95FF21-617A-479D-8A10-9E70C85F6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/>
          <a:stretch/>
        </p:blipFill>
        <p:spPr>
          <a:xfrm>
            <a:off x="1277196" y="2489744"/>
            <a:ext cx="6667500" cy="2820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44624"/>
            <a:ext cx="4098617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52928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  .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="" xmlns:a16="http://schemas.microsoft.com/office/drawing/2014/main" id="{F133760E-5E62-46F0-B1D3-4E3F02121F08}"/>
              </a:ext>
            </a:extLst>
          </p:cNvPr>
          <p:cNvSpPr/>
          <p:nvPr/>
        </p:nvSpPr>
        <p:spPr>
          <a:xfrm>
            <a:off x="5094048" y="4680205"/>
            <a:ext cx="3804315" cy="19473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945"/>
              <a:gd name="adj6" fmla="val -599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Panjag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Meja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Diukur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porsi</a:t>
            </a:r>
            <a:r>
              <a:rPr lang="en-US" b="1" dirty="0">
                <a:solidFill>
                  <a:schemeClr val="tx1"/>
                </a:solidFill>
              </a:rPr>
              <a:t> area masing2 </a:t>
            </a:r>
            <a:r>
              <a:rPr lang="en-US" b="1" dirty="0" err="1">
                <a:solidFill>
                  <a:schemeClr val="tx1"/>
                </a:solidFill>
              </a:rPr>
              <a:t>petugas</a:t>
            </a:r>
            <a:r>
              <a:rPr lang="en-US" b="1" dirty="0">
                <a:solidFill>
                  <a:schemeClr val="tx1"/>
                </a:solidFill>
              </a:rPr>
              <a:t>, Jika </a:t>
            </a:r>
            <a:r>
              <a:rPr lang="en-US" b="1" dirty="0" err="1">
                <a:solidFill>
                  <a:schemeClr val="tx1"/>
                </a:solidFill>
              </a:rPr>
              <a:t>sudah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pembatas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antara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petugas</a:t>
            </a:r>
            <a:r>
              <a:rPr lang="en-US" b="1" dirty="0">
                <a:solidFill>
                  <a:schemeClr val="tx1"/>
                </a:solidFill>
              </a:rPr>
              <a:t> 1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yang lain </a:t>
            </a:r>
            <a:r>
              <a:rPr lang="en-US" b="1" dirty="0" err="1">
                <a:solidFill>
                  <a:schemeClr val="tx1"/>
                </a:solidFill>
              </a:rPr>
              <a:t>seperti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gambar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atas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ukur</a:t>
            </a:r>
            <a:r>
              <a:rPr lang="en-US" b="1" dirty="0">
                <a:solidFill>
                  <a:schemeClr val="tx1"/>
                </a:solidFill>
              </a:rPr>
              <a:t> Panjang </a:t>
            </a:r>
            <a:r>
              <a:rPr lang="en-US" b="1" dirty="0" err="1">
                <a:solidFill>
                  <a:schemeClr val="tx1"/>
                </a:solidFill>
              </a:rPr>
              <a:t>meja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ujung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pembatas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kiri</a:t>
            </a:r>
            <a:r>
              <a:rPr lang="en-US" b="1" dirty="0">
                <a:solidFill>
                  <a:schemeClr val="tx1"/>
                </a:solidFill>
              </a:rPr>
              <a:t>-kana </a:t>
            </a:r>
            <a:r>
              <a:rPr lang="en-US" b="1" dirty="0" err="1">
                <a:solidFill>
                  <a:schemeClr val="tx1"/>
                </a:solidFill>
              </a:rPr>
              <a:t>seperti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tanda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atas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1551634B-9711-4A5A-8FD4-0F9D64DBEACF}"/>
              </a:ext>
            </a:extLst>
          </p:cNvPr>
          <p:cNvCxnSpPr>
            <a:cxnSpLocks/>
          </p:cNvCxnSpPr>
          <p:nvPr/>
        </p:nvCxnSpPr>
        <p:spPr>
          <a:xfrm>
            <a:off x="2102247" y="3631332"/>
            <a:ext cx="167766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DD57F0A-270C-42EA-897F-7DD427B76CBC}"/>
              </a:ext>
            </a:extLst>
          </p:cNvPr>
          <p:cNvSpPr/>
          <p:nvPr/>
        </p:nvSpPr>
        <p:spPr>
          <a:xfrm>
            <a:off x="4134112" y="159354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Hal-Hal yang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perlu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diperhatikan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dalam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mengukur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DIMENSI </a:t>
            </a:r>
            <a:r>
              <a:rPr lang="id-ID" sz="3200" b="1" dirty="0">
                <a:solidFill>
                  <a:srgbClr val="002060"/>
                </a:solidFill>
                <a:latin typeface="Agency FB" pitchFamily="34" charset="0"/>
              </a:rPr>
              <a:t>MEJA LOKET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PENDAFTARAN  PASIEN</a:t>
            </a:r>
            <a:endParaRPr lang="en-US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5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C6E58B-257E-4C43-A36A-73839124E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97" y="1981173"/>
            <a:ext cx="5596114" cy="3147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44624"/>
            <a:ext cx="4098617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52928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  .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="" xmlns:a16="http://schemas.microsoft.com/office/drawing/2014/main" id="{F133760E-5E62-46F0-B1D3-4E3F02121F08}"/>
              </a:ext>
            </a:extLst>
          </p:cNvPr>
          <p:cNvSpPr/>
          <p:nvPr/>
        </p:nvSpPr>
        <p:spPr>
          <a:xfrm>
            <a:off x="5176984" y="4005065"/>
            <a:ext cx="3804315" cy="2693582"/>
          </a:xfrm>
          <a:prstGeom prst="borderCallout2">
            <a:avLst>
              <a:gd name="adj1" fmla="val 20595"/>
              <a:gd name="adj2" fmla="val 811"/>
              <a:gd name="adj3" fmla="val 18750"/>
              <a:gd name="adj4" fmla="val -16667"/>
              <a:gd name="adj5" fmla="val 2522"/>
              <a:gd name="adj6" fmla="val -6070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Apabila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Loket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memiliki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Pembatas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Kaca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seperti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gambar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tsb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diukur</a:t>
            </a:r>
            <a:r>
              <a:rPr lang="en-US" b="1" dirty="0">
                <a:solidFill>
                  <a:schemeClr val="tx1"/>
                </a:solidFill>
              </a:rPr>
              <a:t> Tinggi </a:t>
            </a:r>
            <a:r>
              <a:rPr lang="en-US" b="1" dirty="0" err="1">
                <a:solidFill>
                  <a:schemeClr val="tx1"/>
                </a:solidFill>
              </a:rPr>
              <a:t>Lubang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Bicara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Pada Gambar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tersedia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Khusus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pengukuran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disamakan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Pengukuran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Dokumen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DD57F0A-270C-42EA-897F-7DD427B76CBC}"/>
              </a:ext>
            </a:extLst>
          </p:cNvPr>
          <p:cNvSpPr/>
          <p:nvPr/>
        </p:nvSpPr>
        <p:spPr>
          <a:xfrm>
            <a:off x="4134112" y="159354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Hal-Hal yang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perlu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diperhatikan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dalam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</a:rPr>
              <a:t>mengukur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DIMENSI </a:t>
            </a:r>
            <a:r>
              <a:rPr lang="id-ID" sz="3200" b="1" dirty="0">
                <a:solidFill>
                  <a:srgbClr val="002060"/>
                </a:solidFill>
                <a:latin typeface="Agency FB" pitchFamily="34" charset="0"/>
              </a:rPr>
              <a:t>MEJA LOKET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</a:rPr>
              <a:t> PENDAFTARAN  PASIEN</a:t>
            </a:r>
            <a:endParaRPr lang="en-US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265323A-8B0C-4E41-8130-4E86F0074AAC}"/>
              </a:ext>
            </a:extLst>
          </p:cNvPr>
          <p:cNvCxnSpPr>
            <a:cxnSpLocks/>
          </p:cNvCxnSpPr>
          <p:nvPr/>
        </p:nvCxnSpPr>
        <p:spPr>
          <a:xfrm>
            <a:off x="2843808" y="3501008"/>
            <a:ext cx="0" cy="10972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8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17" y="258864"/>
            <a:ext cx="2987824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LOKET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52928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 .</a:t>
            </a:r>
            <a:endParaRPr lang="id-ID" dirty="0">
              <a:latin typeface="Agency FB" pitchFamily="34" charset="0"/>
            </a:endParaRPr>
          </a:p>
        </p:txBody>
      </p:sp>
      <p:pic>
        <p:nvPicPr>
          <p:cNvPr id="6" name="Picture 6" descr="Hasil gambar untuk loket pendaftaran rumah sa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82786"/>
            <a:ext cx="454234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2204864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2060"/>
                </a:solidFill>
                <a:latin typeface="Agency FB" pitchFamily="34" charset="0"/>
              </a:rPr>
              <a:t>KRITERIA IDEAL/ ERGONOMIS UKURAN MEJA LOKET :</a:t>
            </a:r>
            <a:endParaRPr lang="id-I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212976"/>
            <a:ext cx="8784976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Tinggi Meja Sisi Depan (sisi Pasien) &lt;= Tinggi Siku Berdiri P5</a:t>
            </a:r>
          </a:p>
          <a:p>
            <a:pPr marL="354013" indent="-354013"/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atau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Tinggi Meja Sisi Depan (sisi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Pasien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) &lt;=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5-10cm dibawah Tinggi siku berdiri P5</a:t>
            </a: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Tinggi Meja Sisi Belakang (sisi petugas) &lt;= Tinggi siku duduk P5+ tinggi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popliteal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     rata-rata 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atau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Tinggi Meja Sisi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Belakang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(sisi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petugas) = 54-58cm dari lantai s/d permukaan     </a:t>
            </a:r>
          </a:p>
          <a:p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   meja</a:t>
            </a:r>
            <a:endParaRPr lang="id-ID" sz="1600" b="1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Panjang Meja &lt;= Panjang Rentang tangan kesamping P5</a:t>
            </a: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Tinggi Lubang Bicara &lt;= Tinggi mulut Posisi Berdiri P5</a:t>
            </a: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5.   Lebar Meja &lt;= Jangkauan tangan  ke depan P5</a:t>
            </a:r>
          </a:p>
          <a:p>
            <a:r>
              <a:rPr lang="id-ID" sz="1600" b="1" dirty="0"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tau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Lebar Meja &lt;=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80cm</a:t>
            </a:r>
          </a:p>
        </p:txBody>
      </p:sp>
    </p:spTree>
    <p:extLst>
      <p:ext uri="{BB962C8B-B14F-4D97-AF65-F5344CB8AC3E}">
        <p14:creationId xmlns:p14="http://schemas.microsoft.com/office/powerpoint/2010/main" val="113034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86434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 : KURSI KERJA</a:t>
            </a:r>
          </a:p>
        </p:txBody>
      </p:sp>
      <p:pic>
        <p:nvPicPr>
          <p:cNvPr id="3074" name="Picture 2" descr="Jual TIGER Kursi Kantor [T-701 X] | Bhinneka">
            <a:extLst>
              <a:ext uri="{FF2B5EF4-FFF2-40B4-BE49-F238E27FC236}">
                <a16:creationId xmlns="" xmlns:a16="http://schemas.microsoft.com/office/drawing/2014/main" id="{8FDF7985-C67A-4797-9DA6-4A426250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Bent Line 4">
            <a:extLst>
              <a:ext uri="{FF2B5EF4-FFF2-40B4-BE49-F238E27FC236}">
                <a16:creationId xmlns="" xmlns:a16="http://schemas.microsoft.com/office/drawing/2014/main" id="{B747F554-1C0D-4307-ABA1-4E46433001FE}"/>
              </a:ext>
            </a:extLst>
          </p:cNvPr>
          <p:cNvSpPr/>
          <p:nvPr/>
        </p:nvSpPr>
        <p:spPr>
          <a:xfrm>
            <a:off x="5786397" y="2495331"/>
            <a:ext cx="2526163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945"/>
              <a:gd name="adj6" fmla="val -599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Lebar </a:t>
            </a:r>
            <a:r>
              <a:rPr lang="en-US" b="1" dirty="0" err="1">
                <a:solidFill>
                  <a:schemeClr val="tx1"/>
                </a:solidFill>
              </a:rPr>
              <a:t>Sandaran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AE0A4865-3703-46D7-9729-927F20774528}"/>
              </a:ext>
            </a:extLst>
          </p:cNvPr>
          <p:cNvCxnSpPr>
            <a:cxnSpLocks/>
          </p:cNvCxnSpPr>
          <p:nvPr/>
        </p:nvCxnSpPr>
        <p:spPr>
          <a:xfrm flipH="1">
            <a:off x="3635896" y="3969060"/>
            <a:ext cx="97272" cy="2196244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960810C-4089-4AB8-9CF6-74486015BFEC}"/>
              </a:ext>
            </a:extLst>
          </p:cNvPr>
          <p:cNvCxnSpPr>
            <a:cxnSpLocks/>
          </p:cNvCxnSpPr>
          <p:nvPr/>
        </p:nvCxnSpPr>
        <p:spPr>
          <a:xfrm flipH="1">
            <a:off x="2627784" y="2204864"/>
            <a:ext cx="1800200" cy="14401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CD6292B-7AF5-4554-88F7-FD8928F2454B}"/>
              </a:ext>
            </a:extLst>
          </p:cNvPr>
          <p:cNvCxnSpPr>
            <a:cxnSpLocks/>
          </p:cNvCxnSpPr>
          <p:nvPr/>
        </p:nvCxnSpPr>
        <p:spPr>
          <a:xfrm>
            <a:off x="3667030" y="1700808"/>
            <a:ext cx="0" cy="2082045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1C272A67-6BB7-42ED-9FA8-3C1DCDD40322}"/>
              </a:ext>
            </a:extLst>
          </p:cNvPr>
          <p:cNvCxnSpPr>
            <a:cxnSpLocks/>
          </p:cNvCxnSpPr>
          <p:nvPr/>
        </p:nvCxnSpPr>
        <p:spPr>
          <a:xfrm flipH="1">
            <a:off x="3275856" y="3609020"/>
            <a:ext cx="1728194" cy="3600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CAA17020-B811-47EB-A941-37E62E744BBC}"/>
              </a:ext>
            </a:extLst>
          </p:cNvPr>
          <p:cNvCxnSpPr>
            <a:cxnSpLocks/>
          </p:cNvCxnSpPr>
          <p:nvPr/>
        </p:nvCxnSpPr>
        <p:spPr>
          <a:xfrm>
            <a:off x="4058205" y="3689749"/>
            <a:ext cx="1034898" cy="603347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allout: Bent Line 25">
            <a:extLst>
              <a:ext uri="{FF2B5EF4-FFF2-40B4-BE49-F238E27FC236}">
                <a16:creationId xmlns="" xmlns:a16="http://schemas.microsoft.com/office/drawing/2014/main" id="{F933ABED-8E19-48E5-ADB7-8EF088EF67BF}"/>
              </a:ext>
            </a:extLst>
          </p:cNvPr>
          <p:cNvSpPr/>
          <p:nvPr/>
        </p:nvSpPr>
        <p:spPr>
          <a:xfrm>
            <a:off x="6407392" y="3901922"/>
            <a:ext cx="2526163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945"/>
              <a:gd name="adj6" fmla="val -599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Lebar Alas Duduk</a:t>
            </a:r>
          </a:p>
        </p:txBody>
      </p:sp>
      <p:sp>
        <p:nvSpPr>
          <p:cNvPr id="27" name="Callout: Bent Line 26">
            <a:extLst>
              <a:ext uri="{FF2B5EF4-FFF2-40B4-BE49-F238E27FC236}">
                <a16:creationId xmlns="" xmlns:a16="http://schemas.microsoft.com/office/drawing/2014/main" id="{3D0BB289-2F9E-4D31-B898-522403A66740}"/>
              </a:ext>
            </a:extLst>
          </p:cNvPr>
          <p:cNvSpPr/>
          <p:nvPr/>
        </p:nvSpPr>
        <p:spPr>
          <a:xfrm>
            <a:off x="6516216" y="5067182"/>
            <a:ext cx="2526163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4396"/>
              <a:gd name="adj6" fmla="val -60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Panjang Alas Duduk</a:t>
            </a:r>
          </a:p>
        </p:txBody>
      </p:sp>
      <p:sp>
        <p:nvSpPr>
          <p:cNvPr id="28" name="Callout: Bent Line 27">
            <a:extLst>
              <a:ext uri="{FF2B5EF4-FFF2-40B4-BE49-F238E27FC236}">
                <a16:creationId xmlns="" xmlns:a16="http://schemas.microsoft.com/office/drawing/2014/main" id="{74C60480-32AC-4D8A-A86F-8FD733E8323D}"/>
              </a:ext>
            </a:extLst>
          </p:cNvPr>
          <p:cNvSpPr/>
          <p:nvPr/>
        </p:nvSpPr>
        <p:spPr>
          <a:xfrm>
            <a:off x="611560" y="1088740"/>
            <a:ext cx="2526163" cy="504056"/>
          </a:xfrm>
          <a:prstGeom prst="borderCallout2">
            <a:avLst>
              <a:gd name="adj1" fmla="val 152835"/>
              <a:gd name="adj2" fmla="val 121111"/>
              <a:gd name="adj3" fmla="val 36497"/>
              <a:gd name="adj4" fmla="val 116318"/>
              <a:gd name="adj5" fmla="val 36731"/>
              <a:gd name="adj6" fmla="val 994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Tinggi </a:t>
            </a:r>
            <a:r>
              <a:rPr lang="en-US" b="1" dirty="0" err="1">
                <a:solidFill>
                  <a:schemeClr val="tx1"/>
                </a:solidFill>
              </a:rPr>
              <a:t>Sandaran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Callout: Bent Line 29">
            <a:extLst>
              <a:ext uri="{FF2B5EF4-FFF2-40B4-BE49-F238E27FC236}">
                <a16:creationId xmlns="" xmlns:a16="http://schemas.microsoft.com/office/drawing/2014/main" id="{3B0430AD-85D8-43BA-BA80-6B0FB1889225}"/>
              </a:ext>
            </a:extLst>
          </p:cNvPr>
          <p:cNvSpPr/>
          <p:nvPr/>
        </p:nvSpPr>
        <p:spPr>
          <a:xfrm>
            <a:off x="355577" y="5517232"/>
            <a:ext cx="2526163" cy="504056"/>
          </a:xfrm>
          <a:prstGeom prst="borderCallout2">
            <a:avLst>
              <a:gd name="adj1" fmla="val -68010"/>
              <a:gd name="adj2" fmla="val 134882"/>
              <a:gd name="adj3" fmla="val 36497"/>
              <a:gd name="adj4" fmla="val 116318"/>
              <a:gd name="adj5" fmla="val 36731"/>
              <a:gd name="adj6" fmla="val 994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Tinggi Alas Duduk</a:t>
            </a:r>
          </a:p>
        </p:txBody>
      </p:sp>
    </p:spTree>
    <p:extLst>
      <p:ext uri="{BB962C8B-B14F-4D97-AF65-F5344CB8AC3E}">
        <p14:creationId xmlns:p14="http://schemas.microsoft.com/office/powerpoint/2010/main" val="246535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792332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SARANA: KURSI KERJA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26876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2060"/>
                </a:solidFill>
                <a:latin typeface="Agency FB" pitchFamily="34" charset="0"/>
              </a:rPr>
              <a:t>KRITERIA UKURAN KURSI KERJA</a:t>
            </a:r>
            <a:endParaRPr lang="id-ID" sz="2800" dirty="0"/>
          </a:p>
        </p:txBody>
      </p:sp>
      <p:pic>
        <p:nvPicPr>
          <p:cNvPr id="6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7"/>
          <a:stretch/>
        </p:blipFill>
        <p:spPr bwMode="auto">
          <a:xfrm>
            <a:off x="6228184" y="1"/>
            <a:ext cx="1872208" cy="21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303001"/>
            <a:ext cx="878497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1.  Tinggi Alas Duduk &lt;= Tinggi Popliteal rata-rata</a:t>
            </a: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2.  Panjang Alas Duduk &lt;= Panjang Popliteal P5</a:t>
            </a: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3.  Lebar Alas Duduk &gt;= Lebar pinggul P5</a:t>
            </a:r>
          </a:p>
          <a:p>
            <a:r>
              <a:rPr lang="id-ID" sz="1600" b="1" dirty="0"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tau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Lebar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Alas Duduk =  44-48 cm</a:t>
            </a:r>
          </a:p>
          <a:p>
            <a:endParaRPr lang="id-ID" sz="16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4. Tinggi sandaran &lt;= Tinggi Bahu posisi duduk P5</a:t>
            </a:r>
          </a:p>
          <a:p>
            <a:endParaRPr lang="id-ID" sz="16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5. Lebar Sandaran &lt;= Lebar Bahu P5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013176"/>
            <a:ext cx="87849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Kriteria lainnya: 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*Kursi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m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udah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dinaik-turunkan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*Alas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duduk dan sandaran berbahan lunak (busa)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*Sandaran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punggung fleksibel dapat disesuaikan dengan bentuk pinggang</a:t>
            </a:r>
          </a:p>
        </p:txBody>
      </p:sp>
    </p:spTree>
    <p:extLst>
      <p:ext uri="{BB962C8B-B14F-4D97-AF65-F5344CB8AC3E}">
        <p14:creationId xmlns:p14="http://schemas.microsoft.com/office/powerpoint/2010/main" val="151215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4226"/>
            <a:ext cx="6477000" cy="838200"/>
          </a:xfrm>
        </p:spPr>
        <p:txBody>
          <a:bodyPr/>
          <a:lstStyle/>
          <a:p>
            <a:pPr algn="l"/>
            <a:r>
              <a:rPr lang="en-US" dirty="0" smtClean="0"/>
              <a:t>DIMENSI RAK</a:t>
            </a:r>
            <a:endParaRPr lang="en-US" dirty="0"/>
          </a:p>
        </p:txBody>
      </p:sp>
      <p:pic>
        <p:nvPicPr>
          <p:cNvPr id="1028" name="Picture 4" descr="http://murahmantapjaya.com/wp-content/themes/new-wptoko/scripts/timthumb.php?src=http://murahmantapjaya.com/wp-content/uploads/2012/12/BC-03-192x300.jpg&amp;w=300&amp;h=300&amp;zc=2&amp;q=100"/>
          <p:cNvPicPr>
            <a:picLocks noChangeAspect="1" noChangeArrowheads="1"/>
          </p:cNvPicPr>
          <p:nvPr/>
        </p:nvPicPr>
        <p:blipFill>
          <a:blip r:embed="rId3"/>
          <a:srcRect l="33333" t="5333" r="32000" b="2667"/>
          <a:stretch>
            <a:fillRect/>
          </a:stretch>
        </p:blipFill>
        <p:spPr bwMode="auto">
          <a:xfrm>
            <a:off x="6019800" y="1143000"/>
            <a:ext cx="1981200" cy="5257800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>
            <a:off x="5562600" y="1219200"/>
            <a:ext cx="381000" cy="518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0" y="762000"/>
            <a:ext cx="17526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543800" y="4419600"/>
            <a:ext cx="228600" cy="7620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221268">
            <a:off x="6405020" y="5408939"/>
            <a:ext cx="13716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8318175" flipH="1">
            <a:off x="7588604" y="3943737"/>
            <a:ext cx="132108" cy="38173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8600" y="3649960"/>
            <a:ext cx="6096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8600" y="4107160"/>
            <a:ext cx="6096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" y="3192760"/>
            <a:ext cx="609600" cy="228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8600" y="4564360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90756"/>
              </p:ext>
            </p:extLst>
          </p:nvPr>
        </p:nvGraphicFramePr>
        <p:xfrm>
          <a:off x="990600" y="2583160"/>
          <a:ext cx="37338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Tinggi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Rak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Rak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Lebar</a:t>
                      </a:r>
                      <a:r>
                        <a:rPr lang="en-US" baseline="0" dirty="0" smtClean="0"/>
                        <a:t> Sub </a:t>
                      </a:r>
                      <a:r>
                        <a:rPr lang="en-US" baseline="0" dirty="0" err="1" smtClean="0"/>
                        <a:t>Rak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Tinggi</a:t>
                      </a:r>
                      <a:r>
                        <a:rPr lang="en-US" baseline="0" dirty="0" smtClean="0"/>
                        <a:t> Sub </a:t>
                      </a:r>
                      <a:r>
                        <a:rPr lang="en-US" baseline="0" dirty="0" err="1" smtClean="0"/>
                        <a:t>Rak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Sub </a:t>
                      </a:r>
                      <a:r>
                        <a:rPr lang="en-US" dirty="0" err="1" smtClean="0"/>
                        <a:t>Rak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>
            <a:off x="228600" y="265936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04" y="-27384"/>
            <a:ext cx="579233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SARANA: RAK FILLING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70717"/>
            <a:ext cx="7992888" cy="74205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DRM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Sub </a:t>
            </a:r>
            <a:r>
              <a:rPr lang="en-US" sz="3600" b="1" dirty="0" err="1" smtClean="0"/>
              <a:t>Rak</a:t>
            </a:r>
            <a:endParaRPr lang="en-US" sz="3600" b="1" dirty="0"/>
          </a:p>
        </p:txBody>
      </p:sp>
      <p:sp>
        <p:nvSpPr>
          <p:cNvPr id="34818" name="AutoShape 2" descr="data:image/jpeg;base64,/9j/4AAQSkZJRgABAQAAAQABAAD/2wCEAAkGBhQSERQUEBAVFBQSFRUUFBQVFhcVFBQQFBQVFBQUFRUXHCYeFxklGRQUHy8gIycpLCwsFR4xNTAqNSYrLCkBCQoKDgwOFw8PGiklHB0sLSkpLCksKSksKSwsMjEsKSkpKSksKSkpLCksLCksLCwpKSwsKSksKSwsLCwpLCwsLP/AABEIAOAA4AMBIgACEQEDEQH/xAAcAAEAAQUBAQAAAAAAAAAAAAAABwEDBAYIBQL/xABVEAABAwECBgsHEAgFBQEAAAABAAIDBAcRBQYSITGxIjJBYXFyc5GhssETIzNRgZLRJEJEUlRVYnSCg5OzwsPS0xQXJTRDU5SjFjVk4fAVRWOi4wj/xAAYAQEAAwEAAAAAAAAAAAAAAAAAAQMEAv/EACgRAQACAQMDBAEFAQAAAAAAAAABAhEDEjEhMlETM0GBYSJCQ7Hwkf/aAAwDAQACEQMRAD8AnFERAREQF4uOWHXUdHLUMjEjo8i5hJaDlSNYc4BuuDr/ACL2lrFpjL8F1PAw80rFEpjlobLbKh2iiiHy3u+yEfbFV7lLAOESH7QUaVFJe7Sc/YsfAOBRU19PTPke1s0gYXNOyAI0i/NeqsznloxXwkuW2Ou3IKcfNyn71WTbBhD2lMPmZPzl7rf/AM+U3u6r86P8CvMsCpBprKs/Kh/KXW23lzvp4aw61/CP+nHzL+2RWH2vYS9tCOCH0uW4mwWj91VfnQ/lKrLBqIaZ6o8L4uyNMWTvp4aNLazhM/x2tG7kws+0CsOrtXwl62teNF/eae76pSJV2IUEcb3tfUFzGucL5G3ZTQSL7meMKJsGYPE1+VoDQee9cTmJ5dV2zEzEcMwWpYUPs930cA+7XybScKH2e/zYRqYvXs4xGpq2rqYqprnMhYxzA17mbJziDeWkX5gpHbYpgv8AkSf1E3411FZn5czesdMIclx/wm4XHCE3kcxvS0BYhxpryc+EKr+qkHQHqdG2N4LHsZ/9RP8AmK/HZNgwaKTnmmOt6iaTPymNWsfCAXYzVm7X1P8AVSfmK27GGpOnCE3lqpPxrof9V2DPcMZ4S863L7bZngwf9up/KwHWpjTnyidaPDnL/q850Vsrt4VEhN3nKYbIcMS9yije90jZHSbdxc5pBdnDiSbtjo/4cW1/FWkpaOF9LSQwvdUtYXRxta4s7jO4tJAvuva0+QJZM3NTfPHm7oFz1i2E2ndTKXURFezCIiAiIgIiICIiAtfx+Zfg6oHwW9dq2BeJjoPUNRxNTgVE8JjmHPlSy48F6s4o5sMUXxiPpNyyq3bHhIWHi4bsK0XxmDpkaO1VNLqZFRVVzKIiIMbCQvhk5N/VK5xxajua6/TkN7V0hXDvb+I7qlc6YujYv4sfTlKnU7oadLst9NysfH7QruTi671LwUTWTj9o1vJQ9Z6lkKyvCm/L6CIEXTgVFUqiCNrdT6ip/jQ+on9KxrJY9hTnxNl6XPKyLdD6kpvjP3MqrZRHdFDxHa3Kqe9o/jhJSIitZxERAREQEREBERAXk42D1FPyZ6M69ZeZjK2+knH/AI3alE8Jjlz5hRhDs+6ehebggftSi+N0/wBc1e3jDHc4cHafQvGwb/mdF8ag+uaVS0xy6lVVQIr2VVERBZq/Bv4rtRXOuL4ua/fEWty6Kq/Bv4rtRXO+AGX5fBFzbP0qq8dYX6U/pt9N0spH7QreSh6z1K4UV2XNuwhW78UPWepTC6rwr1OVwIqBVXbhQohRBGdun7tTcuT/AGX+lZVlre8w8mdax7cPAU3LO+rKy7MfBQ8lrVX71/8AHCQERFaoEREBERAREQEREBedjD+6z8k/qleisHDg9TTck/qlRKY5QXjLRSPe0sjc4ZO4NBvd6QvBpcGztrqWUwPDIpoXvddtWtla5xuGc7G/Qtpxlwq+NzWMa0jJLjeDfffuXHeWvQYxyuqYIXNYGyyxRlwDrwJJGsJGe6+4qlpTr/j+i/nuHDDMNbF9DH6h90jyskGtq8iSy2J2molzbzfQrRsjh90y8zPQrM2U4p5e6cf6Ddq2Dhyh2Kn6wsH+7Yuc+ha7JY5CfZUvms9Cx3WJRe65fMYmbJxTy2aox/weWOAroby0gDK3lCGB8Jsjvy3AZTW6c2i/0qQ5rEIwCf0yTMCc8bdwcKi6LBLpW7gIuJ3dKrtnMZW0iuJw3azzGimirqt89RHGx8UIY57g0OLXPygCdN1451I4tCwd74U/0jVDOKFngraieF87o+4sjdlNaHZRkLs1xOa7J6Vt/wCoFm5Xv8sLfxLqJtjhFopM9Zb0LQsHe+FP9K30obQ8He+FP9I09q0f9QTffB30I/GqfqCG5hA/QD8xTm3hxt0/LdzaPg33wg88J+sfBvvhB54WkGwMe7/7H/1VDYJmzYQ56e/71M28J26flatYxppaqOnbS1DJiyR5dkG/JBbcL1sdmTe9RckOxR3jnZ8cGtiJqRN3UuGaLueTkZJ9u6++/e0KR7NGXRQ8g3pyVzHd1dXiIpGG9oiK5mEREBERAREQEREBYmFh3iXk39UrLWLhPwMnJv6pSUxygrGxvfWb7Bfw3larTC6tpPjEB/utW040u760nxdpWrRZqul3p4frWrO1Op1VUVVoZBFVEFufau4p1LnrFxuxdu3NZ2roWbau4DqXPOLzsz7t1jRz5WdVanwv0uJbnZl/mFZyVPrkUpNUX2ZN9XVh+BCObL9KlBqmnDjU5XAqqgVVYrUKIiCL7cDsaTjTao/Svbs4bdDD8XZqavBtxP7n8/8Ac+lbBZ14CHkGamqmO+WifahuiIiuZxERAREQEREBERAWNhLwMnEf1SslY+EPBScR3VKDn7DU2U5vBn8t611371TctF9a1etUu2Tc+4O1eRMfVNPvTR/WNWeGyeXVSqiLQxqoiILcw2LuA6lzngKS4O4GDrAdi6Nl2p4DqXNOAX7E7/ctZ0Kq/ML9LiUjWYn1ZV8WPtUnBRbZW6+urOJFrcpRCmnDi/K6FVUCqrFaiIiCJrdX7KiHwanXTrZ7PPAx8iz7K1a3c7Oi4tVrp1tFnR71HyEepqpj3Jabe1X7/tuiIiuZhERAREQEREBERAViuHe38V3VKvq1VDYO4p1FBy3JVXNY4m/KAPRuc6wZarKljIG1e13Dc4HsWfR1Ti1t3tWjMbhnBPYlRhXJc1rr73G4ZgRfeBp8qzw2W5TrFabCdMEo809qyGWjU59ZKPkt/Eo8NmeERoZGeLK3tuWLPiBhUbWmceLND2yBd5sp2V8pTbj/AE53JPNHpVf8fUvjf5v+6iQ4m4XGikm+lgP3isvxXwyPYs/nRHU9N1k+nXzH/UvvtApCDs3aD6wqAcDzCMDLOgM6Mx1r1arAeF2jPS1O/dGHdUFaxAHO0Au3cwyvLmC5m0zysrTEThJFm+M0ENZVPmkLWSMiDDkuN7ml2VmaDvKS48eKM6J//ST8K54oHVGW4QxSPc0DKa2Jzy0HRlBrSW7unxLNNbXN9iy+Wmk/Cpi0xw5nTzLoSLG2lOiobzOGsLIGMVN7oj865c3yYz1bNtEGj4cL2jpIVr/Hsw9z+a78xPUlHoumRhqA6J4/OC+24TiOiaM/Lb6VzbDaNLuthPAXD7RV8Wiu/lM+kPoKn1EehM8N1t0na59FkuBubU6CDdnp7tC2yznwTeSj6rVBmFcZXVTmFzQO5ggAOyttkk7g9qFONm57yzkYuq1c1nN8u9SNunES3ZERXsoiIgIiICIiAiIgK3UbU8B1K4viXQUHKmBzewb2RqKsYVb32Pjt67VewSdj5GairGFDs2H4Q64WaG20fqw6yC+gvlq+gtDEqiIpHxLtTwHUuZcVyMk8RnOV01PtXcB1LmHFduwfxI9ZVWp8NGl22+kg2Q/5hW78UPQ5w7VLaiWyH9/rOSj6ylsrqvCvU6WfTSvotB0hfDFcXatadSsOljTwgKy7BUJ0wRnhY09iy1RBCdueDoopaPuUMceWyoyshjWZWSYcnKyRnuvN1/jK3WzY97byMXVatVt7bfLRcSo1wrabNB3scjFqVMe4029qG8oiK5mEREBERAREQEREBfMmhfS+ZNCDlDBJ2J4GaisfDAuLRv3dIV+iNwdvAdAKsYXOzafhDrBZY61brd7rVq+gvlq+wtTCKqIgt1G0dxTqXMOKx2Lh8GPtXT1RtHcU6ly9isczt5sX2lVqfC/S7Z+ki2Qfv1byUXWcpaUR2POvr63kous5S7cuqcONTuVYritsVxdqxUVSqIIet8d3yj4lR1oFs9mZ2HzMWpaxb74Si4lT1oFslmJzHkYlRHuNFvahvyIivZxERAREQEREBERAXy/QvpfLkHI0j8kuG+RrVl7TI4B2hZhiJkfcL9k7WfGqPmDNsWg74AWWs4htmOqUqa0mtAF8jHZt2Nt/RcsyO06r9rD5WO7HhaQ7F/CLBnoZ7h4oS7qAqwY61umin8tNOOxd7pV7I/CR2Wo1ProoTwNeNbyrzbVpd2mYfluHYVF5whO3b0728aORvWWMcZgDnyfP/wBk3yj0/wAJZfa0645VGM4IzTHtjUL4LqRGHDxtYL95t96zXYx3jMG8968dgF+dRM5l3Wu2Jb1ZtjfHSVNRJLHI5srGNGRk3jJJN5ynDxqTIbVaQ6WzN4WNPVeVAtFUNYc4K9EYXZvjyHsC6i2HFqZTpDaPRH+K4cMb+wFZkePdEdFRzskGtqgeLDcXj6D6FlR4Yi9uOcDWp3ufTTq3G6kPsqPym7WrrcZKU6KqH6Ro7VBjMKwn+I3zm+lXBWsO1eFO9Gx7NulcyR9H3KRj7mVF5Y4OuvMF19xzaCtqsxO25GLtUPYxzZRZnvuDt66+70dCluyp95k5OLtVdZzqLLe3EJFREWhmEREBERAREQEREBUcqqjkHLDB3yTjO6xXjYwt0cK9sjZv47us5eTh0X3cKzU4bJ7nW7V9XqgRaGN9Xr4fC06Wg8IBX0EUjArcB072nLpoXZjto2Hc3wuZMA07XAlwB2LdOfOdK6ok0HgOpct4tHYnis1FVX+F+nPSW22X4uU9VXVUdTCJI2RMcwEuGS4vIJBaQdCkWWyLBjvYzhwTzjoy7lqFjI9X1nIx/WOUwLqIhxa0xPLQZrEsHu2pqGcWW/rtcsR9g1N62sqRw9xOqMKSQrgKnbCN9vKJprAx/DryOPAHdWQLEksFm9bXRHhhc37ZUzIo2VT6tvLmfHPEeXBr4myyRv7qHuaY8r1haHXhwzbcePdUn2S6ZOSi7V5Fvd3dKLx5NRzXwL1bJTspOSiVcRi+IW2nNImUloiK9mEREBERAREQEREBUcqr5cg5amdsncY6yvMwmc7eN2rOqnXOPGOsrzMLSaD4jfzLLHDXPLrwIqDQly1Mit6peiXqBR5zHgXLeAzc35LNRXUjtBXLGCtqOK3Uq7/C/S7Z+kjWMH1fV8hH9YVMFyhyxY/tCqH+nZ9YplIXVeFd+XyF9By+FUBdOVwOVb18ZCZClCI7eT3yi5Op61OvUsl28nJR615lug77R8So61OvTsnPfJORZ1lT+9on24/3ykxERXM4iIgIiICIiAiIgKjlVUcg5Lw0Tlm727+ssKOO8i8r3cK4v1Be/ulJVAB7rj3CYDO47uRcV5r4WxkB97D4n7E8xCzx0apjPD3KWoLQMlzm8Ukais+PDs7drVTj52Qdq1+CubuEHgcCr/6aBuHoKnMOZrLZYcb6xu1rJvK8u616yY7QK8ezHHecyI/YvWqCvbv8y+hXM8fQVOXO1ugtTrgPCRO40X4SFG7Zu5tzbw5gvUdUt3HDnXj1LbwOHsUT1d16RLZbPsczRVksxh7oJIhGWh2QW3PDgQbjfo0ZtKkpltMO7SS/Jcw6yFCVDHcV6QC6yrmMpnprXaR22jnZxmMPVeV6EVp9AdMzhwxS9jSoNYVea9TmUbYTzFj7Qu0VcY42UzrALMp8aKR+0rIHbwlZfzXrn4S/8zL7DvGFO5G1uVt0zXSUZa4OGRU52kEban8S9Wygd8k5GPrFRXhC7NsQNOjd0KV7J4TfK+7Y9zibf8LZG7mHSFXHW623ZEJIREV7OIiICIiAiIgIiIC+Xr6QhBbvVHC/Tn4VcyUyVKWDPgmF/hIIn3+2jY7WF5kmIeD3acH03khY3qgLYclMlR0ImY4ajUWW4Nfpow3iSSx9R4WDJY1g47VkzOCZ56963zJTJUYjwndPlGUthVKdpV1TeEwuA/tgrAqbBh/CryOPCHdLZGqXMlMlNsJ3yhWawqpG0rIX8Zj2ai5edJY1hFuj9HdxZnjrRhT3kpkqNsJ3y54ms2wow5qR7t9ksJHMZAehYU+LOEY9vRVHki7p9WHLpTJTJUbIPU/Dl+T9IZ4SnkbykL2dYBWGYaGi9l/iBu6F1PcrM1BG/bxMdxmg6wo2flPqR4cuz1Rfp8in2zWh7nQRuOmbvvySA1vO1oPlXoVOI9BIb30FMT4+4sB5wF7EFO1jWsY0NawBrWjMGtaLgAPEAFNa4nKLXiYxC4iIu1Y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ata:image/jpeg;base64,/9j/4AAQSkZJRgABAQAAAQABAAD/2wCEAAkGBhQSERQUEBAVFBQSFRUUFBQVFhcVFBQQFBQVFBQUFRUXHCYeFxklGRQUHy8gIycpLCwsFR4xNTAqNSYrLCkBCQoKDgwOFw8PGiklHB0sLSkpLCksKSksKSwsMjEsKSkpKSksKSkpLCksLCksLCwpKSwsKSksKSwsLCwpLCwsLP/AABEIAOAA4AMBIgACEQEDEQH/xAAcAAEAAQUBAQAAAAAAAAAAAAAABwEDBAYIBQL/xABVEAABAwECBgsHEAgFBQEAAAABAAIDBAcRBQYSITGxIjJBYXFyc5GhssETIzNRgZLRJEJEUlRVYnSCg5OzwsPS0xQXJTRDU5SjFjVk4fAVRWOi4wj/xAAYAQEAAwEAAAAAAAAAAAAAAAAAAQMEAv/EACgRAQACAQMDBAEFAQAAAAAAAAABAhEDEjEhMlETM0GBYSJCQ7Hwkf/aAAwDAQACEQMRAD8AnFERAREQF4uOWHXUdHLUMjEjo8i5hJaDlSNYc4BuuDr/ACL2lrFpjL8F1PAw80rFEpjlobLbKh2iiiHy3u+yEfbFV7lLAOESH7QUaVFJe7Sc/YsfAOBRU19PTPke1s0gYXNOyAI0i/NeqsznloxXwkuW2Ou3IKcfNyn71WTbBhD2lMPmZPzl7rf/AM+U3u6r86P8CvMsCpBprKs/Kh/KXW23lzvp4aw61/CP+nHzL+2RWH2vYS9tCOCH0uW4mwWj91VfnQ/lKrLBqIaZ6o8L4uyNMWTvp4aNLazhM/x2tG7kws+0CsOrtXwl62teNF/eae76pSJV2IUEcb3tfUFzGucL5G3ZTQSL7meMKJsGYPE1+VoDQee9cTmJ5dV2zEzEcMwWpYUPs930cA+7XybScKH2e/zYRqYvXs4xGpq2rqYqprnMhYxzA17mbJziDeWkX5gpHbYpgv8AkSf1E3411FZn5czesdMIclx/wm4XHCE3kcxvS0BYhxpryc+EKr+qkHQHqdG2N4LHsZ/9RP8AmK/HZNgwaKTnmmOt6iaTPymNWsfCAXYzVm7X1P8AVSfmK27GGpOnCE3lqpPxrof9V2DPcMZ4S863L7bZngwf9up/KwHWpjTnyidaPDnL/q850Vsrt4VEhN3nKYbIcMS9yije90jZHSbdxc5pBdnDiSbtjo/4cW1/FWkpaOF9LSQwvdUtYXRxta4s7jO4tJAvuva0+QJZM3NTfPHm7oFz1i2E2ndTKXURFezCIiAiIgIiICIiAtfx+Zfg6oHwW9dq2BeJjoPUNRxNTgVE8JjmHPlSy48F6s4o5sMUXxiPpNyyq3bHhIWHi4bsK0XxmDpkaO1VNLqZFRVVzKIiIMbCQvhk5N/VK5xxajua6/TkN7V0hXDvb+I7qlc6YujYv4sfTlKnU7oadLst9NysfH7QruTi671LwUTWTj9o1vJQ9Z6lkKyvCm/L6CIEXTgVFUqiCNrdT6ip/jQ+on9KxrJY9hTnxNl6XPKyLdD6kpvjP3MqrZRHdFDxHa3Kqe9o/jhJSIitZxERAREQEREBERAXk42D1FPyZ6M69ZeZjK2+knH/AI3alE8Jjlz5hRhDs+6ehebggftSi+N0/wBc1e3jDHc4cHafQvGwb/mdF8ag+uaVS0xy6lVVQIr2VVERBZq/Bv4rtRXOuL4ua/fEWty6Kq/Bv4rtRXO+AGX5fBFzbP0qq8dYX6U/pt9N0spH7QreSh6z1K4UV2XNuwhW78UPWepTC6rwr1OVwIqBVXbhQohRBGdun7tTcuT/AGX+lZVlre8w8mdax7cPAU3LO+rKy7MfBQ8lrVX71/8AHCQERFaoEREBERAREQEREBedjD+6z8k/qleisHDg9TTck/qlRKY5QXjLRSPe0sjc4ZO4NBvd6QvBpcGztrqWUwPDIpoXvddtWtla5xuGc7G/Qtpxlwq+NzWMa0jJLjeDfffuXHeWvQYxyuqYIXNYGyyxRlwDrwJJGsJGe6+4qlpTr/j+i/nuHDDMNbF9DH6h90jyskGtq8iSy2J2molzbzfQrRsjh90y8zPQrM2U4p5e6cf6Ddq2Dhyh2Kn6wsH+7Yuc+ha7JY5CfZUvms9Cx3WJRe65fMYmbJxTy2aox/weWOAroby0gDK3lCGB8Jsjvy3AZTW6c2i/0qQ5rEIwCf0yTMCc8bdwcKi6LBLpW7gIuJ3dKrtnMZW0iuJw3azzGimirqt89RHGx8UIY57g0OLXPygCdN1451I4tCwd74U/0jVDOKFngraieF87o+4sjdlNaHZRkLs1xOa7J6Vt/wCoFm5Xv8sLfxLqJtjhFopM9Zb0LQsHe+FP9K30obQ8He+FP9I09q0f9QTffB30I/GqfqCG5hA/QD8xTm3hxt0/LdzaPg33wg88J+sfBvvhB54WkGwMe7/7H/1VDYJmzYQ56e/71M28J26flatYxppaqOnbS1DJiyR5dkG/JBbcL1sdmTe9RckOxR3jnZ8cGtiJqRN3UuGaLueTkZJ9u6++/e0KR7NGXRQ8g3pyVzHd1dXiIpGG9oiK5mEREBERAREQEREBYmFh3iXk39UrLWLhPwMnJv6pSUxygrGxvfWb7Bfw3larTC6tpPjEB/utW040u760nxdpWrRZqul3p4frWrO1Op1VUVVoZBFVEFufau4p1LnrFxuxdu3NZ2roWbau4DqXPOLzsz7t1jRz5WdVanwv0uJbnZl/mFZyVPrkUpNUX2ZN9XVh+BCObL9KlBqmnDjU5XAqqgVVYrUKIiCL7cDsaTjTao/Svbs4bdDD8XZqavBtxP7n8/8Ac+lbBZ14CHkGamqmO+WifahuiIiuZxERAREQEREBERAWNhLwMnEf1SslY+EPBScR3VKDn7DU2U5vBn8t611371TctF9a1etUu2Tc+4O1eRMfVNPvTR/WNWeGyeXVSqiLQxqoiILcw2LuA6lzngKS4O4GDrAdi6Nl2p4DqXNOAX7E7/ctZ0Kq/ML9LiUjWYn1ZV8WPtUnBRbZW6+urOJFrcpRCmnDi/K6FVUCqrFaiIiCJrdX7KiHwanXTrZ7PPAx8iz7K1a3c7Oi4tVrp1tFnR71HyEepqpj3Jabe1X7/tuiIiuZhERAREQEREBERAViuHe38V3VKvq1VDYO4p1FBy3JVXNY4m/KAPRuc6wZarKljIG1e13Dc4HsWfR1Ti1t3tWjMbhnBPYlRhXJc1rr73G4ZgRfeBp8qzw2W5TrFabCdMEo809qyGWjU59ZKPkt/Eo8NmeERoZGeLK3tuWLPiBhUbWmceLND2yBd5sp2V8pTbj/AE53JPNHpVf8fUvjf5v+6iQ4m4XGikm+lgP3isvxXwyPYs/nRHU9N1k+nXzH/UvvtApCDs3aD6wqAcDzCMDLOgM6Mx1r1arAeF2jPS1O/dGHdUFaxAHO0Au3cwyvLmC5m0zysrTEThJFm+M0ENZVPmkLWSMiDDkuN7ml2VmaDvKS48eKM6J//ST8K54oHVGW4QxSPc0DKa2Jzy0HRlBrSW7unxLNNbXN9iy+Wmk/Cpi0xw5nTzLoSLG2lOiobzOGsLIGMVN7oj865c3yYz1bNtEGj4cL2jpIVr/Hsw9z+a78xPUlHoumRhqA6J4/OC+24TiOiaM/Lb6VzbDaNLuthPAXD7RV8Wiu/lM+kPoKn1EehM8N1t0na59FkuBubU6CDdnp7tC2yznwTeSj6rVBmFcZXVTmFzQO5ggAOyttkk7g9qFONm57yzkYuq1c1nN8u9SNunES3ZERXsoiIgIiICIiAiIgK3UbU8B1K4viXQUHKmBzewb2RqKsYVb32Pjt67VewSdj5GairGFDs2H4Q64WaG20fqw6yC+gvlq+gtDEqiIpHxLtTwHUuZcVyMk8RnOV01PtXcB1LmHFduwfxI9ZVWp8NGl22+kg2Q/5hW78UPQ5w7VLaiWyH9/rOSj6ylsrqvCvU6WfTSvotB0hfDFcXatadSsOljTwgKy7BUJ0wRnhY09iy1RBCdueDoopaPuUMceWyoyshjWZWSYcnKyRnuvN1/jK3WzY97byMXVatVt7bfLRcSo1wrabNB3scjFqVMe4029qG8oiK5mEREBERAREQEREBfMmhfS+ZNCDlDBJ2J4GaisfDAuLRv3dIV+iNwdvAdAKsYXOzafhDrBZY61brd7rVq+gvlq+wtTCKqIgt1G0dxTqXMOKx2Lh8GPtXT1RtHcU6ly9isczt5sX2lVqfC/S7Z+ki2Qfv1byUXWcpaUR2POvr63kous5S7cuqcONTuVYritsVxdqxUVSqIIet8d3yj4lR1oFs9mZ2HzMWpaxb74Si4lT1oFslmJzHkYlRHuNFvahvyIivZxERAREQEREBERAXy/QvpfLkHI0j8kuG+RrVl7TI4B2hZhiJkfcL9k7WfGqPmDNsWg74AWWs4htmOqUqa0mtAF8jHZt2Nt/RcsyO06r9rD5WO7HhaQ7F/CLBnoZ7h4oS7qAqwY61umin8tNOOxd7pV7I/CR2Wo1ProoTwNeNbyrzbVpd2mYfluHYVF5whO3b0728aORvWWMcZgDnyfP/wBk3yj0/wAJZfa0645VGM4IzTHtjUL4LqRGHDxtYL95t96zXYx3jMG8968dgF+dRM5l3Wu2Jb1ZtjfHSVNRJLHI5srGNGRk3jJJN5ynDxqTIbVaQ6WzN4WNPVeVAtFUNYc4K9EYXZvjyHsC6i2HFqZTpDaPRH+K4cMb+wFZkePdEdFRzskGtqgeLDcXj6D6FlR4Yi9uOcDWp3ufTTq3G6kPsqPym7WrrcZKU6KqH6Ro7VBjMKwn+I3zm+lXBWsO1eFO9Gx7NulcyR9H3KRj7mVF5Y4OuvMF19xzaCtqsxO25GLtUPYxzZRZnvuDt66+70dCluyp95k5OLtVdZzqLLe3EJFREWhmEREBERAREQEREBUcqqjkHLDB3yTjO6xXjYwt0cK9sjZv47us5eTh0X3cKzU4bJ7nW7V9XqgRaGN9Xr4fC06Wg8IBX0EUjArcB072nLpoXZjto2Hc3wuZMA07XAlwB2LdOfOdK6ok0HgOpct4tHYnis1FVX+F+nPSW22X4uU9VXVUdTCJI2RMcwEuGS4vIJBaQdCkWWyLBjvYzhwTzjoy7lqFjI9X1nIx/WOUwLqIhxa0xPLQZrEsHu2pqGcWW/rtcsR9g1N62sqRw9xOqMKSQrgKnbCN9vKJprAx/DryOPAHdWQLEksFm9bXRHhhc37ZUzIo2VT6tvLmfHPEeXBr4myyRv7qHuaY8r1haHXhwzbcePdUn2S6ZOSi7V5Fvd3dKLx5NRzXwL1bJTspOSiVcRi+IW2nNImUloiK9mEREBERAREQEREBUcqr5cg5amdsncY6yvMwmc7eN2rOqnXOPGOsrzMLSaD4jfzLLHDXPLrwIqDQly1Mit6peiXqBR5zHgXLeAzc35LNRXUjtBXLGCtqOK3Uq7/C/S7Z+kjWMH1fV8hH9YVMFyhyxY/tCqH+nZ9YplIXVeFd+XyF9By+FUBdOVwOVb18ZCZClCI7eT3yi5Op61OvUsl28nJR615lug77R8So61OvTsnPfJORZ1lT+9on24/3ykxERXM4iIgIiICIiAiIgKjlVUcg5Lw0Tlm727+ssKOO8i8r3cK4v1Be/ulJVAB7rj3CYDO47uRcV5r4WxkB97D4n7E8xCzx0apjPD3KWoLQMlzm8Ukais+PDs7drVTj52Qdq1+CubuEHgcCr/6aBuHoKnMOZrLZYcb6xu1rJvK8u616yY7QK8ezHHecyI/YvWqCvbv8y+hXM8fQVOXO1ugtTrgPCRO40X4SFG7Zu5tzbw5gvUdUt3HDnXj1LbwOHsUT1d16RLZbPsczRVksxh7oJIhGWh2QW3PDgQbjfo0ZtKkpltMO7SS/Jcw6yFCVDHcV6QC6yrmMpnprXaR22jnZxmMPVeV6EVp9AdMzhwxS9jSoNYVea9TmUbYTzFj7Qu0VcY42UzrALMp8aKR+0rIHbwlZfzXrn4S/8zL7DvGFO5G1uVt0zXSUZa4OGRU52kEban8S9Wygd8k5GPrFRXhC7NsQNOjd0KV7J4TfK+7Y9zibf8LZG7mHSFXHW623ZEJIREV7OIiICIiAiIgIiIC+Xr6QhBbvVHC/Tn4VcyUyVKWDPgmF/hIIn3+2jY7WF5kmIeD3acH03khY3qgLYclMlR0ImY4ajUWW4Nfpow3iSSx9R4WDJY1g47VkzOCZ56963zJTJUYjwndPlGUthVKdpV1TeEwuA/tgrAqbBh/CryOPCHdLZGqXMlMlNsJ3yhWawqpG0rIX8Zj2ai5edJY1hFuj9HdxZnjrRhT3kpkqNsJ3y54ms2wow5qR7t9ksJHMZAehYU+LOEY9vRVHki7p9WHLpTJTJUbIPU/Dl+T9IZ4SnkbykL2dYBWGYaGi9l/iBu6F1PcrM1BG/bxMdxmg6wo2flPqR4cuz1Rfp8in2zWh7nQRuOmbvvySA1vO1oPlXoVOI9BIb30FMT4+4sB5wF7EFO1jWsY0NawBrWjMGtaLgAPEAFNa4nKLXiYxC4iIu1Y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ata:image/jpeg;base64,/9j/4AAQSkZJRgABAQAAAQABAAD/2wCEAAkGBhQSERQUEBAVFBQSFRUUFBQVFhcVFBQQFBQVFBQUFRUXHCYeFxklGRQUHy8gIycpLCwsFR4xNTAqNSYrLCkBCQoKDgwOFw8PGiklHB0sLSkpLCksKSksKSwsMjEsKSkpKSksKSkpLCksLCksLCwpKSwsKSksKSwsLCwpLCwsLP/AABEIAOAA4AMBIgACEQEDEQH/xAAcAAEAAQUBAQAAAAAAAAAAAAAABwEDBAYIBQL/xABVEAABAwECBgsHEAgFBQEAAAABAAIDBAcRBQYSITGxIjJBYXFyc5GhssETIzNRgZLRJEJEUlRVYnSCg5OzwsPS0xQXJTRDU5SjFjVk4fAVRWOi4wj/xAAYAQEAAwEAAAAAAAAAAAAAAAAAAQMEAv/EACgRAQACAQMDBAEFAQAAAAAAAAABAhEDEjEhMlETM0GBYSJCQ7Hwkf/aAAwDAQACEQMRAD8AnFERAREQF4uOWHXUdHLUMjEjo8i5hJaDlSNYc4BuuDr/ACL2lrFpjL8F1PAw80rFEpjlobLbKh2iiiHy3u+yEfbFV7lLAOESH7QUaVFJe7Sc/YsfAOBRU19PTPke1s0gYXNOyAI0i/NeqsznloxXwkuW2Ou3IKcfNyn71WTbBhD2lMPmZPzl7rf/AM+U3u6r86P8CvMsCpBprKs/Kh/KXW23lzvp4aw61/CP+nHzL+2RWH2vYS9tCOCH0uW4mwWj91VfnQ/lKrLBqIaZ6o8L4uyNMWTvp4aNLazhM/x2tG7kws+0CsOrtXwl62teNF/eae76pSJV2IUEcb3tfUFzGucL5G3ZTQSL7meMKJsGYPE1+VoDQee9cTmJ5dV2zEzEcMwWpYUPs930cA+7XybScKH2e/zYRqYvXs4xGpq2rqYqprnMhYxzA17mbJziDeWkX5gpHbYpgv8AkSf1E3411FZn5czesdMIclx/wm4XHCE3kcxvS0BYhxpryc+EKr+qkHQHqdG2N4LHsZ/9RP8AmK/HZNgwaKTnmmOt6iaTPymNWsfCAXYzVm7X1P8AVSfmK27GGpOnCE3lqpPxrof9V2DPcMZ4S863L7bZngwf9up/KwHWpjTnyidaPDnL/q850Vsrt4VEhN3nKYbIcMS9yije90jZHSbdxc5pBdnDiSbtjo/4cW1/FWkpaOF9LSQwvdUtYXRxta4s7jO4tJAvuva0+QJZM3NTfPHm7oFz1i2E2ndTKXURFezCIiAiIgIiICIiAtfx+Zfg6oHwW9dq2BeJjoPUNRxNTgVE8JjmHPlSy48F6s4o5sMUXxiPpNyyq3bHhIWHi4bsK0XxmDpkaO1VNLqZFRVVzKIiIMbCQvhk5N/VK5xxajua6/TkN7V0hXDvb+I7qlc6YujYv4sfTlKnU7oadLst9NysfH7QruTi671LwUTWTj9o1vJQ9Z6lkKyvCm/L6CIEXTgVFUqiCNrdT6ip/jQ+on9KxrJY9hTnxNl6XPKyLdD6kpvjP3MqrZRHdFDxHa3Kqe9o/jhJSIitZxERAREQEREBERAXk42D1FPyZ6M69ZeZjK2+knH/AI3alE8Jjlz5hRhDs+6ehebggftSi+N0/wBc1e3jDHc4cHafQvGwb/mdF8ag+uaVS0xy6lVVQIr2VVERBZq/Bv4rtRXOuL4ua/fEWty6Kq/Bv4rtRXO+AGX5fBFzbP0qq8dYX6U/pt9N0spH7QreSh6z1K4UV2XNuwhW78UPWepTC6rwr1OVwIqBVXbhQohRBGdun7tTcuT/AGX+lZVlre8w8mdax7cPAU3LO+rKy7MfBQ8lrVX71/8AHCQERFaoEREBERAREQEREBedjD+6z8k/qleisHDg9TTck/qlRKY5QXjLRSPe0sjc4ZO4NBvd6QvBpcGztrqWUwPDIpoXvddtWtla5xuGc7G/Qtpxlwq+NzWMa0jJLjeDfffuXHeWvQYxyuqYIXNYGyyxRlwDrwJJGsJGe6+4qlpTr/j+i/nuHDDMNbF9DH6h90jyskGtq8iSy2J2molzbzfQrRsjh90y8zPQrM2U4p5e6cf6Ddq2Dhyh2Kn6wsH+7Yuc+ha7JY5CfZUvms9Cx3WJRe65fMYmbJxTy2aox/weWOAroby0gDK3lCGB8Jsjvy3AZTW6c2i/0qQ5rEIwCf0yTMCc8bdwcKi6LBLpW7gIuJ3dKrtnMZW0iuJw3azzGimirqt89RHGx8UIY57g0OLXPygCdN1451I4tCwd74U/0jVDOKFngraieF87o+4sjdlNaHZRkLs1xOa7J6Vt/wCoFm5Xv8sLfxLqJtjhFopM9Zb0LQsHe+FP9K30obQ8He+FP9I09q0f9QTffB30I/GqfqCG5hA/QD8xTm3hxt0/LdzaPg33wg88J+sfBvvhB54WkGwMe7/7H/1VDYJmzYQ56e/71M28J26flatYxppaqOnbS1DJiyR5dkG/JBbcL1sdmTe9RckOxR3jnZ8cGtiJqRN3UuGaLueTkZJ9u6++/e0KR7NGXRQ8g3pyVzHd1dXiIpGG9oiK5mEREBERAREQEREBYmFh3iXk39UrLWLhPwMnJv6pSUxygrGxvfWb7Bfw3larTC6tpPjEB/utW040u760nxdpWrRZqul3p4frWrO1Op1VUVVoZBFVEFufau4p1LnrFxuxdu3NZ2roWbau4DqXPOLzsz7t1jRz5WdVanwv0uJbnZl/mFZyVPrkUpNUX2ZN9XVh+BCObL9KlBqmnDjU5XAqqgVVYrUKIiCL7cDsaTjTao/Svbs4bdDD8XZqavBtxP7n8/8Ac+lbBZ14CHkGamqmO+WifahuiIiuZxERAREQEREBERAWNhLwMnEf1SslY+EPBScR3VKDn7DU2U5vBn8t611371TctF9a1etUu2Tc+4O1eRMfVNPvTR/WNWeGyeXVSqiLQxqoiILcw2LuA6lzngKS4O4GDrAdi6Nl2p4DqXNOAX7E7/ctZ0Kq/ML9LiUjWYn1ZV8WPtUnBRbZW6+urOJFrcpRCmnDi/K6FVUCqrFaiIiCJrdX7KiHwanXTrZ7PPAx8iz7K1a3c7Oi4tVrp1tFnR71HyEepqpj3Jabe1X7/tuiIiuZhERAREQEREBERAViuHe38V3VKvq1VDYO4p1FBy3JVXNY4m/KAPRuc6wZarKljIG1e13Dc4HsWfR1Ti1t3tWjMbhnBPYlRhXJc1rr73G4ZgRfeBp8qzw2W5TrFabCdMEo809qyGWjU59ZKPkt/Eo8NmeERoZGeLK3tuWLPiBhUbWmceLND2yBd5sp2V8pTbj/AE53JPNHpVf8fUvjf5v+6iQ4m4XGikm+lgP3isvxXwyPYs/nRHU9N1k+nXzH/UvvtApCDs3aD6wqAcDzCMDLOgM6Mx1r1arAeF2jPS1O/dGHdUFaxAHO0Au3cwyvLmC5m0zysrTEThJFm+M0ENZVPmkLWSMiDDkuN7ml2VmaDvKS48eKM6J//ST8K54oHVGW4QxSPc0DKa2Jzy0HRlBrSW7unxLNNbXN9iy+Wmk/Cpi0xw5nTzLoSLG2lOiobzOGsLIGMVN7oj865c3yYz1bNtEGj4cL2jpIVr/Hsw9z+a78xPUlHoumRhqA6J4/OC+24TiOiaM/Lb6VzbDaNLuthPAXD7RV8Wiu/lM+kPoKn1EehM8N1t0na59FkuBubU6CDdnp7tC2yznwTeSj6rVBmFcZXVTmFzQO5ggAOyttkk7g9qFONm57yzkYuq1c1nN8u9SNunES3ZERXsoiIgIiICIiAiIgK3UbU8B1K4viXQUHKmBzewb2RqKsYVb32Pjt67VewSdj5GairGFDs2H4Q64WaG20fqw6yC+gvlq+gtDEqiIpHxLtTwHUuZcVyMk8RnOV01PtXcB1LmHFduwfxI9ZVWp8NGl22+kg2Q/5hW78UPQ5w7VLaiWyH9/rOSj6ylsrqvCvU6WfTSvotB0hfDFcXatadSsOljTwgKy7BUJ0wRnhY09iy1RBCdueDoopaPuUMceWyoyshjWZWSYcnKyRnuvN1/jK3WzY97byMXVatVt7bfLRcSo1wrabNB3scjFqVMe4029qG8oiK5mEREBERAREQEREBfMmhfS+ZNCDlDBJ2J4GaisfDAuLRv3dIV+iNwdvAdAKsYXOzafhDrBZY61brd7rVq+gvlq+wtTCKqIgt1G0dxTqXMOKx2Lh8GPtXT1RtHcU6ly9isczt5sX2lVqfC/S7Z+ki2Qfv1byUXWcpaUR2POvr63kous5S7cuqcONTuVYritsVxdqxUVSqIIet8d3yj4lR1oFs9mZ2HzMWpaxb74Si4lT1oFslmJzHkYlRHuNFvahvyIivZxERAREQEREBERAXy/QvpfLkHI0j8kuG+RrVl7TI4B2hZhiJkfcL9k7WfGqPmDNsWg74AWWs4htmOqUqa0mtAF8jHZt2Nt/RcsyO06r9rD5WO7HhaQ7F/CLBnoZ7h4oS7qAqwY61umin8tNOOxd7pV7I/CR2Wo1ProoTwNeNbyrzbVpd2mYfluHYVF5whO3b0728aORvWWMcZgDnyfP/wBk3yj0/wAJZfa0645VGM4IzTHtjUL4LqRGHDxtYL95t96zXYx3jMG8968dgF+dRM5l3Wu2Jb1ZtjfHSVNRJLHI5srGNGRk3jJJN5ynDxqTIbVaQ6WzN4WNPVeVAtFUNYc4K9EYXZvjyHsC6i2HFqZTpDaPRH+K4cMb+wFZkePdEdFRzskGtqgeLDcXj6D6FlR4Yi9uOcDWp3ufTTq3G6kPsqPym7WrrcZKU6KqH6Ro7VBjMKwn+I3zm+lXBWsO1eFO9Gx7NulcyR9H3KRj7mVF5Y4OuvMF19xzaCtqsxO25GLtUPYxzZRZnvuDt66+70dCluyp95k5OLtVdZzqLLe3EJFREWhmEREBERAREQEREBUcqqjkHLDB3yTjO6xXjYwt0cK9sjZv47us5eTh0X3cKzU4bJ7nW7V9XqgRaGN9Xr4fC06Wg8IBX0EUjArcB072nLpoXZjto2Hc3wuZMA07XAlwB2LdOfOdK6ok0HgOpct4tHYnis1FVX+F+nPSW22X4uU9VXVUdTCJI2RMcwEuGS4vIJBaQdCkWWyLBjvYzhwTzjoy7lqFjI9X1nIx/WOUwLqIhxa0xPLQZrEsHu2pqGcWW/rtcsR9g1N62sqRw9xOqMKSQrgKnbCN9vKJprAx/DryOPAHdWQLEksFm9bXRHhhc37ZUzIo2VT6tvLmfHPEeXBr4myyRv7qHuaY8r1haHXhwzbcePdUn2S6ZOSi7V5Fvd3dKLx5NRzXwL1bJTspOSiVcRi+IW2nNImUloiK9mEREBERAREQEREBUcqr5cg5amdsncY6yvMwmc7eN2rOqnXOPGOsrzMLSaD4jfzLLHDXPLrwIqDQly1Mit6peiXqBR5zHgXLeAzc35LNRXUjtBXLGCtqOK3Uq7/C/S7Z+kjWMH1fV8hH9YVMFyhyxY/tCqH+nZ9YplIXVeFd+XyF9By+FUBdOVwOVb18ZCZClCI7eT3yi5Op61OvUsl28nJR615lug77R8So61OvTsnPfJORZ1lT+9on24/3ykxERXM4iIgIiICIiAiIgKjlVUcg5Lw0Tlm727+ssKOO8i8r3cK4v1Be/ulJVAB7rj3CYDO47uRcV5r4WxkB97D4n7E8xCzx0apjPD3KWoLQMlzm8Ukais+PDs7drVTj52Qdq1+CubuEHgcCr/6aBuHoKnMOZrLZYcb6xu1rJvK8u616yY7QK8ezHHecyI/YvWqCvbv8y+hXM8fQVOXO1ugtTrgPCRO40X4SFG7Zu5tzbw5gvUdUt3HDnXj1LbwOHsUT1d16RLZbPsczRVksxh7oJIhGWh2QW3PDgQbjfo0ZtKkpltMO7SS/Jcw6yFCVDHcV6QC6yrmMpnprXaR22jnZxmMPVeV6EVp9AdMzhwxS9jSoNYVea9TmUbYTzFj7Qu0VcY42UzrALMp8aKR+0rIHbwlZfzXrn4S/8zL7DvGFO5G1uVt0zXSUZa4OGRU52kEban8S9Wygd8k5GPrFRXhC7NsQNOjd0KV7J4TfK+7Y9zibf8LZG7mHSFXHW623ZEJIREV7OIiICIiAiIgIiIC+Xr6QhBbvVHC/Tn4VcyUyVKWDPgmF/hIIn3+2jY7WF5kmIeD3acH03khY3qgLYclMlR0ImY4ajUWW4Nfpow3iSSx9R4WDJY1g47VkzOCZ56963zJTJUYjwndPlGUthVKdpV1TeEwuA/tgrAqbBh/CryOPCHdLZGqXMlMlNsJ3yhWawqpG0rIX8Zj2ai5edJY1hFuj9HdxZnjrRhT3kpkqNsJ3y54ms2wow5qR7t9ksJHMZAehYU+LOEY9vRVHki7p9WHLpTJTJUbIPU/Dl+T9IZ4SnkbykL2dYBWGYaGi9l/iBu6F1PcrM1BG/bxMdxmg6wo2flPqR4cuz1Rfp8in2zWh7nQRuOmbvvySA1vO1oPlXoVOI9BIb30FMT4+4sB5wF7EFO1jWsY0NawBrWjMGtaLgAPEAFNa4nKLXiYxC4iIu1Y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data:image/jpeg;base64,/9j/4AAQSkZJRgABAQAAAQABAAD/2wCEAAkGBhQSERQUEBAVFBQSFRUUFBQVFhcVFBQQFBQVFBQUFRUXHCYeFxklGRQUHy8gIycpLCwsFR4xNTAqNSYrLCkBCQoKDgwOFw8PGiklHB0sLSkpLCksKSksKSwsMjEsKSkpKSksKSkpLCksLCksLCwpKSwsKSksKSwsLCwpLCwsLP/AABEIAOAA4AMBIgACEQEDEQH/xAAcAAEAAQUBAQAAAAAAAAAAAAAABwEDBAYIBQL/xABVEAABAwECBgsHEAgFBQEAAAABAAIDBAcRBQYSITGxIjJBYXFyc5GhssETIzNRgZLRJEJEUlRVYnSCg5OzwsPS0xQXJTRDU5SjFjVk4fAVRWOi4wj/xAAYAQEAAwEAAAAAAAAAAAAAAAAAAQMEAv/EACgRAQACAQMDBAEFAQAAAAAAAAABAhEDEjEhMlETM0GBYSJCQ7Hwkf/aAAwDAQACEQMRAD8AnFERAREQF4uOWHXUdHLUMjEjo8i5hJaDlSNYc4BuuDr/ACL2lrFpjL8F1PAw80rFEpjlobLbKh2iiiHy3u+yEfbFV7lLAOESH7QUaVFJe7Sc/YsfAOBRU19PTPke1s0gYXNOyAI0i/NeqsznloxXwkuW2Ou3IKcfNyn71WTbBhD2lMPmZPzl7rf/AM+U3u6r86P8CvMsCpBprKs/Kh/KXW23lzvp4aw61/CP+nHzL+2RWH2vYS9tCOCH0uW4mwWj91VfnQ/lKrLBqIaZ6o8L4uyNMWTvp4aNLazhM/x2tG7kws+0CsOrtXwl62teNF/eae76pSJV2IUEcb3tfUFzGucL5G3ZTQSL7meMKJsGYPE1+VoDQee9cTmJ5dV2zEzEcMwWpYUPs930cA+7XybScKH2e/zYRqYvXs4xGpq2rqYqprnMhYxzA17mbJziDeWkX5gpHbYpgv8AkSf1E3411FZn5czesdMIclx/wm4XHCE3kcxvS0BYhxpryc+EKr+qkHQHqdG2N4LHsZ/9RP8AmK/HZNgwaKTnmmOt6iaTPymNWsfCAXYzVm7X1P8AVSfmK27GGpOnCE3lqpPxrof9V2DPcMZ4S863L7bZngwf9up/KwHWpjTnyidaPDnL/q850Vsrt4VEhN3nKYbIcMS9yije90jZHSbdxc5pBdnDiSbtjo/4cW1/FWkpaOF9LSQwvdUtYXRxta4s7jO4tJAvuva0+QJZM3NTfPHm7oFz1i2E2ndTKXURFezCIiAiIgIiICIiAtfx+Zfg6oHwW9dq2BeJjoPUNRxNTgVE8JjmHPlSy48F6s4o5sMUXxiPpNyyq3bHhIWHi4bsK0XxmDpkaO1VNLqZFRVVzKIiIMbCQvhk5N/VK5xxajua6/TkN7V0hXDvb+I7qlc6YujYv4sfTlKnU7oadLst9NysfH7QruTi671LwUTWTj9o1vJQ9Z6lkKyvCm/L6CIEXTgVFUqiCNrdT6ip/jQ+on9KxrJY9hTnxNl6XPKyLdD6kpvjP3MqrZRHdFDxHa3Kqe9o/jhJSIitZxERAREQEREBERAXk42D1FPyZ6M69ZeZjK2+knH/AI3alE8Jjlz5hRhDs+6ehebggftSi+N0/wBc1e3jDHc4cHafQvGwb/mdF8ag+uaVS0xy6lVVQIr2VVERBZq/Bv4rtRXOuL4ua/fEWty6Kq/Bv4rtRXO+AGX5fBFzbP0qq8dYX6U/pt9N0spH7QreSh6z1K4UV2XNuwhW78UPWepTC6rwr1OVwIqBVXbhQohRBGdun7tTcuT/AGX+lZVlre8w8mdax7cPAU3LO+rKy7MfBQ8lrVX71/8AHCQERFaoEREBERAREQEREBedjD+6z8k/qleisHDg9TTck/qlRKY5QXjLRSPe0sjc4ZO4NBvd6QvBpcGztrqWUwPDIpoXvddtWtla5xuGc7G/Qtpxlwq+NzWMa0jJLjeDfffuXHeWvQYxyuqYIXNYGyyxRlwDrwJJGsJGe6+4qlpTr/j+i/nuHDDMNbF9DH6h90jyskGtq8iSy2J2molzbzfQrRsjh90y8zPQrM2U4p5e6cf6Ddq2Dhyh2Kn6wsH+7Yuc+ha7JY5CfZUvms9Cx3WJRe65fMYmbJxTy2aox/weWOAroby0gDK3lCGB8Jsjvy3AZTW6c2i/0qQ5rEIwCf0yTMCc8bdwcKi6LBLpW7gIuJ3dKrtnMZW0iuJw3azzGimirqt89RHGx8UIY57g0OLXPygCdN1451I4tCwd74U/0jVDOKFngraieF87o+4sjdlNaHZRkLs1xOa7J6Vt/wCoFm5Xv8sLfxLqJtjhFopM9Zb0LQsHe+FP9K30obQ8He+FP9I09q0f9QTffB30I/GqfqCG5hA/QD8xTm3hxt0/LdzaPg33wg88J+sfBvvhB54WkGwMe7/7H/1VDYJmzYQ56e/71M28J26flatYxppaqOnbS1DJiyR5dkG/JBbcL1sdmTe9RckOxR3jnZ8cGtiJqRN3UuGaLueTkZJ9u6++/e0KR7NGXRQ8g3pyVzHd1dXiIpGG9oiK5mEREBERAREQEREBYmFh3iXk39UrLWLhPwMnJv6pSUxygrGxvfWb7Bfw3larTC6tpPjEB/utW040u760nxdpWrRZqul3p4frWrO1Op1VUVVoZBFVEFufau4p1LnrFxuxdu3NZ2roWbau4DqXPOLzsz7t1jRz5WdVanwv0uJbnZl/mFZyVPrkUpNUX2ZN9XVh+BCObL9KlBqmnDjU5XAqqgVVYrUKIiCL7cDsaTjTao/Svbs4bdDD8XZqavBtxP7n8/8Ac+lbBZ14CHkGamqmO+WifahuiIiuZxERAREQEREBERAWNhLwMnEf1SslY+EPBScR3VKDn7DU2U5vBn8t611371TctF9a1etUu2Tc+4O1eRMfVNPvTR/WNWeGyeXVSqiLQxqoiILcw2LuA6lzngKS4O4GDrAdi6Nl2p4DqXNOAX7E7/ctZ0Kq/ML9LiUjWYn1ZV8WPtUnBRbZW6+urOJFrcpRCmnDi/K6FVUCqrFaiIiCJrdX7KiHwanXTrZ7PPAx8iz7K1a3c7Oi4tVrp1tFnR71HyEepqpj3Jabe1X7/tuiIiuZhERAREQEREBERAViuHe38V3VKvq1VDYO4p1FBy3JVXNY4m/KAPRuc6wZarKljIG1e13Dc4HsWfR1Ti1t3tWjMbhnBPYlRhXJc1rr73G4ZgRfeBp8qzw2W5TrFabCdMEo809qyGWjU59ZKPkt/Eo8NmeERoZGeLK3tuWLPiBhUbWmceLND2yBd5sp2V8pTbj/AE53JPNHpVf8fUvjf5v+6iQ4m4XGikm+lgP3isvxXwyPYs/nRHU9N1k+nXzH/UvvtApCDs3aD6wqAcDzCMDLOgM6Mx1r1arAeF2jPS1O/dGHdUFaxAHO0Au3cwyvLmC5m0zysrTEThJFm+M0ENZVPmkLWSMiDDkuN7ml2VmaDvKS48eKM6J//ST8K54oHVGW4QxSPc0DKa2Jzy0HRlBrSW7unxLNNbXN9iy+Wmk/Cpi0xw5nTzLoSLG2lOiobzOGsLIGMVN7oj865c3yYz1bNtEGj4cL2jpIVr/Hsw9z+a78xPUlHoumRhqA6J4/OC+24TiOiaM/Lb6VzbDaNLuthPAXD7RV8Wiu/lM+kPoKn1EehM8N1t0na59FkuBubU6CDdnp7tC2yznwTeSj6rVBmFcZXVTmFzQO5ggAOyttkk7g9qFONm57yzkYuq1c1nN8u9SNunES3ZERXsoiIgIiICIiAiIgK3UbU8B1K4viXQUHKmBzewb2RqKsYVb32Pjt67VewSdj5GairGFDs2H4Q64WaG20fqw6yC+gvlq+gtDEqiIpHxLtTwHUuZcVyMk8RnOV01PtXcB1LmHFduwfxI9ZVWp8NGl22+kg2Q/5hW78UPQ5w7VLaiWyH9/rOSj6ylsrqvCvU6WfTSvotB0hfDFcXatadSsOljTwgKy7BUJ0wRnhY09iy1RBCdueDoopaPuUMceWyoyshjWZWSYcnKyRnuvN1/jK3WzY97byMXVatVt7bfLRcSo1wrabNB3scjFqVMe4029qG8oiK5mEREBERAREQEREBfMmhfS+ZNCDlDBJ2J4GaisfDAuLRv3dIV+iNwdvAdAKsYXOzafhDrBZY61brd7rVq+gvlq+wtTCKqIgt1G0dxTqXMOKx2Lh8GPtXT1RtHcU6ly9isczt5sX2lVqfC/S7Z+ki2Qfv1byUXWcpaUR2POvr63kous5S7cuqcONTuVYritsVxdqxUVSqIIet8d3yj4lR1oFs9mZ2HzMWpaxb74Si4lT1oFslmJzHkYlRHuNFvahvyIivZxERAREQEREBERAXy/QvpfLkHI0j8kuG+RrVl7TI4B2hZhiJkfcL9k7WfGqPmDNsWg74AWWs4htmOqUqa0mtAF8jHZt2Nt/RcsyO06r9rD5WO7HhaQ7F/CLBnoZ7h4oS7qAqwY61umin8tNOOxd7pV7I/CR2Wo1ProoTwNeNbyrzbVpd2mYfluHYVF5whO3b0728aORvWWMcZgDnyfP/wBk3yj0/wAJZfa0645VGM4IzTHtjUL4LqRGHDxtYL95t96zXYx3jMG8968dgF+dRM5l3Wu2Jb1ZtjfHSVNRJLHI5srGNGRk3jJJN5ynDxqTIbVaQ6WzN4WNPVeVAtFUNYc4K9EYXZvjyHsC6i2HFqZTpDaPRH+K4cMb+wFZkePdEdFRzskGtqgeLDcXj6D6FlR4Yi9uOcDWp3ufTTq3G6kPsqPym7WrrcZKU6KqH6Ro7VBjMKwn+I3zm+lXBWsO1eFO9Gx7NulcyR9H3KRj7mVF5Y4OuvMF19xzaCtqsxO25GLtUPYxzZRZnvuDt66+70dCluyp95k5OLtVdZzqLLe3EJFREWhmEREBERAREQEREBUcqqjkHLDB3yTjO6xXjYwt0cK9sjZv47us5eTh0X3cKzU4bJ7nW7V9XqgRaGN9Xr4fC06Wg8IBX0EUjArcB072nLpoXZjto2Hc3wuZMA07XAlwB2LdOfOdK6ok0HgOpct4tHYnis1FVX+F+nPSW22X4uU9VXVUdTCJI2RMcwEuGS4vIJBaQdCkWWyLBjvYzhwTzjoy7lqFjI9X1nIx/WOUwLqIhxa0xPLQZrEsHu2pqGcWW/rtcsR9g1N62sqRw9xOqMKSQrgKnbCN9vKJprAx/DryOPAHdWQLEksFm9bXRHhhc37ZUzIo2VT6tvLmfHPEeXBr4myyRv7qHuaY8r1haHXhwzbcePdUn2S6ZOSi7V5Fvd3dKLx5NRzXwL1bJTspOSiVcRi+IW2nNImUloiK9mEREBERAREQEREBUcqr5cg5amdsncY6yvMwmc7eN2rOqnXOPGOsrzMLSaD4jfzLLHDXPLrwIqDQly1Mit6peiXqBR5zHgXLeAzc35LNRXUjtBXLGCtqOK3Uq7/C/S7Z+kjWMH1fV8hH9YVMFyhyxY/tCqH+nZ9YplIXVeFd+XyF9By+FUBdOVwOVb18ZCZClCI7eT3yi5Op61OvUsl28nJR615lug77R8So61OvTsnPfJORZ1lT+9on24/3ykxERXM4iIgIiICIiAiIgKjlVUcg5Lw0Tlm727+ssKOO8i8r3cK4v1Be/ulJVAB7rj3CYDO47uRcV5r4WxkB97D4n7E8xCzx0apjPD3KWoLQMlzm8Ukais+PDs7drVTj52Qdq1+CubuEHgcCr/6aBuHoKnMOZrLZYcb6xu1rJvK8u616yY7QK8ezHHecyI/YvWqCvbv8y+hXM8fQVOXO1ugtTrgPCRO40X4SFG7Zu5tzbw5gvUdUt3HDnXj1LbwOHsUT1d16RLZbPsczRVksxh7oJIhGWh2QW3PDgQbjfo0ZtKkpltMO7SS/Jcw6yFCVDHcV6QC6yrmMpnprXaR22jnZxmMPVeV6EVp9AdMzhwxS9jSoNYVea9TmUbYTzFj7Qu0VcY42UzrALMp8aKR+0rIHbwlZfzXrn4S/8zL7DvGFO5G1uVt0zXSUZa4OGRU52kEban8S9Wygd8k5GPrFRXhC7NsQNOjd0KV7J4TfK+7Y9zibf8LZG7mHSFXHW623ZEJIREV7OIiICIiAiIgIiIC+Xr6QhBbvVHC/Tn4VcyUyVKWDPgmF/hIIn3+2jY7WF5kmIeD3acH03khY3qgLYclMlR0ImY4ajUWW4Nfpow3iSSx9R4WDJY1g47VkzOCZ56963zJTJUYjwndPlGUthVKdpV1TeEwuA/tgrAqbBh/CryOPCHdLZGqXMlMlNsJ3yhWawqpG0rIX8Zj2ai5edJY1hFuj9HdxZnjrRhT3kpkqNsJ3y54ms2wow5qR7t9ksJHMZAehYU+LOEY9vRVHki7p9WHLpTJTJUbIPU/Dl+T9IZ4SnkbykL2dYBWGYaGi9l/iBu6F1PcrM1BG/bxMdxmg6wo2flPqR4cuz1Rfp8in2zWh7nQRuOmbvvySA1vO1oPlXoVOI9BIb30FMT4+4sB5wF7EFO1jWsY0NawBrWjMGtaLgAPEAFNa4nKLXiYxC4iIu1Y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http://murahmantapjaya.com/wp-content/themes/new-wptoko/scripts/timthumb.php?src=http://murahmantapjaya.com/wp-content/uploads/2012/12/BC-03-192x300.jpg&amp;w=300&amp;h=300&amp;zc=2&amp;q=100"/>
          <p:cNvPicPr>
            <a:picLocks noChangeAspect="1" noChangeArrowheads="1"/>
          </p:cNvPicPr>
          <p:nvPr/>
        </p:nvPicPr>
        <p:blipFill>
          <a:blip r:embed="rId2"/>
          <a:srcRect l="33333" t="5333" r="32000" b="2667"/>
          <a:stretch>
            <a:fillRect/>
          </a:stretch>
        </p:blipFill>
        <p:spPr bwMode="auto">
          <a:xfrm>
            <a:off x="457200" y="1412777"/>
            <a:ext cx="1981200" cy="52578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8194279">
            <a:off x="1778679" y="1721646"/>
            <a:ext cx="998950" cy="25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3200400" y="1641377"/>
            <a:ext cx="1828800" cy="25146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DRM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 rot="16200000">
            <a:off x="3619500" y="4346477"/>
            <a:ext cx="1828800" cy="26670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DRM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5791200" y="1717577"/>
            <a:ext cx="2590800" cy="2133600"/>
          </a:xfrm>
          <a:prstGeom prst="verticalScroll">
            <a:avLst>
              <a:gd name="adj" fmla="val 97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POTRAIT :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T. </a:t>
            </a:r>
            <a:r>
              <a:rPr lang="en-US" b="1" dirty="0" err="1" smtClean="0"/>
              <a:t>sRak</a:t>
            </a:r>
            <a:r>
              <a:rPr lang="en-US" b="1" dirty="0" smtClean="0"/>
              <a:t> </a:t>
            </a:r>
            <a:r>
              <a:rPr lang="en-US" dirty="0" smtClean="0"/>
              <a:t>&gt; </a:t>
            </a:r>
            <a:r>
              <a:rPr lang="en-US" b="1" dirty="0" smtClean="0">
                <a:solidFill>
                  <a:srgbClr val="0070C0"/>
                </a:solidFill>
              </a:rPr>
              <a:t>P. DRM</a:t>
            </a:r>
          </a:p>
          <a:p>
            <a:pPr algn="ctr"/>
            <a:r>
              <a:rPr lang="en-US" b="1" dirty="0" err="1" smtClean="0"/>
              <a:t>L.sRak</a:t>
            </a:r>
            <a:r>
              <a:rPr lang="en-US" dirty="0" smtClean="0"/>
              <a:t> &gt; </a:t>
            </a:r>
            <a:r>
              <a:rPr lang="en-US" b="1" dirty="0" smtClean="0">
                <a:solidFill>
                  <a:srgbClr val="FF0000"/>
                </a:solidFill>
              </a:rPr>
              <a:t>L. DRM</a:t>
            </a: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1790699" y="2822478"/>
            <a:ext cx="25146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00400" y="1412777"/>
            <a:ext cx="1905000" cy="1511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00400" y="6670577"/>
            <a:ext cx="2667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2094875" y="5642502"/>
            <a:ext cx="1905000" cy="1511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Vertical Scroll 16"/>
          <p:cNvSpPr/>
          <p:nvPr/>
        </p:nvSpPr>
        <p:spPr>
          <a:xfrm>
            <a:off x="6553200" y="4613177"/>
            <a:ext cx="2590800" cy="2133600"/>
          </a:xfrm>
          <a:prstGeom prst="verticalScroll">
            <a:avLst>
              <a:gd name="adj" fmla="val 97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LANDSCAPE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L. </a:t>
            </a:r>
            <a:r>
              <a:rPr lang="en-US" b="1" dirty="0" err="1" smtClean="0"/>
              <a:t>sRak</a:t>
            </a:r>
            <a:r>
              <a:rPr lang="en-US" b="1" dirty="0" smtClean="0"/>
              <a:t> </a:t>
            </a:r>
            <a:r>
              <a:rPr lang="en-US" dirty="0" smtClean="0"/>
              <a:t>&gt; </a:t>
            </a:r>
            <a:r>
              <a:rPr lang="en-US" b="1" dirty="0" smtClean="0">
                <a:solidFill>
                  <a:srgbClr val="0070C0"/>
                </a:solidFill>
              </a:rPr>
              <a:t>P. DRM</a:t>
            </a:r>
          </a:p>
          <a:p>
            <a:pPr algn="ctr"/>
            <a:r>
              <a:rPr lang="en-US" b="1" dirty="0" smtClean="0"/>
              <a:t>T. </a:t>
            </a:r>
            <a:r>
              <a:rPr lang="en-US" b="1" dirty="0" err="1" smtClean="0"/>
              <a:t>sRak</a:t>
            </a:r>
            <a:r>
              <a:rPr lang="en-US" dirty="0" smtClean="0"/>
              <a:t> &gt; </a:t>
            </a:r>
            <a:r>
              <a:rPr lang="en-US" b="1" dirty="0" smtClean="0">
                <a:solidFill>
                  <a:srgbClr val="FF0000"/>
                </a:solidFill>
              </a:rPr>
              <a:t>L. DRM</a:t>
            </a:r>
          </a:p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953000" y="2327177"/>
            <a:ext cx="1219200" cy="762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791200" y="5375177"/>
            <a:ext cx="1219200" cy="762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04" y="-27384"/>
            <a:ext cx="579233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SARANA: RAK FILLING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792332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DESAIN SARANA: RAK FILLING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2060"/>
                </a:solidFill>
                <a:latin typeface="Agency FB" pitchFamily="34" charset="0"/>
              </a:rPr>
              <a:t>KRITERIA UKURAN RAK FILLING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204864"/>
            <a:ext cx="7992888" cy="38733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1.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Tinggi Rak ≤ Jangkauan Tangan Ke Atas </a:t>
            </a: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P5</a:t>
            </a:r>
            <a:endParaRPr lang="id-ID" sz="1600" dirty="0">
              <a:latin typeface="Bookman Old Style" pitchFamily="18" charset="0"/>
              <a:ea typeface="Calibri"/>
              <a:cs typeface="Times New Roman"/>
            </a:endParaRP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Panjang Rak ≤ </a:t>
            </a: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Jangkauan Tangan kesamping P5</a:t>
            </a:r>
            <a:endParaRPr lang="id-ID" sz="1600" dirty="0">
              <a:latin typeface="Bookman Old Style" pitchFamily="18" charset="0"/>
              <a:ea typeface="Calibri"/>
              <a:cs typeface="Times New Roman"/>
            </a:endParaRPr>
          </a:p>
          <a:p>
            <a:endParaRPr lang="id-ID" sz="1600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3.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Lebar Rak ≤ Jangkauan Tangan Ke Depan </a:t>
            </a: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P5</a:t>
            </a:r>
            <a:endParaRPr lang="id-ID" sz="1600" dirty="0">
              <a:latin typeface="Bookman Old Style" pitchFamily="18" charset="0"/>
              <a:ea typeface="Calibri"/>
              <a:cs typeface="Times New Roman"/>
            </a:endParaRPr>
          </a:p>
          <a:p>
            <a:endParaRPr lang="id-ID" sz="16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4.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Landscape = Tinggi Sub Rak ≥ Lebar </a:t>
            </a: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DRM</a:t>
            </a:r>
            <a:endParaRPr lang="id-ID" sz="1600" dirty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   Potrait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= Tinggi Sub Rak ≥ Panjang DRM</a:t>
            </a:r>
          </a:p>
          <a:p>
            <a:endParaRPr lang="id-ID" sz="16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5.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Landscape = Lebar Sub Rak ≥ Panjang DRM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    Potrait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= Lebar Sub Rak ≥ Lebar </a:t>
            </a: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DRM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d-ID" sz="1600" dirty="0" smtClean="0">
              <a:latin typeface="Bookman Old Style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6.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Jarak antar rak ≥ Lebar bahu </a:t>
            </a:r>
            <a:r>
              <a:rPr lang="id-ID" sz="1600" dirty="0" smtClean="0">
                <a:latin typeface="Bookman Old Style" pitchFamily="18" charset="0"/>
                <a:ea typeface="Calibri"/>
                <a:cs typeface="Times New Roman"/>
              </a:rPr>
              <a:t>P95 </a:t>
            </a:r>
            <a:r>
              <a:rPr lang="id-ID" sz="1600" dirty="0">
                <a:latin typeface="Bookman Old Style" pitchFamily="18" charset="0"/>
                <a:ea typeface="Calibri"/>
                <a:cs typeface="Times New Roman"/>
              </a:rPr>
              <a:t>x 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d-ID" sz="1400" b="1" dirty="0">
              <a:latin typeface="Agency FB" pitchFamily="34" charset="0"/>
              <a:ea typeface="Calibri"/>
              <a:cs typeface="Times New Roman"/>
            </a:endParaRPr>
          </a:p>
        </p:txBody>
      </p:sp>
      <p:pic>
        <p:nvPicPr>
          <p:cNvPr id="8" name="Picture 8" descr="Hasil gambar untuk filing cabinet"/>
          <p:cNvPicPr>
            <a:picLocks noChangeAspect="1" noChangeArrowheads="1"/>
          </p:cNvPicPr>
          <p:nvPr/>
        </p:nvPicPr>
        <p:blipFill>
          <a:blip r:embed="rId2" cstate="print"/>
          <a:srcRect l="18123" t="3890" r="14563" b="5348"/>
          <a:stretch>
            <a:fillRect/>
          </a:stretch>
        </p:blipFill>
        <p:spPr bwMode="auto">
          <a:xfrm>
            <a:off x="6541003" y="592191"/>
            <a:ext cx="2590800" cy="348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588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PERHITUNGAN STDEV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RUMUS PERHITUNGAN STANDAR DEVIASI DATA TUNGGAL</a:t>
            </a:r>
            <a:endParaRPr lang="id-ID" sz="1100" dirty="0" smtClean="0"/>
          </a:p>
        </p:txBody>
      </p:sp>
      <p:pic>
        <p:nvPicPr>
          <p:cNvPr id="4" name="Picture 4" descr="rumus simpangan baku data tung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3"/>
            <a:ext cx="3168352" cy="22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3933056"/>
            <a:ext cx="8208912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b="1" dirty="0" smtClean="0"/>
              <a:t>Contoh Soal Perhitungan P5 dan P95:</a:t>
            </a:r>
          </a:p>
          <a:p>
            <a:r>
              <a:rPr lang="id-ID" b="1" dirty="0" smtClean="0"/>
              <a:t>Diketahui panjang rentang tangan ke depan Kelas </a:t>
            </a:r>
            <a:r>
              <a:rPr lang="id-ID" b="1" dirty="0"/>
              <a:t>B = 65, 65, 63, 64, </a:t>
            </a:r>
            <a:r>
              <a:rPr lang="id-ID" b="1" dirty="0" smtClean="0"/>
              <a:t>63. </a:t>
            </a:r>
          </a:p>
          <a:p>
            <a:r>
              <a:rPr lang="id-ID" b="1" dirty="0" smtClean="0"/>
              <a:t>Berapa </a:t>
            </a:r>
            <a:r>
              <a:rPr lang="id-ID" b="1" dirty="0"/>
              <a:t>panjang rentang tangan ke depan Kelas </a:t>
            </a:r>
            <a:r>
              <a:rPr lang="id-ID" b="1" dirty="0" smtClean="0"/>
              <a:t>B terkecil (P5) dan terbesar (P95)?</a:t>
            </a:r>
          </a:p>
          <a:p>
            <a:r>
              <a:rPr lang="id-ID" b="1" dirty="0" smtClean="0"/>
              <a:t>Rata-rata</a:t>
            </a:r>
            <a:r>
              <a:rPr lang="id-ID" dirty="0" smtClean="0"/>
              <a:t>= (65+65+63+64+63)/5 = 64</a:t>
            </a:r>
          </a:p>
          <a:p>
            <a:r>
              <a:rPr lang="id-ID" b="1" dirty="0" smtClean="0"/>
              <a:t>Standar deviasi (S)=</a:t>
            </a:r>
            <a:r>
              <a:rPr lang="id-ID" dirty="0" smtClean="0"/>
              <a:t>sqrt(( (65-64)^2+(65-64)^2+(63-64)^2+(64-64)^2+(63-64)^2)/5)</a:t>
            </a:r>
          </a:p>
          <a:p>
            <a:r>
              <a:rPr lang="id-ID" dirty="0"/>
              <a:t> </a:t>
            </a:r>
            <a:r>
              <a:rPr lang="id-ID" dirty="0" smtClean="0"/>
              <a:t>                                 =sqrt((1+1+1+0+1)/5)</a:t>
            </a:r>
          </a:p>
          <a:p>
            <a:r>
              <a:rPr lang="id-ID" dirty="0"/>
              <a:t> </a:t>
            </a:r>
            <a:r>
              <a:rPr lang="id-ID" dirty="0" smtClean="0"/>
              <a:t>                                 =sqrt(4/5) = sqrt(0,8)</a:t>
            </a:r>
          </a:p>
          <a:p>
            <a:r>
              <a:rPr lang="id-ID" dirty="0"/>
              <a:t> </a:t>
            </a:r>
            <a:r>
              <a:rPr lang="id-ID" dirty="0" smtClean="0"/>
              <a:t>                                = 0,8944</a:t>
            </a:r>
          </a:p>
          <a:p>
            <a:r>
              <a:rPr lang="id-ID" b="1" dirty="0" smtClean="0"/>
              <a:t>P5 = </a:t>
            </a:r>
            <a:r>
              <a:rPr lang="id-ID" dirty="0" smtClean="0"/>
              <a:t>Rata-rata - 1,645* standar deviasi = 64 - 1,645* 0,8944 = 62,52</a:t>
            </a:r>
          </a:p>
          <a:p>
            <a:r>
              <a:rPr lang="id-ID" b="1" dirty="0"/>
              <a:t>P95 = </a:t>
            </a:r>
            <a:r>
              <a:rPr lang="id-ID" dirty="0"/>
              <a:t>Rata-rata +1,645* standar deviasi = 64 + 1,645* 0,8944 = </a:t>
            </a:r>
            <a:r>
              <a:rPr lang="id-ID" dirty="0" smtClean="0"/>
              <a:t>65,47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730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6656428" cy="64807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CONTOH ANALISIS DESAIN SARANA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98" y="836712"/>
            <a:ext cx="8646082" cy="60016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Kasus 1: Dilakukan pengukuran antropometri pada 5 sample.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1. Diketahui panjang rentang tangan ke depan Kelas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B = 65, 65, 63, 64,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63cm.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Jika lebar meja dikantor = 54cm. Apakah lebar meja tsb sudah ideal? Jelaskan.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Jawab: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Rata-rata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= (65+65+63+64+63)/5 = 64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Standar deviasi (S)=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sqrt(( (65-64)^2+(65-64)^2+(63-64)^2+(64-64)^2+(63-64)^2)/5)</a:t>
            </a:r>
          </a:p>
          <a:p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                                =sqrt((1+1+1+0+1)/5)</a:t>
            </a:r>
          </a:p>
          <a:p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                                =sqrt(4/5) = sqrt(0,8)</a:t>
            </a:r>
          </a:p>
          <a:p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                               = 0,8944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P5 =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Rata-rata - 1,645* standar deviasi = 64 - 1,645* 0,8944 = 62,52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Kriterial ideal :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Lebar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Meja &lt;= Jangkauan tangan  ke depan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P5.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Analisis Desain Sarana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: Lebar meja tidak ideal karena terlalu kecil.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Penjelasan: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Lebar meja adl 54cm &lt;= 62,52 cm namun terlalu jauh selisih antara 54cm dan 62,52 maka lebar meja di kantor tidak ideal.</a:t>
            </a:r>
          </a:p>
          <a:p>
            <a:endParaRPr lang="id-ID" sz="16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id-ID" sz="1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Kasus 2: Tidak dilakukan pengukuran pada sample, gunakan Rekap Data Antropomteri Indonesia di Modul hal 38.</a:t>
            </a:r>
          </a:p>
          <a:p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Jika lebar meja dikantor = 54cm. Apakah lebar meja tsb sudah ideal? Jelaskan.</a:t>
            </a:r>
          </a:p>
          <a:p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Jawab:</a:t>
            </a:r>
          </a:p>
          <a:p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Dari Antropometri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Indonesia jangkauan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tangan  ke depan </a:t>
            </a:r>
            <a:r>
              <a:rPr lang="id-ID" sz="1600" b="1" dirty="0" smtClean="0">
                <a:latin typeface="Bookman Old Style" pitchFamily="18" charset="0"/>
                <a:cs typeface="Times New Roman" pitchFamily="18" charset="0"/>
              </a:rPr>
              <a:t>P5=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67,81cm</a:t>
            </a:r>
          </a:p>
          <a:p>
            <a:r>
              <a:rPr lang="id-ID" sz="1600" b="1" dirty="0">
                <a:latin typeface="Bookman Old Style" pitchFamily="18" charset="0"/>
                <a:cs typeface="Times New Roman" pitchFamily="18" charset="0"/>
              </a:rPr>
              <a:t>Kriterial ideal :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Lebar Meja &lt;= Jangkauan tangan  ke depan P5.</a:t>
            </a:r>
          </a:p>
          <a:p>
            <a:r>
              <a:rPr lang="id-ID" sz="1600" b="1" dirty="0">
                <a:latin typeface="Bookman Old Style" pitchFamily="18" charset="0"/>
                <a:cs typeface="Times New Roman" pitchFamily="18" charset="0"/>
              </a:rPr>
              <a:t>Analisis Desain Sarana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: Lebar meja tidak ideal karena terlalu kecil.</a:t>
            </a:r>
          </a:p>
          <a:p>
            <a:r>
              <a:rPr lang="id-ID" sz="1600" b="1" dirty="0">
                <a:latin typeface="Bookman Old Style" pitchFamily="18" charset="0"/>
                <a:cs typeface="Times New Roman" pitchFamily="18" charset="0"/>
              </a:rPr>
              <a:t>Penjelasan: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lebar meja adl 54cm &lt;=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67,81 cm namun terlalu jauh selisih antara 54cm dan 67,81 maka </a:t>
            </a:r>
            <a:r>
              <a:rPr lang="id-ID" sz="1600" dirty="0">
                <a:latin typeface="Bookman Old Style" pitchFamily="18" charset="0"/>
                <a:cs typeface="Times New Roman" pitchFamily="18" charset="0"/>
              </a:rPr>
              <a:t>lebar meja di </a:t>
            </a:r>
            <a:r>
              <a:rPr lang="id-ID" sz="1600" dirty="0" smtClean="0">
                <a:latin typeface="Bookman Old Style" pitchFamily="18" charset="0"/>
                <a:cs typeface="Times New Roman" pitchFamily="18" charset="0"/>
              </a:rPr>
              <a:t>kantor tidak ideal.</a:t>
            </a:r>
          </a:p>
        </p:txBody>
      </p:sp>
    </p:spTree>
    <p:extLst>
      <p:ext uri="{BB962C8B-B14F-4D97-AF65-F5344CB8AC3E}">
        <p14:creationId xmlns:p14="http://schemas.microsoft.com/office/powerpoint/2010/main" val="38107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>
                <a:solidFill>
                  <a:srgbClr val="002060"/>
                </a:solidFill>
                <a:latin typeface="Agency FB" pitchFamily="34" charset="0"/>
              </a:rPr>
              <a:t>ANTROPOMETRI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Antropometri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/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Meja</a:t>
            </a:r>
            <a:r>
              <a:rPr lang="en-US" dirty="0"/>
              <a:t>, </a:t>
            </a:r>
            <a:r>
              <a:rPr lang="en-US" dirty="0" err="1"/>
              <a:t>Kursi</a:t>
            </a:r>
            <a:r>
              <a:rPr lang="en-US" dirty="0"/>
              <a:t>, </a:t>
            </a:r>
            <a:r>
              <a:rPr lang="en-US" dirty="0" err="1"/>
              <a:t>Lemari</a:t>
            </a:r>
            <a:r>
              <a:rPr lang="en-US" dirty="0"/>
              <a:t>, </a:t>
            </a:r>
            <a:r>
              <a:rPr lang="en-US" dirty="0" err="1"/>
              <a:t>Pakaian</a:t>
            </a:r>
            <a:r>
              <a:rPr lang="en-US" dirty="0"/>
              <a:t>,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Area yang </a:t>
            </a:r>
            <a:r>
              <a:rPr lang="en-US" dirty="0" err="1"/>
              <a:t>diperlukan</a:t>
            </a:r>
            <a:r>
              <a:rPr lang="en-US" dirty="0"/>
              <a:t> oleh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/</a:t>
            </a:r>
            <a:r>
              <a:rPr lang="en-US" dirty="0" err="1"/>
              <a:t>beraktivitas</a:t>
            </a:r>
            <a:r>
              <a:rPr lang="en-US" dirty="0"/>
              <a:t> (Luas Ruang </a:t>
            </a:r>
            <a:r>
              <a:rPr lang="en-US" dirty="0" err="1"/>
              <a:t>Kerja</a:t>
            </a:r>
            <a:r>
              <a:rPr lang="en-US" dirty="0"/>
              <a:t>, Luas Jalur Lalu-</a:t>
            </a:r>
            <a:r>
              <a:rPr lang="en-US" dirty="0" err="1"/>
              <a:t>lintas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74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PRINSIP PENERAPAN DATA ANTROPOMETRI</a:t>
            </a:r>
            <a:r>
              <a:rPr lang="id-ID" dirty="0" smtClean="0"/>
              <a:t> </a:t>
            </a:r>
          </a:p>
          <a:p>
            <a:pPr marL="0" indent="0">
              <a:buNone/>
            </a:pPr>
            <a:endParaRPr lang="id-ID" sz="1100" dirty="0" smtClean="0"/>
          </a:p>
          <a:p>
            <a:r>
              <a:rPr lang="id-ID" sz="2800" b="1" dirty="0"/>
              <a:t>Prinsip perancangan bagi individu dengan ukuran </a:t>
            </a:r>
            <a:r>
              <a:rPr lang="id-ID" sz="2800" b="1" dirty="0" smtClean="0"/>
              <a:t>ekstrim (besar atau kecil)</a:t>
            </a:r>
          </a:p>
          <a:p>
            <a:pPr lvl="1"/>
            <a:r>
              <a:rPr lang="id-ID" sz="2400" b="1" dirty="0" smtClean="0"/>
              <a:t>Bagian sarana/fasilitas yang ukurannya berkaitan dengan jangkauan maka penentuan ukuran mempertimbangkan individu yang kecil (Persentil 5) </a:t>
            </a:r>
          </a:p>
          <a:p>
            <a:pPr marL="457200" lvl="1" indent="0">
              <a:buNone/>
            </a:pPr>
            <a:r>
              <a:rPr lang="id-ID" sz="2400" b="1" dirty="0"/>
              <a:t>	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Rumus P5 = Rata-Rata – (1,645 x Standar Deviasi)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d-ID" sz="2400" b="1" dirty="0" smtClean="0"/>
              <a:t>Bagian sarana/fasilitas yang ukurannya berkaitan dengan akses maka penentuan ukuran mempertimbangkan individu yang besar (Persentil 95)</a:t>
            </a:r>
          </a:p>
          <a:p>
            <a:pPr marL="457200" lvl="1" indent="0">
              <a:buNone/>
            </a:pPr>
            <a:r>
              <a:rPr lang="id-ID" sz="2400" b="1" dirty="0"/>
              <a:t>	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Rumus P95 = Rata-Rata + (1,645 x Standar Deviasi)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PRINSIP PENERAPAN DATA ANTROPOMETRI</a:t>
            </a:r>
            <a:r>
              <a:rPr lang="id-ID" dirty="0" smtClean="0"/>
              <a:t> 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b="1" dirty="0"/>
              <a:t>Prinsip perancangan yang bisa </a:t>
            </a:r>
            <a:r>
              <a:rPr lang="id-ID" b="1" dirty="0" smtClean="0"/>
              <a:t>disesuaikan </a:t>
            </a:r>
            <a:r>
              <a:rPr lang="id-ID" dirty="0"/>
              <a:t>Rancangan bisa diubah – ubah ukurannya, sehingga cukup fleksibel untuk diaplikasikan pada berbagai ukuran tubuh (berbagai populasi</a:t>
            </a:r>
            <a:r>
              <a:rPr lang="id-ID" dirty="0" smtClean="0"/>
              <a:t>)</a:t>
            </a:r>
          </a:p>
          <a:p>
            <a:pPr lvl="0"/>
            <a:r>
              <a:rPr lang="id-ID" b="1" dirty="0"/>
              <a:t>Prinsip perancangan dengan ukuran rata – </a:t>
            </a:r>
            <a:r>
              <a:rPr lang="id-ID" b="1" dirty="0" smtClean="0"/>
              <a:t>rata</a:t>
            </a:r>
            <a:r>
              <a:rPr lang="id-ID" dirty="0" smtClean="0"/>
              <a:t>. Rancangan </a:t>
            </a:r>
            <a:r>
              <a:rPr lang="id-ID" dirty="0"/>
              <a:t>didasarkan atas rata – rata ukuran manusia. Prinsip ini dipakai jika peralatan yang </a:t>
            </a:r>
            <a:r>
              <a:rPr lang="id-ID" dirty="0" smtClean="0"/>
              <a:t>didesain </a:t>
            </a:r>
            <a:r>
              <a:rPr lang="id-ID" dirty="0"/>
              <a:t>harus dapat dipakai untuk berbagai ukuran tubuh manusia</a:t>
            </a: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25649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116632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JENIS ANTROPOMETRI</a:t>
            </a:r>
            <a:r>
              <a:rPr lang="id-ID" dirty="0" smtClean="0"/>
              <a:t> 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b="1" dirty="0" smtClean="0"/>
              <a:t>Antropometri Statis </a:t>
            </a:r>
            <a:r>
              <a:rPr lang="id-ID" b="1" i="1" dirty="0" smtClean="0"/>
              <a:t>(stuctural body dimension)</a:t>
            </a:r>
            <a:r>
              <a:rPr lang="id-ID" b="1" dirty="0" smtClean="0"/>
              <a:t> : </a:t>
            </a:r>
            <a:r>
              <a:rPr lang="id-ID" dirty="0"/>
              <a:t>Pengukuran ini diukur dengan berbagai posisi standar dan tidak bergerak (tetap tegak sempurna)</a:t>
            </a:r>
            <a:endParaRPr lang="id-ID" b="1" dirty="0" smtClean="0"/>
          </a:p>
          <a:p>
            <a:r>
              <a:rPr lang="id-ID" b="1" dirty="0" smtClean="0"/>
              <a:t>Antropometri Dinamis </a:t>
            </a:r>
            <a:r>
              <a:rPr lang="id-ID" b="1" dirty="0"/>
              <a:t>(</a:t>
            </a:r>
            <a:r>
              <a:rPr lang="id-ID" b="1" i="1" dirty="0"/>
              <a:t>functional body dimension</a:t>
            </a:r>
            <a:r>
              <a:rPr lang="id-ID" b="1" dirty="0" smtClean="0"/>
              <a:t>) : </a:t>
            </a:r>
            <a:r>
              <a:rPr lang="id-ID" dirty="0"/>
              <a:t>Pengukuran ini dilakukan terhadap posisi tubuh pada saat melakukan gerakan-gerakan tertentu yang berkaitan dengan gerakan-gerakan kerja atau dalam posisi yang dinamis.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9677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 STATIS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5" name="Picture 4" descr="http://antropometriindonesia.org/uploads/DIMENSI%2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836712"/>
            <a:ext cx="7072242" cy="26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antropometriindonesia.org/uploads/DIMENSI%2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3861048"/>
            <a:ext cx="67687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 STATIS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7" name="Picture 6" descr="http://antropometriindonesia.org/uploads/DIMENSI%2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836712"/>
            <a:ext cx="61206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antropometriindonesia.org/uploads/DIMENSI%2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3645024"/>
            <a:ext cx="62646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1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" y="-27384"/>
            <a:ext cx="5360284" cy="792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  <a:latin typeface="Agency FB" pitchFamily="34" charset="0"/>
              </a:rPr>
              <a:t>ANTROPOMETRI STATIS</a:t>
            </a:r>
            <a:endParaRPr lang="id-ID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3" name="Picture 2" descr="http://antropometriindonesia.org/uploads/DIMENSI%2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908720"/>
            <a:ext cx="64807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antropometriindonesia.org/uploads/DIMENSI%2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861048"/>
            <a:ext cx="66247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1518</Words>
  <Application>Microsoft Office PowerPoint</Application>
  <PresentationFormat>On-screen Show (4:3)</PresentationFormat>
  <Paragraphs>201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ANTROPOMETRI &amp; DESAIN SARANA</vt:lpstr>
      <vt:lpstr>ANTROPOMETRI</vt:lpstr>
      <vt:lpstr>ANTROPOMETRI</vt:lpstr>
      <vt:lpstr>ANTROPOMETRI</vt:lpstr>
      <vt:lpstr>ANTROPOMETRI</vt:lpstr>
      <vt:lpstr>ANTROPOMETRI</vt:lpstr>
      <vt:lpstr>ANTROPOMETRI STATIS</vt:lpstr>
      <vt:lpstr>ANTROPOMETRI STATIS</vt:lpstr>
      <vt:lpstr>ANTROPOMETRI STATIS</vt:lpstr>
      <vt:lpstr>ANTROPOMETRI STATIS</vt:lpstr>
      <vt:lpstr>ANTROPOMETRI STATIS</vt:lpstr>
      <vt:lpstr>DESAIN SARANA : MEJA KERJA</vt:lpstr>
      <vt:lpstr>DESAIN SARANA : MEJA KERJA</vt:lpstr>
      <vt:lpstr>DESAIN SARANA : MEJA KERJA</vt:lpstr>
      <vt:lpstr>DESAIN SARANA : LOKET</vt:lpstr>
      <vt:lpstr>DESAIN SARANA : LOKET</vt:lpstr>
      <vt:lpstr>DESAIN SARANA : LOKET</vt:lpstr>
      <vt:lpstr>DESAIN SARANA : LOKET</vt:lpstr>
      <vt:lpstr>DESAIN SARANA : LOKET</vt:lpstr>
      <vt:lpstr>DESAIN SARANA : LOKET</vt:lpstr>
      <vt:lpstr>DESAIN SARANA : LOKET</vt:lpstr>
      <vt:lpstr>DESAIN SARANA : LOKET</vt:lpstr>
      <vt:lpstr>DESAIN SARANA : KURSI KERJA</vt:lpstr>
      <vt:lpstr>DESAIN SARANA: KURSI KERJA</vt:lpstr>
      <vt:lpstr>DIMENSI RAK</vt:lpstr>
      <vt:lpstr>DRM dan Sub Rak</vt:lpstr>
      <vt:lpstr>DESAIN SARANA: RAK FILLING</vt:lpstr>
      <vt:lpstr>PERHITUNGAN STDEV</vt:lpstr>
      <vt:lpstr>CONTOH ANALISIS DESAIN SARANA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ANTROPOMETRI &amp; DESAIN SARANA</dc:title>
  <dc:creator>DELL</dc:creator>
  <cp:lastModifiedBy>user</cp:lastModifiedBy>
  <cp:revision>46</cp:revision>
  <dcterms:created xsi:type="dcterms:W3CDTF">2019-05-06T03:09:32Z</dcterms:created>
  <dcterms:modified xsi:type="dcterms:W3CDTF">2020-04-27T04:05:07Z</dcterms:modified>
</cp:coreProperties>
</file>