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sldIdLst>
    <p:sldId id="256" r:id="rId2"/>
    <p:sldId id="339" r:id="rId3"/>
    <p:sldId id="294" r:id="rId4"/>
    <p:sldId id="340" r:id="rId5"/>
    <p:sldId id="293" r:id="rId6"/>
    <p:sldId id="297" r:id="rId7"/>
    <p:sldId id="299" r:id="rId8"/>
    <p:sldId id="300" r:id="rId9"/>
    <p:sldId id="301" r:id="rId10"/>
    <p:sldId id="306" r:id="rId11"/>
    <p:sldId id="307" r:id="rId12"/>
    <p:sldId id="310" r:id="rId13"/>
    <p:sldId id="305" r:id="rId14"/>
    <p:sldId id="279" r:id="rId15"/>
    <p:sldId id="337" r:id="rId16"/>
    <p:sldId id="303" r:id="rId17"/>
    <p:sldId id="281" r:id="rId18"/>
    <p:sldId id="282" r:id="rId19"/>
    <p:sldId id="311" r:id="rId20"/>
    <p:sldId id="312" r:id="rId21"/>
    <p:sldId id="318" r:id="rId22"/>
    <p:sldId id="290" r:id="rId23"/>
    <p:sldId id="291" r:id="rId24"/>
    <p:sldId id="321" r:id="rId25"/>
    <p:sldId id="326" r:id="rId26"/>
    <p:sldId id="327" r:id="rId27"/>
    <p:sldId id="333" r:id="rId28"/>
  </p:sldIdLst>
  <p:sldSz cx="9144000" cy="6858000" type="screen4x3"/>
  <p:notesSz cx="7315200" cy="9601200"/>
  <p:defaultTextStyle>
    <a:defPPr>
      <a:defRPr lang="en-US"/>
    </a:defPPr>
    <a:lvl1pPr algn="ctr" rtl="0" eaLnBrk="0" fontAlgn="base" hangingPunct="0">
      <a:spcBef>
        <a:spcPct val="0"/>
      </a:spcBef>
      <a:spcAft>
        <a:spcPct val="0"/>
      </a:spcAft>
      <a:defRPr kern="1200">
        <a:solidFill>
          <a:schemeClr val="tx1"/>
        </a:solidFill>
        <a:latin typeface="Tahoma"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854" autoAdjust="0"/>
    <p:restoredTop sz="94660"/>
  </p:normalViewPr>
  <p:slideViewPr>
    <p:cSldViewPr>
      <p:cViewPr varScale="1">
        <p:scale>
          <a:sx n="72" d="100"/>
          <a:sy n="72" d="100"/>
        </p:scale>
        <p:origin x="-117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7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9.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2.pn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4.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4250C797-E7F6-4EDB-8C7E-69F963ABDB10}"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254169CB-2D4B-4C18-83EB-F0F163B1B4F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E1CE556-B793-4A84-BC9A-A048FC7A7A00}"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D640C85-4403-4FA9-A693-4C60AAAF7D7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30B0D6C4-54A0-4230-872D-75B646960E00}"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50B9EB3-3183-47AC-9B2F-437E271136D9}"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9605D9E2-3FC6-4F38-A2A5-0EDAC6FA1309}"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63E80F3A-E2B8-45DF-A7F2-FD337C28480E}"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6FE48DE8-F6EE-46B1-9F12-10040717DB37}"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DBBA3CA0-08D6-471D-ACAC-4D1E2CA8010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9A28DA3E-5EBF-45E1-9308-7385AE4B735F}"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EAAD0205-8171-407F-9E41-B9D508120154}"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800BD8A8-553F-4E59-B04E-7058DC26F0B9}"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3.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2.xml"/><Relationship Id="rId1" Type="http://schemas.openxmlformats.org/officeDocument/2006/relationships/vmlDrawing" Target="../drawings/vmlDrawing1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2.xml"/><Relationship Id="rId1" Type="http://schemas.openxmlformats.org/officeDocument/2006/relationships/vmlDrawing" Target="../drawings/vmlDrawing12.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2.xml"/><Relationship Id="rId1" Type="http://schemas.openxmlformats.org/officeDocument/2006/relationships/vmlDrawing" Target="../drawings/vmlDrawing14.vml"/></Relationships>
</file>

<file path=ppt/slides/_rels/slide25.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5.png"/><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p:txBody>
          <a:bodyPr/>
          <a:lstStyle/>
          <a:p>
            <a:pPr eaLnBrk="1" hangingPunct="1"/>
            <a:r>
              <a:rPr lang="en-US" dirty="0" err="1" smtClean="0"/>
              <a:t>Metode</a:t>
            </a:r>
            <a:r>
              <a:rPr lang="en-US" dirty="0" smtClean="0"/>
              <a:t> </a:t>
            </a:r>
            <a:r>
              <a:rPr lang="en-US" dirty="0" err="1" smtClean="0"/>
              <a:t>Numerik</a:t>
            </a:r>
            <a:endParaRPr lang="en-US" dirty="0" smtClean="0"/>
          </a:p>
        </p:txBody>
      </p:sp>
      <p:sp>
        <p:nvSpPr>
          <p:cNvPr id="44035" name="Rectangle 3"/>
          <p:cNvSpPr>
            <a:spLocks noGrp="1" noChangeArrowheads="1"/>
          </p:cNvSpPr>
          <p:nvPr>
            <p:ph type="subTitle" idx="1"/>
          </p:nvPr>
        </p:nvSpPr>
        <p:spPr/>
        <p:txBody>
          <a:bodyPr/>
          <a:lstStyle/>
          <a:p>
            <a:pPr eaLnBrk="1" hangingPunct="1"/>
            <a:r>
              <a:rPr lang="en-US" dirty="0" err="1" smtClean="0"/>
              <a:t>Persamaan</a:t>
            </a:r>
            <a:r>
              <a:rPr lang="en-US" dirty="0" smtClean="0"/>
              <a:t> Non Linier</a:t>
            </a:r>
          </a:p>
          <a:p>
            <a:pPr eaLnBrk="1" hangingPunct="1"/>
            <a:r>
              <a:rPr lang="en-US" dirty="0" smtClean="0"/>
              <a:t>(</a:t>
            </a:r>
            <a:r>
              <a:rPr lang="en-US" dirty="0" err="1" smtClean="0"/>
              <a:t>lanjutan</a:t>
            </a:r>
            <a:r>
              <a:rPr lang="en-US" dirty="0" smtClean="0"/>
              <a:t> 02)</a:t>
            </a:r>
          </a:p>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p:txBody>
          <a:bodyPr/>
          <a:lstStyle/>
          <a:p>
            <a:pPr eaLnBrk="1" hangingPunct="1">
              <a:lnSpc>
                <a:spcPct val="90000"/>
              </a:lnSpc>
            </a:pPr>
            <a:r>
              <a:rPr lang="en-US" sz="2800" smtClean="0"/>
              <a:t>Pada range I = [s-h, s+h] dengan s titik tetap</a:t>
            </a:r>
          </a:p>
          <a:p>
            <a:pPr lvl="1" eaLnBrk="1" hangingPunct="1">
              <a:lnSpc>
                <a:spcPct val="90000"/>
              </a:lnSpc>
            </a:pPr>
            <a:r>
              <a:rPr lang="en-US" sz="2400" smtClean="0"/>
              <a:t>Jika 0&lt;g’(x)&lt;1 untuk setiap x </a:t>
            </a:r>
            <a:r>
              <a:rPr lang="ru-RU" sz="2400" smtClean="0"/>
              <a:t>Є</a:t>
            </a:r>
            <a:r>
              <a:rPr lang="en-US" sz="2400" smtClean="0"/>
              <a:t> I iterasi konvergen monoton.</a:t>
            </a:r>
          </a:p>
          <a:p>
            <a:pPr lvl="1" eaLnBrk="1" hangingPunct="1">
              <a:lnSpc>
                <a:spcPct val="90000"/>
              </a:lnSpc>
            </a:pPr>
            <a:r>
              <a:rPr lang="en-US" sz="2400" smtClean="0"/>
              <a:t>Jika -1&lt;g’(x)&lt;0 untuk setiap x </a:t>
            </a:r>
            <a:r>
              <a:rPr lang="ru-RU" sz="2400" smtClean="0"/>
              <a:t>Є</a:t>
            </a:r>
            <a:r>
              <a:rPr lang="en-US" sz="2400" smtClean="0"/>
              <a:t> I iterasi konvergen berosilasi.</a:t>
            </a:r>
          </a:p>
          <a:p>
            <a:pPr lvl="1" eaLnBrk="1" hangingPunct="1">
              <a:lnSpc>
                <a:spcPct val="90000"/>
              </a:lnSpc>
            </a:pPr>
            <a:r>
              <a:rPr lang="en-US" sz="2400" smtClean="0"/>
              <a:t>Jika g’(x)&gt;1 untuk setiap x </a:t>
            </a:r>
            <a:r>
              <a:rPr lang="ru-RU" sz="2400" smtClean="0"/>
              <a:t>Є</a:t>
            </a:r>
            <a:r>
              <a:rPr lang="en-US" sz="2400" smtClean="0"/>
              <a:t> I, maka iterasi divergen monoton.</a:t>
            </a:r>
          </a:p>
          <a:p>
            <a:pPr lvl="1" eaLnBrk="1" hangingPunct="1">
              <a:lnSpc>
                <a:spcPct val="90000"/>
              </a:lnSpc>
            </a:pPr>
            <a:r>
              <a:rPr lang="en-US" sz="2400" smtClean="0"/>
              <a:t>Jika g’(x)&lt;-1 untuk setiap x </a:t>
            </a:r>
            <a:r>
              <a:rPr lang="ru-RU" sz="2400" smtClean="0"/>
              <a:t>Є</a:t>
            </a:r>
            <a:r>
              <a:rPr lang="en-US" sz="2400" smtClean="0"/>
              <a:t> I, maka iterasi divergen berosilasi.</a:t>
            </a:r>
            <a:endParaRPr lang="ru-RU" sz="2400" smtClean="0"/>
          </a:p>
        </p:txBody>
      </p:sp>
      <p:sp>
        <p:nvSpPr>
          <p:cNvPr id="60418" name="Rectangle 2"/>
          <p:cNvSpPr>
            <a:spLocks noGrp="1" noChangeArrowheads="1"/>
          </p:cNvSpPr>
          <p:nvPr>
            <p:ph type="title"/>
          </p:nvPr>
        </p:nvSpPr>
        <p:spPr/>
        <p:txBody>
          <a:bodyPr/>
          <a:lstStyle/>
          <a:p>
            <a:pPr eaLnBrk="1" hangingPunct="1"/>
            <a:r>
              <a:rPr lang="en-US" smtClean="0"/>
              <a:t>Syarat Konvergensi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3"/>
          <p:cNvSpPr>
            <a:spLocks noGrp="1" noChangeArrowheads="1"/>
          </p:cNvSpPr>
          <p:nvPr>
            <p:ph idx="1"/>
          </p:nvPr>
        </p:nvSpPr>
        <p:spPr>
          <a:xfrm>
            <a:off x="304800" y="2133600"/>
            <a:ext cx="3998913" cy="3240088"/>
          </a:xfrm>
          <a:noFill/>
          <a:ln>
            <a:solidFill>
              <a:schemeClr val="hlink"/>
            </a:solidFill>
          </a:ln>
        </p:spPr>
        <p:txBody>
          <a:bodyPr/>
          <a:lstStyle/>
          <a:p>
            <a:pPr eaLnBrk="1" hangingPunct="1"/>
            <a:endParaRPr lang="en-US" dirty="0" smtClean="0"/>
          </a:p>
          <a:p>
            <a:pPr eaLnBrk="1" hangingPunct="1"/>
            <a:endParaRPr lang="en-US" dirty="0" smtClean="0"/>
          </a:p>
          <a:p>
            <a:pPr eaLnBrk="1" hangingPunct="1"/>
            <a:endParaRPr lang="en-US" dirty="0" smtClean="0"/>
          </a:p>
          <a:p>
            <a:pPr eaLnBrk="1" hangingPunct="1"/>
            <a:endParaRPr lang="en-US" sz="2400" dirty="0" smtClean="0"/>
          </a:p>
          <a:p>
            <a:pPr eaLnBrk="1" hangingPunct="1"/>
            <a:endParaRPr lang="en-US" sz="2400" dirty="0" smtClean="0"/>
          </a:p>
          <a:p>
            <a:pPr eaLnBrk="1" hangingPunct="1"/>
            <a:r>
              <a:rPr lang="en-US" sz="2400" dirty="0" err="1" smtClean="0"/>
              <a:t>Tebakan</a:t>
            </a:r>
            <a:r>
              <a:rPr lang="en-US" sz="2400" dirty="0" smtClean="0"/>
              <a:t> </a:t>
            </a:r>
            <a:r>
              <a:rPr lang="en-US" sz="2400" dirty="0" err="1" smtClean="0"/>
              <a:t>awal</a:t>
            </a:r>
            <a:r>
              <a:rPr lang="en-US" sz="2400" dirty="0" smtClean="0"/>
              <a:t> 4 </a:t>
            </a:r>
          </a:p>
          <a:p>
            <a:pPr eaLnBrk="1" hangingPunct="1"/>
            <a:r>
              <a:rPr lang="en-US" sz="2400" dirty="0" smtClean="0"/>
              <a:t>G’(4) = 0.1508 &lt; 1</a:t>
            </a:r>
          </a:p>
          <a:p>
            <a:pPr eaLnBrk="1" hangingPunct="1"/>
            <a:endParaRPr lang="en-US" dirty="0" smtClean="0"/>
          </a:p>
          <a:p>
            <a:pPr eaLnBrk="1" hangingPunct="1"/>
            <a:endParaRPr lang="en-US" dirty="0" smtClean="0"/>
          </a:p>
        </p:txBody>
      </p:sp>
      <p:sp>
        <p:nvSpPr>
          <p:cNvPr id="17414" name="Rectangle 5"/>
          <p:cNvSpPr>
            <a:spLocks noChangeArrowheads="1"/>
          </p:cNvSpPr>
          <p:nvPr/>
        </p:nvSpPr>
        <p:spPr bwMode="auto">
          <a:xfrm>
            <a:off x="0" y="2919413"/>
            <a:ext cx="9144000" cy="0"/>
          </a:xfrm>
          <a:prstGeom prst="rect">
            <a:avLst/>
          </a:prstGeom>
          <a:noFill/>
          <a:ln w="9525">
            <a:noFill/>
            <a:miter lim="800000"/>
            <a:headEnd/>
            <a:tailEnd/>
          </a:ln>
        </p:spPr>
        <p:txBody>
          <a:bodyPr wrap="none" anchor="ctr">
            <a:spAutoFit/>
          </a:bodyPr>
          <a:lstStyle/>
          <a:p>
            <a:endParaRPr lang="en-US"/>
          </a:p>
        </p:txBody>
      </p:sp>
      <p:graphicFrame>
        <p:nvGraphicFramePr>
          <p:cNvPr id="17410" name="Object 4"/>
          <p:cNvGraphicFramePr>
            <a:graphicFrameLocks noChangeAspect="1"/>
          </p:cNvGraphicFramePr>
          <p:nvPr/>
        </p:nvGraphicFramePr>
        <p:xfrm>
          <a:off x="914400" y="2438400"/>
          <a:ext cx="2133600" cy="1841500"/>
        </p:xfrm>
        <a:graphic>
          <a:graphicData uri="http://schemas.openxmlformats.org/presentationml/2006/ole">
            <p:oleObj spid="_x0000_s17417" name="Equation" r:id="rId3" imgW="1181330" imgH="1016429" progId="Equation.3">
              <p:embed/>
            </p:oleObj>
          </a:graphicData>
        </a:graphic>
      </p:graphicFrame>
      <p:sp>
        <p:nvSpPr>
          <p:cNvPr id="17415" name="Rectangle 6"/>
          <p:cNvSpPr>
            <a:spLocks noChangeArrowheads="1"/>
          </p:cNvSpPr>
          <p:nvPr/>
        </p:nvSpPr>
        <p:spPr bwMode="auto">
          <a:xfrm>
            <a:off x="4724400" y="2133600"/>
            <a:ext cx="3998913" cy="4114800"/>
          </a:xfrm>
          <a:prstGeom prst="rect">
            <a:avLst/>
          </a:prstGeom>
          <a:noFill/>
          <a:ln w="9525">
            <a:solidFill>
              <a:schemeClr val="hlink"/>
            </a:solidFill>
            <a:miter lim="800000"/>
            <a:headEnd/>
            <a:tailEnd/>
          </a:ln>
        </p:spPr>
        <p:txBody>
          <a:bodyPr/>
          <a:lstStyle/>
          <a:p>
            <a:pPr marL="342900" indent="-342900" algn="l" eaLnBrk="1" hangingPunct="1">
              <a:spcBef>
                <a:spcPct val="20000"/>
              </a:spcBef>
              <a:buClr>
                <a:schemeClr val="folHlink"/>
              </a:buClr>
              <a:buSzPct val="60000"/>
              <a:buFont typeface="Wingdings" pitchFamily="2" charset="2"/>
              <a:buChar char="n"/>
            </a:pPr>
            <a:endParaRPr lang="en-US" sz="3200"/>
          </a:p>
          <a:p>
            <a:pPr marL="342900" indent="-342900" algn="l" eaLnBrk="1" hangingPunct="1">
              <a:spcBef>
                <a:spcPct val="20000"/>
              </a:spcBef>
              <a:buClr>
                <a:schemeClr val="folHlink"/>
              </a:buClr>
              <a:buSzPct val="60000"/>
              <a:buFont typeface="Wingdings" pitchFamily="2" charset="2"/>
              <a:buChar char="n"/>
            </a:pPr>
            <a:endParaRPr lang="en-US" sz="3200"/>
          </a:p>
          <a:p>
            <a:pPr marL="342900" indent="-342900" algn="l" eaLnBrk="1" hangingPunct="1">
              <a:spcBef>
                <a:spcPct val="20000"/>
              </a:spcBef>
              <a:buClr>
                <a:schemeClr val="folHlink"/>
              </a:buClr>
              <a:buSzPct val="60000"/>
              <a:buFont typeface="Wingdings" pitchFamily="2" charset="2"/>
              <a:buChar char="n"/>
            </a:pPr>
            <a:endParaRPr lang="en-US" sz="3200"/>
          </a:p>
          <a:p>
            <a:pPr marL="342900" indent="-342900" algn="l" eaLnBrk="1" hangingPunct="1">
              <a:spcBef>
                <a:spcPct val="20000"/>
              </a:spcBef>
              <a:buClr>
                <a:schemeClr val="folHlink"/>
              </a:buClr>
              <a:buSzPct val="60000"/>
              <a:buFont typeface="Wingdings" pitchFamily="2" charset="2"/>
              <a:buChar char="n"/>
            </a:pPr>
            <a:endParaRPr lang="en-US" sz="2400"/>
          </a:p>
          <a:p>
            <a:pPr marL="342900" indent="-342900" algn="l" eaLnBrk="1" hangingPunct="1">
              <a:spcBef>
                <a:spcPct val="20000"/>
              </a:spcBef>
              <a:buClr>
                <a:schemeClr val="folHlink"/>
              </a:buClr>
              <a:buSzPct val="60000"/>
              <a:buFont typeface="Wingdings" pitchFamily="2" charset="2"/>
              <a:buChar char="n"/>
            </a:pPr>
            <a:endParaRPr lang="en-US" sz="2400"/>
          </a:p>
          <a:p>
            <a:pPr marL="342900" indent="-342900" algn="l" eaLnBrk="1" hangingPunct="1">
              <a:spcBef>
                <a:spcPct val="20000"/>
              </a:spcBef>
              <a:buClr>
                <a:schemeClr val="folHlink"/>
              </a:buClr>
              <a:buSzPct val="60000"/>
              <a:buFont typeface="Wingdings" pitchFamily="2" charset="2"/>
              <a:buChar char="n"/>
            </a:pPr>
            <a:endParaRPr lang="en-US" sz="2400"/>
          </a:p>
          <a:p>
            <a:pPr marL="342900" indent="-342900" algn="l" eaLnBrk="1" hangingPunct="1">
              <a:spcBef>
                <a:spcPct val="20000"/>
              </a:spcBef>
              <a:buClr>
                <a:schemeClr val="folHlink"/>
              </a:buClr>
              <a:buSzPct val="60000"/>
              <a:buFont typeface="Wingdings" pitchFamily="2" charset="2"/>
              <a:buChar char="n"/>
            </a:pPr>
            <a:r>
              <a:rPr lang="en-US" sz="2400"/>
              <a:t>Tebakan awal 4 </a:t>
            </a:r>
          </a:p>
          <a:p>
            <a:pPr marL="342900" indent="-342900" algn="l" eaLnBrk="1" hangingPunct="1">
              <a:spcBef>
                <a:spcPct val="20000"/>
              </a:spcBef>
              <a:buClr>
                <a:schemeClr val="folHlink"/>
              </a:buClr>
              <a:buSzPct val="60000"/>
              <a:buFont typeface="Wingdings" pitchFamily="2" charset="2"/>
              <a:buChar char="n"/>
            </a:pPr>
            <a:r>
              <a:rPr lang="en-US" sz="2400"/>
              <a:t>G’(4) = |0.75| &lt; 1</a:t>
            </a:r>
          </a:p>
          <a:p>
            <a:pPr marL="342900" indent="-342900" algn="l" eaLnBrk="1" hangingPunct="1">
              <a:spcBef>
                <a:spcPct val="20000"/>
              </a:spcBef>
              <a:buClr>
                <a:schemeClr val="folHlink"/>
              </a:buClr>
              <a:buSzPct val="60000"/>
              <a:buFont typeface="Wingdings" pitchFamily="2" charset="2"/>
              <a:buChar char="n"/>
            </a:pPr>
            <a:endParaRPr lang="en-US" sz="3200"/>
          </a:p>
          <a:p>
            <a:pPr marL="342900" indent="-342900" algn="l" eaLnBrk="1" hangingPunct="1">
              <a:spcBef>
                <a:spcPct val="20000"/>
              </a:spcBef>
              <a:buClr>
                <a:schemeClr val="folHlink"/>
              </a:buClr>
              <a:buSzPct val="60000"/>
              <a:buFont typeface="Wingdings" pitchFamily="2" charset="2"/>
              <a:buChar char="n"/>
            </a:pPr>
            <a:endParaRPr lang="en-US" sz="3200"/>
          </a:p>
        </p:txBody>
      </p:sp>
      <p:sp>
        <p:nvSpPr>
          <p:cNvPr id="17416" name="Rectangle 8"/>
          <p:cNvSpPr>
            <a:spLocks noChangeArrowheads="1"/>
          </p:cNvSpPr>
          <p:nvPr/>
        </p:nvSpPr>
        <p:spPr bwMode="auto">
          <a:xfrm>
            <a:off x="0" y="2776538"/>
            <a:ext cx="9144000" cy="0"/>
          </a:xfrm>
          <a:prstGeom prst="rect">
            <a:avLst/>
          </a:prstGeom>
          <a:noFill/>
          <a:ln w="9525">
            <a:noFill/>
            <a:miter lim="800000"/>
            <a:headEnd/>
            <a:tailEnd/>
          </a:ln>
        </p:spPr>
        <p:txBody>
          <a:bodyPr wrap="none" anchor="ctr">
            <a:spAutoFit/>
          </a:bodyPr>
          <a:lstStyle/>
          <a:p>
            <a:endParaRPr lang="en-US"/>
          </a:p>
        </p:txBody>
      </p:sp>
      <p:graphicFrame>
        <p:nvGraphicFramePr>
          <p:cNvPr id="17411" name="Object 7"/>
          <p:cNvGraphicFramePr>
            <a:graphicFrameLocks noChangeAspect="1"/>
          </p:cNvGraphicFramePr>
          <p:nvPr/>
        </p:nvGraphicFramePr>
        <p:xfrm>
          <a:off x="5486400" y="2286000"/>
          <a:ext cx="2000250" cy="2514600"/>
        </p:xfrm>
        <a:graphic>
          <a:graphicData uri="http://schemas.openxmlformats.org/presentationml/2006/ole">
            <p:oleObj spid="_x0000_s17418" name="Equation" r:id="rId4" imgW="1041170" imgH="1307939" progId="Equation.3">
              <p:embed/>
            </p:oleObj>
          </a:graphicData>
        </a:graphic>
      </p:graphicFrame>
      <p:sp>
        <p:nvSpPr>
          <p:cNvPr id="2" name="TextBox 1"/>
          <p:cNvSpPr txBox="1"/>
          <p:nvPr/>
        </p:nvSpPr>
        <p:spPr>
          <a:xfrm>
            <a:off x="304800" y="1219200"/>
            <a:ext cx="3733800" cy="523220"/>
          </a:xfrm>
          <a:prstGeom prst="rect">
            <a:avLst/>
          </a:prstGeom>
          <a:noFill/>
        </p:spPr>
        <p:txBody>
          <a:bodyPr wrap="square" rtlCol="0">
            <a:spAutoFit/>
          </a:bodyPr>
          <a:lstStyle/>
          <a:p>
            <a:r>
              <a:rPr lang="en-US" sz="2800" dirty="0" err="1" smtClean="0"/>
              <a:t>Konvergen</a:t>
            </a:r>
            <a:r>
              <a:rPr lang="en-US" sz="2800" dirty="0" smtClean="0"/>
              <a:t> </a:t>
            </a:r>
            <a:r>
              <a:rPr lang="en-US" sz="2800" dirty="0" err="1" smtClean="0"/>
              <a:t>Monoton</a:t>
            </a:r>
            <a:endParaRPr lang="en-US" sz="2800" dirty="0"/>
          </a:p>
        </p:txBody>
      </p:sp>
      <p:sp>
        <p:nvSpPr>
          <p:cNvPr id="10" name="TextBox 9"/>
          <p:cNvSpPr txBox="1"/>
          <p:nvPr/>
        </p:nvSpPr>
        <p:spPr>
          <a:xfrm>
            <a:off x="4724400" y="1295400"/>
            <a:ext cx="3733800" cy="523220"/>
          </a:xfrm>
          <a:prstGeom prst="rect">
            <a:avLst/>
          </a:prstGeom>
          <a:noFill/>
        </p:spPr>
        <p:txBody>
          <a:bodyPr wrap="square" rtlCol="0">
            <a:spAutoFit/>
          </a:bodyPr>
          <a:lstStyle/>
          <a:p>
            <a:r>
              <a:rPr lang="en-US" sz="2800" dirty="0" err="1" smtClean="0"/>
              <a:t>Konvergen</a:t>
            </a:r>
            <a:r>
              <a:rPr lang="en-US" sz="2800" dirty="0" smtClean="0"/>
              <a:t> </a:t>
            </a:r>
            <a:r>
              <a:rPr lang="en-US" sz="2800" dirty="0" err="1" smtClean="0"/>
              <a:t>Berisolasi</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1143000" y="2133600"/>
            <a:ext cx="3998913" cy="3240088"/>
          </a:xfrm>
          <a:prstGeom prst="rect">
            <a:avLst/>
          </a:prstGeom>
          <a:noFill/>
          <a:ln w="9525">
            <a:solidFill>
              <a:schemeClr val="hlink"/>
            </a:solidFill>
            <a:miter lim="800000"/>
            <a:headEnd/>
            <a:tailEnd/>
          </a:ln>
        </p:spPr>
        <p:txBody>
          <a:bodyPr/>
          <a:lstStyle/>
          <a:p>
            <a:pPr marL="342900" indent="-342900" algn="l" eaLnBrk="1" hangingPunct="1">
              <a:spcBef>
                <a:spcPct val="20000"/>
              </a:spcBef>
              <a:buClr>
                <a:schemeClr val="folHlink"/>
              </a:buClr>
              <a:buSzPct val="60000"/>
              <a:buFont typeface="Wingdings" pitchFamily="2" charset="2"/>
              <a:buChar char="n"/>
            </a:pPr>
            <a:endParaRPr lang="en-US" sz="3200"/>
          </a:p>
          <a:p>
            <a:pPr marL="342900" indent="-342900" algn="l" eaLnBrk="1" hangingPunct="1">
              <a:spcBef>
                <a:spcPct val="20000"/>
              </a:spcBef>
              <a:buClr>
                <a:schemeClr val="folHlink"/>
              </a:buClr>
              <a:buSzPct val="60000"/>
              <a:buFont typeface="Wingdings" pitchFamily="2" charset="2"/>
              <a:buChar char="n"/>
            </a:pPr>
            <a:endParaRPr lang="en-US" sz="3200"/>
          </a:p>
          <a:p>
            <a:pPr marL="342900" indent="-342900" algn="l" eaLnBrk="1" hangingPunct="1">
              <a:spcBef>
                <a:spcPct val="20000"/>
              </a:spcBef>
              <a:buClr>
                <a:schemeClr val="folHlink"/>
              </a:buClr>
              <a:buSzPct val="60000"/>
              <a:buFont typeface="Wingdings" pitchFamily="2" charset="2"/>
              <a:buChar char="n"/>
            </a:pPr>
            <a:endParaRPr lang="en-US" sz="3200"/>
          </a:p>
          <a:p>
            <a:pPr marL="342900" indent="-342900" algn="l" eaLnBrk="1" hangingPunct="1">
              <a:spcBef>
                <a:spcPct val="20000"/>
              </a:spcBef>
              <a:buClr>
                <a:schemeClr val="folHlink"/>
              </a:buClr>
              <a:buSzPct val="60000"/>
              <a:buFont typeface="Wingdings" pitchFamily="2" charset="2"/>
              <a:buChar char="n"/>
            </a:pPr>
            <a:endParaRPr lang="en-US" sz="2400"/>
          </a:p>
          <a:p>
            <a:pPr marL="342900" indent="-342900" algn="l" eaLnBrk="1" hangingPunct="1">
              <a:spcBef>
                <a:spcPct val="20000"/>
              </a:spcBef>
              <a:buClr>
                <a:schemeClr val="folHlink"/>
              </a:buClr>
              <a:buSzPct val="60000"/>
              <a:buFont typeface="Wingdings" pitchFamily="2" charset="2"/>
              <a:buChar char="n"/>
            </a:pPr>
            <a:r>
              <a:rPr lang="en-US" sz="2400"/>
              <a:t>Tebakan awal 4 </a:t>
            </a:r>
          </a:p>
          <a:p>
            <a:pPr marL="342900" indent="-342900" algn="l" eaLnBrk="1" hangingPunct="1">
              <a:spcBef>
                <a:spcPct val="20000"/>
              </a:spcBef>
              <a:buClr>
                <a:schemeClr val="folHlink"/>
              </a:buClr>
              <a:buSzPct val="60000"/>
              <a:buFont typeface="Wingdings" pitchFamily="2" charset="2"/>
              <a:buChar char="n"/>
            </a:pPr>
            <a:r>
              <a:rPr lang="en-US" sz="2400"/>
              <a:t>G’(4) = 4 &gt; 1</a:t>
            </a:r>
          </a:p>
          <a:p>
            <a:pPr marL="342900" indent="-342900" algn="l" eaLnBrk="1" hangingPunct="1">
              <a:spcBef>
                <a:spcPct val="20000"/>
              </a:spcBef>
              <a:buClr>
                <a:schemeClr val="folHlink"/>
              </a:buClr>
              <a:buSzPct val="60000"/>
              <a:buFont typeface="Wingdings" pitchFamily="2" charset="2"/>
              <a:buChar char="n"/>
            </a:pPr>
            <a:endParaRPr lang="en-US" sz="3200"/>
          </a:p>
          <a:p>
            <a:pPr marL="342900" indent="-342900" algn="l" eaLnBrk="1" hangingPunct="1">
              <a:spcBef>
                <a:spcPct val="20000"/>
              </a:spcBef>
              <a:buClr>
                <a:schemeClr val="folHlink"/>
              </a:buClr>
              <a:buSzPct val="60000"/>
              <a:buFont typeface="Wingdings" pitchFamily="2" charset="2"/>
              <a:buChar char="n"/>
            </a:pPr>
            <a:endParaRPr lang="en-US" sz="3200"/>
          </a:p>
        </p:txBody>
      </p:sp>
      <p:sp>
        <p:nvSpPr>
          <p:cNvPr id="18437" name="Rectangle 6"/>
          <p:cNvSpPr>
            <a:spLocks noChangeArrowheads="1"/>
          </p:cNvSpPr>
          <p:nvPr/>
        </p:nvSpPr>
        <p:spPr bwMode="auto">
          <a:xfrm>
            <a:off x="0" y="3109913"/>
            <a:ext cx="9144000" cy="0"/>
          </a:xfrm>
          <a:prstGeom prst="rect">
            <a:avLst/>
          </a:prstGeom>
          <a:noFill/>
          <a:ln w="9525">
            <a:noFill/>
            <a:miter lim="800000"/>
            <a:headEnd/>
            <a:tailEnd/>
          </a:ln>
        </p:spPr>
        <p:txBody>
          <a:bodyPr wrap="none" anchor="ctr">
            <a:spAutoFit/>
          </a:bodyPr>
          <a:lstStyle/>
          <a:p>
            <a:endParaRPr lang="en-US"/>
          </a:p>
        </p:txBody>
      </p:sp>
      <p:graphicFrame>
        <p:nvGraphicFramePr>
          <p:cNvPr id="18434" name="Object 5"/>
          <p:cNvGraphicFramePr>
            <a:graphicFrameLocks noChangeAspect="1"/>
          </p:cNvGraphicFramePr>
          <p:nvPr/>
        </p:nvGraphicFramePr>
        <p:xfrm>
          <a:off x="1447800" y="2438400"/>
          <a:ext cx="2362200" cy="1522413"/>
        </p:xfrm>
        <a:graphic>
          <a:graphicData uri="http://schemas.openxmlformats.org/presentationml/2006/ole">
            <p:oleObj spid="_x0000_s18438" name="Equation" r:id="rId3" imgW="989866" imgH="634572" progId="Equation.3">
              <p:embed/>
            </p:oleObj>
          </a:graphicData>
        </a:graphic>
      </p:graphicFrame>
      <p:sp>
        <p:nvSpPr>
          <p:cNvPr id="6" name="TextBox 5"/>
          <p:cNvSpPr txBox="1"/>
          <p:nvPr/>
        </p:nvSpPr>
        <p:spPr>
          <a:xfrm>
            <a:off x="838200" y="1219200"/>
            <a:ext cx="3733800" cy="523220"/>
          </a:xfrm>
          <a:prstGeom prst="rect">
            <a:avLst/>
          </a:prstGeom>
          <a:noFill/>
        </p:spPr>
        <p:txBody>
          <a:bodyPr wrap="square" rtlCol="0">
            <a:spAutoFit/>
          </a:bodyPr>
          <a:lstStyle/>
          <a:p>
            <a:r>
              <a:rPr lang="en-US" sz="2800" dirty="0" err="1" smtClean="0"/>
              <a:t>Divergen</a:t>
            </a:r>
            <a:r>
              <a:rPr lang="en-US" sz="2800" dirty="0" smtClean="0"/>
              <a:t> </a:t>
            </a:r>
            <a:r>
              <a:rPr lang="en-US" sz="2800" dirty="0" err="1" smtClean="0"/>
              <a:t>Monoton</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3"/>
          <p:cNvSpPr>
            <a:spLocks noGrp="1" noChangeArrowheads="1"/>
          </p:cNvSpPr>
          <p:nvPr>
            <p:ph idx="1"/>
          </p:nvPr>
        </p:nvSpPr>
        <p:spPr/>
        <p:txBody>
          <a:bodyPr/>
          <a:lstStyle/>
          <a:p>
            <a:pPr eaLnBrk="1" hangingPunct="1"/>
            <a:r>
              <a:rPr lang="en-US" sz="2800" smtClean="0"/>
              <a:t>Apa yang terjadi dengan pemilihan x</a:t>
            </a:r>
            <a:r>
              <a:rPr lang="en-US" sz="2800" baseline="30000" smtClean="0"/>
              <a:t>0</a:t>
            </a:r>
            <a:r>
              <a:rPr lang="en-US" sz="2800" smtClean="0"/>
              <a:t> pada pencarian akar persamaan :</a:t>
            </a:r>
          </a:p>
          <a:p>
            <a:pPr eaLnBrk="1" hangingPunct="1"/>
            <a:r>
              <a:rPr lang="en-US" sz="2800" smtClean="0"/>
              <a:t>X</a:t>
            </a:r>
            <a:r>
              <a:rPr lang="en-US" sz="2800" baseline="30000" smtClean="0"/>
              <a:t>3</a:t>
            </a:r>
            <a:r>
              <a:rPr lang="en-US" sz="2800" smtClean="0"/>
              <a:t> + 6x – 3 = 0</a:t>
            </a:r>
          </a:p>
          <a:p>
            <a:pPr eaLnBrk="1" hangingPunct="1"/>
            <a:r>
              <a:rPr lang="en-US" sz="2800" smtClean="0"/>
              <a:t>Dengan x</a:t>
            </a:r>
          </a:p>
          <a:p>
            <a:pPr eaLnBrk="1" hangingPunct="1"/>
            <a:endParaRPr lang="en-US" sz="2800" smtClean="0"/>
          </a:p>
          <a:p>
            <a:pPr eaLnBrk="1" hangingPunct="1"/>
            <a:endParaRPr lang="en-US" sz="2800" smtClean="0"/>
          </a:p>
          <a:p>
            <a:pPr eaLnBrk="1" hangingPunct="1"/>
            <a:r>
              <a:rPr lang="en-US" sz="2800" smtClean="0"/>
              <a:t>Cari akar persamaan dengan x</a:t>
            </a:r>
            <a:r>
              <a:rPr lang="en-US" sz="2800" baseline="30000" smtClean="0"/>
              <a:t>0</a:t>
            </a:r>
            <a:r>
              <a:rPr lang="en-US" sz="2800" smtClean="0"/>
              <a:t> = 0.5</a:t>
            </a:r>
          </a:p>
          <a:p>
            <a:pPr eaLnBrk="1" hangingPunct="1"/>
            <a:r>
              <a:rPr lang="en-US" sz="2800" smtClean="0"/>
              <a:t>X</a:t>
            </a:r>
            <a:r>
              <a:rPr lang="en-US" sz="2800" baseline="30000" smtClean="0"/>
              <a:t>0</a:t>
            </a:r>
            <a:r>
              <a:rPr lang="en-US" sz="2800" smtClean="0"/>
              <a:t> = 1.5, x</a:t>
            </a:r>
            <a:r>
              <a:rPr lang="en-US" sz="2800" baseline="30000" smtClean="0"/>
              <a:t>0 </a:t>
            </a:r>
            <a:r>
              <a:rPr lang="en-US" sz="2800" smtClean="0"/>
              <a:t>= 2.2, x</a:t>
            </a:r>
            <a:r>
              <a:rPr lang="en-US" sz="2800" baseline="30000" smtClean="0"/>
              <a:t>0</a:t>
            </a:r>
            <a:r>
              <a:rPr lang="en-US" sz="2800" smtClean="0"/>
              <a:t> = 2.7</a:t>
            </a:r>
          </a:p>
        </p:txBody>
      </p:sp>
      <p:sp>
        <p:nvSpPr>
          <p:cNvPr id="19459" name="Rectangle 2"/>
          <p:cNvSpPr>
            <a:spLocks noGrp="1" noChangeArrowheads="1"/>
          </p:cNvSpPr>
          <p:nvPr>
            <p:ph type="title"/>
          </p:nvPr>
        </p:nvSpPr>
        <p:spPr/>
        <p:txBody>
          <a:bodyPr/>
          <a:lstStyle/>
          <a:p>
            <a:pPr eaLnBrk="1" hangingPunct="1"/>
            <a:r>
              <a:rPr lang="en-US" dirty="0" smtClean="0"/>
              <a:t>TUGAS.</a:t>
            </a:r>
          </a:p>
        </p:txBody>
      </p:sp>
      <p:sp>
        <p:nvSpPr>
          <p:cNvPr id="19461"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9458" name="Object 4"/>
          <p:cNvGraphicFramePr>
            <a:graphicFrameLocks noChangeAspect="1"/>
          </p:cNvGraphicFramePr>
          <p:nvPr>
            <p:extLst>
              <p:ext uri="{D42A27DB-BD31-4B8C-83A1-F6EECF244321}">
                <p14:modId xmlns:p14="http://schemas.microsoft.com/office/powerpoint/2010/main" xmlns="" val="1847976421"/>
              </p:ext>
            </p:extLst>
          </p:nvPr>
        </p:nvGraphicFramePr>
        <p:xfrm>
          <a:off x="3886200" y="3048000"/>
          <a:ext cx="2514600" cy="1087438"/>
        </p:xfrm>
        <a:graphic>
          <a:graphicData uri="http://schemas.openxmlformats.org/presentationml/2006/ole">
            <p:oleObj spid="_x0000_s19462" name="Equation" r:id="rId3" imgW="990462" imgH="43157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3"/>
          <p:cNvSpPr>
            <a:spLocks noGrp="1" noChangeArrowheads="1"/>
          </p:cNvSpPr>
          <p:nvPr>
            <p:ph idx="1"/>
          </p:nvPr>
        </p:nvSpPr>
        <p:spPr/>
        <p:txBody>
          <a:bodyPr/>
          <a:lstStyle/>
          <a:p>
            <a:pPr eaLnBrk="1" hangingPunct="1"/>
            <a:r>
              <a:rPr lang="en-US" dirty="0" err="1" smtClean="0">
                <a:cs typeface="Times New Roman" pitchFamily="18" charset="0"/>
              </a:rPr>
              <a:t>metode</a:t>
            </a:r>
            <a:r>
              <a:rPr lang="en-US" dirty="0" smtClean="0">
                <a:cs typeface="Times New Roman" pitchFamily="18" charset="0"/>
              </a:rPr>
              <a:t> </a:t>
            </a:r>
            <a:r>
              <a:rPr lang="en-US" dirty="0" err="1" smtClean="0">
                <a:cs typeface="Times New Roman" pitchFamily="18" charset="0"/>
              </a:rPr>
              <a:t>pendekatan</a:t>
            </a:r>
            <a:r>
              <a:rPr lang="en-US" dirty="0" smtClean="0">
                <a:cs typeface="Times New Roman" pitchFamily="18" charset="0"/>
              </a:rPr>
              <a:t> yang </a:t>
            </a:r>
            <a:r>
              <a:rPr lang="en-US" dirty="0" err="1" smtClean="0">
                <a:cs typeface="Times New Roman" pitchFamily="18" charset="0"/>
              </a:rPr>
              <a:t>menggunakan</a:t>
            </a:r>
            <a:r>
              <a:rPr lang="en-US" dirty="0" smtClean="0">
                <a:cs typeface="Times New Roman" pitchFamily="18" charset="0"/>
              </a:rPr>
              <a:t> </a:t>
            </a:r>
            <a:r>
              <a:rPr lang="en-US" dirty="0" err="1" smtClean="0">
                <a:cs typeface="Times New Roman" pitchFamily="18" charset="0"/>
              </a:rPr>
              <a:t>satu</a:t>
            </a:r>
            <a:r>
              <a:rPr lang="en-US" dirty="0" smtClean="0">
                <a:cs typeface="Times New Roman" pitchFamily="18" charset="0"/>
              </a:rPr>
              <a:t> </a:t>
            </a:r>
            <a:r>
              <a:rPr lang="en-US" dirty="0" err="1" smtClean="0">
                <a:cs typeface="Times New Roman" pitchFamily="18" charset="0"/>
              </a:rPr>
              <a:t>titik</a:t>
            </a:r>
            <a:r>
              <a:rPr lang="en-US" dirty="0" smtClean="0">
                <a:cs typeface="Times New Roman" pitchFamily="18" charset="0"/>
              </a:rPr>
              <a:t> </a:t>
            </a:r>
            <a:r>
              <a:rPr lang="en-US" dirty="0" err="1" smtClean="0">
                <a:cs typeface="Times New Roman" pitchFamily="18" charset="0"/>
              </a:rPr>
              <a:t>awal</a:t>
            </a:r>
            <a:r>
              <a:rPr lang="en-US" dirty="0" smtClean="0">
                <a:cs typeface="Times New Roman" pitchFamily="18" charset="0"/>
              </a:rPr>
              <a:t> </a:t>
            </a:r>
            <a:r>
              <a:rPr lang="en-US" dirty="0" err="1" smtClean="0">
                <a:cs typeface="Times New Roman" pitchFamily="18" charset="0"/>
              </a:rPr>
              <a:t>dan</a:t>
            </a:r>
            <a:r>
              <a:rPr lang="en-US" dirty="0" smtClean="0">
                <a:cs typeface="Times New Roman" pitchFamily="18" charset="0"/>
              </a:rPr>
              <a:t> </a:t>
            </a:r>
            <a:r>
              <a:rPr lang="en-US" dirty="0" err="1" smtClean="0">
                <a:cs typeface="Times New Roman" pitchFamily="18" charset="0"/>
              </a:rPr>
              <a:t>mendekatinya</a:t>
            </a:r>
            <a:r>
              <a:rPr lang="en-US" dirty="0" smtClean="0">
                <a:cs typeface="Times New Roman" pitchFamily="18" charset="0"/>
              </a:rPr>
              <a:t> </a:t>
            </a:r>
            <a:r>
              <a:rPr lang="en-US" dirty="0" err="1" smtClean="0">
                <a:cs typeface="Times New Roman" pitchFamily="18" charset="0"/>
              </a:rPr>
              <a:t>dengan</a:t>
            </a:r>
            <a:r>
              <a:rPr lang="en-US" dirty="0" smtClean="0">
                <a:cs typeface="Times New Roman" pitchFamily="18" charset="0"/>
              </a:rPr>
              <a:t> </a:t>
            </a:r>
            <a:r>
              <a:rPr lang="en-US" dirty="0" err="1" smtClean="0">
                <a:cs typeface="Times New Roman" pitchFamily="18" charset="0"/>
              </a:rPr>
              <a:t>memperhatikan</a:t>
            </a:r>
            <a:r>
              <a:rPr lang="en-US" dirty="0" smtClean="0">
                <a:cs typeface="Times New Roman" pitchFamily="18" charset="0"/>
              </a:rPr>
              <a:t> slope </a:t>
            </a:r>
            <a:r>
              <a:rPr lang="en-US" dirty="0" err="1" smtClean="0">
                <a:cs typeface="Times New Roman" pitchFamily="18" charset="0"/>
              </a:rPr>
              <a:t>atau</a:t>
            </a:r>
            <a:r>
              <a:rPr lang="en-US" dirty="0" smtClean="0">
                <a:cs typeface="Times New Roman" pitchFamily="18" charset="0"/>
              </a:rPr>
              <a:t> </a:t>
            </a:r>
            <a:r>
              <a:rPr lang="en-US" dirty="0" err="1" smtClean="0">
                <a:cs typeface="Times New Roman" pitchFamily="18" charset="0"/>
              </a:rPr>
              <a:t>gradien</a:t>
            </a:r>
            <a:r>
              <a:rPr lang="en-US" dirty="0" smtClean="0">
                <a:cs typeface="Times New Roman" pitchFamily="18" charset="0"/>
              </a:rPr>
              <a:t> </a:t>
            </a:r>
            <a:r>
              <a:rPr lang="en-US" dirty="0" err="1" smtClean="0">
                <a:cs typeface="Times New Roman" pitchFamily="18" charset="0"/>
              </a:rPr>
              <a:t>pada</a:t>
            </a:r>
            <a:r>
              <a:rPr lang="en-US" dirty="0" smtClean="0">
                <a:cs typeface="Times New Roman" pitchFamily="18" charset="0"/>
              </a:rPr>
              <a:t> </a:t>
            </a:r>
            <a:r>
              <a:rPr lang="en-US" dirty="0" err="1" smtClean="0">
                <a:cs typeface="Times New Roman" pitchFamily="18" charset="0"/>
              </a:rPr>
              <a:t>titik</a:t>
            </a:r>
            <a:r>
              <a:rPr lang="en-US" dirty="0" smtClean="0">
                <a:cs typeface="Times New Roman" pitchFamily="18" charset="0"/>
              </a:rPr>
              <a:t> </a:t>
            </a:r>
            <a:r>
              <a:rPr lang="en-US" dirty="0" err="1" smtClean="0">
                <a:cs typeface="Times New Roman" pitchFamily="18" charset="0"/>
              </a:rPr>
              <a:t>tersebut</a:t>
            </a:r>
            <a:r>
              <a:rPr lang="en-US" dirty="0" smtClean="0">
                <a:cs typeface="Times New Roman" pitchFamily="18" charset="0"/>
              </a:rPr>
              <a:t>.</a:t>
            </a:r>
          </a:p>
          <a:p>
            <a:pPr eaLnBrk="1" hangingPunct="1"/>
            <a:r>
              <a:rPr lang="en-US" dirty="0" err="1" smtClean="0">
                <a:cs typeface="Times New Roman" pitchFamily="18" charset="0"/>
              </a:rPr>
              <a:t>Titik</a:t>
            </a:r>
            <a:r>
              <a:rPr lang="en-US" dirty="0" smtClean="0">
                <a:cs typeface="Times New Roman" pitchFamily="18" charset="0"/>
              </a:rPr>
              <a:t> </a:t>
            </a:r>
            <a:r>
              <a:rPr lang="en-US" dirty="0" err="1" smtClean="0">
                <a:cs typeface="Times New Roman" pitchFamily="18" charset="0"/>
              </a:rPr>
              <a:t>pendekatan</a:t>
            </a:r>
            <a:r>
              <a:rPr lang="en-US" dirty="0" smtClean="0">
                <a:cs typeface="Times New Roman" pitchFamily="18" charset="0"/>
              </a:rPr>
              <a:t> </a:t>
            </a:r>
            <a:r>
              <a:rPr lang="en-US" dirty="0" err="1" smtClean="0">
                <a:cs typeface="Times New Roman" pitchFamily="18" charset="0"/>
              </a:rPr>
              <a:t>ke</a:t>
            </a:r>
            <a:r>
              <a:rPr lang="en-US" dirty="0" smtClean="0">
                <a:cs typeface="Times New Roman" pitchFamily="18" charset="0"/>
              </a:rPr>
              <a:t> n+1 </a:t>
            </a:r>
            <a:r>
              <a:rPr lang="en-US" dirty="0" err="1" smtClean="0">
                <a:cs typeface="Times New Roman" pitchFamily="18" charset="0"/>
              </a:rPr>
              <a:t>dituliskan</a:t>
            </a:r>
            <a:r>
              <a:rPr lang="en-US" dirty="0" smtClean="0">
                <a:cs typeface="Times New Roman" pitchFamily="18" charset="0"/>
              </a:rPr>
              <a:t> </a:t>
            </a:r>
            <a:r>
              <a:rPr lang="en-US" dirty="0" err="1" smtClean="0">
                <a:cs typeface="Times New Roman" pitchFamily="18" charset="0"/>
              </a:rPr>
              <a:t>dengan</a:t>
            </a:r>
            <a:r>
              <a:rPr lang="en-US" dirty="0" smtClean="0">
                <a:cs typeface="Times New Roman" pitchFamily="18" charset="0"/>
              </a:rPr>
              <a:t> : </a:t>
            </a:r>
          </a:p>
        </p:txBody>
      </p:sp>
      <p:sp>
        <p:nvSpPr>
          <p:cNvPr id="21507" name="Rectangle 2"/>
          <p:cNvSpPr>
            <a:spLocks noGrp="1" noChangeArrowheads="1"/>
          </p:cNvSpPr>
          <p:nvPr>
            <p:ph type="title"/>
          </p:nvPr>
        </p:nvSpPr>
        <p:spPr/>
        <p:txBody>
          <a:bodyPr/>
          <a:lstStyle/>
          <a:p>
            <a:pPr eaLnBrk="1" hangingPunct="1"/>
            <a:r>
              <a:rPr lang="en-US" b="1" dirty="0" err="1" smtClean="0">
                <a:cs typeface="Times New Roman" pitchFamily="18" charset="0"/>
              </a:rPr>
              <a:t>Metode</a:t>
            </a:r>
            <a:r>
              <a:rPr lang="en-US" b="1" dirty="0" smtClean="0">
                <a:cs typeface="Times New Roman" pitchFamily="18" charset="0"/>
              </a:rPr>
              <a:t> Newton </a:t>
            </a:r>
            <a:r>
              <a:rPr lang="en-US" b="1" dirty="0" err="1" smtClean="0">
                <a:cs typeface="Times New Roman" pitchFamily="18" charset="0"/>
              </a:rPr>
              <a:t>Raphson</a:t>
            </a:r>
            <a:r>
              <a:rPr lang="en-US" dirty="0" smtClean="0"/>
              <a:t> </a:t>
            </a:r>
          </a:p>
        </p:txBody>
      </p:sp>
      <p:sp>
        <p:nvSpPr>
          <p:cNvPr id="21509" name="Rectangle 5"/>
          <p:cNvSpPr>
            <a:spLocks noChangeArrowheads="1"/>
          </p:cNvSpPr>
          <p:nvPr/>
        </p:nvSpPr>
        <p:spPr bwMode="auto">
          <a:xfrm>
            <a:off x="2209800" y="4343400"/>
            <a:ext cx="9144000" cy="519113"/>
          </a:xfrm>
          <a:prstGeom prst="rect">
            <a:avLst/>
          </a:prstGeom>
          <a:noFill/>
          <a:ln w="9525">
            <a:noFill/>
            <a:miter lim="800000"/>
            <a:headEnd/>
            <a:tailEnd/>
          </a:ln>
        </p:spPr>
        <p:txBody>
          <a:bodyPr>
            <a:spAutoFit/>
          </a:bodyPr>
          <a:lstStyle/>
          <a:p>
            <a:pPr algn="l" eaLnBrk="1" hangingPunct="1"/>
            <a:r>
              <a:rPr lang="en-US" sz="2800" dirty="0">
                <a:latin typeface="Arial" charset="0"/>
                <a:cs typeface="Times New Roman" pitchFamily="18" charset="0"/>
              </a:rPr>
              <a:t>X</a:t>
            </a:r>
            <a:r>
              <a:rPr lang="en-US" sz="2800" baseline="-30000" dirty="0">
                <a:latin typeface="Arial" charset="0"/>
                <a:cs typeface="Times New Roman" pitchFamily="18" charset="0"/>
              </a:rPr>
              <a:t>n+1</a:t>
            </a:r>
            <a:r>
              <a:rPr lang="en-US" sz="2800" dirty="0">
                <a:latin typeface="Arial" charset="0"/>
                <a:cs typeface="Times New Roman" pitchFamily="18" charset="0"/>
              </a:rPr>
              <a:t> = </a:t>
            </a:r>
            <a:r>
              <a:rPr lang="en-US" sz="2800" dirty="0" err="1">
                <a:latin typeface="Arial" charset="0"/>
                <a:cs typeface="Times New Roman" pitchFamily="18" charset="0"/>
              </a:rPr>
              <a:t>x</a:t>
            </a:r>
            <a:r>
              <a:rPr lang="en-US" sz="2800" baseline="-30000" dirty="0" err="1">
                <a:latin typeface="Arial" charset="0"/>
                <a:cs typeface="Times New Roman" pitchFamily="18" charset="0"/>
              </a:rPr>
              <a:t>n</a:t>
            </a:r>
            <a:r>
              <a:rPr lang="en-US" sz="2800" dirty="0">
                <a:latin typeface="Arial" charset="0"/>
                <a:cs typeface="Times New Roman" pitchFamily="18" charset="0"/>
              </a:rPr>
              <a:t> - </a:t>
            </a:r>
            <a:endParaRPr lang="en-US" sz="4000" dirty="0">
              <a:latin typeface="Arial" charset="0"/>
            </a:endParaRPr>
          </a:p>
        </p:txBody>
      </p:sp>
      <p:graphicFrame>
        <p:nvGraphicFramePr>
          <p:cNvPr id="21506" name="Object 4"/>
          <p:cNvGraphicFramePr>
            <a:graphicFrameLocks noChangeAspect="1"/>
          </p:cNvGraphicFramePr>
          <p:nvPr>
            <p:extLst>
              <p:ext uri="{D42A27DB-BD31-4B8C-83A1-F6EECF244321}">
                <p14:modId xmlns:p14="http://schemas.microsoft.com/office/powerpoint/2010/main" xmlns="" val="782284769"/>
              </p:ext>
            </p:extLst>
          </p:nvPr>
        </p:nvGraphicFramePr>
        <p:xfrm>
          <a:off x="4038600" y="3962400"/>
          <a:ext cx="1600200" cy="1476375"/>
        </p:xfrm>
        <a:graphic>
          <a:graphicData uri="http://schemas.openxmlformats.org/presentationml/2006/ole">
            <p:oleObj spid="_x0000_s21510" r:id="rId3" imgW="494956" imgH="456924"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Object 4"/>
          <p:cNvGraphicFramePr>
            <a:graphicFrameLocks noGrp="1" noChangeAspect="1"/>
          </p:cNvGraphicFramePr>
          <p:nvPr>
            <p:ph idx="1"/>
            <p:extLst>
              <p:ext uri="{D42A27DB-BD31-4B8C-83A1-F6EECF244321}">
                <p14:modId xmlns:p14="http://schemas.microsoft.com/office/powerpoint/2010/main" xmlns="" val="434430852"/>
              </p:ext>
            </p:extLst>
          </p:nvPr>
        </p:nvGraphicFramePr>
        <p:xfrm>
          <a:off x="1447800" y="1295400"/>
          <a:ext cx="6488113" cy="5105400"/>
        </p:xfrm>
        <a:graphic>
          <a:graphicData uri="http://schemas.openxmlformats.org/presentationml/2006/ole">
            <p:oleObj spid="_x0000_s22534" name="Bitmap Image" r:id="rId3" imgW="3753374" imgH="2952381" progId="PBrush">
              <p:embed/>
            </p:oleObj>
          </a:graphicData>
        </a:graphic>
      </p:graphicFrame>
      <p:sp>
        <p:nvSpPr>
          <p:cNvPr id="22531" name="Rectangle 2"/>
          <p:cNvSpPr>
            <a:spLocks noGrp="1" noChangeArrowheads="1"/>
          </p:cNvSpPr>
          <p:nvPr>
            <p:ph type="title"/>
          </p:nvPr>
        </p:nvSpPr>
        <p:spPr>
          <a:xfrm>
            <a:off x="457200" y="152400"/>
            <a:ext cx="8229600" cy="1143000"/>
          </a:xfrm>
        </p:spPr>
        <p:txBody>
          <a:bodyPr/>
          <a:lstStyle/>
          <a:p>
            <a:pPr eaLnBrk="1" hangingPunct="1"/>
            <a:r>
              <a:rPr lang="en-US" b="1" dirty="0" err="1" smtClean="0">
                <a:cs typeface="Times New Roman" pitchFamily="18" charset="0"/>
              </a:rPr>
              <a:t>Metode</a:t>
            </a:r>
            <a:r>
              <a:rPr lang="en-US" b="1" dirty="0" smtClean="0">
                <a:cs typeface="Times New Roman" pitchFamily="18" charset="0"/>
              </a:rPr>
              <a:t> Newton </a:t>
            </a:r>
            <a:r>
              <a:rPr lang="en-US" b="1" dirty="0" err="1" smtClean="0">
                <a:cs typeface="Times New Roman" pitchFamily="18" charset="0"/>
              </a:rPr>
              <a:t>Raphson</a:t>
            </a:r>
            <a:endParaRPr lang="en-US" b="1" dirty="0" smtClean="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p:cNvSpPr>
            <a:spLocks noGrp="1" noChangeArrowheads="1"/>
          </p:cNvSpPr>
          <p:nvPr>
            <p:ph idx="1"/>
          </p:nvPr>
        </p:nvSpPr>
        <p:spPr>
          <a:xfrm>
            <a:off x="685800" y="1447800"/>
            <a:ext cx="7924800" cy="4495800"/>
          </a:xfrm>
        </p:spPr>
        <p:txBody>
          <a:bodyPr>
            <a:normAutofit fontScale="92500" lnSpcReduction="10000"/>
          </a:bodyPr>
          <a:lstStyle/>
          <a:p>
            <a:pPr algn="just" eaLnBrk="1" hangingPunct="1">
              <a:lnSpc>
                <a:spcPct val="90000"/>
              </a:lnSpc>
              <a:buFont typeface="Wingdings" pitchFamily="2" charset="2"/>
              <a:buNone/>
            </a:pPr>
            <a:endParaRPr lang="en-US" sz="2400" b="1" dirty="0" smtClean="0">
              <a:latin typeface="Times New Roman" pitchFamily="18" charset="0"/>
              <a:cs typeface="Times New Roman" pitchFamily="18" charset="0"/>
            </a:endParaRPr>
          </a:p>
          <a:p>
            <a:pPr algn="just" eaLnBrk="1" hangingPunct="1">
              <a:lnSpc>
                <a:spcPct val="90000"/>
              </a:lnSpc>
              <a:buFont typeface="Wingdings" pitchFamily="2" charset="2"/>
              <a:buAutoNum type="arabicPeriod"/>
            </a:pPr>
            <a:r>
              <a:rPr lang="en-US" sz="2400" dirty="0" err="1" smtClean="0"/>
              <a:t>Definisikan</a:t>
            </a:r>
            <a:r>
              <a:rPr lang="en-US" sz="2400" dirty="0" smtClean="0"/>
              <a:t> </a:t>
            </a:r>
            <a:r>
              <a:rPr lang="en-US" sz="2400" dirty="0" err="1" smtClean="0"/>
              <a:t>fungsi</a:t>
            </a:r>
            <a:r>
              <a:rPr lang="en-US" sz="2400" dirty="0" smtClean="0"/>
              <a:t> f(x) </a:t>
            </a:r>
            <a:r>
              <a:rPr lang="en-US" sz="2400" dirty="0" err="1" smtClean="0"/>
              <a:t>dan</a:t>
            </a:r>
            <a:r>
              <a:rPr lang="en-US" sz="2400" dirty="0" smtClean="0"/>
              <a:t> f</a:t>
            </a:r>
            <a:r>
              <a:rPr lang="en-US" sz="2400" baseline="30000" dirty="0" smtClean="0"/>
              <a:t>1</a:t>
            </a:r>
            <a:r>
              <a:rPr lang="en-US" sz="2400" dirty="0" smtClean="0"/>
              <a:t>(x)</a:t>
            </a:r>
          </a:p>
          <a:p>
            <a:pPr algn="just" eaLnBrk="1" hangingPunct="1">
              <a:lnSpc>
                <a:spcPct val="90000"/>
              </a:lnSpc>
              <a:buFont typeface="Wingdings" pitchFamily="2" charset="2"/>
              <a:buAutoNum type="arabicPeriod"/>
            </a:pPr>
            <a:r>
              <a:rPr lang="en-US" sz="2400" dirty="0" err="1" smtClean="0"/>
              <a:t>Tentukan</a:t>
            </a:r>
            <a:r>
              <a:rPr lang="en-US" sz="2400" dirty="0" smtClean="0"/>
              <a:t> </a:t>
            </a:r>
            <a:r>
              <a:rPr lang="en-US" sz="2400" dirty="0" err="1" smtClean="0"/>
              <a:t>toleransi</a:t>
            </a:r>
            <a:r>
              <a:rPr lang="en-US" sz="2400" dirty="0" smtClean="0"/>
              <a:t> error (e) </a:t>
            </a:r>
            <a:r>
              <a:rPr lang="en-US" sz="2400" dirty="0" err="1" smtClean="0"/>
              <a:t>dan</a:t>
            </a:r>
            <a:r>
              <a:rPr lang="en-US" sz="2400" dirty="0" smtClean="0"/>
              <a:t> </a:t>
            </a:r>
            <a:r>
              <a:rPr lang="en-US" sz="2400" dirty="0" err="1" smtClean="0"/>
              <a:t>iterasi</a:t>
            </a:r>
            <a:r>
              <a:rPr lang="en-US" sz="2400" dirty="0" smtClean="0"/>
              <a:t> </a:t>
            </a:r>
            <a:r>
              <a:rPr lang="en-US" sz="2400" dirty="0" err="1" smtClean="0"/>
              <a:t>maksimum</a:t>
            </a:r>
            <a:r>
              <a:rPr lang="en-US" sz="2400" dirty="0" smtClean="0"/>
              <a:t> (n)</a:t>
            </a:r>
          </a:p>
          <a:p>
            <a:pPr algn="just" eaLnBrk="1" hangingPunct="1">
              <a:lnSpc>
                <a:spcPct val="90000"/>
              </a:lnSpc>
              <a:buFont typeface="Wingdings" pitchFamily="2" charset="2"/>
              <a:buAutoNum type="arabicPeriod"/>
            </a:pPr>
            <a:r>
              <a:rPr lang="en-US" sz="2400" dirty="0" err="1" smtClean="0"/>
              <a:t>Tentukan</a:t>
            </a:r>
            <a:r>
              <a:rPr lang="en-US" sz="2400" dirty="0" smtClean="0"/>
              <a:t> </a:t>
            </a:r>
            <a:r>
              <a:rPr lang="en-US" sz="2400" dirty="0" err="1" smtClean="0"/>
              <a:t>nilai</a:t>
            </a:r>
            <a:r>
              <a:rPr lang="en-US" sz="2400" dirty="0" smtClean="0"/>
              <a:t> </a:t>
            </a:r>
            <a:r>
              <a:rPr lang="en-US" sz="2400" dirty="0" err="1" smtClean="0"/>
              <a:t>pendekatan</a:t>
            </a:r>
            <a:r>
              <a:rPr lang="en-US" sz="2400" dirty="0" smtClean="0"/>
              <a:t> </a:t>
            </a:r>
            <a:r>
              <a:rPr lang="en-US" sz="2400" dirty="0" err="1" smtClean="0"/>
              <a:t>awal</a:t>
            </a:r>
            <a:r>
              <a:rPr lang="en-US" sz="2400" dirty="0" smtClean="0"/>
              <a:t> x</a:t>
            </a:r>
            <a:r>
              <a:rPr lang="en-US" sz="2400" baseline="-30000" dirty="0" smtClean="0"/>
              <a:t>0</a:t>
            </a:r>
            <a:endParaRPr lang="en-US" sz="2400" dirty="0" smtClean="0"/>
          </a:p>
          <a:p>
            <a:pPr algn="just" eaLnBrk="1" hangingPunct="1">
              <a:lnSpc>
                <a:spcPct val="90000"/>
              </a:lnSpc>
              <a:buFont typeface="Wingdings" pitchFamily="2" charset="2"/>
              <a:buAutoNum type="arabicPeriod"/>
            </a:pPr>
            <a:r>
              <a:rPr lang="en-US" sz="2400" dirty="0" err="1" smtClean="0"/>
              <a:t>Hitung</a:t>
            </a:r>
            <a:r>
              <a:rPr lang="en-US" sz="2400" dirty="0" smtClean="0"/>
              <a:t> f(x</a:t>
            </a:r>
            <a:r>
              <a:rPr lang="en-US" sz="2400" baseline="-30000" dirty="0" smtClean="0"/>
              <a:t>0</a:t>
            </a:r>
            <a:r>
              <a:rPr lang="en-US" sz="2400" dirty="0" smtClean="0"/>
              <a:t>) </a:t>
            </a:r>
            <a:r>
              <a:rPr lang="en-US" sz="2400" dirty="0" err="1" smtClean="0"/>
              <a:t>dan</a:t>
            </a:r>
            <a:r>
              <a:rPr lang="en-US" sz="2400" dirty="0" smtClean="0"/>
              <a:t> f</a:t>
            </a:r>
            <a:r>
              <a:rPr lang="en-US" sz="2400" baseline="30000" dirty="0" smtClean="0"/>
              <a:t>1</a:t>
            </a:r>
            <a:r>
              <a:rPr lang="en-US" sz="2400" dirty="0" smtClean="0"/>
              <a:t>(x</a:t>
            </a:r>
            <a:r>
              <a:rPr lang="en-US" sz="2400" baseline="-30000" dirty="0" smtClean="0"/>
              <a:t>0</a:t>
            </a:r>
            <a:r>
              <a:rPr lang="en-US" sz="2400" dirty="0" smtClean="0"/>
              <a:t>)</a:t>
            </a:r>
          </a:p>
          <a:p>
            <a:pPr algn="just" eaLnBrk="1" hangingPunct="1">
              <a:lnSpc>
                <a:spcPct val="90000"/>
              </a:lnSpc>
              <a:buFont typeface="Wingdings" pitchFamily="2" charset="2"/>
              <a:buAutoNum type="arabicPeriod"/>
            </a:pPr>
            <a:r>
              <a:rPr lang="en-US" sz="2400" dirty="0" err="1" smtClean="0"/>
              <a:t>Untuk</a:t>
            </a:r>
            <a:r>
              <a:rPr lang="en-US" sz="2400" dirty="0" smtClean="0"/>
              <a:t> </a:t>
            </a:r>
            <a:r>
              <a:rPr lang="en-US" sz="2400" dirty="0" err="1" smtClean="0"/>
              <a:t>iterasi</a:t>
            </a:r>
            <a:r>
              <a:rPr lang="en-US" sz="2400" dirty="0" smtClean="0"/>
              <a:t> I = 1 s/d n </a:t>
            </a:r>
            <a:r>
              <a:rPr lang="en-US" sz="2400" dirty="0" err="1" smtClean="0"/>
              <a:t>atau</a:t>
            </a:r>
            <a:r>
              <a:rPr lang="en-US" sz="2400" dirty="0" smtClean="0"/>
              <a:t> |f(x</a:t>
            </a:r>
            <a:r>
              <a:rPr lang="en-US" sz="2400" baseline="-30000" dirty="0" smtClean="0"/>
              <a:t>i</a:t>
            </a:r>
            <a:r>
              <a:rPr lang="en-US" sz="2400" dirty="0" smtClean="0"/>
              <a:t>)|&gt; e</a:t>
            </a:r>
          </a:p>
          <a:p>
            <a:pPr algn="just" eaLnBrk="1" hangingPunct="1">
              <a:lnSpc>
                <a:spcPct val="90000"/>
              </a:lnSpc>
            </a:pPr>
            <a:r>
              <a:rPr lang="en-US" sz="2400" dirty="0" err="1" smtClean="0">
                <a:cs typeface="Times New Roman" pitchFamily="18" charset="0"/>
              </a:rPr>
              <a:t>Hitung</a:t>
            </a:r>
            <a:r>
              <a:rPr lang="en-US" sz="2400" dirty="0" smtClean="0">
                <a:cs typeface="Times New Roman" pitchFamily="18" charset="0"/>
              </a:rPr>
              <a:t> f(x</a:t>
            </a:r>
            <a:r>
              <a:rPr lang="en-US" sz="2400" baseline="-30000" dirty="0" smtClean="0">
                <a:cs typeface="Times New Roman" pitchFamily="18" charset="0"/>
              </a:rPr>
              <a:t>i</a:t>
            </a:r>
            <a:r>
              <a:rPr lang="en-US" sz="2400" dirty="0" smtClean="0">
                <a:cs typeface="Times New Roman" pitchFamily="18" charset="0"/>
              </a:rPr>
              <a:t>) </a:t>
            </a:r>
            <a:r>
              <a:rPr lang="en-US" sz="2400" dirty="0" err="1" smtClean="0">
                <a:cs typeface="Times New Roman" pitchFamily="18" charset="0"/>
              </a:rPr>
              <a:t>dan</a:t>
            </a:r>
            <a:r>
              <a:rPr lang="en-US" sz="2400" dirty="0" smtClean="0">
                <a:cs typeface="Times New Roman" pitchFamily="18" charset="0"/>
              </a:rPr>
              <a:t> f</a:t>
            </a:r>
            <a:r>
              <a:rPr lang="en-US" sz="2400" baseline="30000" dirty="0" smtClean="0">
                <a:cs typeface="Times New Roman" pitchFamily="18" charset="0"/>
              </a:rPr>
              <a:t>1</a:t>
            </a:r>
            <a:r>
              <a:rPr lang="en-US" sz="2400" dirty="0" smtClean="0">
                <a:cs typeface="Times New Roman" pitchFamily="18" charset="0"/>
              </a:rPr>
              <a:t>(x</a:t>
            </a:r>
            <a:r>
              <a:rPr lang="en-US" sz="2400" baseline="-30000" dirty="0" smtClean="0">
                <a:cs typeface="Times New Roman" pitchFamily="18" charset="0"/>
              </a:rPr>
              <a:t>i</a:t>
            </a:r>
            <a:r>
              <a:rPr lang="en-US" sz="2400" dirty="0" smtClean="0">
                <a:cs typeface="Times New Roman" pitchFamily="18" charset="0"/>
              </a:rPr>
              <a:t>)</a:t>
            </a:r>
          </a:p>
          <a:p>
            <a:pPr algn="just" eaLnBrk="1" hangingPunct="1">
              <a:lnSpc>
                <a:spcPct val="90000"/>
              </a:lnSpc>
            </a:pPr>
            <a:endParaRPr lang="en-US" sz="2400" dirty="0" smtClean="0">
              <a:cs typeface="Times New Roman" pitchFamily="18" charset="0"/>
            </a:endParaRPr>
          </a:p>
          <a:p>
            <a:pPr algn="just" eaLnBrk="1" hangingPunct="1">
              <a:lnSpc>
                <a:spcPct val="90000"/>
              </a:lnSpc>
            </a:pPr>
            <a:endParaRPr lang="en-US" sz="2400" dirty="0" smtClean="0">
              <a:cs typeface="Times New Roman" pitchFamily="18" charset="0"/>
            </a:endParaRPr>
          </a:p>
          <a:p>
            <a:pPr algn="just" eaLnBrk="1" hangingPunct="1">
              <a:lnSpc>
                <a:spcPct val="90000"/>
              </a:lnSpc>
            </a:pPr>
            <a:r>
              <a:rPr lang="en-US" sz="2400" dirty="0" smtClean="0">
                <a:cs typeface="Times New Roman" pitchFamily="18" charset="0"/>
              </a:rPr>
              <a:t>x</a:t>
            </a:r>
            <a:r>
              <a:rPr lang="en-US" sz="2400" baseline="-30000" dirty="0" smtClean="0">
                <a:cs typeface="Times New Roman" pitchFamily="18" charset="0"/>
              </a:rPr>
              <a:t>i+1</a:t>
            </a:r>
            <a:r>
              <a:rPr lang="en-US" sz="2400" dirty="0" smtClean="0">
                <a:cs typeface="Times New Roman" pitchFamily="18" charset="0"/>
              </a:rPr>
              <a:t> =      </a:t>
            </a:r>
          </a:p>
          <a:p>
            <a:pPr algn="just" eaLnBrk="1" hangingPunct="1">
              <a:lnSpc>
                <a:spcPct val="90000"/>
              </a:lnSpc>
            </a:pPr>
            <a:endParaRPr lang="en-US" sz="2400" dirty="0" smtClean="0">
              <a:cs typeface="Times New Roman" pitchFamily="18" charset="0"/>
            </a:endParaRPr>
          </a:p>
          <a:p>
            <a:pPr algn="just" eaLnBrk="1" hangingPunct="1">
              <a:lnSpc>
                <a:spcPct val="90000"/>
              </a:lnSpc>
            </a:pPr>
            <a:endParaRPr lang="en-US" sz="2400" dirty="0" smtClean="0">
              <a:cs typeface="Times New Roman" pitchFamily="18" charset="0"/>
            </a:endParaRPr>
          </a:p>
          <a:p>
            <a:pPr algn="just" eaLnBrk="1" hangingPunct="1">
              <a:lnSpc>
                <a:spcPct val="90000"/>
              </a:lnSpc>
              <a:buFont typeface="Wingdings" pitchFamily="2" charset="2"/>
              <a:buAutoNum type="arabicPeriod" startAt="6"/>
            </a:pPr>
            <a:r>
              <a:rPr lang="en-US" sz="2400" dirty="0" err="1" smtClean="0"/>
              <a:t>Akar</a:t>
            </a:r>
            <a:r>
              <a:rPr lang="en-US" sz="2400" dirty="0" smtClean="0"/>
              <a:t> </a:t>
            </a:r>
            <a:r>
              <a:rPr lang="en-US" sz="2400" dirty="0" err="1" smtClean="0"/>
              <a:t>persamaan</a:t>
            </a:r>
            <a:r>
              <a:rPr lang="en-US" sz="2400" dirty="0" smtClean="0"/>
              <a:t> </a:t>
            </a:r>
            <a:r>
              <a:rPr lang="en-US" sz="2400" dirty="0" err="1" smtClean="0"/>
              <a:t>adalah</a:t>
            </a:r>
            <a:r>
              <a:rPr lang="en-US" sz="2400" dirty="0" smtClean="0"/>
              <a:t> </a:t>
            </a:r>
            <a:r>
              <a:rPr lang="en-US" sz="2400" dirty="0" err="1" smtClean="0"/>
              <a:t>nilai</a:t>
            </a:r>
            <a:r>
              <a:rPr lang="en-US" sz="2400" dirty="0" smtClean="0"/>
              <a:t> x</a:t>
            </a:r>
            <a:r>
              <a:rPr lang="en-US" sz="2400" baseline="-30000" dirty="0" smtClean="0"/>
              <a:t>i</a:t>
            </a:r>
            <a:r>
              <a:rPr lang="en-US" sz="2400" dirty="0" smtClean="0"/>
              <a:t> yang </a:t>
            </a:r>
            <a:r>
              <a:rPr lang="en-US" sz="2400" dirty="0" err="1" smtClean="0"/>
              <a:t>terakhir</a:t>
            </a:r>
            <a:r>
              <a:rPr lang="en-US" sz="2400" dirty="0" smtClean="0"/>
              <a:t> </a:t>
            </a:r>
            <a:r>
              <a:rPr lang="en-US" sz="2400" dirty="0" err="1" smtClean="0"/>
              <a:t>diperoleh</a:t>
            </a:r>
            <a:r>
              <a:rPr lang="en-US" sz="2400" dirty="0" smtClean="0"/>
              <a:t>.</a:t>
            </a:r>
          </a:p>
          <a:p>
            <a:pPr eaLnBrk="1" hangingPunct="1">
              <a:lnSpc>
                <a:spcPct val="90000"/>
              </a:lnSpc>
            </a:pPr>
            <a:endParaRPr lang="en-US" sz="2400" dirty="0" smtClean="0"/>
          </a:p>
        </p:txBody>
      </p:sp>
      <p:sp>
        <p:nvSpPr>
          <p:cNvPr id="23555" name="Rectangle 2"/>
          <p:cNvSpPr>
            <a:spLocks noGrp="1" noChangeArrowheads="1"/>
          </p:cNvSpPr>
          <p:nvPr>
            <p:ph type="title"/>
          </p:nvPr>
        </p:nvSpPr>
        <p:spPr/>
        <p:txBody>
          <a:bodyPr/>
          <a:lstStyle/>
          <a:p>
            <a:pPr eaLnBrk="1" hangingPunct="1"/>
            <a:r>
              <a:rPr lang="en-US" b="1" smtClean="0">
                <a:latin typeface="Times New Roman" pitchFamily="18" charset="0"/>
                <a:cs typeface="Times New Roman" pitchFamily="18" charset="0"/>
              </a:rPr>
              <a:t>Algoritma Metode Newton Raphson</a:t>
            </a:r>
          </a:p>
        </p:txBody>
      </p:sp>
      <p:sp>
        <p:nvSpPr>
          <p:cNvPr id="23557" name="Rectangle 4"/>
          <p:cNvSpPr>
            <a:spLocks noChangeArrowheads="1"/>
          </p:cNvSpPr>
          <p:nvPr/>
        </p:nvSpPr>
        <p:spPr bwMode="auto">
          <a:xfrm>
            <a:off x="4205288" y="3200400"/>
            <a:ext cx="9144000" cy="0"/>
          </a:xfrm>
          <a:prstGeom prst="rect">
            <a:avLst/>
          </a:prstGeom>
          <a:noFill/>
          <a:ln w="9525">
            <a:noFill/>
            <a:miter lim="800000"/>
            <a:headEnd/>
            <a:tailEnd/>
          </a:ln>
        </p:spPr>
        <p:txBody>
          <a:bodyPr>
            <a:spAutoFit/>
          </a:bodyPr>
          <a:lstStyle/>
          <a:p>
            <a:endParaRPr lang="en-US"/>
          </a:p>
        </p:txBody>
      </p:sp>
      <p:graphicFrame>
        <p:nvGraphicFramePr>
          <p:cNvPr id="23554" name="Object 5"/>
          <p:cNvGraphicFramePr>
            <a:graphicFrameLocks noChangeAspect="1"/>
          </p:cNvGraphicFramePr>
          <p:nvPr>
            <p:extLst>
              <p:ext uri="{D42A27DB-BD31-4B8C-83A1-F6EECF244321}">
                <p14:modId xmlns:p14="http://schemas.microsoft.com/office/powerpoint/2010/main" xmlns="" val="1235729323"/>
              </p:ext>
            </p:extLst>
          </p:nvPr>
        </p:nvGraphicFramePr>
        <p:xfrm>
          <a:off x="2209800" y="3962400"/>
          <a:ext cx="1676400" cy="1046163"/>
        </p:xfrm>
        <a:graphic>
          <a:graphicData uri="http://schemas.openxmlformats.org/presentationml/2006/ole">
            <p:oleObj spid="_x0000_s23558" r:id="rId3" imgW="736814" imgH="45720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p:cNvSpPr>
            <a:spLocks noGrp="1" noChangeArrowheads="1"/>
          </p:cNvSpPr>
          <p:nvPr>
            <p:ph idx="1"/>
          </p:nvPr>
        </p:nvSpPr>
        <p:spPr>
          <a:xfrm>
            <a:off x="569913" y="1447800"/>
            <a:ext cx="8574087" cy="4611688"/>
          </a:xfrm>
        </p:spPr>
        <p:txBody>
          <a:bodyPr/>
          <a:lstStyle/>
          <a:p>
            <a:pPr algn="just" eaLnBrk="1" hangingPunct="1">
              <a:tabLst>
                <a:tab pos="4048125" algn="l"/>
              </a:tabLst>
            </a:pPr>
            <a:r>
              <a:rPr lang="en-US" sz="2800" b="1" dirty="0" err="1" smtClean="0">
                <a:cs typeface="Times New Roman" pitchFamily="18" charset="0"/>
              </a:rPr>
              <a:t>Selesaikan</a:t>
            </a:r>
            <a:r>
              <a:rPr lang="en-US" sz="2800" b="1" dirty="0" smtClean="0">
                <a:cs typeface="Times New Roman" pitchFamily="18" charset="0"/>
              </a:rPr>
              <a:t> </a:t>
            </a:r>
            <a:r>
              <a:rPr lang="en-US" sz="2800" b="1" dirty="0" err="1" smtClean="0">
                <a:cs typeface="Times New Roman" pitchFamily="18" charset="0"/>
              </a:rPr>
              <a:t>persamaan</a:t>
            </a:r>
            <a:r>
              <a:rPr lang="en-US" sz="2800" b="1" dirty="0" smtClean="0">
                <a:cs typeface="Times New Roman" pitchFamily="18" charset="0"/>
              </a:rPr>
              <a:t> x - e</a:t>
            </a:r>
            <a:r>
              <a:rPr lang="en-US" sz="2800" b="1" baseline="30000" dirty="0" smtClean="0">
                <a:cs typeface="Times New Roman" pitchFamily="18" charset="0"/>
              </a:rPr>
              <a:t>-x</a:t>
            </a:r>
            <a:r>
              <a:rPr lang="en-US" sz="2800" b="1" dirty="0" smtClean="0">
                <a:cs typeface="Times New Roman" pitchFamily="18" charset="0"/>
              </a:rPr>
              <a:t> = 0 </a:t>
            </a:r>
            <a:r>
              <a:rPr lang="en-US" sz="2800" b="1" dirty="0" err="1" smtClean="0">
                <a:cs typeface="Times New Roman" pitchFamily="18" charset="0"/>
              </a:rPr>
              <a:t>dengan</a:t>
            </a:r>
            <a:r>
              <a:rPr lang="en-US" sz="2800" b="1" dirty="0" smtClean="0">
                <a:cs typeface="Times New Roman" pitchFamily="18" charset="0"/>
              </a:rPr>
              <a:t> </a:t>
            </a:r>
            <a:r>
              <a:rPr lang="en-US" sz="2800" b="1" dirty="0" err="1" smtClean="0">
                <a:cs typeface="Times New Roman" pitchFamily="18" charset="0"/>
              </a:rPr>
              <a:t>titik</a:t>
            </a:r>
            <a:r>
              <a:rPr lang="en-US" sz="2800" b="1" dirty="0" smtClean="0">
                <a:cs typeface="Times New Roman" pitchFamily="18" charset="0"/>
              </a:rPr>
              <a:t> </a:t>
            </a:r>
            <a:r>
              <a:rPr lang="en-US" sz="2800" b="1" dirty="0" err="1" smtClean="0">
                <a:cs typeface="Times New Roman" pitchFamily="18" charset="0"/>
              </a:rPr>
              <a:t>pendekatan</a:t>
            </a:r>
            <a:r>
              <a:rPr lang="en-US" sz="2800" b="1" dirty="0" smtClean="0">
                <a:cs typeface="Times New Roman" pitchFamily="18" charset="0"/>
              </a:rPr>
              <a:t> </a:t>
            </a:r>
            <a:r>
              <a:rPr lang="en-US" sz="2800" b="1" dirty="0" err="1" smtClean="0">
                <a:cs typeface="Times New Roman" pitchFamily="18" charset="0"/>
              </a:rPr>
              <a:t>awal</a:t>
            </a:r>
            <a:r>
              <a:rPr lang="en-US" sz="2800" b="1" dirty="0" smtClean="0">
                <a:cs typeface="Times New Roman" pitchFamily="18" charset="0"/>
              </a:rPr>
              <a:t> x</a:t>
            </a:r>
            <a:r>
              <a:rPr lang="en-US" sz="2800" b="1" baseline="-30000" dirty="0" smtClean="0">
                <a:cs typeface="Times New Roman" pitchFamily="18" charset="0"/>
              </a:rPr>
              <a:t>0</a:t>
            </a:r>
            <a:r>
              <a:rPr lang="en-US" sz="2800" b="1" dirty="0" smtClean="0">
                <a:cs typeface="Times New Roman" pitchFamily="18" charset="0"/>
              </a:rPr>
              <a:t> =0</a:t>
            </a:r>
          </a:p>
          <a:p>
            <a:pPr algn="just" eaLnBrk="1" hangingPunct="1">
              <a:tabLst>
                <a:tab pos="4048125" algn="l"/>
              </a:tabLst>
            </a:pPr>
            <a:r>
              <a:rPr lang="en-US" sz="2800" dirty="0" smtClean="0">
                <a:solidFill>
                  <a:schemeClr val="hlink"/>
                </a:solidFill>
                <a:cs typeface="Times New Roman" pitchFamily="18" charset="0"/>
              </a:rPr>
              <a:t>f(x) = x - e</a:t>
            </a:r>
            <a:r>
              <a:rPr lang="en-US" sz="2800" baseline="30000" dirty="0" smtClean="0">
                <a:solidFill>
                  <a:schemeClr val="hlink"/>
                </a:solidFill>
                <a:cs typeface="Times New Roman" pitchFamily="18" charset="0"/>
              </a:rPr>
              <a:t>-x</a:t>
            </a:r>
            <a:r>
              <a:rPr lang="en-US" sz="2800" dirty="0" smtClean="0">
                <a:solidFill>
                  <a:schemeClr val="hlink"/>
                </a:solidFill>
                <a:cs typeface="Times New Roman" pitchFamily="18" charset="0"/>
              </a:rPr>
              <a:t>   </a:t>
            </a:r>
            <a:r>
              <a:rPr lang="en-US" sz="2800" dirty="0" smtClean="0">
                <a:solidFill>
                  <a:schemeClr val="hlink"/>
                </a:solidFill>
                <a:latin typeface="Times New Roman" pitchFamily="18" charset="0"/>
                <a:cs typeface="Times New Roman" pitchFamily="18" charset="0"/>
                <a:sym typeface="Wingdings" pitchFamily="2" charset="2"/>
              </a:rPr>
              <a:t></a:t>
            </a:r>
            <a:r>
              <a:rPr lang="en-US" sz="2800" dirty="0" smtClean="0">
                <a:solidFill>
                  <a:schemeClr val="hlink"/>
                </a:solidFill>
                <a:cs typeface="Times New Roman" pitchFamily="18" charset="0"/>
              </a:rPr>
              <a:t> f’(x)=1+e</a:t>
            </a:r>
            <a:r>
              <a:rPr lang="en-US" sz="2800" baseline="30000" dirty="0" smtClean="0">
                <a:solidFill>
                  <a:schemeClr val="hlink"/>
                </a:solidFill>
                <a:cs typeface="Times New Roman" pitchFamily="18" charset="0"/>
              </a:rPr>
              <a:t>-x</a:t>
            </a:r>
            <a:endParaRPr lang="en-US" sz="2800" dirty="0" smtClean="0">
              <a:solidFill>
                <a:schemeClr val="hlink"/>
              </a:solidFill>
              <a:cs typeface="Times New Roman" pitchFamily="18" charset="0"/>
            </a:endParaRPr>
          </a:p>
          <a:p>
            <a:pPr algn="just" eaLnBrk="1" hangingPunct="1">
              <a:tabLst>
                <a:tab pos="4048125" algn="l"/>
              </a:tabLst>
            </a:pPr>
            <a:r>
              <a:rPr lang="en-US" sz="2800" dirty="0" smtClean="0">
                <a:cs typeface="Times New Roman" pitchFamily="18" charset="0"/>
              </a:rPr>
              <a:t>f(x</a:t>
            </a:r>
            <a:r>
              <a:rPr lang="en-US" sz="2800" baseline="-30000" dirty="0" smtClean="0">
                <a:cs typeface="Times New Roman" pitchFamily="18" charset="0"/>
              </a:rPr>
              <a:t>0</a:t>
            </a:r>
            <a:r>
              <a:rPr lang="en-US" sz="2800" dirty="0" smtClean="0">
                <a:cs typeface="Times New Roman" pitchFamily="18" charset="0"/>
              </a:rPr>
              <a:t>) = 0 - e</a:t>
            </a:r>
            <a:r>
              <a:rPr lang="en-US" sz="2800" baseline="30000" dirty="0" smtClean="0">
                <a:cs typeface="Times New Roman" pitchFamily="18" charset="0"/>
              </a:rPr>
              <a:t>-0</a:t>
            </a:r>
            <a:r>
              <a:rPr lang="en-US" sz="2800" dirty="0" smtClean="0">
                <a:cs typeface="Times New Roman" pitchFamily="18" charset="0"/>
              </a:rPr>
              <a:t> = -1</a:t>
            </a:r>
          </a:p>
          <a:p>
            <a:pPr algn="just" eaLnBrk="1" hangingPunct="1">
              <a:tabLst>
                <a:tab pos="4048125" algn="l"/>
              </a:tabLst>
            </a:pPr>
            <a:r>
              <a:rPr lang="en-US" sz="2800" dirty="0" smtClean="0">
                <a:cs typeface="Times New Roman" pitchFamily="18" charset="0"/>
              </a:rPr>
              <a:t>f’(x</a:t>
            </a:r>
            <a:r>
              <a:rPr lang="en-US" sz="2800" baseline="-30000" dirty="0" smtClean="0">
                <a:cs typeface="Times New Roman" pitchFamily="18" charset="0"/>
              </a:rPr>
              <a:t>0</a:t>
            </a:r>
            <a:r>
              <a:rPr lang="en-US" sz="2800" dirty="0" smtClean="0">
                <a:cs typeface="Times New Roman" pitchFamily="18" charset="0"/>
              </a:rPr>
              <a:t>) = 1 + e</a:t>
            </a:r>
            <a:r>
              <a:rPr lang="en-US" sz="2800" baseline="30000" dirty="0" smtClean="0">
                <a:cs typeface="Times New Roman" pitchFamily="18" charset="0"/>
              </a:rPr>
              <a:t>-0</a:t>
            </a:r>
            <a:r>
              <a:rPr lang="en-US" sz="2800" dirty="0" smtClean="0">
                <a:cs typeface="Times New Roman" pitchFamily="18" charset="0"/>
              </a:rPr>
              <a:t> = 2</a:t>
            </a:r>
          </a:p>
          <a:p>
            <a:pPr algn="just" eaLnBrk="1" hangingPunct="1">
              <a:tabLst>
                <a:tab pos="4048125" algn="l"/>
              </a:tabLst>
            </a:pPr>
            <a:endParaRPr lang="en-US" sz="2800" dirty="0" smtClean="0">
              <a:cs typeface="Times New Roman" pitchFamily="18" charset="0"/>
            </a:endParaRPr>
          </a:p>
          <a:p>
            <a:pPr algn="just" eaLnBrk="1" hangingPunct="1">
              <a:tabLst>
                <a:tab pos="4048125" algn="l"/>
              </a:tabLst>
            </a:pPr>
            <a:r>
              <a:rPr lang="en-US" sz="2800" dirty="0" smtClean="0">
                <a:cs typeface="Times New Roman" pitchFamily="18" charset="0"/>
              </a:rPr>
              <a:t>x</a:t>
            </a:r>
            <a:r>
              <a:rPr lang="en-US" sz="2800" baseline="-30000" dirty="0" smtClean="0">
                <a:cs typeface="Times New Roman" pitchFamily="18" charset="0"/>
              </a:rPr>
              <a:t>1</a:t>
            </a:r>
            <a:r>
              <a:rPr lang="en-US" sz="2800" dirty="0" smtClean="0">
                <a:cs typeface="Times New Roman" pitchFamily="18" charset="0"/>
              </a:rPr>
              <a:t> = x</a:t>
            </a:r>
            <a:r>
              <a:rPr lang="en-US" sz="2800" baseline="-30000" dirty="0" smtClean="0">
                <a:cs typeface="Times New Roman" pitchFamily="18" charset="0"/>
              </a:rPr>
              <a:t>0</a:t>
            </a:r>
            <a:r>
              <a:rPr lang="en-US" sz="2800" dirty="0" smtClean="0">
                <a:cs typeface="Times New Roman" pitchFamily="18" charset="0"/>
              </a:rPr>
              <a:t> - </a:t>
            </a:r>
          </a:p>
          <a:p>
            <a:pPr algn="just" eaLnBrk="1" hangingPunct="1">
              <a:tabLst>
                <a:tab pos="4048125" algn="l"/>
              </a:tabLst>
            </a:pPr>
            <a:endParaRPr lang="en-US" sz="2800" dirty="0" smtClean="0">
              <a:cs typeface="Times New Roman" pitchFamily="18" charset="0"/>
            </a:endParaRPr>
          </a:p>
          <a:p>
            <a:pPr algn="just" eaLnBrk="1" hangingPunct="1">
              <a:tabLst>
                <a:tab pos="4048125" algn="l"/>
              </a:tabLst>
            </a:pPr>
            <a:r>
              <a:rPr lang="en-US" sz="2800" dirty="0" smtClean="0">
                <a:cs typeface="Times New Roman" pitchFamily="18" charset="0"/>
              </a:rPr>
              <a:t>f(x</a:t>
            </a:r>
            <a:r>
              <a:rPr lang="en-US" sz="2800" baseline="-30000" dirty="0" smtClean="0">
                <a:cs typeface="Times New Roman" pitchFamily="18" charset="0"/>
              </a:rPr>
              <a:t>1</a:t>
            </a:r>
            <a:r>
              <a:rPr lang="en-US" sz="2800" dirty="0" smtClean="0">
                <a:cs typeface="Times New Roman" pitchFamily="18" charset="0"/>
              </a:rPr>
              <a:t>) = -0,106631 </a:t>
            </a:r>
            <a:r>
              <a:rPr lang="en-US" sz="2800" dirty="0" err="1" smtClean="0">
                <a:cs typeface="Times New Roman" pitchFamily="18" charset="0"/>
              </a:rPr>
              <a:t>dan</a:t>
            </a:r>
            <a:r>
              <a:rPr lang="en-US" sz="2800" dirty="0" smtClean="0">
                <a:cs typeface="Times New Roman" pitchFamily="18" charset="0"/>
              </a:rPr>
              <a:t> f</a:t>
            </a:r>
            <a:r>
              <a:rPr lang="en-US" sz="2800" baseline="30000" dirty="0" smtClean="0">
                <a:cs typeface="Times New Roman" pitchFamily="18" charset="0"/>
              </a:rPr>
              <a:t>1</a:t>
            </a:r>
            <a:r>
              <a:rPr lang="en-US" sz="2800" dirty="0" smtClean="0">
                <a:cs typeface="Times New Roman" pitchFamily="18" charset="0"/>
              </a:rPr>
              <a:t>(x</a:t>
            </a:r>
            <a:r>
              <a:rPr lang="en-US" sz="2800" baseline="-30000" dirty="0" smtClean="0">
                <a:cs typeface="Times New Roman" pitchFamily="18" charset="0"/>
              </a:rPr>
              <a:t>1</a:t>
            </a:r>
            <a:r>
              <a:rPr lang="en-US" sz="2800" dirty="0" smtClean="0">
                <a:cs typeface="Times New Roman" pitchFamily="18" charset="0"/>
              </a:rPr>
              <a:t>) = 1,60653 </a:t>
            </a:r>
          </a:p>
        </p:txBody>
      </p:sp>
      <p:sp>
        <p:nvSpPr>
          <p:cNvPr id="24579" name="Rectangle 2"/>
          <p:cNvSpPr>
            <a:spLocks noGrp="1" noChangeArrowheads="1"/>
          </p:cNvSpPr>
          <p:nvPr>
            <p:ph type="title"/>
          </p:nvPr>
        </p:nvSpPr>
        <p:spPr/>
        <p:txBody>
          <a:bodyPr/>
          <a:lstStyle/>
          <a:p>
            <a:pPr eaLnBrk="1" hangingPunct="1"/>
            <a:r>
              <a:rPr lang="en-US" smtClean="0"/>
              <a:t>Contoh Soal</a:t>
            </a:r>
          </a:p>
        </p:txBody>
      </p:sp>
      <p:sp>
        <p:nvSpPr>
          <p:cNvPr id="24581" name="Rectangle 5"/>
          <p:cNvSpPr>
            <a:spLocks noChangeArrowheads="1"/>
          </p:cNvSpPr>
          <p:nvPr/>
        </p:nvSpPr>
        <p:spPr bwMode="auto">
          <a:xfrm>
            <a:off x="3871913" y="3200400"/>
            <a:ext cx="9144000" cy="0"/>
          </a:xfrm>
          <a:prstGeom prst="rect">
            <a:avLst/>
          </a:prstGeom>
          <a:noFill/>
          <a:ln w="9525">
            <a:noFill/>
            <a:miter lim="800000"/>
            <a:headEnd/>
            <a:tailEnd/>
          </a:ln>
        </p:spPr>
        <p:txBody>
          <a:bodyPr>
            <a:spAutoFit/>
          </a:bodyPr>
          <a:lstStyle/>
          <a:p>
            <a:endParaRPr lang="en-US"/>
          </a:p>
        </p:txBody>
      </p:sp>
      <p:graphicFrame>
        <p:nvGraphicFramePr>
          <p:cNvPr id="24578" name="Object 4"/>
          <p:cNvGraphicFramePr>
            <a:graphicFrameLocks noChangeAspect="1"/>
          </p:cNvGraphicFramePr>
          <p:nvPr>
            <p:extLst>
              <p:ext uri="{D42A27DB-BD31-4B8C-83A1-F6EECF244321}">
                <p14:modId xmlns:p14="http://schemas.microsoft.com/office/powerpoint/2010/main" xmlns="" val="1832229295"/>
              </p:ext>
            </p:extLst>
          </p:nvPr>
        </p:nvGraphicFramePr>
        <p:xfrm>
          <a:off x="2743200" y="4059237"/>
          <a:ext cx="3200400" cy="1046163"/>
        </p:xfrm>
        <a:graphic>
          <a:graphicData uri="http://schemas.openxmlformats.org/presentationml/2006/ole">
            <p:oleObj spid="_x0000_s24582" r:id="rId3" imgW="1397521" imgH="457200" progId="Equation.3">
              <p:embed/>
            </p:oleObj>
          </a:graphicData>
        </a:graphic>
      </p:graphicFrame>
      <p:sp>
        <p:nvSpPr>
          <p:cNvPr id="24582" name="Rectangle 7"/>
          <p:cNvSpPr>
            <a:spLocks noChangeArrowheads="1"/>
          </p:cNvSpPr>
          <p:nvPr/>
        </p:nvSpPr>
        <p:spPr bwMode="auto">
          <a:xfrm>
            <a:off x="3257550" y="3200400"/>
            <a:ext cx="9144000" cy="0"/>
          </a:xfrm>
          <a:prstGeom prst="rect">
            <a:avLst/>
          </a:prstGeom>
          <a:noFill/>
          <a:ln w="9525">
            <a:noFill/>
            <a:miter lim="800000"/>
            <a:headEnd/>
            <a:tailEnd/>
          </a:ln>
        </p:spPr>
        <p:txBody>
          <a:bodyPr>
            <a:spAutoFit/>
          </a:bodyPr>
          <a:lstStyle/>
          <a:p>
            <a:endParaRPr lang="en-US"/>
          </a:p>
        </p:txBody>
      </p:sp>
      <p:sp>
        <p:nvSpPr>
          <p:cNvPr id="24583" name="Rectangle 9"/>
          <p:cNvSpPr>
            <a:spLocks noChangeArrowheads="1"/>
          </p:cNvSpPr>
          <p:nvPr/>
        </p:nvSpPr>
        <p:spPr bwMode="auto">
          <a:xfrm>
            <a:off x="2967038" y="3200400"/>
            <a:ext cx="9144000" cy="0"/>
          </a:xfrm>
          <a:prstGeom prst="rect">
            <a:avLst/>
          </a:prstGeom>
          <a:noFill/>
          <a:ln w="9525">
            <a:noFill/>
            <a:miter lim="800000"/>
            <a:headEnd/>
            <a:tailEnd/>
          </a:ln>
        </p:spPr>
        <p:txBody>
          <a:bodyPr>
            <a:spAutoFit/>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3"/>
          <p:cNvSpPr>
            <a:spLocks noGrp="1" noChangeArrowheads="1"/>
          </p:cNvSpPr>
          <p:nvPr>
            <p:ph idx="1"/>
          </p:nvPr>
        </p:nvSpPr>
        <p:spPr/>
        <p:txBody>
          <a:bodyPr/>
          <a:lstStyle/>
          <a:p>
            <a:pPr algn="just" eaLnBrk="1" hangingPunct="1"/>
            <a:r>
              <a:rPr lang="en-US" sz="2800" dirty="0" smtClean="0">
                <a:cs typeface="Times New Roman" pitchFamily="18" charset="0"/>
              </a:rPr>
              <a:t>x</a:t>
            </a:r>
            <a:r>
              <a:rPr lang="en-US" sz="2800" baseline="-30000" dirty="0" smtClean="0">
                <a:cs typeface="Times New Roman" pitchFamily="18" charset="0"/>
              </a:rPr>
              <a:t>2 </a:t>
            </a:r>
            <a:r>
              <a:rPr lang="en-US" sz="2800" dirty="0" smtClean="0">
                <a:cs typeface="Times New Roman" pitchFamily="18" charset="0"/>
              </a:rPr>
              <a:t> =  </a:t>
            </a:r>
          </a:p>
          <a:p>
            <a:pPr algn="just" eaLnBrk="1" hangingPunct="1"/>
            <a:endParaRPr lang="en-US" sz="2800" dirty="0" smtClean="0">
              <a:cs typeface="Times New Roman" pitchFamily="18" charset="0"/>
            </a:endParaRPr>
          </a:p>
          <a:p>
            <a:pPr algn="just" eaLnBrk="1" hangingPunct="1"/>
            <a:r>
              <a:rPr lang="en-US" sz="2800" dirty="0" smtClean="0">
                <a:cs typeface="Times New Roman" pitchFamily="18" charset="0"/>
              </a:rPr>
              <a:t>f(x</a:t>
            </a:r>
            <a:r>
              <a:rPr lang="en-US" sz="2800" baseline="-30000" dirty="0" smtClean="0">
                <a:cs typeface="Times New Roman" pitchFamily="18" charset="0"/>
              </a:rPr>
              <a:t>2</a:t>
            </a:r>
            <a:r>
              <a:rPr lang="en-US" sz="2800" dirty="0" smtClean="0">
                <a:cs typeface="Times New Roman" pitchFamily="18" charset="0"/>
              </a:rPr>
              <a:t>) = -0,00130451 </a:t>
            </a:r>
            <a:r>
              <a:rPr lang="en-US" sz="2800" dirty="0" err="1" smtClean="0">
                <a:cs typeface="Times New Roman" pitchFamily="18" charset="0"/>
              </a:rPr>
              <a:t>dan</a:t>
            </a:r>
            <a:r>
              <a:rPr lang="en-US" sz="2800" dirty="0" smtClean="0">
                <a:cs typeface="Times New Roman" pitchFamily="18" charset="0"/>
              </a:rPr>
              <a:t> f</a:t>
            </a:r>
            <a:r>
              <a:rPr lang="en-US" sz="2800" baseline="30000" dirty="0" smtClean="0">
                <a:cs typeface="Times New Roman" pitchFamily="18" charset="0"/>
              </a:rPr>
              <a:t>1</a:t>
            </a:r>
            <a:r>
              <a:rPr lang="en-US" sz="2800" dirty="0" smtClean="0">
                <a:cs typeface="Times New Roman" pitchFamily="18" charset="0"/>
              </a:rPr>
              <a:t>(x</a:t>
            </a:r>
            <a:r>
              <a:rPr lang="en-US" sz="2800" baseline="-30000" dirty="0" smtClean="0">
                <a:cs typeface="Times New Roman" pitchFamily="18" charset="0"/>
              </a:rPr>
              <a:t>2</a:t>
            </a:r>
            <a:r>
              <a:rPr lang="en-US" sz="2800" dirty="0" smtClean="0">
                <a:cs typeface="Times New Roman" pitchFamily="18" charset="0"/>
              </a:rPr>
              <a:t>) = 1,56762</a:t>
            </a:r>
          </a:p>
          <a:p>
            <a:pPr algn="just" eaLnBrk="1" hangingPunct="1"/>
            <a:endParaRPr lang="en-US" sz="2800" dirty="0" smtClean="0">
              <a:cs typeface="Times New Roman" pitchFamily="18" charset="0"/>
            </a:endParaRPr>
          </a:p>
          <a:p>
            <a:pPr algn="just" eaLnBrk="1" hangingPunct="1"/>
            <a:r>
              <a:rPr lang="en-US" sz="2800" dirty="0" smtClean="0">
                <a:cs typeface="Times New Roman" pitchFamily="18" charset="0"/>
              </a:rPr>
              <a:t>x</a:t>
            </a:r>
            <a:r>
              <a:rPr lang="en-US" sz="2800" baseline="-30000" dirty="0" smtClean="0">
                <a:cs typeface="Times New Roman" pitchFamily="18" charset="0"/>
              </a:rPr>
              <a:t>3</a:t>
            </a:r>
            <a:r>
              <a:rPr lang="en-US" sz="2800" dirty="0" smtClean="0">
                <a:cs typeface="Times New Roman" pitchFamily="18" charset="0"/>
              </a:rPr>
              <a:t> = </a:t>
            </a:r>
          </a:p>
          <a:p>
            <a:pPr algn="just" eaLnBrk="1" hangingPunct="1"/>
            <a:endParaRPr lang="en-US" sz="2800" dirty="0" smtClean="0">
              <a:cs typeface="Times New Roman" pitchFamily="18" charset="0"/>
            </a:endParaRPr>
          </a:p>
          <a:p>
            <a:pPr algn="just" eaLnBrk="1" hangingPunct="1"/>
            <a:r>
              <a:rPr lang="en-US" sz="2800" dirty="0" smtClean="0">
                <a:cs typeface="Times New Roman" pitchFamily="18" charset="0"/>
              </a:rPr>
              <a:t>f(x</a:t>
            </a:r>
            <a:r>
              <a:rPr lang="en-US" sz="2800" baseline="-30000" dirty="0" smtClean="0">
                <a:cs typeface="Times New Roman" pitchFamily="18" charset="0"/>
              </a:rPr>
              <a:t>3</a:t>
            </a:r>
            <a:r>
              <a:rPr lang="en-US" sz="2800" dirty="0" smtClean="0">
                <a:cs typeface="Times New Roman" pitchFamily="18" charset="0"/>
              </a:rPr>
              <a:t>) = -1,96.10</a:t>
            </a:r>
            <a:r>
              <a:rPr lang="en-US" sz="2800" baseline="30000" dirty="0" smtClean="0">
                <a:cs typeface="Times New Roman" pitchFamily="18" charset="0"/>
              </a:rPr>
              <a:t>-7</a:t>
            </a:r>
            <a:r>
              <a:rPr lang="en-US" sz="2800" dirty="0" smtClean="0">
                <a:cs typeface="Times New Roman" pitchFamily="18" charset="0"/>
              </a:rPr>
              <a:t>. </a:t>
            </a:r>
            <a:r>
              <a:rPr lang="en-US" sz="2800" dirty="0" err="1" smtClean="0">
                <a:cs typeface="Times New Roman" pitchFamily="18" charset="0"/>
              </a:rPr>
              <a:t>Suatu</a:t>
            </a:r>
            <a:r>
              <a:rPr lang="en-US" sz="2800" dirty="0" smtClean="0">
                <a:cs typeface="Times New Roman" pitchFamily="18" charset="0"/>
              </a:rPr>
              <a:t> </a:t>
            </a:r>
            <a:r>
              <a:rPr lang="en-US" sz="2800" dirty="0" err="1" smtClean="0">
                <a:cs typeface="Times New Roman" pitchFamily="18" charset="0"/>
              </a:rPr>
              <a:t>bilangan</a:t>
            </a:r>
            <a:r>
              <a:rPr lang="en-US" sz="2800" dirty="0" smtClean="0">
                <a:cs typeface="Times New Roman" pitchFamily="18" charset="0"/>
              </a:rPr>
              <a:t> yang </a:t>
            </a:r>
            <a:r>
              <a:rPr lang="en-US" sz="2800" dirty="0" err="1" smtClean="0">
                <a:cs typeface="Times New Roman" pitchFamily="18" charset="0"/>
              </a:rPr>
              <a:t>sangat</a:t>
            </a:r>
            <a:r>
              <a:rPr lang="en-US" sz="2800" dirty="0" smtClean="0">
                <a:cs typeface="Times New Roman" pitchFamily="18" charset="0"/>
              </a:rPr>
              <a:t> </a:t>
            </a:r>
            <a:r>
              <a:rPr lang="en-US" sz="2800" dirty="0" err="1" smtClean="0">
                <a:cs typeface="Times New Roman" pitchFamily="18" charset="0"/>
              </a:rPr>
              <a:t>kecil</a:t>
            </a:r>
            <a:r>
              <a:rPr lang="en-US" sz="2800" dirty="0" smtClean="0">
                <a:cs typeface="Times New Roman" pitchFamily="18" charset="0"/>
              </a:rPr>
              <a:t>.</a:t>
            </a:r>
          </a:p>
          <a:p>
            <a:pPr algn="just" eaLnBrk="1" hangingPunct="1"/>
            <a:r>
              <a:rPr lang="en-US" sz="2800" dirty="0" err="1" smtClean="0">
                <a:cs typeface="Times New Roman" pitchFamily="18" charset="0"/>
              </a:rPr>
              <a:t>Sehingga</a:t>
            </a:r>
            <a:r>
              <a:rPr lang="en-US" sz="2800" dirty="0" smtClean="0">
                <a:cs typeface="Times New Roman" pitchFamily="18" charset="0"/>
              </a:rPr>
              <a:t> </a:t>
            </a:r>
            <a:r>
              <a:rPr lang="en-US" sz="2800" dirty="0" err="1" smtClean="0">
                <a:cs typeface="Times New Roman" pitchFamily="18" charset="0"/>
              </a:rPr>
              <a:t>akar</a:t>
            </a:r>
            <a:r>
              <a:rPr lang="en-US" sz="2800" dirty="0" smtClean="0">
                <a:cs typeface="Times New Roman" pitchFamily="18" charset="0"/>
              </a:rPr>
              <a:t> </a:t>
            </a:r>
            <a:r>
              <a:rPr lang="en-US" sz="2800" dirty="0" err="1" smtClean="0">
                <a:cs typeface="Times New Roman" pitchFamily="18" charset="0"/>
              </a:rPr>
              <a:t>persamaan</a:t>
            </a:r>
            <a:r>
              <a:rPr lang="en-US" sz="2800" dirty="0" smtClean="0">
                <a:cs typeface="Times New Roman" pitchFamily="18" charset="0"/>
              </a:rPr>
              <a:t> x = 0,567143.</a:t>
            </a:r>
          </a:p>
          <a:p>
            <a:pPr eaLnBrk="1" hangingPunct="1"/>
            <a:endParaRPr lang="en-US" sz="2800" dirty="0" smtClean="0"/>
          </a:p>
          <a:p>
            <a:pPr eaLnBrk="1" hangingPunct="1"/>
            <a:endParaRPr lang="en-US" dirty="0" smtClean="0"/>
          </a:p>
        </p:txBody>
      </p:sp>
      <p:sp>
        <p:nvSpPr>
          <p:cNvPr id="25604" name="Rectangle 2"/>
          <p:cNvSpPr>
            <a:spLocks noGrp="1" noChangeArrowheads="1"/>
          </p:cNvSpPr>
          <p:nvPr>
            <p:ph type="title"/>
          </p:nvPr>
        </p:nvSpPr>
        <p:spPr/>
        <p:txBody>
          <a:bodyPr/>
          <a:lstStyle/>
          <a:p>
            <a:pPr eaLnBrk="1" hangingPunct="1"/>
            <a:r>
              <a:rPr lang="en-US" smtClean="0"/>
              <a:t>Contoh Soal</a:t>
            </a:r>
          </a:p>
        </p:txBody>
      </p:sp>
      <p:graphicFrame>
        <p:nvGraphicFramePr>
          <p:cNvPr id="25602" name="Object 4"/>
          <p:cNvGraphicFramePr>
            <a:graphicFrameLocks noChangeAspect="1"/>
          </p:cNvGraphicFramePr>
          <p:nvPr>
            <p:extLst>
              <p:ext uri="{D42A27DB-BD31-4B8C-83A1-F6EECF244321}">
                <p14:modId xmlns:p14="http://schemas.microsoft.com/office/powerpoint/2010/main" xmlns="" val="4237755454"/>
              </p:ext>
            </p:extLst>
          </p:nvPr>
        </p:nvGraphicFramePr>
        <p:xfrm>
          <a:off x="2057400" y="1295400"/>
          <a:ext cx="5334000" cy="928688"/>
        </p:xfrm>
        <a:graphic>
          <a:graphicData uri="http://schemas.openxmlformats.org/presentationml/2006/ole">
            <p:oleObj spid="_x0000_s25609" r:id="rId3" imgW="2628556" imgH="456924" progId="Equation.3">
              <p:embed/>
            </p:oleObj>
          </a:graphicData>
        </a:graphic>
      </p:graphicFrame>
      <p:graphicFrame>
        <p:nvGraphicFramePr>
          <p:cNvPr id="25603" name="Object 5"/>
          <p:cNvGraphicFramePr>
            <a:graphicFrameLocks noChangeAspect="1"/>
          </p:cNvGraphicFramePr>
          <p:nvPr>
            <p:extLst>
              <p:ext uri="{D42A27DB-BD31-4B8C-83A1-F6EECF244321}">
                <p14:modId xmlns:p14="http://schemas.microsoft.com/office/powerpoint/2010/main" xmlns="" val="442202354"/>
              </p:ext>
            </p:extLst>
          </p:nvPr>
        </p:nvGraphicFramePr>
        <p:xfrm>
          <a:off x="1905000" y="3276600"/>
          <a:ext cx="5715000" cy="812800"/>
        </p:xfrm>
        <a:graphic>
          <a:graphicData uri="http://schemas.openxmlformats.org/presentationml/2006/ole">
            <p:oleObj spid="_x0000_s25610" r:id="rId4" imgW="3214188" imgH="457200" progId="Equation.3">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n-US" smtClean="0"/>
              <a:t>Contoh</a:t>
            </a:r>
          </a:p>
        </p:txBody>
      </p:sp>
      <p:sp>
        <p:nvSpPr>
          <p:cNvPr id="26628" name="Rectangle 3"/>
          <p:cNvSpPr>
            <a:spLocks noGrp="1" noChangeArrowheads="1"/>
          </p:cNvSpPr>
          <p:nvPr>
            <p:ph type="body" sz="half" idx="1"/>
          </p:nvPr>
        </p:nvSpPr>
        <p:spPr>
          <a:xfrm>
            <a:off x="1182688" y="2017713"/>
            <a:ext cx="7961312" cy="4114800"/>
          </a:xfrm>
        </p:spPr>
        <p:txBody>
          <a:bodyPr/>
          <a:lstStyle/>
          <a:p>
            <a:pPr eaLnBrk="1" hangingPunct="1"/>
            <a:r>
              <a:rPr lang="de-DE" sz="2800" smtClean="0"/>
              <a:t>x - e</a:t>
            </a:r>
            <a:r>
              <a:rPr lang="de-DE" sz="2800" baseline="30000" smtClean="0"/>
              <a:t>-x </a:t>
            </a:r>
            <a:r>
              <a:rPr lang="de-DE" sz="2800" smtClean="0"/>
              <a:t>= 0 </a:t>
            </a:r>
            <a:r>
              <a:rPr lang="de-DE" sz="2800" smtClean="0">
                <a:sym typeface="Wingdings" pitchFamily="2" charset="2"/>
              </a:rPr>
              <a:t> </a:t>
            </a:r>
            <a:r>
              <a:rPr lang="de-DE" sz="2800" smtClean="0"/>
              <a:t>x</a:t>
            </a:r>
            <a:r>
              <a:rPr lang="de-DE" sz="2800" baseline="-25000" smtClean="0"/>
              <a:t>0</a:t>
            </a:r>
            <a:r>
              <a:rPr lang="de-DE" sz="2800" smtClean="0"/>
              <a:t> =0, e = 0.00001 </a:t>
            </a:r>
          </a:p>
          <a:p>
            <a:pPr eaLnBrk="1" hangingPunct="1"/>
            <a:endParaRPr lang="de-DE" sz="2800" smtClean="0"/>
          </a:p>
          <a:p>
            <a:pPr eaLnBrk="1" hangingPunct="1"/>
            <a:endParaRPr lang="de-DE" sz="2800" smtClean="0"/>
          </a:p>
          <a:p>
            <a:pPr eaLnBrk="1" hangingPunct="1"/>
            <a:endParaRPr lang="de-DE" sz="2800" smtClean="0"/>
          </a:p>
          <a:p>
            <a:pPr eaLnBrk="1" hangingPunct="1"/>
            <a:endParaRPr lang="de-DE" sz="2800" smtClean="0"/>
          </a:p>
          <a:p>
            <a:pPr eaLnBrk="1" hangingPunct="1"/>
            <a:endParaRPr lang="de-DE" sz="2800" smtClean="0"/>
          </a:p>
          <a:p>
            <a:pPr eaLnBrk="1" hangingPunct="1"/>
            <a:endParaRPr lang="en-US" sz="2800" smtClean="0"/>
          </a:p>
        </p:txBody>
      </p:sp>
      <p:graphicFrame>
        <p:nvGraphicFramePr>
          <p:cNvPr id="26626" name="Object 4"/>
          <p:cNvGraphicFramePr>
            <a:graphicFrameLocks noGrp="1" noChangeAspect="1"/>
          </p:cNvGraphicFramePr>
          <p:nvPr>
            <p:ph sz="half" idx="2"/>
          </p:nvPr>
        </p:nvGraphicFramePr>
        <p:xfrm>
          <a:off x="915988" y="2743200"/>
          <a:ext cx="7693025" cy="1901825"/>
        </p:xfrm>
        <a:graphic>
          <a:graphicData uri="http://schemas.openxmlformats.org/presentationml/2006/ole">
            <p:oleObj spid="_x0000_s26629" name="Bitmap Image" r:id="rId3" imgW="4277322" imgH="1057423" progId="PBrush">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457200" y="1752600"/>
            <a:ext cx="8229600" cy="4525963"/>
          </a:xfrm>
        </p:spPr>
        <p:txBody>
          <a:bodyPr/>
          <a:lstStyle/>
          <a:p>
            <a:pPr marL="109728" indent="0" eaLnBrk="1" hangingPunct="1">
              <a:buNone/>
            </a:pPr>
            <a:r>
              <a:rPr lang="en-US" b="1" dirty="0" smtClean="0">
                <a:solidFill>
                  <a:srgbClr val="FF0000"/>
                </a:solidFill>
              </a:rPr>
              <a:t>METODE TERTUTUP</a:t>
            </a:r>
          </a:p>
          <a:p>
            <a:pPr eaLnBrk="1" hangingPunct="1"/>
            <a:r>
              <a:rPr lang="en-US" dirty="0" err="1" smtClean="0"/>
              <a:t>Metode</a:t>
            </a:r>
            <a:r>
              <a:rPr lang="en-US" dirty="0" smtClean="0"/>
              <a:t> </a:t>
            </a:r>
            <a:r>
              <a:rPr lang="en-US" dirty="0" err="1" smtClean="0"/>
              <a:t>Tabel</a:t>
            </a:r>
            <a:endParaRPr lang="en-US" dirty="0" smtClean="0"/>
          </a:p>
          <a:p>
            <a:pPr eaLnBrk="1" hangingPunct="1"/>
            <a:r>
              <a:rPr lang="en-US" dirty="0" err="1" smtClean="0"/>
              <a:t>Metode</a:t>
            </a:r>
            <a:r>
              <a:rPr lang="en-US" dirty="0" smtClean="0"/>
              <a:t> </a:t>
            </a:r>
            <a:r>
              <a:rPr lang="en-US" dirty="0" err="1" smtClean="0"/>
              <a:t>Biseksi</a:t>
            </a:r>
            <a:endParaRPr lang="en-US" dirty="0" smtClean="0"/>
          </a:p>
          <a:p>
            <a:pPr eaLnBrk="1" hangingPunct="1"/>
            <a:r>
              <a:rPr lang="en-US" dirty="0" err="1" smtClean="0"/>
              <a:t>Metode</a:t>
            </a:r>
            <a:r>
              <a:rPr lang="en-US" dirty="0" smtClean="0"/>
              <a:t> </a:t>
            </a:r>
            <a:r>
              <a:rPr lang="en-US" dirty="0" err="1" smtClean="0"/>
              <a:t>Regula</a:t>
            </a:r>
            <a:r>
              <a:rPr lang="en-US" dirty="0" smtClean="0"/>
              <a:t> </a:t>
            </a:r>
            <a:r>
              <a:rPr lang="en-US" dirty="0" err="1" smtClean="0"/>
              <a:t>Falsi</a:t>
            </a:r>
            <a:endParaRPr lang="en-US" dirty="0" smtClean="0"/>
          </a:p>
          <a:p>
            <a:pPr eaLnBrk="1" hangingPunct="1"/>
            <a:endParaRPr lang="en-US" dirty="0" smtClean="0"/>
          </a:p>
          <a:p>
            <a:pPr marL="109728" indent="0" eaLnBrk="1" hangingPunct="1">
              <a:buNone/>
            </a:pPr>
            <a:r>
              <a:rPr lang="en-US" b="1" dirty="0" smtClean="0">
                <a:solidFill>
                  <a:srgbClr val="FF0000"/>
                </a:solidFill>
              </a:rPr>
              <a:t>METODE TERBUKA</a:t>
            </a:r>
          </a:p>
          <a:p>
            <a:pPr eaLnBrk="1" hangingPunct="1"/>
            <a:r>
              <a:rPr lang="en-US" dirty="0" err="1" smtClean="0"/>
              <a:t>Metode</a:t>
            </a:r>
            <a:r>
              <a:rPr lang="en-US" dirty="0" smtClean="0"/>
              <a:t> </a:t>
            </a:r>
            <a:r>
              <a:rPr lang="en-US" dirty="0" err="1" smtClean="0"/>
              <a:t>Iterasi</a:t>
            </a:r>
            <a:r>
              <a:rPr lang="en-US" dirty="0" smtClean="0"/>
              <a:t> </a:t>
            </a:r>
            <a:r>
              <a:rPr lang="en-US" dirty="0" err="1" smtClean="0"/>
              <a:t>Sederhana</a:t>
            </a:r>
            <a:endParaRPr lang="en-US" dirty="0" smtClean="0"/>
          </a:p>
          <a:p>
            <a:pPr eaLnBrk="1" hangingPunct="1"/>
            <a:r>
              <a:rPr lang="en-US" dirty="0" err="1" smtClean="0"/>
              <a:t>Metode</a:t>
            </a:r>
            <a:r>
              <a:rPr lang="en-US" dirty="0" smtClean="0"/>
              <a:t> Newton-</a:t>
            </a:r>
            <a:r>
              <a:rPr lang="en-US" dirty="0" err="1" smtClean="0"/>
              <a:t>Raphson</a:t>
            </a:r>
            <a:endParaRPr lang="en-US" dirty="0" smtClean="0"/>
          </a:p>
          <a:p>
            <a:pPr eaLnBrk="1" hangingPunct="1"/>
            <a:r>
              <a:rPr lang="en-US" dirty="0" err="1" smtClean="0"/>
              <a:t>Metode</a:t>
            </a:r>
            <a:r>
              <a:rPr lang="en-US" dirty="0" smtClean="0"/>
              <a:t> Secant.</a:t>
            </a:r>
          </a:p>
          <a:p>
            <a:pPr eaLnBrk="1" hangingPunct="1"/>
            <a:endParaRPr lang="en-US" dirty="0" smtClean="0"/>
          </a:p>
        </p:txBody>
      </p:sp>
      <p:sp>
        <p:nvSpPr>
          <p:cNvPr id="45058" name="Rectangle 2"/>
          <p:cNvSpPr>
            <a:spLocks noGrp="1" noChangeArrowheads="1"/>
          </p:cNvSpPr>
          <p:nvPr>
            <p:ph type="title"/>
          </p:nvPr>
        </p:nvSpPr>
        <p:spPr/>
        <p:txBody>
          <a:bodyPr>
            <a:normAutofit fontScale="90000"/>
          </a:bodyPr>
          <a:lstStyle/>
          <a:p>
            <a:pPr eaLnBrk="1" hangingPunct="1"/>
            <a:r>
              <a:rPr lang="en-US" dirty="0" err="1" smtClean="0"/>
              <a:t>Solusi</a:t>
            </a:r>
            <a:r>
              <a:rPr lang="en-US" dirty="0" smtClean="0"/>
              <a:t> </a:t>
            </a:r>
            <a:r>
              <a:rPr lang="en-US" dirty="0" err="1" smtClean="0"/>
              <a:t>Persamaan</a:t>
            </a:r>
            <a:r>
              <a:rPr lang="en-US" dirty="0" smtClean="0"/>
              <a:t> Non Linier</a:t>
            </a:r>
            <a:br>
              <a:rPr lang="en-US" dirty="0" smtClean="0"/>
            </a:br>
            <a:r>
              <a:rPr lang="en-US" dirty="0" err="1" smtClean="0"/>
              <a:t>dgn</a:t>
            </a:r>
            <a:r>
              <a:rPr lang="en-US" dirty="0" smtClean="0"/>
              <a:t> </a:t>
            </a:r>
            <a:r>
              <a:rPr lang="en-US" dirty="0" err="1" smtClean="0"/>
              <a:t>Metode</a:t>
            </a:r>
            <a:r>
              <a:rPr lang="en-US" dirty="0" smtClean="0"/>
              <a:t> </a:t>
            </a:r>
            <a:r>
              <a:rPr lang="en-US" dirty="0" err="1" smtClean="0"/>
              <a:t>Numerik</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US" smtClean="0"/>
              <a:t>Contoh :</a:t>
            </a:r>
          </a:p>
        </p:txBody>
      </p:sp>
      <p:sp>
        <p:nvSpPr>
          <p:cNvPr id="27652" name="Rectangle 3"/>
          <p:cNvSpPr>
            <a:spLocks noGrp="1" noChangeArrowheads="1"/>
          </p:cNvSpPr>
          <p:nvPr>
            <p:ph type="body" sz="half" idx="1"/>
          </p:nvPr>
        </p:nvSpPr>
        <p:spPr>
          <a:xfrm>
            <a:off x="1182688" y="2017713"/>
            <a:ext cx="7580312" cy="4114800"/>
          </a:xfrm>
        </p:spPr>
        <p:txBody>
          <a:bodyPr/>
          <a:lstStyle/>
          <a:p>
            <a:pPr eaLnBrk="1" hangingPunct="1"/>
            <a:r>
              <a:rPr lang="it-IT" sz="2400" smtClean="0"/>
              <a:t>x + e</a:t>
            </a:r>
            <a:r>
              <a:rPr lang="it-IT" sz="2400" baseline="30000" smtClean="0"/>
              <a:t>-x</a:t>
            </a:r>
            <a:r>
              <a:rPr lang="it-IT" sz="2400" smtClean="0"/>
              <a:t> cos x -2 = 0 </a:t>
            </a:r>
            <a:r>
              <a:rPr lang="it-IT" sz="2400" smtClean="0">
                <a:sym typeface="Wingdings" pitchFamily="2" charset="2"/>
              </a:rPr>
              <a:t> </a:t>
            </a:r>
            <a:r>
              <a:rPr lang="it-IT" sz="2400" smtClean="0"/>
              <a:t>x</a:t>
            </a:r>
            <a:r>
              <a:rPr lang="it-IT" sz="2400" baseline="-25000" smtClean="0"/>
              <a:t>0</a:t>
            </a:r>
            <a:r>
              <a:rPr lang="it-IT" sz="2400" smtClean="0"/>
              <a:t>=1 </a:t>
            </a:r>
          </a:p>
          <a:p>
            <a:pPr eaLnBrk="1" hangingPunct="1"/>
            <a:r>
              <a:rPr lang="it-IT" sz="2400" smtClean="0"/>
              <a:t>f(x) = x + e</a:t>
            </a:r>
            <a:r>
              <a:rPr lang="it-IT" sz="2400" baseline="30000" smtClean="0"/>
              <a:t>-x</a:t>
            </a:r>
            <a:r>
              <a:rPr lang="it-IT" sz="2400" smtClean="0"/>
              <a:t> cos x - 2</a:t>
            </a:r>
          </a:p>
          <a:p>
            <a:pPr eaLnBrk="1" hangingPunct="1"/>
            <a:r>
              <a:rPr lang="it-IT" sz="2400" smtClean="0"/>
              <a:t>f’(x) = 1 – e</a:t>
            </a:r>
            <a:r>
              <a:rPr lang="it-IT" sz="2400" baseline="30000" smtClean="0"/>
              <a:t>-x</a:t>
            </a:r>
            <a:r>
              <a:rPr lang="it-IT" sz="2400" smtClean="0"/>
              <a:t> cos x – e</a:t>
            </a:r>
            <a:r>
              <a:rPr lang="it-IT" sz="2400" baseline="30000" smtClean="0"/>
              <a:t>-x </a:t>
            </a:r>
            <a:r>
              <a:rPr lang="it-IT" sz="2400" smtClean="0"/>
              <a:t>sin x</a:t>
            </a:r>
            <a:endParaRPr lang="en-US" sz="2400" smtClean="0"/>
          </a:p>
        </p:txBody>
      </p:sp>
      <p:graphicFrame>
        <p:nvGraphicFramePr>
          <p:cNvPr id="27650" name="Object 4"/>
          <p:cNvGraphicFramePr>
            <a:graphicFrameLocks noGrp="1" noChangeAspect="1"/>
          </p:cNvGraphicFramePr>
          <p:nvPr>
            <p:ph sz="half" idx="2"/>
          </p:nvPr>
        </p:nvGraphicFramePr>
        <p:xfrm>
          <a:off x="382588" y="3581400"/>
          <a:ext cx="8455025" cy="2428875"/>
        </p:xfrm>
        <a:graphic>
          <a:graphicData uri="http://schemas.openxmlformats.org/presentationml/2006/ole">
            <p:oleObj spid="_x0000_s27653" name="Bitmap Image" r:id="rId3" imgW="4409524" imgH="1267002" progId="PBrush">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p:txBody>
          <a:bodyPr/>
          <a:lstStyle/>
          <a:p>
            <a:pPr eaLnBrk="1" hangingPunct="1">
              <a:lnSpc>
                <a:spcPct val="90000"/>
              </a:lnSpc>
            </a:pPr>
            <a:r>
              <a:rPr lang="es-ES" sz="2800" smtClean="0"/>
              <a:t>Metode Newton Raphson memerlukan perhitungan turunan fungsi f’(x).</a:t>
            </a:r>
          </a:p>
          <a:p>
            <a:pPr eaLnBrk="1" hangingPunct="1">
              <a:lnSpc>
                <a:spcPct val="90000"/>
              </a:lnSpc>
            </a:pPr>
            <a:r>
              <a:rPr lang="es-ES" sz="2800" smtClean="0"/>
              <a:t>Tidak semua fungsi mudah dicari turunannya terutama fungsi yang bentuknya rumit.</a:t>
            </a:r>
          </a:p>
          <a:p>
            <a:pPr eaLnBrk="1" hangingPunct="1">
              <a:lnSpc>
                <a:spcPct val="90000"/>
              </a:lnSpc>
            </a:pPr>
            <a:r>
              <a:rPr lang="es-ES" sz="2800" smtClean="0"/>
              <a:t>Turunan fungsi dapat dihilangkan dengan cara menggantinya dengan bentuk lain yang ekivalen</a:t>
            </a:r>
          </a:p>
          <a:p>
            <a:pPr eaLnBrk="1" hangingPunct="1">
              <a:lnSpc>
                <a:spcPct val="90000"/>
              </a:lnSpc>
            </a:pPr>
            <a:r>
              <a:rPr lang="es-ES" sz="2800" smtClean="0"/>
              <a:t>Modifikasi metode Newton Raphson dinamakan metode Secant.</a:t>
            </a:r>
          </a:p>
          <a:p>
            <a:pPr eaLnBrk="1" hangingPunct="1">
              <a:lnSpc>
                <a:spcPct val="90000"/>
              </a:lnSpc>
            </a:pPr>
            <a:endParaRPr lang="en-US" sz="2800" smtClean="0"/>
          </a:p>
        </p:txBody>
      </p:sp>
      <p:sp>
        <p:nvSpPr>
          <p:cNvPr id="63490" name="Rectangle 2"/>
          <p:cNvSpPr>
            <a:spLocks noGrp="1" noChangeArrowheads="1"/>
          </p:cNvSpPr>
          <p:nvPr>
            <p:ph type="title"/>
          </p:nvPr>
        </p:nvSpPr>
        <p:spPr/>
        <p:txBody>
          <a:bodyPr/>
          <a:lstStyle/>
          <a:p>
            <a:pPr eaLnBrk="1" hangingPunct="1"/>
            <a:r>
              <a:rPr lang="es-ES" b="1" smtClean="0"/>
              <a:t>Metode Secant</a:t>
            </a:r>
            <a:endParaRPr lang="en-US" b="1"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p:txBody>
          <a:bodyPr/>
          <a:lstStyle/>
          <a:p>
            <a:pPr marL="609600" indent="-609600" eaLnBrk="1" hangingPunct="1">
              <a:lnSpc>
                <a:spcPct val="80000"/>
              </a:lnSpc>
            </a:pPr>
            <a:r>
              <a:rPr lang="en-US" sz="2800" smtClean="0"/>
              <a:t>Definisikan fungsi F(x)</a:t>
            </a:r>
          </a:p>
          <a:p>
            <a:pPr marL="609600" indent="-609600" eaLnBrk="1" hangingPunct="1">
              <a:lnSpc>
                <a:spcPct val="80000"/>
              </a:lnSpc>
            </a:pPr>
            <a:r>
              <a:rPr lang="es-ES" sz="2800" smtClean="0"/>
              <a:t>Definisikan torelansi error (e) dan iterasi maksimum (n)</a:t>
            </a:r>
            <a:endParaRPr lang="en-US" sz="2800" smtClean="0"/>
          </a:p>
          <a:p>
            <a:pPr marL="609600" indent="-609600" eaLnBrk="1" hangingPunct="1">
              <a:lnSpc>
                <a:spcPct val="80000"/>
              </a:lnSpc>
            </a:pPr>
            <a:r>
              <a:rPr lang="es-ES" sz="2800" smtClean="0"/>
              <a:t>Masukkan dua nilai pendekatan awal yang di antaranya terdapat akar yaitu x0 dan x1, sebaiknya gunakan metode tabel atau grafis untuk menjamin titik pendakatannya adalah titik pendekatan yang konvergensinya pada akar persamaan yang diharapkan.</a:t>
            </a:r>
            <a:endParaRPr lang="en-US" sz="2800" smtClean="0"/>
          </a:p>
          <a:p>
            <a:pPr marL="609600" indent="-609600" eaLnBrk="1" hangingPunct="1">
              <a:lnSpc>
                <a:spcPct val="80000"/>
              </a:lnSpc>
            </a:pPr>
            <a:r>
              <a:rPr lang="es-ES" sz="2800" smtClean="0"/>
              <a:t>Hitung F(x0) dan F(x1) sebagai y0 dan y1</a:t>
            </a:r>
            <a:endParaRPr lang="en-US" sz="2800" smtClean="0"/>
          </a:p>
          <a:p>
            <a:pPr marL="609600" indent="-609600" eaLnBrk="1" hangingPunct="1">
              <a:lnSpc>
                <a:spcPct val="80000"/>
              </a:lnSpc>
            </a:pPr>
            <a:endParaRPr lang="en-US" sz="2800" smtClean="0"/>
          </a:p>
        </p:txBody>
      </p:sp>
      <p:sp>
        <p:nvSpPr>
          <p:cNvPr id="64514" name="Rectangle 2"/>
          <p:cNvSpPr>
            <a:spLocks noGrp="1" noChangeArrowheads="1"/>
          </p:cNvSpPr>
          <p:nvPr>
            <p:ph type="title"/>
          </p:nvPr>
        </p:nvSpPr>
        <p:spPr/>
        <p:txBody>
          <a:bodyPr/>
          <a:lstStyle/>
          <a:p>
            <a:pPr eaLnBrk="1" hangingPunct="1"/>
            <a:r>
              <a:rPr lang="es-ES" b="1" smtClean="0"/>
              <a:t>Algoritma Metode Secant :</a:t>
            </a:r>
            <a:endParaRPr lang="en-US" b="1"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3"/>
          <p:cNvSpPr>
            <a:spLocks noGrp="1" noChangeArrowheads="1"/>
          </p:cNvSpPr>
          <p:nvPr>
            <p:ph idx="1"/>
          </p:nvPr>
        </p:nvSpPr>
        <p:spPr/>
        <p:txBody>
          <a:bodyPr/>
          <a:lstStyle/>
          <a:p>
            <a:pPr marL="609600" indent="-609600" eaLnBrk="1" hangingPunct="1"/>
            <a:r>
              <a:rPr lang="en-US" dirty="0" err="1" smtClean="0"/>
              <a:t>Untuk</a:t>
            </a:r>
            <a:r>
              <a:rPr lang="en-US" dirty="0" smtClean="0"/>
              <a:t> </a:t>
            </a:r>
            <a:r>
              <a:rPr lang="en-US" dirty="0" err="1" smtClean="0"/>
              <a:t>iterasi</a:t>
            </a:r>
            <a:r>
              <a:rPr lang="en-US" dirty="0" smtClean="0"/>
              <a:t> I = 1 s/d n </a:t>
            </a:r>
            <a:r>
              <a:rPr lang="en-US" dirty="0" err="1" smtClean="0"/>
              <a:t>atau</a:t>
            </a:r>
            <a:r>
              <a:rPr lang="en-US" dirty="0" smtClean="0"/>
              <a:t> |F(xi)|</a:t>
            </a:r>
          </a:p>
          <a:p>
            <a:pPr marL="609600" indent="-609600" eaLnBrk="1" hangingPunct="1">
              <a:buFont typeface="Wingdings" pitchFamily="2" charset="2"/>
              <a:buNone/>
            </a:pPr>
            <a:r>
              <a:rPr lang="en-US" dirty="0" smtClean="0"/>
              <a:t>		</a:t>
            </a:r>
            <a:endParaRPr lang="en-US" dirty="0" smtClean="0"/>
          </a:p>
          <a:p>
            <a:pPr marL="609600" indent="-609600" eaLnBrk="1" hangingPunct="1">
              <a:buFont typeface="Wingdings" pitchFamily="2" charset="2"/>
              <a:buNone/>
            </a:pPr>
            <a:r>
              <a:rPr lang="en-US" dirty="0" smtClean="0"/>
              <a:t>	</a:t>
            </a:r>
            <a:r>
              <a:rPr lang="en-US" dirty="0" smtClean="0"/>
              <a:t>xi+1 </a:t>
            </a:r>
            <a:r>
              <a:rPr lang="en-US" dirty="0" smtClean="0"/>
              <a:t>=xi – </a:t>
            </a:r>
            <a:r>
              <a:rPr lang="en-US" dirty="0" err="1" smtClean="0"/>
              <a:t>yi</a:t>
            </a:r>
            <a:r>
              <a:rPr lang="en-US" dirty="0" smtClean="0"/>
              <a:t>             </a:t>
            </a:r>
          </a:p>
          <a:p>
            <a:pPr marL="609600" indent="-609600" eaLnBrk="1" hangingPunct="1">
              <a:buFont typeface="Wingdings" pitchFamily="2" charset="2"/>
              <a:buNone/>
            </a:pPr>
            <a:endParaRPr lang="en-US" dirty="0" smtClean="0"/>
          </a:p>
          <a:p>
            <a:pPr marL="609600" indent="-609600" eaLnBrk="1" hangingPunct="1">
              <a:buFont typeface="Wingdings" pitchFamily="2" charset="2"/>
              <a:buNone/>
            </a:pPr>
            <a:r>
              <a:rPr lang="en-US" dirty="0" smtClean="0"/>
              <a:t>     </a:t>
            </a:r>
            <a:endParaRPr lang="en-US" dirty="0" smtClean="0"/>
          </a:p>
          <a:p>
            <a:pPr marL="609600" indent="-609600" eaLnBrk="1" hangingPunct="1">
              <a:buFont typeface="Wingdings" pitchFamily="2" charset="2"/>
              <a:buNone/>
            </a:pPr>
            <a:r>
              <a:rPr lang="en-US" dirty="0" smtClean="0"/>
              <a:t>	</a:t>
            </a:r>
            <a:r>
              <a:rPr lang="en-US" dirty="0" err="1" smtClean="0"/>
              <a:t>hitung</a:t>
            </a:r>
            <a:r>
              <a:rPr lang="en-US" dirty="0" smtClean="0"/>
              <a:t> </a:t>
            </a:r>
            <a:r>
              <a:rPr lang="en-US" dirty="0" smtClean="0"/>
              <a:t>yi+1 = F(xi+1)</a:t>
            </a:r>
          </a:p>
          <a:p>
            <a:pPr marL="609600" indent="-609600" eaLnBrk="1" hangingPunct="1">
              <a:buNone/>
            </a:pPr>
            <a:endParaRPr lang="en-US" dirty="0" smtClean="0"/>
          </a:p>
          <a:p>
            <a:pPr marL="609600" indent="-609600" eaLnBrk="1" hangingPunct="1"/>
            <a:r>
              <a:rPr lang="en-US" dirty="0" err="1" smtClean="0"/>
              <a:t>Akar</a:t>
            </a:r>
            <a:r>
              <a:rPr lang="en-US" dirty="0" smtClean="0"/>
              <a:t> </a:t>
            </a:r>
            <a:r>
              <a:rPr lang="en-US" dirty="0" err="1" smtClean="0"/>
              <a:t>persamaan</a:t>
            </a:r>
            <a:r>
              <a:rPr lang="en-US" dirty="0" smtClean="0"/>
              <a:t> </a:t>
            </a:r>
            <a:r>
              <a:rPr lang="en-US" dirty="0" err="1" smtClean="0"/>
              <a:t>adalah</a:t>
            </a:r>
            <a:r>
              <a:rPr lang="en-US" dirty="0" smtClean="0"/>
              <a:t> </a:t>
            </a:r>
            <a:r>
              <a:rPr lang="en-US" dirty="0" err="1" smtClean="0"/>
              <a:t>nilai</a:t>
            </a:r>
            <a:r>
              <a:rPr lang="en-US" dirty="0" smtClean="0"/>
              <a:t> x yang </a:t>
            </a:r>
            <a:r>
              <a:rPr lang="en-US" dirty="0" err="1" smtClean="0"/>
              <a:t>terakhir</a:t>
            </a:r>
            <a:r>
              <a:rPr lang="en-US" dirty="0" smtClean="0"/>
              <a:t>.</a:t>
            </a:r>
          </a:p>
          <a:p>
            <a:pPr marL="609600" indent="-609600" eaLnBrk="1" hangingPunct="1"/>
            <a:endParaRPr lang="en-US" dirty="0" smtClean="0"/>
          </a:p>
        </p:txBody>
      </p:sp>
      <p:sp>
        <p:nvSpPr>
          <p:cNvPr id="38915" name="Rectangle 2"/>
          <p:cNvSpPr>
            <a:spLocks noGrp="1" noChangeArrowheads="1"/>
          </p:cNvSpPr>
          <p:nvPr>
            <p:ph type="title"/>
          </p:nvPr>
        </p:nvSpPr>
        <p:spPr/>
        <p:txBody>
          <a:bodyPr/>
          <a:lstStyle/>
          <a:p>
            <a:pPr eaLnBrk="1" hangingPunct="1"/>
            <a:r>
              <a:rPr lang="es-ES" b="1" smtClean="0"/>
              <a:t>Algoritma Metode Secant :</a:t>
            </a:r>
            <a:endParaRPr lang="en-US" b="1" smtClean="0"/>
          </a:p>
        </p:txBody>
      </p:sp>
      <p:sp>
        <p:nvSpPr>
          <p:cNvPr id="38917"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38914" name="Object 4"/>
          <p:cNvGraphicFramePr>
            <a:graphicFrameLocks noChangeAspect="1"/>
          </p:cNvGraphicFramePr>
          <p:nvPr/>
        </p:nvGraphicFramePr>
        <p:xfrm>
          <a:off x="3429000" y="1981200"/>
          <a:ext cx="1600200" cy="1233488"/>
        </p:xfrm>
        <a:graphic>
          <a:graphicData uri="http://schemas.openxmlformats.org/presentationml/2006/ole">
            <p:oleObj spid="_x0000_s38917" name="Equation" r:id="rId3" imgW="584246" imgH="444247"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0" y="0"/>
            <a:ext cx="7793037" cy="1462087"/>
          </a:xfrm>
        </p:spPr>
        <p:txBody>
          <a:bodyPr/>
          <a:lstStyle/>
          <a:p>
            <a:pPr eaLnBrk="1" hangingPunct="1"/>
            <a:r>
              <a:rPr lang="en-US" dirty="0" err="1" smtClean="0"/>
              <a:t>Contoh</a:t>
            </a:r>
            <a:r>
              <a:rPr lang="en-US" dirty="0" smtClean="0"/>
              <a:t> </a:t>
            </a:r>
            <a:r>
              <a:rPr lang="en-US" dirty="0" err="1" smtClean="0"/>
              <a:t>Soal</a:t>
            </a:r>
            <a:endParaRPr lang="en-US" dirty="0" smtClean="0"/>
          </a:p>
        </p:txBody>
      </p:sp>
      <p:sp>
        <p:nvSpPr>
          <p:cNvPr id="39940" name="Rectangle 3"/>
          <p:cNvSpPr>
            <a:spLocks noGrp="1" noChangeArrowheads="1"/>
          </p:cNvSpPr>
          <p:nvPr>
            <p:ph type="body" sz="half" idx="1"/>
          </p:nvPr>
        </p:nvSpPr>
        <p:spPr>
          <a:xfrm>
            <a:off x="0" y="1066800"/>
            <a:ext cx="3810000" cy="914400"/>
          </a:xfrm>
          <a:noFill/>
          <a:ln>
            <a:solidFill>
              <a:schemeClr val="hlink"/>
            </a:solidFill>
          </a:ln>
        </p:spPr>
        <p:txBody>
          <a:bodyPr/>
          <a:lstStyle/>
          <a:p>
            <a:pPr eaLnBrk="1" hangingPunct="1"/>
            <a:r>
              <a:rPr lang="sv-SE" sz="2400" dirty="0" smtClean="0"/>
              <a:t>Penyelesaian </a:t>
            </a:r>
          </a:p>
          <a:p>
            <a:pPr eaLnBrk="1" hangingPunct="1"/>
            <a:r>
              <a:rPr lang="sv-SE" sz="2400" dirty="0" smtClean="0"/>
              <a:t>x</a:t>
            </a:r>
            <a:r>
              <a:rPr lang="sv-SE" sz="2400" baseline="30000" dirty="0" smtClean="0"/>
              <a:t>2</a:t>
            </a:r>
            <a:r>
              <a:rPr lang="sv-SE" sz="2400" dirty="0" smtClean="0"/>
              <a:t> –(x + 1) e</a:t>
            </a:r>
            <a:r>
              <a:rPr lang="sv-SE" sz="2400" baseline="30000" dirty="0" smtClean="0"/>
              <a:t>-x</a:t>
            </a:r>
            <a:r>
              <a:rPr lang="sv-SE" sz="2400" dirty="0" smtClean="0"/>
              <a:t> = 0 ?</a:t>
            </a:r>
            <a:endParaRPr lang="en-US" sz="2400" dirty="0" smtClean="0"/>
          </a:p>
        </p:txBody>
      </p:sp>
      <p:graphicFrame>
        <p:nvGraphicFramePr>
          <p:cNvPr id="39938" name="Object 4"/>
          <p:cNvGraphicFramePr>
            <a:graphicFrameLocks noGrp="1" noChangeAspect="1"/>
          </p:cNvGraphicFramePr>
          <p:nvPr>
            <p:ph sz="half" idx="2"/>
          </p:nvPr>
        </p:nvGraphicFramePr>
        <p:xfrm>
          <a:off x="3886200" y="1143000"/>
          <a:ext cx="5038725" cy="5181600"/>
        </p:xfrm>
        <a:graphic>
          <a:graphicData uri="http://schemas.openxmlformats.org/presentationml/2006/ole">
            <p:oleObj spid="_x0000_s39941" name="Bitmap Image" r:id="rId3" imgW="3029373" imgH="3115110" progId="PBrush">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smtClean="0"/>
              <a:t>Contoh Soal</a:t>
            </a:r>
          </a:p>
        </p:txBody>
      </p:sp>
      <p:sp>
        <p:nvSpPr>
          <p:cNvPr id="67587" name="Rectangle 3"/>
          <p:cNvSpPr>
            <a:spLocks noGrp="1" noChangeArrowheads="1"/>
          </p:cNvSpPr>
          <p:nvPr>
            <p:ph type="body" sz="half" idx="1"/>
          </p:nvPr>
        </p:nvSpPr>
        <p:spPr>
          <a:xfrm>
            <a:off x="914400" y="1752600"/>
            <a:ext cx="7580313" cy="4114800"/>
          </a:xfrm>
        </p:spPr>
        <p:txBody>
          <a:bodyPr/>
          <a:lstStyle/>
          <a:p>
            <a:pPr eaLnBrk="1" hangingPunct="1"/>
            <a:r>
              <a:rPr lang="it-IT" sz="2000" smtClean="0"/>
              <a:t>Tentukan nilai minimal dari </a:t>
            </a:r>
            <a:r>
              <a:rPr lang="it-IT" sz="2000" i="1" smtClean="0"/>
              <a:t>f(x) = x</a:t>
            </a:r>
            <a:r>
              <a:rPr lang="it-IT" sz="1800" i="1" baseline="30000" smtClean="0"/>
              <a:t>2</a:t>
            </a:r>
            <a:r>
              <a:rPr lang="it-IT" sz="2000" i="1" smtClean="0"/>
              <a:t>-(x+1)e</a:t>
            </a:r>
            <a:r>
              <a:rPr lang="it-IT" sz="2000" i="1" baseline="30000" smtClean="0"/>
              <a:t>-2x</a:t>
            </a:r>
            <a:r>
              <a:rPr lang="it-IT" sz="2000" i="1" smtClean="0"/>
              <a:t>+1</a:t>
            </a:r>
            <a:r>
              <a:rPr lang="en-US" sz="2000" smtClean="0"/>
              <a:t> </a:t>
            </a:r>
          </a:p>
        </p:txBody>
      </p:sp>
      <p:pic>
        <p:nvPicPr>
          <p:cNvPr id="67588" name="Picture 4"/>
          <p:cNvPicPr>
            <a:picLocks noGrp="1" noChangeAspect="1" noChangeArrowheads="1"/>
          </p:cNvPicPr>
          <p:nvPr>
            <p:ph sz="half" idx="2"/>
          </p:nvPr>
        </p:nvPicPr>
        <p:blipFill>
          <a:blip r:embed="rId2"/>
          <a:srcRect/>
          <a:stretch>
            <a:fillRect/>
          </a:stretch>
        </p:blipFill>
        <p:spPr>
          <a:xfrm>
            <a:off x="1066800" y="2209800"/>
            <a:ext cx="6324600" cy="4103688"/>
          </a:xfrm>
          <a:noFill/>
        </p:spPr>
      </p:pic>
      <p:sp>
        <p:nvSpPr>
          <p:cNvPr id="67589" name="Rectangle 6"/>
          <p:cNvSpPr>
            <a:spLocks noChangeArrowheads="1"/>
          </p:cNvSpPr>
          <p:nvPr/>
        </p:nvSpPr>
        <p:spPr bwMode="auto">
          <a:xfrm>
            <a:off x="1447800" y="6491288"/>
            <a:ext cx="4484688" cy="366712"/>
          </a:xfrm>
          <a:prstGeom prst="rect">
            <a:avLst/>
          </a:prstGeom>
          <a:noFill/>
          <a:ln w="9525" algn="ctr">
            <a:noFill/>
            <a:miter lim="800000"/>
            <a:headEnd/>
            <a:tailEnd/>
          </a:ln>
        </p:spPr>
        <p:txBody>
          <a:bodyPr wrap="none" anchor="ctr">
            <a:spAutoFit/>
          </a:bodyPr>
          <a:lstStyle/>
          <a:p>
            <a:pPr algn="just" eaLnBrk="1" hangingPunct="1"/>
            <a:r>
              <a:rPr lang="it-IT"/>
              <a:t>nilai minimal terletak antara –0.4 dan –0.2</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62" name="Object 4"/>
          <p:cNvGraphicFramePr>
            <a:graphicFrameLocks noGrp="1" noChangeAspect="1"/>
          </p:cNvGraphicFramePr>
          <p:nvPr>
            <p:ph idx="1"/>
          </p:nvPr>
        </p:nvGraphicFramePr>
        <p:xfrm>
          <a:off x="457200" y="1066800"/>
          <a:ext cx="8305800" cy="4643438"/>
        </p:xfrm>
        <a:graphic>
          <a:graphicData uri="http://schemas.openxmlformats.org/presentationml/2006/ole">
            <p:oleObj spid="_x0000_s40965" name="Bitmap Image" r:id="rId3" imgW="4277322" imgH="2390476" progId="PBrush">
              <p:embed/>
            </p:oleObj>
          </a:graphicData>
        </a:graphic>
      </p:graphicFrame>
      <p:sp>
        <p:nvSpPr>
          <p:cNvPr id="40963" name="Rectangle 5"/>
          <p:cNvSpPr>
            <a:spLocks noGrp="1" noChangeArrowheads="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idx="1"/>
          </p:nvPr>
        </p:nvSpPr>
        <p:spPr/>
        <p:txBody>
          <a:bodyPr/>
          <a:lstStyle/>
          <a:p>
            <a:pPr eaLnBrk="1" hangingPunct="1"/>
            <a:r>
              <a:rPr lang="en-US" dirty="0" err="1" smtClean="0"/>
              <a:t>Diketahui</a:t>
            </a:r>
            <a:r>
              <a:rPr lang="en-US" dirty="0" smtClean="0"/>
              <a:t> </a:t>
            </a:r>
            <a:r>
              <a:rPr lang="en-US" dirty="0" err="1" smtClean="0"/>
              <a:t>lingkaran</a:t>
            </a:r>
            <a:r>
              <a:rPr lang="en-US" dirty="0" smtClean="0"/>
              <a:t> x</a:t>
            </a:r>
            <a:r>
              <a:rPr lang="en-US" baseline="30000" dirty="0" smtClean="0"/>
              <a:t>2</a:t>
            </a:r>
            <a:r>
              <a:rPr lang="en-US" dirty="0" smtClean="0"/>
              <a:t>+y</a:t>
            </a:r>
            <a:r>
              <a:rPr lang="en-US" baseline="30000" dirty="0" smtClean="0"/>
              <a:t>2</a:t>
            </a:r>
            <a:r>
              <a:rPr lang="en-US" dirty="0" smtClean="0"/>
              <a:t>=2 </a:t>
            </a:r>
            <a:r>
              <a:rPr lang="en-US" dirty="0" err="1" smtClean="0"/>
              <a:t>dan</a:t>
            </a:r>
            <a:r>
              <a:rPr lang="en-US" dirty="0" smtClean="0"/>
              <a:t> </a:t>
            </a:r>
            <a:r>
              <a:rPr lang="en-US" dirty="0" err="1" smtClean="0"/>
              <a:t>hiperbola</a:t>
            </a:r>
            <a:r>
              <a:rPr lang="en-US" dirty="0" smtClean="0"/>
              <a:t> x</a:t>
            </a:r>
            <a:r>
              <a:rPr lang="en-US" baseline="30000" dirty="0" smtClean="0"/>
              <a:t>2</a:t>
            </a:r>
            <a:r>
              <a:rPr lang="en-US" dirty="0" smtClean="0"/>
              <a:t>-y</a:t>
            </a:r>
            <a:r>
              <a:rPr lang="en-US" baseline="30000" dirty="0" smtClean="0"/>
              <a:t>2</a:t>
            </a:r>
            <a:r>
              <a:rPr lang="en-US" dirty="0" smtClean="0"/>
              <a:t>=1. </a:t>
            </a:r>
            <a:endParaRPr lang="en-US" dirty="0" smtClean="0"/>
          </a:p>
          <a:p>
            <a:pPr eaLnBrk="1" hangingPunct="1"/>
            <a:r>
              <a:rPr lang="en-US" dirty="0" err="1" smtClean="0"/>
              <a:t>Tentukan</a:t>
            </a:r>
            <a:r>
              <a:rPr lang="en-US" dirty="0" smtClean="0"/>
              <a:t> </a:t>
            </a:r>
            <a:r>
              <a:rPr lang="en-US" dirty="0" err="1" smtClean="0"/>
              <a:t>titik</a:t>
            </a:r>
            <a:r>
              <a:rPr lang="en-US" dirty="0" smtClean="0"/>
              <a:t> </a:t>
            </a:r>
            <a:r>
              <a:rPr lang="en-US" dirty="0" err="1" smtClean="0"/>
              <a:t>potong</a:t>
            </a:r>
            <a:r>
              <a:rPr lang="en-US" dirty="0" smtClean="0"/>
              <a:t> </a:t>
            </a:r>
            <a:r>
              <a:rPr lang="en-US" dirty="0" err="1" smtClean="0"/>
              <a:t>kedua</a:t>
            </a:r>
            <a:r>
              <a:rPr lang="en-US" dirty="0" smtClean="0"/>
              <a:t> </a:t>
            </a:r>
            <a:r>
              <a:rPr lang="en-US" dirty="0" err="1" smtClean="0"/>
              <a:t>kurva</a:t>
            </a:r>
            <a:r>
              <a:rPr lang="en-US" dirty="0" smtClean="0"/>
              <a:t> </a:t>
            </a:r>
            <a:r>
              <a:rPr lang="en-US" dirty="0" err="1" smtClean="0"/>
              <a:t>dengan</a:t>
            </a:r>
            <a:r>
              <a:rPr lang="en-US" dirty="0" smtClean="0"/>
              <a:t> </a:t>
            </a:r>
            <a:r>
              <a:rPr lang="en-US" dirty="0" err="1" smtClean="0"/>
              <a:t>metode</a:t>
            </a:r>
            <a:r>
              <a:rPr lang="en-US" dirty="0" smtClean="0"/>
              <a:t> </a:t>
            </a:r>
            <a:r>
              <a:rPr lang="en-US" dirty="0" err="1" smtClean="0"/>
              <a:t>iterasi</a:t>
            </a:r>
            <a:r>
              <a:rPr lang="en-US" dirty="0" smtClean="0"/>
              <a:t> </a:t>
            </a:r>
            <a:r>
              <a:rPr lang="en-US" dirty="0" err="1" smtClean="0"/>
              <a:t>sederhana</a:t>
            </a:r>
            <a:r>
              <a:rPr lang="en-US" dirty="0" smtClean="0"/>
              <a:t> </a:t>
            </a:r>
            <a:r>
              <a:rPr lang="en-US" dirty="0" err="1" smtClean="0"/>
              <a:t>dan</a:t>
            </a:r>
            <a:r>
              <a:rPr lang="en-US" dirty="0" smtClean="0"/>
              <a:t> secant </a:t>
            </a:r>
            <a:r>
              <a:rPr lang="en-US" dirty="0" smtClean="0"/>
              <a:t>!</a:t>
            </a:r>
            <a:endParaRPr lang="en-US" dirty="0" smtClean="0"/>
          </a:p>
          <a:p>
            <a:pPr eaLnBrk="1" hangingPunct="1"/>
            <a:endParaRPr lang="en-US" dirty="0" smtClean="0"/>
          </a:p>
        </p:txBody>
      </p:sp>
      <p:sp>
        <p:nvSpPr>
          <p:cNvPr id="73730" name="Rectangle 2"/>
          <p:cNvSpPr>
            <a:spLocks noGrp="1" noChangeArrowheads="1"/>
          </p:cNvSpPr>
          <p:nvPr>
            <p:ph type="title"/>
          </p:nvPr>
        </p:nvSpPr>
        <p:spPr/>
        <p:txBody>
          <a:bodyPr/>
          <a:lstStyle/>
          <a:p>
            <a:pPr eaLnBrk="1" hangingPunct="1"/>
            <a:r>
              <a:rPr lang="en-US" dirty="0" smtClean="0"/>
              <a:t>TUGAS.</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p:txBody>
          <a:bodyPr/>
          <a:lstStyle/>
          <a:p>
            <a:pPr eaLnBrk="1" hangingPunct="1"/>
            <a:r>
              <a:rPr lang="en-US" sz="2800" dirty="0" err="1" smtClean="0"/>
              <a:t>Metode</a:t>
            </a:r>
            <a:r>
              <a:rPr lang="en-US" sz="2800" dirty="0" smtClean="0"/>
              <a:t> </a:t>
            </a:r>
            <a:r>
              <a:rPr lang="en-US" sz="2800" dirty="0" err="1" smtClean="0"/>
              <a:t>Tertutup</a:t>
            </a:r>
            <a:endParaRPr lang="en-US" sz="2800" dirty="0" smtClean="0"/>
          </a:p>
          <a:p>
            <a:pPr lvl="1" eaLnBrk="1" hangingPunct="1"/>
            <a:r>
              <a:rPr lang="en-US" sz="2400" dirty="0" err="1" smtClean="0"/>
              <a:t>Mencari</a:t>
            </a:r>
            <a:r>
              <a:rPr lang="en-US" sz="2400" dirty="0" smtClean="0"/>
              <a:t> </a:t>
            </a:r>
            <a:r>
              <a:rPr lang="en-US" sz="2400" dirty="0" err="1" smtClean="0"/>
              <a:t>akar</a:t>
            </a:r>
            <a:r>
              <a:rPr lang="en-US" sz="2400" dirty="0" smtClean="0"/>
              <a:t> </a:t>
            </a:r>
            <a:r>
              <a:rPr lang="en-US" sz="2400" dirty="0" err="1" smtClean="0"/>
              <a:t>pada</a:t>
            </a:r>
            <a:r>
              <a:rPr lang="en-US" sz="2400" dirty="0" smtClean="0"/>
              <a:t> range [</a:t>
            </a:r>
            <a:r>
              <a:rPr lang="en-US" sz="2400" dirty="0" err="1" smtClean="0"/>
              <a:t>a,b</a:t>
            </a:r>
            <a:r>
              <a:rPr lang="en-US" sz="2400" dirty="0" smtClean="0"/>
              <a:t>] </a:t>
            </a:r>
            <a:r>
              <a:rPr lang="en-US" sz="2400" dirty="0" err="1" smtClean="0"/>
              <a:t>tertentu</a:t>
            </a:r>
            <a:endParaRPr lang="en-US" sz="2400" dirty="0" smtClean="0"/>
          </a:p>
          <a:p>
            <a:pPr lvl="1" eaLnBrk="1" hangingPunct="1"/>
            <a:r>
              <a:rPr lang="en-US" sz="2400" dirty="0" err="1" smtClean="0"/>
              <a:t>Dalam</a:t>
            </a:r>
            <a:r>
              <a:rPr lang="en-US" sz="2400" dirty="0" smtClean="0"/>
              <a:t> range[</a:t>
            </a:r>
            <a:r>
              <a:rPr lang="en-US" sz="2400" dirty="0" err="1" smtClean="0"/>
              <a:t>a,b</a:t>
            </a:r>
            <a:r>
              <a:rPr lang="en-US" sz="2400" dirty="0" smtClean="0"/>
              <a:t>] </a:t>
            </a:r>
            <a:r>
              <a:rPr lang="en-US" sz="2400" dirty="0" err="1" smtClean="0"/>
              <a:t>dipastikan</a:t>
            </a:r>
            <a:r>
              <a:rPr lang="en-US" sz="2400" dirty="0" smtClean="0"/>
              <a:t> </a:t>
            </a:r>
            <a:r>
              <a:rPr lang="en-US" sz="2400" dirty="0" err="1" smtClean="0"/>
              <a:t>terdapat</a:t>
            </a:r>
            <a:r>
              <a:rPr lang="en-US" sz="2400" dirty="0" smtClean="0"/>
              <a:t> </a:t>
            </a:r>
            <a:r>
              <a:rPr lang="en-US" sz="2400" dirty="0" err="1" smtClean="0"/>
              <a:t>satu</a:t>
            </a:r>
            <a:r>
              <a:rPr lang="en-US" sz="2400" dirty="0" smtClean="0"/>
              <a:t> </a:t>
            </a:r>
            <a:r>
              <a:rPr lang="en-US" sz="2400" dirty="0" err="1" smtClean="0"/>
              <a:t>akar</a:t>
            </a:r>
            <a:endParaRPr lang="en-US" sz="2400" dirty="0" smtClean="0"/>
          </a:p>
          <a:p>
            <a:pPr eaLnBrk="1" hangingPunct="1"/>
            <a:endParaRPr lang="en-US" sz="2800" dirty="0" smtClean="0"/>
          </a:p>
          <a:p>
            <a:pPr eaLnBrk="1" hangingPunct="1"/>
            <a:r>
              <a:rPr lang="en-US" sz="2800" dirty="0" err="1" smtClean="0"/>
              <a:t>Metode</a:t>
            </a:r>
            <a:r>
              <a:rPr lang="en-US" sz="2800" dirty="0" smtClean="0"/>
              <a:t> Terbuka</a:t>
            </a:r>
          </a:p>
          <a:p>
            <a:pPr lvl="1" eaLnBrk="1" hangingPunct="1"/>
            <a:r>
              <a:rPr lang="en-US" sz="2400" dirty="0" err="1" smtClean="0"/>
              <a:t>Diperlukan</a:t>
            </a:r>
            <a:r>
              <a:rPr lang="en-US" sz="2400" dirty="0" smtClean="0"/>
              <a:t> </a:t>
            </a:r>
            <a:r>
              <a:rPr lang="en-US" sz="2400" dirty="0" err="1" smtClean="0"/>
              <a:t>tebakan</a:t>
            </a:r>
            <a:r>
              <a:rPr lang="en-US" sz="2400" dirty="0" smtClean="0"/>
              <a:t> </a:t>
            </a:r>
            <a:r>
              <a:rPr lang="en-US" sz="2400" dirty="0" err="1" smtClean="0"/>
              <a:t>awal</a:t>
            </a:r>
            <a:endParaRPr lang="en-US" sz="2400" dirty="0" smtClean="0"/>
          </a:p>
          <a:p>
            <a:pPr lvl="1" eaLnBrk="1" hangingPunct="1"/>
            <a:r>
              <a:rPr lang="en-US" sz="2400" dirty="0" err="1" smtClean="0"/>
              <a:t>x</a:t>
            </a:r>
            <a:r>
              <a:rPr lang="en-US" sz="2400" baseline="-25000" dirty="0" err="1" smtClean="0"/>
              <a:t>n</a:t>
            </a:r>
            <a:r>
              <a:rPr lang="en-US" sz="2400" dirty="0" smtClean="0"/>
              <a:t> </a:t>
            </a:r>
            <a:r>
              <a:rPr lang="en-US" sz="2400" dirty="0" err="1" smtClean="0"/>
              <a:t>dipakai</a:t>
            </a:r>
            <a:r>
              <a:rPr lang="en-US" sz="2400" dirty="0" smtClean="0"/>
              <a:t> </a:t>
            </a:r>
            <a:r>
              <a:rPr lang="en-US" sz="2400" dirty="0" err="1" smtClean="0"/>
              <a:t>untuk</a:t>
            </a:r>
            <a:r>
              <a:rPr lang="en-US" sz="2400" dirty="0" smtClean="0"/>
              <a:t> </a:t>
            </a:r>
            <a:r>
              <a:rPr lang="en-US" sz="2400" dirty="0" err="1" smtClean="0"/>
              <a:t>menghitung</a:t>
            </a:r>
            <a:r>
              <a:rPr lang="en-US" sz="2400" dirty="0" smtClean="0"/>
              <a:t> x</a:t>
            </a:r>
            <a:r>
              <a:rPr lang="en-US" sz="2400" baseline="-25000" dirty="0" smtClean="0"/>
              <a:t>n+1</a:t>
            </a:r>
          </a:p>
        </p:txBody>
      </p:sp>
      <p:sp>
        <p:nvSpPr>
          <p:cNvPr id="48130" name="Rectangle 2"/>
          <p:cNvSpPr>
            <a:spLocks noGrp="1" noChangeArrowheads="1"/>
          </p:cNvSpPr>
          <p:nvPr>
            <p:ph type="title"/>
          </p:nvPr>
        </p:nvSpPr>
        <p:spPr/>
        <p:txBody>
          <a:bodyPr>
            <a:normAutofit fontScale="90000"/>
          </a:bodyPr>
          <a:lstStyle/>
          <a:p>
            <a:pPr eaLnBrk="1" hangingPunct="1"/>
            <a:r>
              <a:rPr lang="en-US" smtClean="0"/>
              <a:t>Penyelesaian Persamaan Non Linier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err="1"/>
              <a:t>Tidak</a:t>
            </a:r>
            <a:r>
              <a:rPr lang="en-US" dirty="0"/>
              <a:t> </a:t>
            </a:r>
            <a:r>
              <a:rPr lang="en-US" dirty="0" err="1"/>
              <a:t>seperti</a:t>
            </a:r>
            <a:r>
              <a:rPr lang="en-US" dirty="0"/>
              <a:t> </a:t>
            </a:r>
            <a:r>
              <a:rPr lang="en-US" dirty="0" err="1"/>
              <a:t>pada</a:t>
            </a:r>
            <a:r>
              <a:rPr lang="en-US" dirty="0"/>
              <a:t> </a:t>
            </a:r>
            <a:r>
              <a:rPr lang="en-US" dirty="0" err="1"/>
              <a:t>metode</a:t>
            </a:r>
            <a:r>
              <a:rPr lang="en-US" dirty="0"/>
              <a:t> </a:t>
            </a:r>
            <a:r>
              <a:rPr lang="en-US" dirty="0" err="1"/>
              <a:t>tertutup</a:t>
            </a:r>
            <a:r>
              <a:rPr lang="en-US" dirty="0"/>
              <a:t>, </a:t>
            </a:r>
            <a:r>
              <a:rPr lang="en-US" dirty="0" err="1"/>
              <a:t>metode</a:t>
            </a:r>
            <a:r>
              <a:rPr lang="en-US" dirty="0"/>
              <a:t> </a:t>
            </a:r>
            <a:r>
              <a:rPr lang="en-US" dirty="0" err="1"/>
              <a:t>terbuka</a:t>
            </a:r>
            <a:r>
              <a:rPr lang="en-US" dirty="0"/>
              <a:t> </a:t>
            </a:r>
            <a:r>
              <a:rPr lang="en-US" dirty="0" err="1"/>
              <a:t>tidak</a:t>
            </a:r>
            <a:r>
              <a:rPr lang="en-US" dirty="0"/>
              <a:t> </a:t>
            </a:r>
            <a:r>
              <a:rPr lang="en-US" dirty="0" err="1"/>
              <a:t>memerlukan</a:t>
            </a:r>
            <a:r>
              <a:rPr lang="en-US" dirty="0"/>
              <a:t> </a:t>
            </a:r>
            <a:r>
              <a:rPr lang="en-US" dirty="0" err="1"/>
              <a:t>selang</a:t>
            </a:r>
            <a:r>
              <a:rPr lang="en-US" dirty="0"/>
              <a:t> yang </a:t>
            </a:r>
            <a:r>
              <a:rPr lang="en-US" dirty="0" err="1"/>
              <a:t>mengurung</a:t>
            </a:r>
            <a:r>
              <a:rPr lang="en-US" dirty="0"/>
              <a:t> </a:t>
            </a:r>
            <a:r>
              <a:rPr lang="en-US" dirty="0" err="1"/>
              <a:t>akar</a:t>
            </a:r>
            <a:r>
              <a:rPr lang="en-US" dirty="0"/>
              <a:t>. </a:t>
            </a:r>
            <a:endParaRPr lang="en-US" dirty="0" smtClean="0"/>
          </a:p>
          <a:p>
            <a:r>
              <a:rPr lang="en-US" dirty="0" smtClean="0"/>
              <a:t>Yang </a:t>
            </a:r>
            <a:r>
              <a:rPr lang="en-US" dirty="0" err="1"/>
              <a:t>diperlukan</a:t>
            </a:r>
            <a:r>
              <a:rPr lang="en-US" dirty="0"/>
              <a:t> </a:t>
            </a:r>
            <a:r>
              <a:rPr lang="en-US" dirty="0" err="1"/>
              <a:t>hanya</a:t>
            </a:r>
            <a:r>
              <a:rPr lang="en-US" dirty="0"/>
              <a:t> </a:t>
            </a:r>
            <a:r>
              <a:rPr lang="en-US" dirty="0" err="1"/>
              <a:t>sebuah</a:t>
            </a:r>
            <a:r>
              <a:rPr lang="en-US" dirty="0"/>
              <a:t> </a:t>
            </a:r>
            <a:r>
              <a:rPr lang="en-US" dirty="0" err="1"/>
              <a:t>tebakan</a:t>
            </a:r>
            <a:r>
              <a:rPr lang="en-US" dirty="0"/>
              <a:t> </a:t>
            </a:r>
            <a:r>
              <a:rPr lang="en-US" dirty="0" err="1"/>
              <a:t>awal</a:t>
            </a:r>
            <a:r>
              <a:rPr lang="en-US" dirty="0"/>
              <a:t> </a:t>
            </a:r>
            <a:r>
              <a:rPr lang="en-US" dirty="0" err="1"/>
              <a:t>akar</a:t>
            </a:r>
            <a:r>
              <a:rPr lang="en-US" dirty="0"/>
              <a:t> </a:t>
            </a:r>
            <a:r>
              <a:rPr lang="en-US" dirty="0" err="1"/>
              <a:t>atau</a:t>
            </a:r>
            <a:r>
              <a:rPr lang="en-US" dirty="0"/>
              <a:t> </a:t>
            </a:r>
            <a:r>
              <a:rPr lang="en-US" dirty="0" err="1"/>
              <a:t>dua</a:t>
            </a:r>
            <a:r>
              <a:rPr lang="en-US" dirty="0"/>
              <a:t> </a:t>
            </a:r>
            <a:r>
              <a:rPr lang="en-US" dirty="0" err="1"/>
              <a:t>buah</a:t>
            </a:r>
            <a:r>
              <a:rPr lang="en-US" dirty="0"/>
              <a:t> </a:t>
            </a:r>
            <a:r>
              <a:rPr lang="en-US" dirty="0" err="1"/>
              <a:t>tebakan</a:t>
            </a:r>
            <a:r>
              <a:rPr lang="en-US" dirty="0"/>
              <a:t> yang </a:t>
            </a:r>
            <a:r>
              <a:rPr lang="en-US" dirty="0" err="1"/>
              <a:t>tidak</a:t>
            </a:r>
            <a:r>
              <a:rPr lang="en-US" dirty="0"/>
              <a:t> </a:t>
            </a:r>
            <a:r>
              <a:rPr lang="en-US" dirty="0" err="1"/>
              <a:t>perlu</a:t>
            </a:r>
            <a:r>
              <a:rPr lang="en-US" dirty="0"/>
              <a:t> </a:t>
            </a:r>
            <a:r>
              <a:rPr lang="en-US" dirty="0" err="1"/>
              <a:t>mengurung</a:t>
            </a:r>
            <a:r>
              <a:rPr lang="en-US" dirty="0"/>
              <a:t> </a:t>
            </a:r>
            <a:r>
              <a:rPr lang="en-US" dirty="0" err="1"/>
              <a:t>akar</a:t>
            </a:r>
            <a:r>
              <a:rPr lang="en-US" dirty="0"/>
              <a:t>. </a:t>
            </a:r>
            <a:endParaRPr lang="en-US" dirty="0" smtClean="0"/>
          </a:p>
          <a:p>
            <a:r>
              <a:rPr lang="en-US" dirty="0" err="1" smtClean="0"/>
              <a:t>Inilah</a:t>
            </a:r>
            <a:r>
              <a:rPr lang="en-US" dirty="0" smtClean="0"/>
              <a:t> </a:t>
            </a:r>
            <a:r>
              <a:rPr lang="en-US" dirty="0" err="1"/>
              <a:t>alasan</a:t>
            </a:r>
            <a:r>
              <a:rPr lang="en-US" dirty="0"/>
              <a:t> </a:t>
            </a:r>
            <a:r>
              <a:rPr lang="en-US" dirty="0" err="1"/>
              <a:t>mengapa</a:t>
            </a:r>
            <a:r>
              <a:rPr lang="en-US" dirty="0"/>
              <a:t> </a:t>
            </a:r>
            <a:r>
              <a:rPr lang="en-US" dirty="0" err="1"/>
              <a:t>metodenya</a:t>
            </a:r>
            <a:r>
              <a:rPr lang="en-US" dirty="0"/>
              <a:t> </a:t>
            </a:r>
            <a:r>
              <a:rPr lang="en-US" dirty="0" err="1"/>
              <a:t>dinamakan</a:t>
            </a:r>
            <a:r>
              <a:rPr lang="en-US" dirty="0"/>
              <a:t> </a:t>
            </a:r>
            <a:r>
              <a:rPr lang="en-US" dirty="0" err="1"/>
              <a:t>metode</a:t>
            </a:r>
            <a:r>
              <a:rPr lang="en-US" dirty="0"/>
              <a:t> </a:t>
            </a:r>
            <a:r>
              <a:rPr lang="en-US" dirty="0" err="1"/>
              <a:t>terbuka</a:t>
            </a:r>
            <a:r>
              <a:rPr lang="en-US" dirty="0"/>
              <a:t>. </a:t>
            </a:r>
            <a:endParaRPr lang="en-US" dirty="0" smtClean="0"/>
          </a:p>
          <a:p>
            <a:r>
              <a:rPr lang="en-US" dirty="0" err="1" smtClean="0"/>
              <a:t>Hampiran</a:t>
            </a:r>
            <a:r>
              <a:rPr lang="en-US" dirty="0" smtClean="0"/>
              <a:t> </a:t>
            </a:r>
            <a:r>
              <a:rPr lang="en-US" dirty="0" err="1"/>
              <a:t>akar</a:t>
            </a:r>
            <a:r>
              <a:rPr lang="en-US" dirty="0"/>
              <a:t> </a:t>
            </a:r>
            <a:r>
              <a:rPr lang="en-US" dirty="0" err="1"/>
              <a:t>sekarang</a:t>
            </a:r>
            <a:r>
              <a:rPr lang="en-US" dirty="0"/>
              <a:t> </a:t>
            </a:r>
            <a:r>
              <a:rPr lang="en-US" dirty="0" err="1"/>
              <a:t>didasarkan</a:t>
            </a:r>
            <a:r>
              <a:rPr lang="en-US" dirty="0"/>
              <a:t> </a:t>
            </a:r>
            <a:r>
              <a:rPr lang="en-US" dirty="0" err="1"/>
              <a:t>pada</a:t>
            </a:r>
            <a:r>
              <a:rPr lang="en-US" dirty="0"/>
              <a:t> </a:t>
            </a:r>
            <a:r>
              <a:rPr lang="en-US" dirty="0" err="1"/>
              <a:t>hampiran</a:t>
            </a:r>
            <a:r>
              <a:rPr lang="en-US" dirty="0"/>
              <a:t> </a:t>
            </a:r>
            <a:r>
              <a:rPr lang="en-US" dirty="0" err="1"/>
              <a:t>akar</a:t>
            </a:r>
            <a:r>
              <a:rPr lang="en-US" dirty="0"/>
              <a:t> </a:t>
            </a:r>
            <a:r>
              <a:rPr lang="en-US" dirty="0" err="1"/>
              <a:t>sebelumnya</a:t>
            </a:r>
            <a:r>
              <a:rPr lang="en-US" dirty="0"/>
              <a:t> </a:t>
            </a:r>
            <a:r>
              <a:rPr lang="en-US" dirty="0" err="1"/>
              <a:t>melalui</a:t>
            </a:r>
            <a:r>
              <a:rPr lang="en-US" dirty="0"/>
              <a:t> </a:t>
            </a:r>
            <a:r>
              <a:rPr lang="en-US" dirty="0" err="1"/>
              <a:t>prosedur</a:t>
            </a:r>
            <a:r>
              <a:rPr lang="en-US" dirty="0"/>
              <a:t> </a:t>
            </a:r>
            <a:r>
              <a:rPr lang="en-US" dirty="0" err="1" smtClean="0"/>
              <a:t>iterasi</a:t>
            </a:r>
            <a:r>
              <a:rPr lang="en-US" dirty="0" smtClean="0"/>
              <a:t> (</a:t>
            </a:r>
            <a:r>
              <a:rPr lang="en-US" dirty="0" err="1" smtClean="0"/>
              <a:t>lelaran</a:t>
            </a:r>
            <a:r>
              <a:rPr lang="en-US" dirty="0" smtClean="0"/>
              <a:t>). </a:t>
            </a:r>
            <a:endParaRPr lang="en-US" dirty="0"/>
          </a:p>
        </p:txBody>
      </p:sp>
      <p:sp>
        <p:nvSpPr>
          <p:cNvPr id="3" name="Title 2"/>
          <p:cNvSpPr>
            <a:spLocks noGrp="1"/>
          </p:cNvSpPr>
          <p:nvPr>
            <p:ph type="title"/>
          </p:nvPr>
        </p:nvSpPr>
        <p:spPr/>
        <p:txBody>
          <a:bodyPr/>
          <a:lstStyle/>
          <a:p>
            <a:r>
              <a:rPr lang="en-US" dirty="0" err="1" smtClean="0"/>
              <a:t>Metode</a:t>
            </a:r>
            <a:r>
              <a:rPr lang="en-US" dirty="0" smtClean="0"/>
              <a:t> Terbuka</a:t>
            </a:r>
            <a:endParaRPr lang="en-US" dirty="0"/>
          </a:p>
        </p:txBody>
      </p:sp>
    </p:spTree>
    <p:extLst>
      <p:ext uri="{BB962C8B-B14F-4D97-AF65-F5344CB8AC3E}">
        <p14:creationId xmlns:p14="http://schemas.microsoft.com/office/powerpoint/2010/main" xmlns="" val="715010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p:txBody>
          <a:bodyPr/>
          <a:lstStyle/>
          <a:p>
            <a:pPr eaLnBrk="1" hangingPunct="1"/>
            <a:r>
              <a:rPr lang="en-US" sz="2800" dirty="0" err="1" smtClean="0"/>
              <a:t>Metode</a:t>
            </a:r>
            <a:r>
              <a:rPr lang="en-US" sz="2800" dirty="0"/>
              <a:t> </a:t>
            </a:r>
            <a:r>
              <a:rPr lang="en-US" sz="2800" dirty="0" err="1" smtClean="0"/>
              <a:t>ini</a:t>
            </a:r>
            <a:r>
              <a:rPr lang="en-US" sz="2800" dirty="0" smtClean="0"/>
              <a:t> </a:t>
            </a:r>
            <a:r>
              <a:rPr lang="en-US" sz="2800" dirty="0" err="1" smtClean="0"/>
              <a:t>disebut</a:t>
            </a:r>
            <a:r>
              <a:rPr lang="en-US" sz="2800" dirty="0" smtClean="0"/>
              <a:t> </a:t>
            </a:r>
            <a:r>
              <a:rPr lang="en-US" sz="2800" dirty="0" err="1" smtClean="0"/>
              <a:t>juga</a:t>
            </a:r>
            <a:r>
              <a:rPr lang="en-US" sz="2800" dirty="0" smtClean="0"/>
              <a:t> </a:t>
            </a:r>
            <a:r>
              <a:rPr lang="en-US" sz="2800" dirty="0" err="1" smtClean="0"/>
              <a:t>metode</a:t>
            </a:r>
            <a:r>
              <a:rPr lang="en-US" sz="2800" dirty="0" smtClean="0"/>
              <a:t> </a:t>
            </a:r>
            <a:r>
              <a:rPr lang="en-US" sz="2800" dirty="0" err="1" smtClean="0"/>
              <a:t>iterasi</a:t>
            </a:r>
            <a:r>
              <a:rPr lang="en-US" sz="2800" dirty="0" smtClean="0"/>
              <a:t> </a:t>
            </a:r>
            <a:r>
              <a:rPr lang="en-US" sz="2800" dirty="0" err="1" smtClean="0"/>
              <a:t>sederhana</a:t>
            </a:r>
            <a:r>
              <a:rPr lang="en-US" sz="2800" dirty="0" smtClean="0"/>
              <a:t>, </a:t>
            </a:r>
            <a:r>
              <a:rPr lang="en-US" sz="2800" dirty="0" err="1" smtClean="0"/>
              <a:t>adalah</a:t>
            </a:r>
            <a:r>
              <a:rPr lang="en-US" sz="2800" dirty="0" smtClean="0"/>
              <a:t> </a:t>
            </a:r>
            <a:r>
              <a:rPr lang="en-US" sz="2800" dirty="0" err="1" smtClean="0"/>
              <a:t>metode</a:t>
            </a:r>
            <a:r>
              <a:rPr lang="en-US" sz="2800" dirty="0" smtClean="0"/>
              <a:t> yang </a:t>
            </a:r>
            <a:r>
              <a:rPr lang="en-US" sz="2800" dirty="0" err="1" smtClean="0"/>
              <a:t>memisahkan</a:t>
            </a:r>
            <a:r>
              <a:rPr lang="en-US" sz="2800" dirty="0" smtClean="0"/>
              <a:t> x </a:t>
            </a:r>
            <a:r>
              <a:rPr lang="en-US" sz="2800" dirty="0" err="1" smtClean="0"/>
              <a:t>dengan</a:t>
            </a:r>
            <a:r>
              <a:rPr lang="en-US" sz="2800" dirty="0" smtClean="0"/>
              <a:t> </a:t>
            </a:r>
            <a:r>
              <a:rPr lang="en-US" sz="2800" dirty="0" err="1" smtClean="0"/>
              <a:t>sebagian</a:t>
            </a:r>
            <a:r>
              <a:rPr lang="en-US" sz="2800" dirty="0" smtClean="0"/>
              <a:t> x yang lain </a:t>
            </a:r>
            <a:r>
              <a:rPr lang="en-US" sz="2800" dirty="0" err="1" smtClean="0"/>
              <a:t>sehingga</a:t>
            </a:r>
            <a:r>
              <a:rPr lang="en-US" sz="2800" dirty="0" smtClean="0"/>
              <a:t> </a:t>
            </a:r>
            <a:r>
              <a:rPr lang="en-US" sz="2800" dirty="0" err="1" smtClean="0"/>
              <a:t>diperoleh</a:t>
            </a:r>
            <a:r>
              <a:rPr lang="en-US" sz="2800" dirty="0" smtClean="0"/>
              <a:t> : x = g(x). </a:t>
            </a:r>
          </a:p>
          <a:p>
            <a:pPr eaLnBrk="1" hangingPunct="1"/>
            <a:r>
              <a:rPr lang="en-US" sz="2800" dirty="0" err="1" smtClean="0"/>
              <a:t>Contoh</a:t>
            </a:r>
            <a:r>
              <a:rPr lang="en-US" sz="2800" dirty="0" smtClean="0"/>
              <a:t> :</a:t>
            </a:r>
          </a:p>
          <a:p>
            <a:pPr lvl="1" eaLnBrk="1" hangingPunct="1"/>
            <a:r>
              <a:rPr lang="en-US" sz="2400" dirty="0" smtClean="0"/>
              <a:t> x – e</a:t>
            </a:r>
            <a:r>
              <a:rPr lang="en-US" sz="2400" baseline="30000" dirty="0" smtClean="0"/>
              <a:t>x</a:t>
            </a:r>
            <a:r>
              <a:rPr lang="en-US" sz="2400" dirty="0" smtClean="0"/>
              <a:t> = 0 </a:t>
            </a:r>
            <a:r>
              <a:rPr lang="en-US" sz="2400" dirty="0" smtClean="0">
                <a:sym typeface="Wingdings" pitchFamily="2" charset="2"/>
              </a:rPr>
              <a:t> </a:t>
            </a:r>
            <a:r>
              <a:rPr lang="en-US" sz="2400" dirty="0" err="1" smtClean="0">
                <a:sym typeface="Wingdings" pitchFamily="2" charset="2"/>
              </a:rPr>
              <a:t>ubah</a:t>
            </a:r>
            <a:endParaRPr lang="en-US" sz="2400" dirty="0" smtClean="0">
              <a:sym typeface="Wingdings" pitchFamily="2" charset="2"/>
            </a:endParaRPr>
          </a:p>
          <a:p>
            <a:pPr lvl="1" eaLnBrk="1" hangingPunct="1"/>
            <a:r>
              <a:rPr lang="en-US" sz="2400" dirty="0" smtClean="0"/>
              <a:t> x = e</a:t>
            </a:r>
            <a:r>
              <a:rPr lang="en-US" sz="2400" baseline="30000" dirty="0" smtClean="0"/>
              <a:t>x</a:t>
            </a:r>
            <a:r>
              <a:rPr lang="en-US" sz="2400" dirty="0" smtClean="0"/>
              <a:t> </a:t>
            </a:r>
            <a:r>
              <a:rPr lang="en-US" sz="2400" dirty="0" err="1" smtClean="0"/>
              <a:t>atau</a:t>
            </a:r>
            <a:r>
              <a:rPr lang="en-US" sz="2400" dirty="0" smtClean="0"/>
              <a:t> g(x) = e</a:t>
            </a:r>
            <a:r>
              <a:rPr lang="en-US" sz="2400" baseline="30000" dirty="0" smtClean="0"/>
              <a:t>x</a:t>
            </a:r>
            <a:endParaRPr lang="en-US" sz="2400" dirty="0" smtClean="0"/>
          </a:p>
          <a:p>
            <a:pPr eaLnBrk="1" hangingPunct="1"/>
            <a:r>
              <a:rPr lang="en-US" sz="2800" dirty="0" smtClean="0"/>
              <a:t>g(x) </a:t>
            </a:r>
            <a:r>
              <a:rPr lang="en-US" sz="2800" dirty="0" err="1" smtClean="0"/>
              <a:t>inilah</a:t>
            </a:r>
            <a:r>
              <a:rPr lang="en-US" sz="2800" dirty="0" smtClean="0"/>
              <a:t> yang </a:t>
            </a:r>
            <a:r>
              <a:rPr lang="en-US" sz="2800" dirty="0" err="1" smtClean="0"/>
              <a:t>menjadi</a:t>
            </a:r>
            <a:r>
              <a:rPr lang="en-US" sz="2800" dirty="0" smtClean="0"/>
              <a:t> </a:t>
            </a:r>
            <a:r>
              <a:rPr lang="en-US" sz="2800" dirty="0" err="1" smtClean="0"/>
              <a:t>dasar</a:t>
            </a:r>
            <a:r>
              <a:rPr lang="en-US" sz="2800" dirty="0" smtClean="0"/>
              <a:t> </a:t>
            </a:r>
            <a:r>
              <a:rPr lang="en-US" sz="2800" dirty="0" err="1" smtClean="0"/>
              <a:t>iterasi</a:t>
            </a:r>
            <a:r>
              <a:rPr lang="en-US" sz="2800" dirty="0" smtClean="0"/>
              <a:t> </a:t>
            </a:r>
            <a:r>
              <a:rPr lang="en-US" sz="2800" dirty="0" err="1" smtClean="0"/>
              <a:t>pada</a:t>
            </a:r>
            <a:r>
              <a:rPr lang="en-US" sz="2800" dirty="0" smtClean="0"/>
              <a:t> </a:t>
            </a:r>
            <a:r>
              <a:rPr lang="en-US" sz="2800" dirty="0" err="1" smtClean="0"/>
              <a:t>metode</a:t>
            </a:r>
            <a:r>
              <a:rPr lang="en-US" sz="2800" dirty="0" smtClean="0"/>
              <a:t> </a:t>
            </a:r>
            <a:r>
              <a:rPr lang="en-US" sz="2800" dirty="0" err="1" smtClean="0"/>
              <a:t>iterasi</a:t>
            </a:r>
            <a:r>
              <a:rPr lang="en-US" sz="2800" dirty="0" smtClean="0"/>
              <a:t> </a:t>
            </a:r>
            <a:r>
              <a:rPr lang="en-US" sz="2800" dirty="0" err="1" smtClean="0"/>
              <a:t>sederhana</a:t>
            </a:r>
            <a:r>
              <a:rPr lang="en-US" sz="2800" dirty="0" smtClean="0"/>
              <a:t> </a:t>
            </a:r>
            <a:r>
              <a:rPr lang="en-US" sz="2800" dirty="0" err="1" smtClean="0"/>
              <a:t>ini</a:t>
            </a:r>
            <a:endParaRPr lang="en-US" sz="2800" dirty="0" smtClean="0"/>
          </a:p>
        </p:txBody>
      </p:sp>
      <p:sp>
        <p:nvSpPr>
          <p:cNvPr id="55298" name="Rectangle 2"/>
          <p:cNvSpPr>
            <a:spLocks noGrp="1" noChangeArrowheads="1"/>
          </p:cNvSpPr>
          <p:nvPr>
            <p:ph type="title"/>
          </p:nvPr>
        </p:nvSpPr>
        <p:spPr/>
        <p:txBody>
          <a:bodyPr>
            <a:normAutofit fontScale="90000"/>
          </a:bodyPr>
          <a:lstStyle/>
          <a:p>
            <a:r>
              <a:rPr lang="en-US" dirty="0" err="1" smtClean="0"/>
              <a:t>Metode</a:t>
            </a:r>
            <a:r>
              <a:rPr lang="en-US" dirty="0" smtClean="0"/>
              <a:t> </a:t>
            </a:r>
            <a:r>
              <a:rPr lang="en-US" dirty="0" err="1" smtClean="0"/>
              <a:t>Iterasi</a:t>
            </a:r>
            <a:r>
              <a:rPr lang="en-US" dirty="0" smtClean="0"/>
              <a:t> </a:t>
            </a:r>
            <a:r>
              <a:rPr lang="en-US" dirty="0" err="1" smtClean="0"/>
              <a:t>Titik</a:t>
            </a:r>
            <a:r>
              <a:rPr lang="en-US" dirty="0" smtClean="0"/>
              <a:t> </a:t>
            </a:r>
            <a:r>
              <a:rPr lang="en-US" dirty="0" err="1" smtClean="0"/>
              <a:t>tetap</a:t>
            </a:r>
            <a:r>
              <a:rPr lang="en-US" dirty="0" smtClean="0"/>
              <a:t/>
            </a:r>
            <a:br>
              <a:rPr lang="en-US" dirty="0" smtClean="0"/>
            </a:br>
            <a:r>
              <a:rPr lang="en-US" dirty="0">
                <a:effectLst/>
              </a:rPr>
              <a:t>(</a:t>
            </a:r>
            <a:r>
              <a:rPr lang="en-US" i="1" dirty="0">
                <a:effectLst/>
              </a:rPr>
              <a:t>fixed-point iteration</a:t>
            </a:r>
            <a:r>
              <a:rPr lang="en-US" dirty="0">
                <a:effectLst/>
              </a:rPr>
              <a:t>) </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7"/>
          <p:cNvGraphicFramePr>
            <a:graphicFrameLocks noGrp="1" noChangeAspect="1"/>
          </p:cNvGraphicFramePr>
          <p:nvPr>
            <p:ph idx="1"/>
          </p:nvPr>
        </p:nvGraphicFramePr>
        <p:xfrm>
          <a:off x="533400" y="1752600"/>
          <a:ext cx="8304213" cy="4791075"/>
        </p:xfrm>
        <a:graphic>
          <a:graphicData uri="http://schemas.openxmlformats.org/presentationml/2006/ole">
            <p:oleObj spid="_x0000_s15365" name="Bitmap Image" r:id="rId3" imgW="4952381" imgH="2857899" progId="PBrush">
              <p:embed/>
            </p:oleObj>
          </a:graphicData>
        </a:graphic>
      </p:graphicFrame>
      <p:sp>
        <p:nvSpPr>
          <p:cNvPr id="15363" name="Rectangle 2"/>
          <p:cNvSpPr>
            <a:spLocks noGrp="1" noChangeArrowheads="1"/>
          </p:cNvSpPr>
          <p:nvPr>
            <p:ph type="title"/>
          </p:nvPr>
        </p:nvSpPr>
        <p:spPr/>
        <p:txBody>
          <a:bodyPr/>
          <a:lstStyle/>
          <a:p>
            <a:pPr eaLnBrk="1" hangingPunct="1"/>
            <a:r>
              <a:rPr lang="en-US" smtClean="0"/>
              <a:t>Metode Iterasi Sederhana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pPr eaLnBrk="1" hangingPunct="1"/>
            <a:r>
              <a:rPr lang="en-US" smtClean="0"/>
              <a:t>Contoh :</a:t>
            </a:r>
          </a:p>
        </p:txBody>
      </p:sp>
      <p:sp>
        <p:nvSpPr>
          <p:cNvPr id="16389" name="Rectangle 3"/>
          <p:cNvSpPr>
            <a:spLocks noGrp="1" noChangeArrowheads="1"/>
          </p:cNvSpPr>
          <p:nvPr>
            <p:ph type="body" sz="half" idx="1"/>
          </p:nvPr>
        </p:nvSpPr>
        <p:spPr>
          <a:xfrm>
            <a:off x="914400" y="1371600"/>
            <a:ext cx="7732712" cy="4114800"/>
          </a:xfrm>
        </p:spPr>
        <p:txBody>
          <a:bodyPr/>
          <a:lstStyle/>
          <a:p>
            <a:pPr eaLnBrk="1" hangingPunct="1"/>
            <a:r>
              <a:rPr lang="en-US" sz="2400" dirty="0" err="1" smtClean="0"/>
              <a:t>Carilah</a:t>
            </a:r>
            <a:r>
              <a:rPr lang="en-US" sz="2400" dirty="0" smtClean="0"/>
              <a:t> </a:t>
            </a:r>
            <a:r>
              <a:rPr lang="en-US" sz="2400" dirty="0" err="1" smtClean="0"/>
              <a:t>akar</a:t>
            </a:r>
            <a:r>
              <a:rPr lang="en-US" sz="2400" dirty="0" smtClean="0"/>
              <a:t> </a:t>
            </a:r>
            <a:r>
              <a:rPr lang="en-US" sz="2400" dirty="0" err="1" smtClean="0"/>
              <a:t>pers</a:t>
            </a:r>
            <a:r>
              <a:rPr lang="en-US" sz="2400" dirty="0" smtClean="0"/>
              <a:t> f(x) = x</a:t>
            </a:r>
            <a:r>
              <a:rPr lang="en-US" sz="2400" baseline="30000" dirty="0" smtClean="0"/>
              <a:t>2</a:t>
            </a:r>
            <a:r>
              <a:rPr lang="en-US" sz="2400" dirty="0" smtClean="0"/>
              <a:t>-2x-3</a:t>
            </a:r>
          </a:p>
          <a:p>
            <a:pPr eaLnBrk="1" hangingPunct="1"/>
            <a:r>
              <a:rPr lang="en-US" sz="2400" dirty="0" smtClean="0"/>
              <a:t>x</a:t>
            </a:r>
            <a:r>
              <a:rPr lang="en-US" sz="2400" baseline="30000" dirty="0" smtClean="0"/>
              <a:t>2</a:t>
            </a:r>
            <a:r>
              <a:rPr lang="en-US" sz="2400" dirty="0" smtClean="0"/>
              <a:t>-2x-3 = 0</a:t>
            </a:r>
          </a:p>
          <a:p>
            <a:pPr eaLnBrk="1" hangingPunct="1"/>
            <a:r>
              <a:rPr lang="en-US" sz="2400" dirty="0" smtClean="0"/>
              <a:t>X</a:t>
            </a:r>
            <a:r>
              <a:rPr lang="en-US" sz="2400" baseline="30000" dirty="0" smtClean="0"/>
              <a:t>2</a:t>
            </a:r>
            <a:r>
              <a:rPr lang="en-US" sz="2400" dirty="0" smtClean="0"/>
              <a:t> = 2x + 3</a:t>
            </a:r>
          </a:p>
          <a:p>
            <a:pPr eaLnBrk="1" hangingPunct="1"/>
            <a:endParaRPr lang="en-US" sz="2400" dirty="0" smtClean="0"/>
          </a:p>
          <a:p>
            <a:pPr eaLnBrk="1" hangingPunct="1"/>
            <a:endParaRPr lang="en-US" sz="2000" dirty="0" smtClean="0"/>
          </a:p>
          <a:p>
            <a:pPr eaLnBrk="1" hangingPunct="1"/>
            <a:r>
              <a:rPr lang="en-US" sz="2000" dirty="0" err="1" smtClean="0"/>
              <a:t>Tebakan</a:t>
            </a:r>
            <a:r>
              <a:rPr lang="en-US" sz="2000" dirty="0" smtClean="0"/>
              <a:t> </a:t>
            </a:r>
            <a:r>
              <a:rPr lang="en-US" sz="2000" dirty="0" err="1" smtClean="0"/>
              <a:t>awal</a:t>
            </a:r>
            <a:r>
              <a:rPr lang="en-US" sz="2000" dirty="0" smtClean="0"/>
              <a:t> = 4</a:t>
            </a:r>
          </a:p>
          <a:p>
            <a:pPr eaLnBrk="1" hangingPunct="1"/>
            <a:r>
              <a:rPr lang="en-US" sz="2000" dirty="0" smtClean="0"/>
              <a:t>E = 0.001</a:t>
            </a:r>
          </a:p>
          <a:p>
            <a:pPr eaLnBrk="1" hangingPunct="1"/>
            <a:endParaRPr lang="en-US" sz="2000" dirty="0" smtClean="0"/>
          </a:p>
          <a:p>
            <a:pPr eaLnBrk="1" hangingPunct="1"/>
            <a:endParaRPr lang="en-US" sz="2000" dirty="0" smtClean="0"/>
          </a:p>
          <a:p>
            <a:pPr eaLnBrk="1" hangingPunct="1"/>
            <a:r>
              <a:rPr lang="en-US" sz="2000" dirty="0" err="1" smtClean="0"/>
              <a:t>Hasil</a:t>
            </a:r>
            <a:r>
              <a:rPr lang="en-US" sz="2000" dirty="0" smtClean="0"/>
              <a:t> = 3</a:t>
            </a:r>
          </a:p>
          <a:p>
            <a:pPr eaLnBrk="1" hangingPunct="1"/>
            <a:endParaRPr lang="en-US" sz="2000" dirty="0" smtClean="0"/>
          </a:p>
          <a:p>
            <a:pPr eaLnBrk="1" hangingPunct="1"/>
            <a:endParaRPr lang="en-US" sz="2000" dirty="0" smtClean="0"/>
          </a:p>
          <a:p>
            <a:pPr eaLnBrk="1" hangingPunct="1"/>
            <a:endParaRPr lang="en-US" sz="2400" dirty="0" smtClean="0"/>
          </a:p>
        </p:txBody>
      </p:sp>
      <p:sp>
        <p:nvSpPr>
          <p:cNvPr id="16390"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6386" name="Object 6"/>
          <p:cNvGraphicFramePr>
            <a:graphicFrameLocks noChangeAspect="1"/>
          </p:cNvGraphicFramePr>
          <p:nvPr>
            <p:extLst>
              <p:ext uri="{D42A27DB-BD31-4B8C-83A1-F6EECF244321}">
                <p14:modId xmlns:p14="http://schemas.microsoft.com/office/powerpoint/2010/main" xmlns="" val="661361705"/>
              </p:ext>
            </p:extLst>
          </p:nvPr>
        </p:nvGraphicFramePr>
        <p:xfrm>
          <a:off x="1371600" y="2743200"/>
          <a:ext cx="1991477" cy="609600"/>
        </p:xfrm>
        <a:graphic>
          <a:graphicData uri="http://schemas.openxmlformats.org/presentationml/2006/ole">
            <p:oleObj spid="_x0000_s16393" name="Equation" r:id="rId3" imgW="749047" imgH="228738" progId="Equation.3">
              <p:embed/>
            </p:oleObj>
          </a:graphicData>
        </a:graphic>
      </p:graphicFrame>
      <p:sp>
        <p:nvSpPr>
          <p:cNvPr id="16391"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6393" name="Rectangle 14"/>
          <p:cNvSpPr>
            <a:spLocks noChangeArrowheads="1"/>
          </p:cNvSpPr>
          <p:nvPr/>
        </p:nvSpPr>
        <p:spPr bwMode="auto">
          <a:xfrm>
            <a:off x="0" y="3295650"/>
            <a:ext cx="9144000" cy="0"/>
          </a:xfrm>
          <a:prstGeom prst="rect">
            <a:avLst/>
          </a:prstGeom>
          <a:noFill/>
          <a:ln w="9525" algn="ctr">
            <a:noFill/>
            <a:miter lim="800000"/>
            <a:headEnd/>
            <a:tailEnd/>
          </a:ln>
        </p:spPr>
        <p:txBody>
          <a:bodyPr wrap="none" anchor="ctr">
            <a:spAutoFit/>
          </a:bodyPr>
          <a:lstStyle/>
          <a:p>
            <a:endParaRPr lang="en-US"/>
          </a:p>
        </p:txBody>
      </p:sp>
      <p:graphicFrame>
        <p:nvGraphicFramePr>
          <p:cNvPr id="16387" name="Object 13"/>
          <p:cNvGraphicFramePr>
            <a:graphicFrameLocks noChangeAspect="1"/>
          </p:cNvGraphicFramePr>
          <p:nvPr>
            <p:extLst>
              <p:ext uri="{D42A27DB-BD31-4B8C-83A1-F6EECF244321}">
                <p14:modId xmlns:p14="http://schemas.microsoft.com/office/powerpoint/2010/main" xmlns="" val="1799012575"/>
              </p:ext>
            </p:extLst>
          </p:nvPr>
        </p:nvGraphicFramePr>
        <p:xfrm>
          <a:off x="1295400" y="4038600"/>
          <a:ext cx="2728868" cy="762000"/>
        </p:xfrm>
        <a:graphic>
          <a:graphicData uri="http://schemas.openxmlformats.org/presentationml/2006/ole">
            <p:oleObj spid="_x0000_s16394" name="Equation" r:id="rId4" imgW="905040" imgH="237600" progId="Equation.3">
              <p:embed/>
            </p:oleObj>
          </a:graphicData>
        </a:graphic>
      </p:graphicFrame>
      <p:sp>
        <p:nvSpPr>
          <p:cNvPr id="16394" name="Text Box 16"/>
          <p:cNvSpPr txBox="1">
            <a:spLocks noChangeArrowheads="1"/>
          </p:cNvSpPr>
          <p:nvPr/>
        </p:nvSpPr>
        <p:spPr bwMode="auto">
          <a:xfrm>
            <a:off x="5486400" y="3810000"/>
            <a:ext cx="184150" cy="366713"/>
          </a:xfrm>
          <a:prstGeom prst="rect">
            <a:avLst/>
          </a:prstGeom>
          <a:solidFill>
            <a:schemeClr val="bg1"/>
          </a:solidFill>
          <a:ln w="9525" algn="ctr">
            <a:noFill/>
            <a:miter lim="800000"/>
            <a:headEnd/>
            <a:tailEnd/>
          </a:ln>
        </p:spPr>
        <p:txBody>
          <a:bodyPr>
            <a:spAutoFit/>
          </a:bodyPr>
          <a:lstStyle/>
          <a:p>
            <a:pPr>
              <a:spcBef>
                <a:spcPct val="50000"/>
              </a:spcBef>
            </a:pPr>
            <a:endParaRPr lang="en-US"/>
          </a:p>
        </p:txBody>
      </p:sp>
      <p:pic>
        <p:nvPicPr>
          <p:cNvPr id="3" name="Picture 2" descr="Screen Shot 2016-10-20 at 9.38.42 AM.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4495800" y="1931644"/>
            <a:ext cx="3632200" cy="48895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t>Contoh :</a:t>
            </a:r>
          </a:p>
        </p:txBody>
      </p:sp>
      <p:sp>
        <p:nvSpPr>
          <p:cNvPr id="57347" name="Rectangle 3"/>
          <p:cNvSpPr>
            <a:spLocks noGrp="1" noChangeArrowheads="1"/>
          </p:cNvSpPr>
          <p:nvPr>
            <p:ph type="body" sz="half" idx="1"/>
          </p:nvPr>
        </p:nvSpPr>
        <p:spPr>
          <a:xfrm>
            <a:off x="914400" y="1600200"/>
            <a:ext cx="3810000" cy="4114800"/>
          </a:xfrm>
        </p:spPr>
        <p:txBody>
          <a:bodyPr/>
          <a:lstStyle/>
          <a:p>
            <a:pPr eaLnBrk="1" hangingPunct="1"/>
            <a:r>
              <a:rPr lang="en-US" sz="2800" dirty="0" smtClean="0"/>
              <a:t>x</a:t>
            </a:r>
            <a:r>
              <a:rPr lang="en-US" sz="2800" baseline="30000" dirty="0" smtClean="0"/>
              <a:t>2</a:t>
            </a:r>
            <a:r>
              <a:rPr lang="en-US" sz="2800" dirty="0" smtClean="0"/>
              <a:t>-2x-3 = 0</a:t>
            </a:r>
          </a:p>
          <a:p>
            <a:pPr eaLnBrk="1" hangingPunct="1"/>
            <a:r>
              <a:rPr lang="en-US" sz="2800" dirty="0" smtClean="0"/>
              <a:t>X(x-2) = 3</a:t>
            </a:r>
          </a:p>
          <a:p>
            <a:pPr eaLnBrk="1" hangingPunct="1"/>
            <a:r>
              <a:rPr lang="en-US" sz="2800" dirty="0" smtClean="0"/>
              <a:t>X = 3 /(x-2)</a:t>
            </a:r>
          </a:p>
          <a:p>
            <a:pPr eaLnBrk="1" hangingPunct="1"/>
            <a:r>
              <a:rPr lang="en-US" sz="2400" dirty="0" err="1" smtClean="0"/>
              <a:t>Tebakan</a:t>
            </a:r>
            <a:r>
              <a:rPr lang="en-US" sz="2400" dirty="0" smtClean="0"/>
              <a:t> </a:t>
            </a:r>
            <a:r>
              <a:rPr lang="en-US" sz="2400" dirty="0" err="1" smtClean="0"/>
              <a:t>awal</a:t>
            </a:r>
            <a:r>
              <a:rPr lang="en-US" sz="2400" dirty="0" smtClean="0"/>
              <a:t> = 4</a:t>
            </a:r>
          </a:p>
          <a:p>
            <a:pPr eaLnBrk="1" hangingPunct="1"/>
            <a:r>
              <a:rPr lang="en-US" sz="2400" dirty="0" smtClean="0"/>
              <a:t>E = 0.001</a:t>
            </a:r>
          </a:p>
          <a:p>
            <a:pPr eaLnBrk="1" hangingPunct="1"/>
            <a:r>
              <a:rPr lang="en-US" sz="2400" dirty="0" err="1" smtClean="0"/>
              <a:t>Hasil</a:t>
            </a:r>
            <a:r>
              <a:rPr lang="en-US" sz="2400" dirty="0" smtClean="0"/>
              <a:t> = -1</a:t>
            </a:r>
            <a:endParaRPr lang="en-US" sz="2800" dirty="0" smtClean="0"/>
          </a:p>
          <a:p>
            <a:pPr eaLnBrk="1" hangingPunct="1"/>
            <a:endParaRPr lang="en-US" sz="2800" dirty="0" smtClean="0"/>
          </a:p>
          <a:p>
            <a:pPr eaLnBrk="1" hangingPunct="1"/>
            <a:endParaRPr lang="en-US" sz="2800" dirty="0" smtClean="0"/>
          </a:p>
        </p:txBody>
      </p:sp>
      <p:sp>
        <p:nvSpPr>
          <p:cNvPr id="57350" name="Text Box 8"/>
          <p:cNvSpPr txBox="1">
            <a:spLocks noChangeArrowheads="1"/>
          </p:cNvSpPr>
          <p:nvPr/>
        </p:nvSpPr>
        <p:spPr bwMode="auto">
          <a:xfrm>
            <a:off x="6629400" y="3048000"/>
            <a:ext cx="228600" cy="366713"/>
          </a:xfrm>
          <a:prstGeom prst="rect">
            <a:avLst/>
          </a:prstGeom>
          <a:solidFill>
            <a:schemeClr val="bg1"/>
          </a:solidFill>
          <a:ln w="9525" algn="ctr">
            <a:noFill/>
            <a:miter lim="800000"/>
            <a:headEnd/>
            <a:tailEnd/>
          </a:ln>
        </p:spPr>
        <p:txBody>
          <a:bodyPr>
            <a:spAutoFit/>
          </a:bodyPr>
          <a:lstStyle/>
          <a:p>
            <a:pPr>
              <a:spcBef>
                <a:spcPct val="50000"/>
              </a:spcBef>
            </a:pPr>
            <a:endParaRPr lang="en-US"/>
          </a:p>
        </p:txBody>
      </p:sp>
      <p:sp>
        <p:nvSpPr>
          <p:cNvPr id="57351" name="Text Box 9"/>
          <p:cNvSpPr txBox="1">
            <a:spLocks noChangeArrowheads="1"/>
          </p:cNvSpPr>
          <p:nvPr/>
        </p:nvSpPr>
        <p:spPr bwMode="auto">
          <a:xfrm>
            <a:off x="5638800" y="3048000"/>
            <a:ext cx="228600" cy="366713"/>
          </a:xfrm>
          <a:prstGeom prst="rect">
            <a:avLst/>
          </a:prstGeom>
          <a:solidFill>
            <a:schemeClr val="bg1"/>
          </a:solidFill>
          <a:ln w="9525" algn="ctr">
            <a:noFill/>
            <a:miter lim="800000"/>
            <a:headEnd/>
            <a:tailEnd/>
          </a:ln>
        </p:spPr>
        <p:txBody>
          <a:bodyPr>
            <a:spAutoFit/>
          </a:bodyPr>
          <a:lstStyle/>
          <a:p>
            <a:pPr>
              <a:spcBef>
                <a:spcPct val="50000"/>
              </a:spcBef>
            </a:pPr>
            <a:endParaRPr lang="en-US"/>
          </a:p>
        </p:txBody>
      </p:sp>
      <p:pic>
        <p:nvPicPr>
          <p:cNvPr id="3" name="Picture 2" descr="Screen Shot 2016-10-20 at 9.44.40 A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953000" y="457200"/>
            <a:ext cx="3022600" cy="2565400"/>
          </a:xfrm>
          <a:prstGeom prst="rect">
            <a:avLst/>
          </a:prstGeom>
        </p:spPr>
      </p:pic>
      <p:pic>
        <p:nvPicPr>
          <p:cNvPr id="5" name="Picture 4" descr="Screen Shot 2016-10-20 at 9.45.10 AM.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953000" y="3060700"/>
            <a:ext cx="2997200" cy="30353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t>Contoh :</a:t>
            </a:r>
          </a:p>
        </p:txBody>
      </p:sp>
      <p:sp>
        <p:nvSpPr>
          <p:cNvPr id="59395" name="Rectangle 3"/>
          <p:cNvSpPr>
            <a:spLocks noGrp="1" noChangeArrowheads="1"/>
          </p:cNvSpPr>
          <p:nvPr>
            <p:ph type="body" sz="half" idx="1"/>
          </p:nvPr>
        </p:nvSpPr>
        <p:spPr/>
        <p:txBody>
          <a:bodyPr/>
          <a:lstStyle/>
          <a:p>
            <a:pPr eaLnBrk="1" hangingPunct="1"/>
            <a:r>
              <a:rPr lang="en-US" sz="2800" smtClean="0"/>
              <a:t>x</a:t>
            </a:r>
            <a:r>
              <a:rPr lang="en-US" sz="2800" baseline="30000" smtClean="0"/>
              <a:t>2</a:t>
            </a:r>
            <a:r>
              <a:rPr lang="en-US" sz="2800" smtClean="0"/>
              <a:t>-2x-3 = 0</a:t>
            </a:r>
          </a:p>
          <a:p>
            <a:pPr eaLnBrk="1" hangingPunct="1"/>
            <a:r>
              <a:rPr lang="en-US" sz="2800" smtClean="0"/>
              <a:t>X = (x</a:t>
            </a:r>
            <a:r>
              <a:rPr lang="en-US" sz="2800" baseline="30000" smtClean="0"/>
              <a:t>2</a:t>
            </a:r>
            <a:r>
              <a:rPr lang="en-US" sz="2800" smtClean="0"/>
              <a:t>-3)/2 </a:t>
            </a:r>
          </a:p>
          <a:p>
            <a:pPr eaLnBrk="1" hangingPunct="1"/>
            <a:r>
              <a:rPr lang="en-US" sz="2400" smtClean="0"/>
              <a:t>Tebakan awal = 4</a:t>
            </a:r>
          </a:p>
          <a:p>
            <a:pPr eaLnBrk="1" hangingPunct="1"/>
            <a:r>
              <a:rPr lang="en-US" sz="2400" smtClean="0"/>
              <a:t>E = 0.001</a:t>
            </a:r>
          </a:p>
          <a:p>
            <a:pPr eaLnBrk="1" hangingPunct="1"/>
            <a:r>
              <a:rPr lang="en-US" sz="2400" smtClean="0"/>
              <a:t>Hasil divergen</a:t>
            </a:r>
            <a:endParaRPr lang="en-US" sz="2800" smtClean="0"/>
          </a:p>
          <a:p>
            <a:pPr eaLnBrk="1" hangingPunct="1"/>
            <a:endParaRPr lang="en-US" sz="2800" smtClean="0"/>
          </a:p>
        </p:txBody>
      </p:sp>
      <p:pic>
        <p:nvPicPr>
          <p:cNvPr id="3" name="Picture 2" descr="Screen Shot 2016-10-20 at 9.48.13 A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800600" y="2057400"/>
            <a:ext cx="3581400" cy="26416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1929</TotalTime>
  <Words>842</Words>
  <Application>Microsoft Macintosh PowerPoint</Application>
  <PresentationFormat>On-screen Show (4:3)</PresentationFormat>
  <Paragraphs>171</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27</vt:i4>
      </vt:variant>
    </vt:vector>
  </HeadingPairs>
  <TitlesOfParts>
    <vt:vector size="31" baseType="lpstr">
      <vt:lpstr>Concourse</vt:lpstr>
      <vt:lpstr>Bitmap Image</vt:lpstr>
      <vt:lpstr>Equation</vt:lpstr>
      <vt:lpstr>Microsoft Equation 3.0</vt:lpstr>
      <vt:lpstr>Metode Numerik</vt:lpstr>
      <vt:lpstr>Solusi Persamaan Non Linier dgn Metode Numerik</vt:lpstr>
      <vt:lpstr>Penyelesaian Persamaan Non Linier</vt:lpstr>
      <vt:lpstr>Metode Terbuka</vt:lpstr>
      <vt:lpstr>Metode Iterasi Titik tetap (fixed-point iteration) </vt:lpstr>
      <vt:lpstr>Metode Iterasi Sederhana</vt:lpstr>
      <vt:lpstr>Contoh :</vt:lpstr>
      <vt:lpstr>Contoh :</vt:lpstr>
      <vt:lpstr>Contoh :</vt:lpstr>
      <vt:lpstr>Syarat Konvergensi</vt:lpstr>
      <vt:lpstr>Slide 11</vt:lpstr>
      <vt:lpstr>Slide 12</vt:lpstr>
      <vt:lpstr>TUGAS.</vt:lpstr>
      <vt:lpstr>Metode Newton Raphson </vt:lpstr>
      <vt:lpstr>Metode Newton Raphson</vt:lpstr>
      <vt:lpstr>Algoritma Metode Newton Raphson</vt:lpstr>
      <vt:lpstr>Contoh Soal</vt:lpstr>
      <vt:lpstr>Contoh Soal</vt:lpstr>
      <vt:lpstr>Contoh</vt:lpstr>
      <vt:lpstr>Contoh :</vt:lpstr>
      <vt:lpstr>Metode Secant</vt:lpstr>
      <vt:lpstr>Algoritma Metode Secant :</vt:lpstr>
      <vt:lpstr>Algoritma Metode Secant :</vt:lpstr>
      <vt:lpstr>Contoh Soal</vt:lpstr>
      <vt:lpstr>Contoh Soal</vt:lpstr>
      <vt:lpstr>Slide 26</vt:lpstr>
      <vt:lpstr>TUGAS.</vt:lpstr>
    </vt:vector>
  </TitlesOfParts>
  <Company>it.eepis-its.edu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 Numerik</dc:title>
  <dc:creator>yuliana</dc:creator>
  <cp:lastModifiedBy>lumyde</cp:lastModifiedBy>
  <cp:revision>190</cp:revision>
  <dcterms:created xsi:type="dcterms:W3CDTF">2004-09-02T19:51:09Z</dcterms:created>
  <dcterms:modified xsi:type="dcterms:W3CDTF">2016-10-20T04:06:10Z</dcterms:modified>
</cp:coreProperties>
</file>