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2" r:id="rId1"/>
  </p:sldMasterIdLst>
  <p:sldIdLst>
    <p:sldId id="279" r:id="rId2"/>
    <p:sldId id="292" r:id="rId3"/>
    <p:sldId id="293" r:id="rId4"/>
    <p:sldId id="294" r:id="rId5"/>
    <p:sldId id="295" r:id="rId6"/>
    <p:sldId id="296" r:id="rId7"/>
    <p:sldId id="256" r:id="rId8"/>
    <p:sldId id="282" r:id="rId9"/>
    <p:sldId id="284" r:id="rId10"/>
    <p:sldId id="257" r:id="rId11"/>
    <p:sldId id="258" r:id="rId12"/>
    <p:sldId id="259" r:id="rId13"/>
    <p:sldId id="260" r:id="rId14"/>
    <p:sldId id="261" r:id="rId15"/>
    <p:sldId id="262" r:id="rId16"/>
    <p:sldId id="263" r:id="rId17"/>
    <p:sldId id="264" r:id="rId18"/>
    <p:sldId id="265" r:id="rId19"/>
    <p:sldId id="266" r:id="rId20"/>
    <p:sldId id="267" r:id="rId21"/>
    <p:sldId id="268" r:id="rId22"/>
    <p:sldId id="272" r:id="rId23"/>
    <p:sldId id="285" r:id="rId24"/>
    <p:sldId id="278" r:id="rId25"/>
    <p:sldId id="300" r:id="rId26"/>
    <p:sldId id="273" r:id="rId27"/>
    <p:sldId id="274" r:id="rId28"/>
    <p:sldId id="286" r:id="rId29"/>
    <p:sldId id="287" r:id="rId30"/>
    <p:sldId id="297" r:id="rId31"/>
    <p:sldId id="298" r:id="rId32"/>
    <p:sldId id="290" r:id="rId3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0EFE0"/>
    <a:srgbClr val="1F408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24" autoAdjust="0"/>
    <p:restoredTop sz="90929"/>
  </p:normalViewPr>
  <p:slideViewPr>
    <p:cSldViewPr>
      <p:cViewPr varScale="1">
        <p:scale>
          <a:sx n="90" d="100"/>
          <a:sy n="90" d="100"/>
        </p:scale>
        <p:origin x="98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7C47E6-3BA1-4771-8A45-27AB2BA5DCD5}" type="doc">
      <dgm:prSet loTypeId="urn:microsoft.com/office/officeart/2005/8/layout/vList5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D7B78196-6C0E-46EE-8FAE-2574DB9362D5}">
      <dgm:prSet phldrT="[Text]"/>
      <dgm:spPr/>
      <dgm:t>
        <a:bodyPr/>
        <a:lstStyle/>
        <a:p>
          <a:r>
            <a:rPr lang="id-ID" dirty="0" smtClean="0"/>
            <a:t>DBA (</a:t>
          </a:r>
          <a:r>
            <a:rPr lang="id-ID" i="1" dirty="0" smtClean="0"/>
            <a:t>Database Administrator</a:t>
          </a:r>
          <a:r>
            <a:rPr lang="id-ID" dirty="0" smtClean="0"/>
            <a:t>)</a:t>
          </a:r>
          <a:endParaRPr lang="id-ID" dirty="0"/>
        </a:p>
      </dgm:t>
    </dgm:pt>
    <dgm:pt modelId="{3DBB2E57-47F0-4797-AE0E-BAE0CB97B35D}" type="parTrans" cxnId="{4407E3AD-6E0C-4AA4-AC09-28819D91031E}">
      <dgm:prSet/>
      <dgm:spPr/>
      <dgm:t>
        <a:bodyPr/>
        <a:lstStyle/>
        <a:p>
          <a:endParaRPr lang="id-ID"/>
        </a:p>
      </dgm:t>
    </dgm:pt>
    <dgm:pt modelId="{55CFD81B-4BF1-494B-AB1D-96E91ABD7788}" type="sibTrans" cxnId="{4407E3AD-6E0C-4AA4-AC09-28819D91031E}">
      <dgm:prSet/>
      <dgm:spPr/>
      <dgm:t>
        <a:bodyPr/>
        <a:lstStyle/>
        <a:p>
          <a:endParaRPr lang="id-ID"/>
        </a:p>
      </dgm:t>
    </dgm:pt>
    <dgm:pt modelId="{5B66F70C-860C-4EC6-A22F-688B201E1393}">
      <dgm:prSet phldrT="[Text]"/>
      <dgm:spPr/>
      <dgm:t>
        <a:bodyPr/>
        <a:lstStyle/>
        <a:p>
          <a:pPr algn="just"/>
          <a:r>
            <a:rPr lang="id-ID" dirty="0" smtClean="0"/>
            <a:t>Orang/t</a:t>
          </a:r>
          <a:r>
            <a:rPr lang="en-US" dirty="0" err="1" smtClean="0"/>
            <a:t>im</a:t>
          </a:r>
          <a:r>
            <a:rPr lang="id-ID" dirty="0" smtClean="0"/>
            <a:t>  yang bertugas mengelola system database secara keseluruhan</a:t>
          </a:r>
          <a:endParaRPr lang="id-ID" dirty="0"/>
        </a:p>
      </dgm:t>
    </dgm:pt>
    <dgm:pt modelId="{0AE4EF17-4AC4-4BB4-83FE-3EFD2A851015}" type="parTrans" cxnId="{F12C6A1A-4891-4C5E-ADBA-1A134D2C73BB}">
      <dgm:prSet/>
      <dgm:spPr/>
      <dgm:t>
        <a:bodyPr/>
        <a:lstStyle/>
        <a:p>
          <a:endParaRPr lang="id-ID"/>
        </a:p>
      </dgm:t>
    </dgm:pt>
    <dgm:pt modelId="{934738B3-A725-4C4C-9605-41C19F815B30}" type="sibTrans" cxnId="{F12C6A1A-4891-4C5E-ADBA-1A134D2C73BB}">
      <dgm:prSet/>
      <dgm:spPr/>
      <dgm:t>
        <a:bodyPr/>
        <a:lstStyle/>
        <a:p>
          <a:endParaRPr lang="id-ID"/>
        </a:p>
      </dgm:t>
    </dgm:pt>
    <dgm:pt modelId="{9D5FF585-1010-4710-A68B-58EF1F3F7E11}">
      <dgm:prSet phldrT="[Text]"/>
      <dgm:spPr/>
      <dgm:t>
        <a:bodyPr/>
        <a:lstStyle/>
        <a:p>
          <a:r>
            <a:rPr lang="id-ID" dirty="0" smtClean="0"/>
            <a:t>PROGRAMMER</a:t>
          </a:r>
          <a:endParaRPr lang="id-ID" dirty="0"/>
        </a:p>
      </dgm:t>
    </dgm:pt>
    <dgm:pt modelId="{F0EE214A-2570-4E7B-8F52-4997B14AC196}" type="parTrans" cxnId="{4265E004-2157-4D29-A547-50D46F065C78}">
      <dgm:prSet/>
      <dgm:spPr/>
      <dgm:t>
        <a:bodyPr/>
        <a:lstStyle/>
        <a:p>
          <a:endParaRPr lang="id-ID"/>
        </a:p>
      </dgm:t>
    </dgm:pt>
    <dgm:pt modelId="{69DEF476-AD33-4E5C-9108-8F16731D4572}" type="sibTrans" cxnId="{4265E004-2157-4D29-A547-50D46F065C78}">
      <dgm:prSet/>
      <dgm:spPr/>
      <dgm:t>
        <a:bodyPr/>
        <a:lstStyle/>
        <a:p>
          <a:endParaRPr lang="id-ID"/>
        </a:p>
      </dgm:t>
    </dgm:pt>
    <dgm:pt modelId="{FBCBED2B-26B2-41DC-86F1-CA4FFAE46469}">
      <dgm:prSet phldrT="[Text]"/>
      <dgm:spPr/>
      <dgm:t>
        <a:bodyPr/>
        <a:lstStyle/>
        <a:p>
          <a:pPr algn="just"/>
          <a:r>
            <a:rPr lang="id-ID" dirty="0" smtClean="0"/>
            <a:t>orang/t</a:t>
          </a:r>
          <a:r>
            <a:rPr lang="en-US" dirty="0" err="1" smtClean="0"/>
            <a:t>i</a:t>
          </a:r>
          <a:r>
            <a:rPr lang="id-ID" dirty="0" smtClean="0"/>
            <a:t>m membuat program aplikasi yang mengakses database dengan menggunakan </a:t>
          </a:r>
          <a:r>
            <a:rPr lang="en-US" dirty="0" smtClean="0"/>
            <a:t>	</a:t>
          </a:r>
          <a:r>
            <a:rPr lang="id-ID" dirty="0" smtClean="0"/>
            <a:t>bahasa pemprograman</a:t>
          </a:r>
          <a:endParaRPr lang="id-ID" dirty="0"/>
        </a:p>
      </dgm:t>
    </dgm:pt>
    <dgm:pt modelId="{0A46F59E-D54B-41B5-A4C3-F74C7DFB23A8}" type="parTrans" cxnId="{87A565AF-E07D-4D96-915F-F269C26E5F35}">
      <dgm:prSet/>
      <dgm:spPr/>
      <dgm:t>
        <a:bodyPr/>
        <a:lstStyle/>
        <a:p>
          <a:endParaRPr lang="id-ID"/>
        </a:p>
      </dgm:t>
    </dgm:pt>
    <dgm:pt modelId="{E56D8B12-85AA-483D-B760-B77E4306FD6F}" type="sibTrans" cxnId="{87A565AF-E07D-4D96-915F-F269C26E5F35}">
      <dgm:prSet/>
      <dgm:spPr/>
      <dgm:t>
        <a:bodyPr/>
        <a:lstStyle/>
        <a:p>
          <a:endParaRPr lang="id-ID"/>
        </a:p>
      </dgm:t>
    </dgm:pt>
    <dgm:pt modelId="{EFFAD3EC-12CC-4E6F-ADB0-43539FD7663A}">
      <dgm:prSet phldrT="[Text]"/>
      <dgm:spPr/>
      <dgm:t>
        <a:bodyPr/>
        <a:lstStyle/>
        <a:p>
          <a:r>
            <a:rPr lang="id-ID" dirty="0" smtClean="0"/>
            <a:t>END USER</a:t>
          </a:r>
          <a:endParaRPr lang="id-ID" dirty="0"/>
        </a:p>
      </dgm:t>
    </dgm:pt>
    <dgm:pt modelId="{D861FEDF-D9FE-4E38-9595-1F74FD3F79D4}" type="parTrans" cxnId="{24E3606C-8B3E-4CAA-B70E-F2A2134532F2}">
      <dgm:prSet/>
      <dgm:spPr/>
      <dgm:t>
        <a:bodyPr/>
        <a:lstStyle/>
        <a:p>
          <a:endParaRPr lang="id-ID"/>
        </a:p>
      </dgm:t>
    </dgm:pt>
    <dgm:pt modelId="{D4A19D3A-2CDC-4205-928D-59CA276D7373}" type="sibTrans" cxnId="{24E3606C-8B3E-4CAA-B70E-F2A2134532F2}">
      <dgm:prSet/>
      <dgm:spPr/>
      <dgm:t>
        <a:bodyPr/>
        <a:lstStyle/>
        <a:p>
          <a:endParaRPr lang="id-ID"/>
        </a:p>
      </dgm:t>
    </dgm:pt>
    <dgm:pt modelId="{5BEF6189-EB7E-4658-9A35-9FA308552CD6}">
      <dgm:prSet phldrT="[Text]"/>
      <dgm:spPr/>
      <dgm:t>
        <a:bodyPr/>
        <a:lstStyle/>
        <a:p>
          <a:pPr algn="just"/>
          <a:r>
            <a:rPr lang="id-ID" dirty="0" smtClean="0"/>
            <a:t>orang yang mengakases database melalui terminal dengan menggunakan query language atau </a:t>
          </a:r>
          <a:r>
            <a:rPr lang="en-US" dirty="0" smtClean="0"/>
            <a:t>	</a:t>
          </a:r>
          <a:r>
            <a:rPr lang="id-ID" dirty="0" smtClean="0"/>
            <a:t>program aplikasi yang dibuat oleh programmer</a:t>
          </a:r>
          <a:endParaRPr lang="id-ID" dirty="0"/>
        </a:p>
      </dgm:t>
    </dgm:pt>
    <dgm:pt modelId="{872F188F-0103-40D2-9FA8-A759EC73FFFE}" type="parTrans" cxnId="{3E5C2889-E1EC-49F4-A92C-2C5BE4D8C42B}">
      <dgm:prSet/>
      <dgm:spPr/>
      <dgm:t>
        <a:bodyPr/>
        <a:lstStyle/>
        <a:p>
          <a:endParaRPr lang="id-ID"/>
        </a:p>
      </dgm:t>
    </dgm:pt>
    <dgm:pt modelId="{781A4FAC-D969-44CE-B147-F69F41CF4424}" type="sibTrans" cxnId="{3E5C2889-E1EC-49F4-A92C-2C5BE4D8C42B}">
      <dgm:prSet/>
      <dgm:spPr/>
      <dgm:t>
        <a:bodyPr/>
        <a:lstStyle/>
        <a:p>
          <a:endParaRPr lang="id-ID"/>
        </a:p>
      </dgm:t>
    </dgm:pt>
    <dgm:pt modelId="{CFB297D8-3DF8-4AF1-9F32-07D31A9EE006}" type="pres">
      <dgm:prSet presAssocID="{157C47E6-3BA1-4771-8A45-27AB2BA5DCD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E579310A-BE91-407F-994E-A7AC9EB09D0F}" type="pres">
      <dgm:prSet presAssocID="{D7B78196-6C0E-46EE-8FAE-2574DB9362D5}" presName="linNode" presStyleCnt="0"/>
      <dgm:spPr/>
    </dgm:pt>
    <dgm:pt modelId="{F89A8EB0-6374-44B5-9637-AA10CF3AACD6}" type="pres">
      <dgm:prSet presAssocID="{D7B78196-6C0E-46EE-8FAE-2574DB9362D5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91953CA-E5BC-4510-9FCA-F90A98230BB7}" type="pres">
      <dgm:prSet presAssocID="{D7B78196-6C0E-46EE-8FAE-2574DB9362D5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4F13635-7261-41E0-9861-34B0BCF3A26E}" type="pres">
      <dgm:prSet presAssocID="{55CFD81B-4BF1-494B-AB1D-96E91ABD7788}" presName="sp" presStyleCnt="0"/>
      <dgm:spPr/>
    </dgm:pt>
    <dgm:pt modelId="{46088814-4EB5-471A-8DAE-57FB9CB1A97D}" type="pres">
      <dgm:prSet presAssocID="{9D5FF585-1010-4710-A68B-58EF1F3F7E11}" presName="linNode" presStyleCnt="0"/>
      <dgm:spPr/>
    </dgm:pt>
    <dgm:pt modelId="{C181C7E1-BF6C-41BE-9E9F-7C075DBCD120}" type="pres">
      <dgm:prSet presAssocID="{9D5FF585-1010-4710-A68B-58EF1F3F7E11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29D12EA-DAE2-40D0-AD61-BB666A155E16}" type="pres">
      <dgm:prSet presAssocID="{9D5FF585-1010-4710-A68B-58EF1F3F7E11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0CF7C60-501D-46A5-A47A-28017EFF21BC}" type="pres">
      <dgm:prSet presAssocID="{69DEF476-AD33-4E5C-9108-8F16731D4572}" presName="sp" presStyleCnt="0"/>
      <dgm:spPr/>
    </dgm:pt>
    <dgm:pt modelId="{CF48B277-5A53-4F0F-BA0B-4D746F0B9E51}" type="pres">
      <dgm:prSet presAssocID="{EFFAD3EC-12CC-4E6F-ADB0-43539FD7663A}" presName="linNode" presStyleCnt="0"/>
      <dgm:spPr/>
    </dgm:pt>
    <dgm:pt modelId="{F749367B-7E67-42FB-B0F9-55C686308369}" type="pres">
      <dgm:prSet presAssocID="{EFFAD3EC-12CC-4E6F-ADB0-43539FD7663A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F880A55-67E4-4D60-A676-054621B44B4D}" type="pres">
      <dgm:prSet presAssocID="{EFFAD3EC-12CC-4E6F-ADB0-43539FD7663A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11EF376B-29AB-4DD6-B30B-587FF3CE0186}" type="presOf" srcId="{EFFAD3EC-12CC-4E6F-ADB0-43539FD7663A}" destId="{F749367B-7E67-42FB-B0F9-55C686308369}" srcOrd="0" destOrd="0" presId="urn:microsoft.com/office/officeart/2005/8/layout/vList5"/>
    <dgm:cxn modelId="{B247D0B6-6711-4595-A4A4-20D2F4A956D2}" type="presOf" srcId="{9D5FF585-1010-4710-A68B-58EF1F3F7E11}" destId="{C181C7E1-BF6C-41BE-9E9F-7C075DBCD120}" srcOrd="0" destOrd="0" presId="urn:microsoft.com/office/officeart/2005/8/layout/vList5"/>
    <dgm:cxn modelId="{8511A3F9-8AC5-425C-ACDF-60DCED55B6F5}" type="presOf" srcId="{157C47E6-3BA1-4771-8A45-27AB2BA5DCD5}" destId="{CFB297D8-3DF8-4AF1-9F32-07D31A9EE006}" srcOrd="0" destOrd="0" presId="urn:microsoft.com/office/officeart/2005/8/layout/vList5"/>
    <dgm:cxn modelId="{C82ECD74-01B9-499D-BAE3-68696C309EDA}" type="presOf" srcId="{5B66F70C-860C-4EC6-A22F-688B201E1393}" destId="{791953CA-E5BC-4510-9FCA-F90A98230BB7}" srcOrd="0" destOrd="0" presId="urn:microsoft.com/office/officeart/2005/8/layout/vList5"/>
    <dgm:cxn modelId="{3E5C2889-E1EC-49F4-A92C-2C5BE4D8C42B}" srcId="{EFFAD3EC-12CC-4E6F-ADB0-43539FD7663A}" destId="{5BEF6189-EB7E-4658-9A35-9FA308552CD6}" srcOrd="0" destOrd="0" parTransId="{872F188F-0103-40D2-9FA8-A759EC73FFFE}" sibTransId="{781A4FAC-D969-44CE-B147-F69F41CF4424}"/>
    <dgm:cxn modelId="{24E3606C-8B3E-4CAA-B70E-F2A2134532F2}" srcId="{157C47E6-3BA1-4771-8A45-27AB2BA5DCD5}" destId="{EFFAD3EC-12CC-4E6F-ADB0-43539FD7663A}" srcOrd="2" destOrd="0" parTransId="{D861FEDF-D9FE-4E38-9595-1F74FD3F79D4}" sibTransId="{D4A19D3A-2CDC-4205-928D-59CA276D7373}"/>
    <dgm:cxn modelId="{4407E3AD-6E0C-4AA4-AC09-28819D91031E}" srcId="{157C47E6-3BA1-4771-8A45-27AB2BA5DCD5}" destId="{D7B78196-6C0E-46EE-8FAE-2574DB9362D5}" srcOrd="0" destOrd="0" parTransId="{3DBB2E57-47F0-4797-AE0E-BAE0CB97B35D}" sibTransId="{55CFD81B-4BF1-494B-AB1D-96E91ABD7788}"/>
    <dgm:cxn modelId="{D9AB4D1A-A0A6-4A06-8FE6-0A65E6667341}" type="presOf" srcId="{FBCBED2B-26B2-41DC-86F1-CA4FFAE46469}" destId="{229D12EA-DAE2-40D0-AD61-BB666A155E16}" srcOrd="0" destOrd="0" presId="urn:microsoft.com/office/officeart/2005/8/layout/vList5"/>
    <dgm:cxn modelId="{87A565AF-E07D-4D96-915F-F269C26E5F35}" srcId="{9D5FF585-1010-4710-A68B-58EF1F3F7E11}" destId="{FBCBED2B-26B2-41DC-86F1-CA4FFAE46469}" srcOrd="0" destOrd="0" parTransId="{0A46F59E-D54B-41B5-A4C3-F74C7DFB23A8}" sibTransId="{E56D8B12-85AA-483D-B760-B77E4306FD6F}"/>
    <dgm:cxn modelId="{4265E004-2157-4D29-A547-50D46F065C78}" srcId="{157C47E6-3BA1-4771-8A45-27AB2BA5DCD5}" destId="{9D5FF585-1010-4710-A68B-58EF1F3F7E11}" srcOrd="1" destOrd="0" parTransId="{F0EE214A-2570-4E7B-8F52-4997B14AC196}" sibTransId="{69DEF476-AD33-4E5C-9108-8F16731D4572}"/>
    <dgm:cxn modelId="{3A4F1739-0C5B-40D9-8177-8D533D15208D}" type="presOf" srcId="{D7B78196-6C0E-46EE-8FAE-2574DB9362D5}" destId="{F89A8EB0-6374-44B5-9637-AA10CF3AACD6}" srcOrd="0" destOrd="0" presId="urn:microsoft.com/office/officeart/2005/8/layout/vList5"/>
    <dgm:cxn modelId="{AAEAFA64-65AA-4924-B182-9B74C9765452}" type="presOf" srcId="{5BEF6189-EB7E-4658-9A35-9FA308552CD6}" destId="{6F880A55-67E4-4D60-A676-054621B44B4D}" srcOrd="0" destOrd="0" presId="urn:microsoft.com/office/officeart/2005/8/layout/vList5"/>
    <dgm:cxn modelId="{F12C6A1A-4891-4C5E-ADBA-1A134D2C73BB}" srcId="{D7B78196-6C0E-46EE-8FAE-2574DB9362D5}" destId="{5B66F70C-860C-4EC6-A22F-688B201E1393}" srcOrd="0" destOrd="0" parTransId="{0AE4EF17-4AC4-4BB4-83FE-3EFD2A851015}" sibTransId="{934738B3-A725-4C4C-9605-41C19F815B30}"/>
    <dgm:cxn modelId="{CCA6A17A-50A0-43B2-813C-BC85719CA1F7}" type="presParOf" srcId="{CFB297D8-3DF8-4AF1-9F32-07D31A9EE006}" destId="{E579310A-BE91-407F-994E-A7AC9EB09D0F}" srcOrd="0" destOrd="0" presId="urn:microsoft.com/office/officeart/2005/8/layout/vList5"/>
    <dgm:cxn modelId="{8BF7EAF5-07D6-4E41-B405-9356444DA019}" type="presParOf" srcId="{E579310A-BE91-407F-994E-A7AC9EB09D0F}" destId="{F89A8EB0-6374-44B5-9637-AA10CF3AACD6}" srcOrd="0" destOrd="0" presId="urn:microsoft.com/office/officeart/2005/8/layout/vList5"/>
    <dgm:cxn modelId="{F9236019-5F2D-4256-B7BF-3D6B8EB18B2B}" type="presParOf" srcId="{E579310A-BE91-407F-994E-A7AC9EB09D0F}" destId="{791953CA-E5BC-4510-9FCA-F90A98230BB7}" srcOrd="1" destOrd="0" presId="urn:microsoft.com/office/officeart/2005/8/layout/vList5"/>
    <dgm:cxn modelId="{15572787-BD76-4231-9115-29D8970AB982}" type="presParOf" srcId="{CFB297D8-3DF8-4AF1-9F32-07D31A9EE006}" destId="{C4F13635-7261-41E0-9861-34B0BCF3A26E}" srcOrd="1" destOrd="0" presId="urn:microsoft.com/office/officeart/2005/8/layout/vList5"/>
    <dgm:cxn modelId="{D36F92B3-B128-49C5-8E02-7CFDDE333AC0}" type="presParOf" srcId="{CFB297D8-3DF8-4AF1-9F32-07D31A9EE006}" destId="{46088814-4EB5-471A-8DAE-57FB9CB1A97D}" srcOrd="2" destOrd="0" presId="urn:microsoft.com/office/officeart/2005/8/layout/vList5"/>
    <dgm:cxn modelId="{6C6CF5E4-8127-429B-90D9-BF4799E5030D}" type="presParOf" srcId="{46088814-4EB5-471A-8DAE-57FB9CB1A97D}" destId="{C181C7E1-BF6C-41BE-9E9F-7C075DBCD120}" srcOrd="0" destOrd="0" presId="urn:microsoft.com/office/officeart/2005/8/layout/vList5"/>
    <dgm:cxn modelId="{FCDB968B-01B4-4945-8E6E-3488A701F07E}" type="presParOf" srcId="{46088814-4EB5-471A-8DAE-57FB9CB1A97D}" destId="{229D12EA-DAE2-40D0-AD61-BB666A155E16}" srcOrd="1" destOrd="0" presId="urn:microsoft.com/office/officeart/2005/8/layout/vList5"/>
    <dgm:cxn modelId="{3AD77E71-0DAC-4535-8DB1-82B8670BC973}" type="presParOf" srcId="{CFB297D8-3DF8-4AF1-9F32-07D31A9EE006}" destId="{00CF7C60-501D-46A5-A47A-28017EFF21BC}" srcOrd="3" destOrd="0" presId="urn:microsoft.com/office/officeart/2005/8/layout/vList5"/>
    <dgm:cxn modelId="{46217FCA-D6C5-43EB-B9D3-B843EE5ABA4E}" type="presParOf" srcId="{CFB297D8-3DF8-4AF1-9F32-07D31A9EE006}" destId="{CF48B277-5A53-4F0F-BA0B-4D746F0B9E51}" srcOrd="4" destOrd="0" presId="urn:microsoft.com/office/officeart/2005/8/layout/vList5"/>
    <dgm:cxn modelId="{976C3265-05E3-4AF7-B079-AEC7CBE94466}" type="presParOf" srcId="{CF48B277-5A53-4F0F-BA0B-4D746F0B9E51}" destId="{F749367B-7E67-42FB-B0F9-55C686308369}" srcOrd="0" destOrd="0" presId="urn:microsoft.com/office/officeart/2005/8/layout/vList5"/>
    <dgm:cxn modelId="{3819019F-3A41-4978-8520-269573B88EFF}" type="presParOf" srcId="{CF48B277-5A53-4F0F-BA0B-4D746F0B9E51}" destId="{6F880A55-67E4-4D60-A676-054621B44B4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568745F-A942-4DED-A737-3CD2479F5521}" type="doc">
      <dgm:prSet loTypeId="urn:microsoft.com/office/officeart/2005/8/layout/h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E397CC44-769B-4A33-BFDF-55EC3511CC74}">
      <dgm:prSet phldrT="[Text]"/>
      <dgm:spPr/>
      <dgm:t>
        <a:bodyPr/>
        <a:lstStyle/>
        <a:p>
          <a:r>
            <a:rPr lang="id-ID" b="1" u="sng" dirty="0" smtClean="0">
              <a:solidFill>
                <a:schemeClr val="tx1"/>
              </a:solidFill>
            </a:rPr>
            <a:t>Model Data Berbasis Objek</a:t>
          </a:r>
          <a:endParaRPr lang="id-ID" b="1" u="sng" dirty="0">
            <a:solidFill>
              <a:schemeClr val="tx1"/>
            </a:solidFill>
          </a:endParaRPr>
        </a:p>
      </dgm:t>
    </dgm:pt>
    <dgm:pt modelId="{EF947B23-9865-463B-B7E8-247C3C47EDE1}" type="parTrans" cxnId="{6810461B-7505-4B87-A784-11F5AD116977}">
      <dgm:prSet/>
      <dgm:spPr/>
      <dgm:t>
        <a:bodyPr/>
        <a:lstStyle/>
        <a:p>
          <a:endParaRPr lang="id-ID"/>
        </a:p>
      </dgm:t>
    </dgm:pt>
    <dgm:pt modelId="{671DEBEA-AD17-4B46-9EE1-0B3ACAED1CC6}" type="sibTrans" cxnId="{6810461B-7505-4B87-A784-11F5AD116977}">
      <dgm:prSet/>
      <dgm:spPr/>
      <dgm:t>
        <a:bodyPr/>
        <a:lstStyle/>
        <a:p>
          <a:endParaRPr lang="id-ID"/>
        </a:p>
      </dgm:t>
    </dgm:pt>
    <dgm:pt modelId="{197ABE7D-85E2-41F4-9001-507B3363FAB1}">
      <dgm:prSet phldrT="[Text]"/>
      <dgm:spPr/>
      <dgm:t>
        <a:bodyPr/>
        <a:lstStyle/>
        <a:p>
          <a:r>
            <a:rPr lang="id-ID" dirty="0" smtClean="0"/>
            <a:t>Menggunakan konsep entitas, atribut &amp; hubungan antar entitas.</a:t>
          </a:r>
          <a:endParaRPr lang="id-ID" dirty="0"/>
        </a:p>
      </dgm:t>
    </dgm:pt>
    <dgm:pt modelId="{80B92100-D336-472E-8631-2BD3191B14F8}" type="parTrans" cxnId="{8531872C-4C45-42AF-856E-14A8A0B6A4FE}">
      <dgm:prSet/>
      <dgm:spPr/>
      <dgm:t>
        <a:bodyPr/>
        <a:lstStyle/>
        <a:p>
          <a:endParaRPr lang="id-ID"/>
        </a:p>
      </dgm:t>
    </dgm:pt>
    <dgm:pt modelId="{6F0A263E-BBB5-4261-A6FF-DBA2C38CFE42}" type="sibTrans" cxnId="{8531872C-4C45-42AF-856E-14A8A0B6A4FE}">
      <dgm:prSet/>
      <dgm:spPr/>
      <dgm:t>
        <a:bodyPr/>
        <a:lstStyle/>
        <a:p>
          <a:endParaRPr lang="id-ID"/>
        </a:p>
      </dgm:t>
    </dgm:pt>
    <dgm:pt modelId="{7CAA931B-4582-4843-B2F3-DDB5783B5067}">
      <dgm:prSet phldrT="[Text]"/>
      <dgm:spPr/>
      <dgm:t>
        <a:bodyPr/>
        <a:lstStyle/>
        <a:p>
          <a:r>
            <a:rPr lang="id-ID" dirty="0" smtClean="0"/>
            <a:t>Jenis model data : entity relationship, semantic, functional, object oriented.</a:t>
          </a:r>
          <a:endParaRPr lang="id-ID" dirty="0"/>
        </a:p>
      </dgm:t>
    </dgm:pt>
    <dgm:pt modelId="{88618861-ECA6-47BD-A58D-43555560D11A}" type="parTrans" cxnId="{C50EB2D7-92C5-4931-AF0F-CAF2B00CFE7D}">
      <dgm:prSet/>
      <dgm:spPr/>
      <dgm:t>
        <a:bodyPr/>
        <a:lstStyle/>
        <a:p>
          <a:endParaRPr lang="id-ID"/>
        </a:p>
      </dgm:t>
    </dgm:pt>
    <dgm:pt modelId="{EBD8A752-2A37-47A1-9E52-4D7656B3832B}" type="sibTrans" cxnId="{C50EB2D7-92C5-4931-AF0F-CAF2B00CFE7D}">
      <dgm:prSet/>
      <dgm:spPr/>
      <dgm:t>
        <a:bodyPr/>
        <a:lstStyle/>
        <a:p>
          <a:endParaRPr lang="id-ID"/>
        </a:p>
      </dgm:t>
    </dgm:pt>
    <dgm:pt modelId="{B41E2E1B-03BD-47A1-BC85-D2BFB0DA4131}">
      <dgm:prSet phldrT="[Text]"/>
      <dgm:spPr/>
      <dgm:t>
        <a:bodyPr/>
        <a:lstStyle/>
        <a:p>
          <a:r>
            <a:rPr lang="id-ID" b="1" u="sng" dirty="0" smtClean="0">
              <a:solidFill>
                <a:schemeClr val="tx1"/>
              </a:solidFill>
            </a:rPr>
            <a:t>Model Data Berbasis Record</a:t>
          </a:r>
          <a:endParaRPr lang="id-ID" b="1" u="sng" dirty="0">
            <a:solidFill>
              <a:schemeClr val="tx1"/>
            </a:solidFill>
          </a:endParaRPr>
        </a:p>
      </dgm:t>
    </dgm:pt>
    <dgm:pt modelId="{54836228-C0A2-429F-8801-D6C2B7BE83EA}" type="parTrans" cxnId="{15434AE1-BDB4-446E-AB2F-C9387AC4A6C5}">
      <dgm:prSet/>
      <dgm:spPr/>
      <dgm:t>
        <a:bodyPr/>
        <a:lstStyle/>
        <a:p>
          <a:endParaRPr lang="id-ID"/>
        </a:p>
      </dgm:t>
    </dgm:pt>
    <dgm:pt modelId="{CAC6A988-94FD-4512-8706-07E771835E86}" type="sibTrans" cxnId="{15434AE1-BDB4-446E-AB2F-C9387AC4A6C5}">
      <dgm:prSet/>
      <dgm:spPr/>
      <dgm:t>
        <a:bodyPr/>
        <a:lstStyle/>
        <a:p>
          <a:endParaRPr lang="id-ID"/>
        </a:p>
      </dgm:t>
    </dgm:pt>
    <dgm:pt modelId="{8A0C902F-D4B8-4CFE-942B-86B9F460CA1E}">
      <dgm:prSet phldrT="[Text]"/>
      <dgm:spPr/>
      <dgm:t>
        <a:bodyPr/>
        <a:lstStyle/>
        <a:p>
          <a:r>
            <a:rPr lang="id-ID" dirty="0" smtClean="0"/>
            <a:t>Terdiri dari sejumlah record dalam bentuk yang tetap dan dapat dibedakan dari bentuknya.</a:t>
          </a:r>
          <a:endParaRPr lang="id-ID" dirty="0"/>
        </a:p>
      </dgm:t>
    </dgm:pt>
    <dgm:pt modelId="{F839D998-28C7-4D53-984C-C37BCC70B845}" type="parTrans" cxnId="{EDC75DA7-92E8-48A2-BD3E-0D5218585A3C}">
      <dgm:prSet/>
      <dgm:spPr/>
      <dgm:t>
        <a:bodyPr/>
        <a:lstStyle/>
        <a:p>
          <a:endParaRPr lang="id-ID"/>
        </a:p>
      </dgm:t>
    </dgm:pt>
    <dgm:pt modelId="{4F1EC5FE-5011-4DE3-AC6A-818D23CAAB13}" type="sibTrans" cxnId="{EDC75DA7-92E8-48A2-BD3E-0D5218585A3C}">
      <dgm:prSet/>
      <dgm:spPr/>
      <dgm:t>
        <a:bodyPr/>
        <a:lstStyle/>
        <a:p>
          <a:endParaRPr lang="id-ID"/>
        </a:p>
      </dgm:t>
    </dgm:pt>
    <dgm:pt modelId="{FB4AFAEB-FB74-4B24-93EA-DA2605BC8045}">
      <dgm:prSet phldrT="[Text]"/>
      <dgm:spPr/>
      <dgm:t>
        <a:bodyPr/>
        <a:lstStyle/>
        <a:p>
          <a:r>
            <a:rPr lang="id-ID" dirty="0" smtClean="0"/>
            <a:t>3 jenis model data : data relasional, data hierarki, data jaringan</a:t>
          </a:r>
          <a:endParaRPr lang="id-ID" dirty="0"/>
        </a:p>
      </dgm:t>
    </dgm:pt>
    <dgm:pt modelId="{3039E313-B510-4944-B68E-CB26DD935191}" type="parTrans" cxnId="{392DA4D6-CF24-4B14-8191-10DB7AF71251}">
      <dgm:prSet/>
      <dgm:spPr/>
      <dgm:t>
        <a:bodyPr/>
        <a:lstStyle/>
        <a:p>
          <a:endParaRPr lang="id-ID"/>
        </a:p>
      </dgm:t>
    </dgm:pt>
    <dgm:pt modelId="{441AAE0F-AEE5-42AA-88DF-F597727DE23B}" type="sibTrans" cxnId="{392DA4D6-CF24-4B14-8191-10DB7AF71251}">
      <dgm:prSet/>
      <dgm:spPr/>
      <dgm:t>
        <a:bodyPr/>
        <a:lstStyle/>
        <a:p>
          <a:endParaRPr lang="id-ID"/>
        </a:p>
      </dgm:t>
    </dgm:pt>
    <dgm:pt modelId="{87F7B96F-150C-4690-81DB-40C3A893AAC1}" type="pres">
      <dgm:prSet presAssocID="{3568745F-A942-4DED-A737-3CD2479F552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A1D573F9-30F7-4CAB-8C5E-7CB2438DF21C}" type="pres">
      <dgm:prSet presAssocID="{E397CC44-769B-4A33-BFDF-55EC3511CC74}" presName="composite" presStyleCnt="0"/>
      <dgm:spPr/>
    </dgm:pt>
    <dgm:pt modelId="{B92A5146-66C5-43EF-85FF-AB338AEE9827}" type="pres">
      <dgm:prSet presAssocID="{E397CC44-769B-4A33-BFDF-55EC3511CC74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7D02728-8B97-4D51-9208-C4ACD9E0517E}" type="pres">
      <dgm:prSet presAssocID="{E397CC44-769B-4A33-BFDF-55EC3511CC74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C91EAF4-BC45-453D-92E5-E92CC094474A}" type="pres">
      <dgm:prSet presAssocID="{671DEBEA-AD17-4B46-9EE1-0B3ACAED1CC6}" presName="space" presStyleCnt="0"/>
      <dgm:spPr/>
    </dgm:pt>
    <dgm:pt modelId="{E547264E-600A-46E9-ABD1-AA7B61B980F1}" type="pres">
      <dgm:prSet presAssocID="{B41E2E1B-03BD-47A1-BC85-D2BFB0DA4131}" presName="composite" presStyleCnt="0"/>
      <dgm:spPr/>
    </dgm:pt>
    <dgm:pt modelId="{D69A4922-1CF7-4ADB-8D96-7A96AF00F223}" type="pres">
      <dgm:prSet presAssocID="{B41E2E1B-03BD-47A1-BC85-D2BFB0DA4131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4186F5C-D608-43F9-BC40-56FF3A25DF21}" type="pres">
      <dgm:prSet presAssocID="{B41E2E1B-03BD-47A1-BC85-D2BFB0DA4131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44A2E48B-FA14-4B43-8331-D84987E61344}" type="presOf" srcId="{8A0C902F-D4B8-4CFE-942B-86B9F460CA1E}" destId="{74186F5C-D608-43F9-BC40-56FF3A25DF21}" srcOrd="0" destOrd="0" presId="urn:microsoft.com/office/officeart/2005/8/layout/hList1"/>
    <dgm:cxn modelId="{392DA4D6-CF24-4B14-8191-10DB7AF71251}" srcId="{B41E2E1B-03BD-47A1-BC85-D2BFB0DA4131}" destId="{FB4AFAEB-FB74-4B24-93EA-DA2605BC8045}" srcOrd="1" destOrd="0" parTransId="{3039E313-B510-4944-B68E-CB26DD935191}" sibTransId="{441AAE0F-AEE5-42AA-88DF-F597727DE23B}"/>
    <dgm:cxn modelId="{8531872C-4C45-42AF-856E-14A8A0B6A4FE}" srcId="{E397CC44-769B-4A33-BFDF-55EC3511CC74}" destId="{197ABE7D-85E2-41F4-9001-507B3363FAB1}" srcOrd="0" destOrd="0" parTransId="{80B92100-D336-472E-8631-2BD3191B14F8}" sibTransId="{6F0A263E-BBB5-4261-A6FF-DBA2C38CFE42}"/>
    <dgm:cxn modelId="{132357AD-ADFC-4AAE-9415-49F543A14D45}" type="presOf" srcId="{7CAA931B-4582-4843-B2F3-DDB5783B5067}" destId="{57D02728-8B97-4D51-9208-C4ACD9E0517E}" srcOrd="0" destOrd="1" presId="urn:microsoft.com/office/officeart/2005/8/layout/hList1"/>
    <dgm:cxn modelId="{15434AE1-BDB4-446E-AB2F-C9387AC4A6C5}" srcId="{3568745F-A942-4DED-A737-3CD2479F5521}" destId="{B41E2E1B-03BD-47A1-BC85-D2BFB0DA4131}" srcOrd="1" destOrd="0" parTransId="{54836228-C0A2-429F-8801-D6C2B7BE83EA}" sibTransId="{CAC6A988-94FD-4512-8706-07E771835E86}"/>
    <dgm:cxn modelId="{EC9225CC-6F26-493F-9067-67AA09586F16}" type="presOf" srcId="{3568745F-A942-4DED-A737-3CD2479F5521}" destId="{87F7B96F-150C-4690-81DB-40C3A893AAC1}" srcOrd="0" destOrd="0" presId="urn:microsoft.com/office/officeart/2005/8/layout/hList1"/>
    <dgm:cxn modelId="{6810461B-7505-4B87-A784-11F5AD116977}" srcId="{3568745F-A942-4DED-A737-3CD2479F5521}" destId="{E397CC44-769B-4A33-BFDF-55EC3511CC74}" srcOrd="0" destOrd="0" parTransId="{EF947B23-9865-463B-B7E8-247C3C47EDE1}" sibTransId="{671DEBEA-AD17-4B46-9EE1-0B3ACAED1CC6}"/>
    <dgm:cxn modelId="{D7CD201F-39A2-480E-9F7A-D4947F9AA88F}" type="presOf" srcId="{197ABE7D-85E2-41F4-9001-507B3363FAB1}" destId="{57D02728-8B97-4D51-9208-C4ACD9E0517E}" srcOrd="0" destOrd="0" presId="urn:microsoft.com/office/officeart/2005/8/layout/hList1"/>
    <dgm:cxn modelId="{070C69DA-68E2-4C97-B07B-CB5D105BBE2A}" type="presOf" srcId="{FB4AFAEB-FB74-4B24-93EA-DA2605BC8045}" destId="{74186F5C-D608-43F9-BC40-56FF3A25DF21}" srcOrd="0" destOrd="1" presId="urn:microsoft.com/office/officeart/2005/8/layout/hList1"/>
    <dgm:cxn modelId="{C50EB2D7-92C5-4931-AF0F-CAF2B00CFE7D}" srcId="{E397CC44-769B-4A33-BFDF-55EC3511CC74}" destId="{7CAA931B-4582-4843-B2F3-DDB5783B5067}" srcOrd="1" destOrd="0" parTransId="{88618861-ECA6-47BD-A58D-43555560D11A}" sibTransId="{EBD8A752-2A37-47A1-9E52-4D7656B3832B}"/>
    <dgm:cxn modelId="{88357358-44C6-4B89-B55E-9DFAC049CF74}" type="presOf" srcId="{E397CC44-769B-4A33-BFDF-55EC3511CC74}" destId="{B92A5146-66C5-43EF-85FF-AB338AEE9827}" srcOrd="0" destOrd="0" presId="urn:microsoft.com/office/officeart/2005/8/layout/hList1"/>
    <dgm:cxn modelId="{EDC75DA7-92E8-48A2-BD3E-0D5218585A3C}" srcId="{B41E2E1B-03BD-47A1-BC85-D2BFB0DA4131}" destId="{8A0C902F-D4B8-4CFE-942B-86B9F460CA1E}" srcOrd="0" destOrd="0" parTransId="{F839D998-28C7-4D53-984C-C37BCC70B845}" sibTransId="{4F1EC5FE-5011-4DE3-AC6A-818D23CAAB13}"/>
    <dgm:cxn modelId="{FA8302C8-628A-4CDC-AA32-0848A6B302C2}" type="presOf" srcId="{B41E2E1B-03BD-47A1-BC85-D2BFB0DA4131}" destId="{D69A4922-1CF7-4ADB-8D96-7A96AF00F223}" srcOrd="0" destOrd="0" presId="urn:microsoft.com/office/officeart/2005/8/layout/hList1"/>
    <dgm:cxn modelId="{C8B69BA0-66DD-4BED-8A40-925321EB4706}" type="presParOf" srcId="{87F7B96F-150C-4690-81DB-40C3A893AAC1}" destId="{A1D573F9-30F7-4CAB-8C5E-7CB2438DF21C}" srcOrd="0" destOrd="0" presId="urn:microsoft.com/office/officeart/2005/8/layout/hList1"/>
    <dgm:cxn modelId="{368D48CA-8A43-4F56-AA68-2938E5BAEAF6}" type="presParOf" srcId="{A1D573F9-30F7-4CAB-8C5E-7CB2438DF21C}" destId="{B92A5146-66C5-43EF-85FF-AB338AEE9827}" srcOrd="0" destOrd="0" presId="urn:microsoft.com/office/officeart/2005/8/layout/hList1"/>
    <dgm:cxn modelId="{339244C7-16A7-4FB2-8F85-62C774F8F38D}" type="presParOf" srcId="{A1D573F9-30F7-4CAB-8C5E-7CB2438DF21C}" destId="{57D02728-8B97-4D51-9208-C4ACD9E0517E}" srcOrd="1" destOrd="0" presId="urn:microsoft.com/office/officeart/2005/8/layout/hList1"/>
    <dgm:cxn modelId="{0E127655-13DC-4155-A80F-B2FC13002ED7}" type="presParOf" srcId="{87F7B96F-150C-4690-81DB-40C3A893AAC1}" destId="{9C91EAF4-BC45-453D-92E5-E92CC094474A}" srcOrd="1" destOrd="0" presId="urn:microsoft.com/office/officeart/2005/8/layout/hList1"/>
    <dgm:cxn modelId="{8F48C2D4-912D-4119-BEB0-84B3E9221E83}" type="presParOf" srcId="{87F7B96F-150C-4690-81DB-40C3A893AAC1}" destId="{E547264E-600A-46E9-ABD1-AA7B61B980F1}" srcOrd="2" destOrd="0" presId="urn:microsoft.com/office/officeart/2005/8/layout/hList1"/>
    <dgm:cxn modelId="{74BC2114-039A-45E2-978C-1ECD32F92F23}" type="presParOf" srcId="{E547264E-600A-46E9-ABD1-AA7B61B980F1}" destId="{D69A4922-1CF7-4ADB-8D96-7A96AF00F223}" srcOrd="0" destOrd="0" presId="urn:microsoft.com/office/officeart/2005/8/layout/hList1"/>
    <dgm:cxn modelId="{B477626A-42C3-407D-BB74-C689DCF225FA}" type="presParOf" srcId="{E547264E-600A-46E9-ABD1-AA7B61B980F1}" destId="{74186F5C-D608-43F9-BC40-56FF3A25DF2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1953CA-E5BC-4510-9FCA-F90A98230BB7}">
      <dsp:nvSpPr>
        <dsp:cNvPr id="0" name=""/>
        <dsp:cNvSpPr/>
      </dsp:nvSpPr>
      <dsp:spPr>
        <a:xfrm rot="5400000">
          <a:off x="4891599" y="-1709560"/>
          <a:ext cx="1512689" cy="531571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just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200" kern="1200" dirty="0" smtClean="0"/>
            <a:t>Orang/t</a:t>
          </a:r>
          <a:r>
            <a:rPr lang="en-US" sz="2200" kern="1200" dirty="0" err="1" smtClean="0"/>
            <a:t>im</a:t>
          </a:r>
          <a:r>
            <a:rPr lang="id-ID" sz="2200" kern="1200" dirty="0" smtClean="0"/>
            <a:t>  yang bertugas mengelola system database secara keseluruhan</a:t>
          </a:r>
          <a:endParaRPr lang="id-ID" sz="2200" kern="1200" dirty="0"/>
        </a:p>
      </dsp:txBody>
      <dsp:txXfrm rot="-5400000">
        <a:off x="2990088" y="265794"/>
        <a:ext cx="5241869" cy="1365003"/>
      </dsp:txXfrm>
    </dsp:sp>
    <dsp:sp modelId="{F89A8EB0-6374-44B5-9637-AA10CF3AACD6}">
      <dsp:nvSpPr>
        <dsp:cNvPr id="0" name=""/>
        <dsp:cNvSpPr/>
      </dsp:nvSpPr>
      <dsp:spPr>
        <a:xfrm>
          <a:off x="0" y="2864"/>
          <a:ext cx="2990088" cy="189086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900" kern="1200" dirty="0" smtClean="0"/>
            <a:t>DBA (</a:t>
          </a:r>
          <a:r>
            <a:rPr lang="id-ID" sz="2900" i="1" kern="1200" dirty="0" smtClean="0"/>
            <a:t>Database Administrator</a:t>
          </a:r>
          <a:r>
            <a:rPr lang="id-ID" sz="2900" kern="1200" dirty="0" smtClean="0"/>
            <a:t>)</a:t>
          </a:r>
          <a:endParaRPr lang="id-ID" sz="2900" kern="1200" dirty="0"/>
        </a:p>
      </dsp:txBody>
      <dsp:txXfrm>
        <a:off x="92304" y="95168"/>
        <a:ext cx="2805480" cy="1706253"/>
      </dsp:txXfrm>
    </dsp:sp>
    <dsp:sp modelId="{229D12EA-DAE2-40D0-AD61-BB666A155E16}">
      <dsp:nvSpPr>
        <dsp:cNvPr id="0" name=""/>
        <dsp:cNvSpPr/>
      </dsp:nvSpPr>
      <dsp:spPr>
        <a:xfrm rot="5400000">
          <a:off x="4891599" y="275843"/>
          <a:ext cx="1512689" cy="531571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just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200" kern="1200" dirty="0" smtClean="0"/>
            <a:t>orang/t</a:t>
          </a:r>
          <a:r>
            <a:rPr lang="en-US" sz="2200" kern="1200" dirty="0" err="1" smtClean="0"/>
            <a:t>i</a:t>
          </a:r>
          <a:r>
            <a:rPr lang="id-ID" sz="2200" kern="1200" dirty="0" smtClean="0"/>
            <a:t>m membuat program aplikasi yang mengakses database dengan menggunakan </a:t>
          </a:r>
          <a:r>
            <a:rPr lang="en-US" sz="2200" kern="1200" dirty="0" smtClean="0"/>
            <a:t>	</a:t>
          </a:r>
          <a:r>
            <a:rPr lang="id-ID" sz="2200" kern="1200" dirty="0" smtClean="0"/>
            <a:t>bahasa pemprograman</a:t>
          </a:r>
          <a:endParaRPr lang="id-ID" sz="2200" kern="1200" dirty="0"/>
        </a:p>
      </dsp:txBody>
      <dsp:txXfrm rot="-5400000">
        <a:off x="2990088" y="2251198"/>
        <a:ext cx="5241869" cy="1365003"/>
      </dsp:txXfrm>
    </dsp:sp>
    <dsp:sp modelId="{C181C7E1-BF6C-41BE-9E9F-7C075DBCD120}">
      <dsp:nvSpPr>
        <dsp:cNvPr id="0" name=""/>
        <dsp:cNvSpPr/>
      </dsp:nvSpPr>
      <dsp:spPr>
        <a:xfrm>
          <a:off x="0" y="1988269"/>
          <a:ext cx="2990088" cy="189086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900" kern="1200" dirty="0" smtClean="0"/>
            <a:t>PROGRAMMER</a:t>
          </a:r>
          <a:endParaRPr lang="id-ID" sz="2900" kern="1200" dirty="0"/>
        </a:p>
      </dsp:txBody>
      <dsp:txXfrm>
        <a:off x="92304" y="2080573"/>
        <a:ext cx="2805480" cy="1706253"/>
      </dsp:txXfrm>
    </dsp:sp>
    <dsp:sp modelId="{6F880A55-67E4-4D60-A676-054621B44B4D}">
      <dsp:nvSpPr>
        <dsp:cNvPr id="0" name=""/>
        <dsp:cNvSpPr/>
      </dsp:nvSpPr>
      <dsp:spPr>
        <a:xfrm rot="5400000">
          <a:off x="4891599" y="2261248"/>
          <a:ext cx="1512689" cy="531571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just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200" kern="1200" dirty="0" smtClean="0"/>
            <a:t>orang yang mengakases database melalui terminal dengan menggunakan query language atau </a:t>
          </a:r>
          <a:r>
            <a:rPr lang="en-US" sz="2200" kern="1200" dirty="0" smtClean="0"/>
            <a:t>	</a:t>
          </a:r>
          <a:r>
            <a:rPr lang="id-ID" sz="2200" kern="1200" dirty="0" smtClean="0"/>
            <a:t>program aplikasi yang dibuat oleh programmer</a:t>
          </a:r>
          <a:endParaRPr lang="id-ID" sz="2200" kern="1200" dirty="0"/>
        </a:p>
      </dsp:txBody>
      <dsp:txXfrm rot="-5400000">
        <a:off x="2990088" y="4236603"/>
        <a:ext cx="5241869" cy="1365003"/>
      </dsp:txXfrm>
    </dsp:sp>
    <dsp:sp modelId="{F749367B-7E67-42FB-B0F9-55C686308369}">
      <dsp:nvSpPr>
        <dsp:cNvPr id="0" name=""/>
        <dsp:cNvSpPr/>
      </dsp:nvSpPr>
      <dsp:spPr>
        <a:xfrm>
          <a:off x="0" y="3973673"/>
          <a:ext cx="2990088" cy="189086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900" kern="1200" dirty="0" smtClean="0"/>
            <a:t>END USER</a:t>
          </a:r>
          <a:endParaRPr lang="id-ID" sz="2900" kern="1200" dirty="0"/>
        </a:p>
      </dsp:txBody>
      <dsp:txXfrm>
        <a:off x="92304" y="4065977"/>
        <a:ext cx="2805480" cy="170625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5"/>
          <p:cNvGrpSpPr>
            <a:grpSpLocks/>
          </p:cNvGrpSpPr>
          <p:nvPr/>
        </p:nvGrpSpPr>
        <p:grpSpPr bwMode="auto">
          <a:xfrm>
            <a:off x="19050" y="1109663"/>
            <a:ext cx="9156700" cy="757237"/>
            <a:chOff x="0" y="0"/>
            <a:chExt cx="5768" cy="477"/>
          </a:xfrm>
        </p:grpSpPr>
        <p:sp>
          <p:nvSpPr>
            <p:cNvPr id="5" name="Freeform 36"/>
            <p:cNvSpPr>
              <a:spLocks/>
            </p:cNvSpPr>
            <p:nvPr userDrawn="1"/>
          </p:nvSpPr>
          <p:spPr bwMode="auto">
            <a:xfrm>
              <a:off x="5" y="0"/>
              <a:ext cx="5763" cy="477"/>
            </a:xfrm>
            <a:custGeom>
              <a:avLst/>
              <a:gdLst>
                <a:gd name="T0" fmla="*/ 0 w 5763"/>
                <a:gd name="T1" fmla="*/ 450 h 477"/>
                <a:gd name="T2" fmla="*/ 3 w 5763"/>
                <a:gd name="T3" fmla="*/ 0 h 477"/>
                <a:gd name="T4" fmla="*/ 5763 w 5763"/>
                <a:gd name="T5" fmla="*/ 0 h 477"/>
                <a:gd name="T6" fmla="*/ 5763 w 5763"/>
                <a:gd name="T7" fmla="*/ 465 h 477"/>
                <a:gd name="T8" fmla="*/ 4821 w 5763"/>
                <a:gd name="T9" fmla="*/ 477 h 477"/>
                <a:gd name="T10" fmla="*/ 4326 w 5763"/>
                <a:gd name="T11" fmla="*/ 447 h 477"/>
                <a:gd name="T12" fmla="*/ 3783 w 5763"/>
                <a:gd name="T13" fmla="*/ 465 h 477"/>
                <a:gd name="T14" fmla="*/ 3417 w 5763"/>
                <a:gd name="T15" fmla="*/ 456 h 477"/>
                <a:gd name="T16" fmla="*/ 2973 w 5763"/>
                <a:gd name="T17" fmla="*/ 459 h 477"/>
                <a:gd name="T18" fmla="*/ 2451 w 5763"/>
                <a:gd name="T19" fmla="*/ 453 h 477"/>
                <a:gd name="T20" fmla="*/ 2289 w 5763"/>
                <a:gd name="T21" fmla="*/ 441 h 477"/>
                <a:gd name="T22" fmla="*/ 2010 w 5763"/>
                <a:gd name="T23" fmla="*/ 453 h 477"/>
                <a:gd name="T24" fmla="*/ 1827 w 5763"/>
                <a:gd name="T25" fmla="*/ 450 h 477"/>
                <a:gd name="T26" fmla="*/ 1215 w 5763"/>
                <a:gd name="T27" fmla="*/ 465 h 477"/>
                <a:gd name="T28" fmla="*/ 660 w 5763"/>
                <a:gd name="T29" fmla="*/ 456 h 477"/>
                <a:gd name="T30" fmla="*/ 0 w 5763"/>
                <a:gd name="T31" fmla="*/ 450 h 47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5763" h="477">
                  <a:moveTo>
                    <a:pt x="0" y="450"/>
                  </a:moveTo>
                  <a:lnTo>
                    <a:pt x="3" y="0"/>
                  </a:lnTo>
                  <a:lnTo>
                    <a:pt x="5763" y="0"/>
                  </a:lnTo>
                  <a:lnTo>
                    <a:pt x="5763" y="465"/>
                  </a:lnTo>
                  <a:lnTo>
                    <a:pt x="4821" y="477"/>
                  </a:lnTo>
                  <a:lnTo>
                    <a:pt x="4326" y="447"/>
                  </a:lnTo>
                  <a:lnTo>
                    <a:pt x="3783" y="465"/>
                  </a:lnTo>
                  <a:lnTo>
                    <a:pt x="3417" y="456"/>
                  </a:lnTo>
                  <a:lnTo>
                    <a:pt x="2973" y="459"/>
                  </a:lnTo>
                  <a:lnTo>
                    <a:pt x="2451" y="453"/>
                  </a:lnTo>
                  <a:lnTo>
                    <a:pt x="2289" y="441"/>
                  </a:lnTo>
                  <a:lnTo>
                    <a:pt x="2010" y="453"/>
                  </a:lnTo>
                  <a:lnTo>
                    <a:pt x="1827" y="450"/>
                  </a:lnTo>
                  <a:lnTo>
                    <a:pt x="1215" y="465"/>
                  </a:lnTo>
                  <a:lnTo>
                    <a:pt x="660" y="456"/>
                  </a:lnTo>
                  <a:lnTo>
                    <a:pt x="0" y="450"/>
                  </a:ln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Freeform 37"/>
            <p:cNvSpPr>
              <a:spLocks/>
            </p:cNvSpPr>
            <p:nvPr userDrawn="1"/>
          </p:nvSpPr>
          <p:spPr bwMode="auto">
            <a:xfrm>
              <a:off x="0" y="98"/>
              <a:ext cx="256" cy="253"/>
            </a:xfrm>
            <a:custGeom>
              <a:avLst/>
              <a:gdLst>
                <a:gd name="T0" fmla="*/ 8 w 256"/>
                <a:gd name="T1" fmla="*/ 190 h 253"/>
                <a:gd name="T2" fmla="*/ 71 w 256"/>
                <a:gd name="T3" fmla="*/ 115 h 253"/>
                <a:gd name="T4" fmla="*/ 203 w 256"/>
                <a:gd name="T5" fmla="*/ 16 h 253"/>
                <a:gd name="T6" fmla="*/ 251 w 256"/>
                <a:gd name="T7" fmla="*/ 19 h 253"/>
                <a:gd name="T8" fmla="*/ 236 w 256"/>
                <a:gd name="T9" fmla="*/ 46 h 253"/>
                <a:gd name="T10" fmla="*/ 176 w 256"/>
                <a:gd name="T11" fmla="*/ 82 h 253"/>
                <a:gd name="T12" fmla="*/ 92 w 256"/>
                <a:gd name="T13" fmla="*/ 154 h 253"/>
                <a:gd name="T14" fmla="*/ 23 w 256"/>
                <a:gd name="T15" fmla="*/ 247 h 253"/>
                <a:gd name="T16" fmla="*/ 8 w 256"/>
                <a:gd name="T17" fmla="*/ 190 h 25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56" h="253">
                  <a:moveTo>
                    <a:pt x="8" y="190"/>
                  </a:moveTo>
                  <a:cubicBezTo>
                    <a:pt x="16" y="168"/>
                    <a:pt x="38" y="144"/>
                    <a:pt x="71" y="115"/>
                  </a:cubicBezTo>
                  <a:cubicBezTo>
                    <a:pt x="104" y="86"/>
                    <a:pt x="173" y="32"/>
                    <a:pt x="203" y="16"/>
                  </a:cubicBezTo>
                  <a:cubicBezTo>
                    <a:pt x="233" y="0"/>
                    <a:pt x="246" y="14"/>
                    <a:pt x="251" y="19"/>
                  </a:cubicBezTo>
                  <a:cubicBezTo>
                    <a:pt x="256" y="24"/>
                    <a:pt x="249" y="35"/>
                    <a:pt x="236" y="46"/>
                  </a:cubicBezTo>
                  <a:cubicBezTo>
                    <a:pt x="223" y="57"/>
                    <a:pt x="200" y="64"/>
                    <a:pt x="176" y="82"/>
                  </a:cubicBezTo>
                  <a:cubicBezTo>
                    <a:pt x="152" y="100"/>
                    <a:pt x="118" y="126"/>
                    <a:pt x="92" y="154"/>
                  </a:cubicBezTo>
                  <a:cubicBezTo>
                    <a:pt x="66" y="182"/>
                    <a:pt x="36" y="241"/>
                    <a:pt x="23" y="247"/>
                  </a:cubicBezTo>
                  <a:cubicBezTo>
                    <a:pt x="10" y="253"/>
                    <a:pt x="0" y="212"/>
                    <a:pt x="8" y="19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Freeform 38"/>
            <p:cNvSpPr>
              <a:spLocks/>
            </p:cNvSpPr>
            <p:nvPr userDrawn="1"/>
          </p:nvSpPr>
          <p:spPr bwMode="auto">
            <a:xfrm>
              <a:off x="56" y="0"/>
              <a:ext cx="708" cy="459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0" y="453"/>
                </a:cxn>
                <a:cxn ang="0">
                  <a:pos x="72" y="324"/>
                </a:cxn>
                <a:cxn ang="0">
                  <a:pos x="198" y="201"/>
                </a:cxn>
                <a:cxn ang="0">
                  <a:pos x="366" y="102"/>
                </a:cxn>
                <a:cxn ang="0">
                  <a:pos x="531" y="36"/>
                </a:cxn>
                <a:cxn ang="0">
                  <a:pos x="609" y="0"/>
                </a:cxn>
                <a:cxn ang="0">
                  <a:pos x="708" y="3"/>
                </a:cxn>
                <a:cxn ang="0">
                  <a:pos x="591" y="66"/>
                </a:cxn>
                <a:cxn ang="0">
                  <a:pos x="417" y="126"/>
                </a:cxn>
                <a:cxn ang="0">
                  <a:pos x="237" y="231"/>
                </a:cxn>
                <a:cxn ang="0">
                  <a:pos x="117" y="345"/>
                </a:cxn>
                <a:cxn ang="0">
                  <a:pos x="51" y="459"/>
                </a:cxn>
                <a:cxn ang="0">
                  <a:pos x="0" y="453"/>
                </a:cxn>
              </a:cxnLst>
              <a:rect l="0" t="0" r="r" b="b"/>
              <a:pathLst>
                <a:path w="708" h="459">
                  <a:moveTo>
                    <a:pt x="0" y="432"/>
                  </a:moveTo>
                  <a:lnTo>
                    <a:pt x="0" y="453"/>
                  </a:lnTo>
                  <a:cubicBezTo>
                    <a:pt x="12" y="435"/>
                    <a:pt x="39" y="366"/>
                    <a:pt x="72" y="324"/>
                  </a:cubicBezTo>
                  <a:cubicBezTo>
                    <a:pt x="105" y="282"/>
                    <a:pt x="149" y="238"/>
                    <a:pt x="198" y="201"/>
                  </a:cubicBezTo>
                  <a:cubicBezTo>
                    <a:pt x="247" y="164"/>
                    <a:pt x="311" y="129"/>
                    <a:pt x="366" y="102"/>
                  </a:cubicBezTo>
                  <a:cubicBezTo>
                    <a:pt x="421" y="75"/>
                    <a:pt x="490" y="53"/>
                    <a:pt x="531" y="36"/>
                  </a:cubicBezTo>
                  <a:cubicBezTo>
                    <a:pt x="572" y="19"/>
                    <a:pt x="580" y="5"/>
                    <a:pt x="609" y="0"/>
                  </a:cubicBezTo>
                  <a:lnTo>
                    <a:pt x="708" y="3"/>
                  </a:lnTo>
                  <a:cubicBezTo>
                    <a:pt x="705" y="14"/>
                    <a:pt x="640" y="45"/>
                    <a:pt x="591" y="66"/>
                  </a:cubicBezTo>
                  <a:cubicBezTo>
                    <a:pt x="542" y="87"/>
                    <a:pt x="476" y="98"/>
                    <a:pt x="417" y="126"/>
                  </a:cubicBezTo>
                  <a:cubicBezTo>
                    <a:pt x="358" y="154"/>
                    <a:pt x="287" y="195"/>
                    <a:pt x="237" y="231"/>
                  </a:cubicBezTo>
                  <a:cubicBezTo>
                    <a:pt x="187" y="267"/>
                    <a:pt x="148" y="307"/>
                    <a:pt x="117" y="345"/>
                  </a:cubicBezTo>
                  <a:cubicBezTo>
                    <a:pt x="86" y="383"/>
                    <a:pt x="70" y="441"/>
                    <a:pt x="51" y="459"/>
                  </a:cubicBezTo>
                  <a:lnTo>
                    <a:pt x="0" y="453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8" name="Freeform 39"/>
            <p:cNvSpPr>
              <a:spLocks/>
            </p:cNvSpPr>
            <p:nvPr userDrawn="1"/>
          </p:nvSpPr>
          <p:spPr bwMode="auto">
            <a:xfrm>
              <a:off x="131" y="269"/>
              <a:ext cx="251" cy="194"/>
            </a:xfrm>
            <a:custGeom>
              <a:avLst/>
              <a:gdLst>
                <a:gd name="T0" fmla="*/ 21 w 251"/>
                <a:gd name="T1" fmla="*/ 163 h 194"/>
                <a:gd name="T2" fmla="*/ 9 w 251"/>
                <a:gd name="T3" fmla="*/ 184 h 194"/>
                <a:gd name="T4" fmla="*/ 75 w 251"/>
                <a:gd name="T5" fmla="*/ 103 h 194"/>
                <a:gd name="T6" fmla="*/ 165 w 251"/>
                <a:gd name="T7" fmla="*/ 28 h 194"/>
                <a:gd name="T8" fmla="*/ 207 w 251"/>
                <a:gd name="T9" fmla="*/ 7 h 194"/>
                <a:gd name="T10" fmla="*/ 246 w 251"/>
                <a:gd name="T11" fmla="*/ 4 h 194"/>
                <a:gd name="T12" fmla="*/ 237 w 251"/>
                <a:gd name="T13" fmla="*/ 34 h 194"/>
                <a:gd name="T14" fmla="*/ 183 w 251"/>
                <a:gd name="T15" fmla="*/ 61 h 194"/>
                <a:gd name="T16" fmla="*/ 108 w 251"/>
                <a:gd name="T17" fmla="*/ 124 h 194"/>
                <a:gd name="T18" fmla="*/ 54 w 251"/>
                <a:gd name="T19" fmla="*/ 190 h 194"/>
                <a:gd name="T20" fmla="*/ 6 w 251"/>
                <a:gd name="T21" fmla="*/ 184 h 19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51" h="194">
                  <a:moveTo>
                    <a:pt x="21" y="163"/>
                  </a:moveTo>
                  <a:cubicBezTo>
                    <a:pt x="10" y="178"/>
                    <a:pt x="0" y="194"/>
                    <a:pt x="9" y="184"/>
                  </a:cubicBezTo>
                  <a:cubicBezTo>
                    <a:pt x="18" y="174"/>
                    <a:pt x="49" y="129"/>
                    <a:pt x="75" y="103"/>
                  </a:cubicBezTo>
                  <a:cubicBezTo>
                    <a:pt x="101" y="77"/>
                    <a:pt x="143" y="44"/>
                    <a:pt x="165" y="28"/>
                  </a:cubicBezTo>
                  <a:cubicBezTo>
                    <a:pt x="187" y="12"/>
                    <a:pt x="194" y="11"/>
                    <a:pt x="207" y="7"/>
                  </a:cubicBezTo>
                  <a:cubicBezTo>
                    <a:pt x="220" y="3"/>
                    <a:pt x="241" y="0"/>
                    <a:pt x="246" y="4"/>
                  </a:cubicBezTo>
                  <a:cubicBezTo>
                    <a:pt x="251" y="8"/>
                    <a:pt x="247" y="25"/>
                    <a:pt x="237" y="34"/>
                  </a:cubicBezTo>
                  <a:cubicBezTo>
                    <a:pt x="227" y="43"/>
                    <a:pt x="204" y="46"/>
                    <a:pt x="183" y="61"/>
                  </a:cubicBezTo>
                  <a:cubicBezTo>
                    <a:pt x="162" y="76"/>
                    <a:pt x="129" y="103"/>
                    <a:pt x="108" y="124"/>
                  </a:cubicBezTo>
                  <a:cubicBezTo>
                    <a:pt x="87" y="145"/>
                    <a:pt x="71" y="180"/>
                    <a:pt x="54" y="190"/>
                  </a:cubicBezTo>
                  <a:lnTo>
                    <a:pt x="6" y="18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Freeform 40"/>
            <p:cNvSpPr>
              <a:spLocks/>
            </p:cNvSpPr>
            <p:nvPr userDrawn="1"/>
          </p:nvSpPr>
          <p:spPr bwMode="auto">
            <a:xfrm>
              <a:off x="341" y="0"/>
              <a:ext cx="159" cy="72"/>
            </a:xfrm>
            <a:custGeom>
              <a:avLst/>
              <a:gdLst>
                <a:gd name="T0" fmla="*/ 99 w 159"/>
                <a:gd name="T1" fmla="*/ 0 h 72"/>
                <a:gd name="T2" fmla="*/ 15 w 159"/>
                <a:gd name="T3" fmla="*/ 36 h 72"/>
                <a:gd name="T4" fmla="*/ 6 w 159"/>
                <a:gd name="T5" fmla="*/ 60 h 72"/>
                <a:gd name="T6" fmla="*/ 36 w 159"/>
                <a:gd name="T7" fmla="*/ 69 h 72"/>
                <a:gd name="T8" fmla="*/ 87 w 159"/>
                <a:gd name="T9" fmla="*/ 42 h 72"/>
                <a:gd name="T10" fmla="*/ 159 w 159"/>
                <a:gd name="T11" fmla="*/ 0 h 72"/>
                <a:gd name="T12" fmla="*/ 99 w 159"/>
                <a:gd name="T13" fmla="*/ 0 h 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9" h="72">
                  <a:moveTo>
                    <a:pt x="99" y="0"/>
                  </a:moveTo>
                  <a:cubicBezTo>
                    <a:pt x="75" y="6"/>
                    <a:pt x="30" y="26"/>
                    <a:pt x="15" y="36"/>
                  </a:cubicBezTo>
                  <a:cubicBezTo>
                    <a:pt x="0" y="46"/>
                    <a:pt x="3" y="55"/>
                    <a:pt x="6" y="60"/>
                  </a:cubicBezTo>
                  <a:cubicBezTo>
                    <a:pt x="9" y="65"/>
                    <a:pt x="23" y="72"/>
                    <a:pt x="36" y="69"/>
                  </a:cubicBezTo>
                  <a:cubicBezTo>
                    <a:pt x="49" y="66"/>
                    <a:pt x="67" y="53"/>
                    <a:pt x="87" y="42"/>
                  </a:cubicBezTo>
                  <a:cubicBezTo>
                    <a:pt x="107" y="31"/>
                    <a:pt x="158" y="6"/>
                    <a:pt x="159" y="0"/>
                  </a:cubicBezTo>
                  <a:lnTo>
                    <a:pt x="99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Freeform 41"/>
            <p:cNvSpPr>
              <a:spLocks/>
            </p:cNvSpPr>
            <p:nvPr userDrawn="1"/>
          </p:nvSpPr>
          <p:spPr bwMode="auto">
            <a:xfrm>
              <a:off x="488" y="0"/>
              <a:ext cx="455" cy="216"/>
            </a:xfrm>
            <a:custGeom>
              <a:avLst/>
              <a:gdLst>
                <a:gd name="T0" fmla="*/ 395 w 455"/>
                <a:gd name="T1" fmla="*/ 0 h 216"/>
                <a:gd name="T2" fmla="*/ 338 w 455"/>
                <a:gd name="T3" fmla="*/ 48 h 216"/>
                <a:gd name="T4" fmla="*/ 242 w 455"/>
                <a:gd name="T5" fmla="*/ 102 h 216"/>
                <a:gd name="T6" fmla="*/ 104 w 455"/>
                <a:gd name="T7" fmla="*/ 147 h 216"/>
                <a:gd name="T8" fmla="*/ 35 w 455"/>
                <a:gd name="T9" fmla="*/ 168 h 216"/>
                <a:gd name="T10" fmla="*/ 8 w 455"/>
                <a:gd name="T11" fmla="*/ 192 h 216"/>
                <a:gd name="T12" fmla="*/ 8 w 455"/>
                <a:gd name="T13" fmla="*/ 213 h 216"/>
                <a:gd name="T14" fmla="*/ 59 w 455"/>
                <a:gd name="T15" fmla="*/ 213 h 216"/>
                <a:gd name="T16" fmla="*/ 86 w 455"/>
                <a:gd name="T17" fmla="*/ 192 h 216"/>
                <a:gd name="T18" fmla="*/ 173 w 455"/>
                <a:gd name="T19" fmla="*/ 159 h 216"/>
                <a:gd name="T20" fmla="*/ 299 w 455"/>
                <a:gd name="T21" fmla="*/ 126 h 216"/>
                <a:gd name="T22" fmla="*/ 392 w 455"/>
                <a:gd name="T23" fmla="*/ 72 h 216"/>
                <a:gd name="T24" fmla="*/ 455 w 455"/>
                <a:gd name="T25" fmla="*/ 0 h 216"/>
                <a:gd name="T26" fmla="*/ 395 w 455"/>
                <a:gd name="T27" fmla="*/ 0 h 21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55" h="216">
                  <a:moveTo>
                    <a:pt x="395" y="0"/>
                  </a:moveTo>
                  <a:cubicBezTo>
                    <a:pt x="376" y="8"/>
                    <a:pt x="364" y="31"/>
                    <a:pt x="338" y="48"/>
                  </a:cubicBezTo>
                  <a:cubicBezTo>
                    <a:pt x="312" y="65"/>
                    <a:pt x="281" y="86"/>
                    <a:pt x="242" y="102"/>
                  </a:cubicBezTo>
                  <a:cubicBezTo>
                    <a:pt x="203" y="118"/>
                    <a:pt x="138" y="136"/>
                    <a:pt x="104" y="147"/>
                  </a:cubicBezTo>
                  <a:cubicBezTo>
                    <a:pt x="70" y="158"/>
                    <a:pt x="51" y="161"/>
                    <a:pt x="35" y="168"/>
                  </a:cubicBezTo>
                  <a:cubicBezTo>
                    <a:pt x="19" y="175"/>
                    <a:pt x="12" y="185"/>
                    <a:pt x="8" y="192"/>
                  </a:cubicBezTo>
                  <a:cubicBezTo>
                    <a:pt x="4" y="199"/>
                    <a:pt x="0" y="210"/>
                    <a:pt x="8" y="213"/>
                  </a:cubicBezTo>
                  <a:cubicBezTo>
                    <a:pt x="16" y="216"/>
                    <a:pt x="46" y="216"/>
                    <a:pt x="59" y="213"/>
                  </a:cubicBezTo>
                  <a:cubicBezTo>
                    <a:pt x="72" y="210"/>
                    <a:pt x="67" y="201"/>
                    <a:pt x="86" y="192"/>
                  </a:cubicBezTo>
                  <a:cubicBezTo>
                    <a:pt x="105" y="183"/>
                    <a:pt x="138" y="170"/>
                    <a:pt x="173" y="159"/>
                  </a:cubicBezTo>
                  <a:cubicBezTo>
                    <a:pt x="208" y="148"/>
                    <a:pt x="263" y="140"/>
                    <a:pt x="299" y="126"/>
                  </a:cubicBezTo>
                  <a:cubicBezTo>
                    <a:pt x="335" y="112"/>
                    <a:pt x="366" y="93"/>
                    <a:pt x="392" y="72"/>
                  </a:cubicBezTo>
                  <a:cubicBezTo>
                    <a:pt x="418" y="51"/>
                    <a:pt x="454" y="12"/>
                    <a:pt x="455" y="0"/>
                  </a:cubicBezTo>
                  <a:lnTo>
                    <a:pt x="39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Freeform 42"/>
            <p:cNvSpPr>
              <a:spLocks/>
            </p:cNvSpPr>
            <p:nvPr userDrawn="1"/>
          </p:nvSpPr>
          <p:spPr bwMode="auto">
            <a:xfrm>
              <a:off x="1448" y="37"/>
              <a:ext cx="414" cy="108"/>
            </a:xfrm>
            <a:custGeom>
              <a:avLst/>
              <a:gdLst>
                <a:gd name="T0" fmla="*/ 0 w 414"/>
                <a:gd name="T1" fmla="*/ 11 h 108"/>
                <a:gd name="T2" fmla="*/ 24 w 414"/>
                <a:gd name="T3" fmla="*/ 11 h 108"/>
                <a:gd name="T4" fmla="*/ 156 w 414"/>
                <a:gd name="T5" fmla="*/ 2 h 108"/>
                <a:gd name="T6" fmla="*/ 288 w 414"/>
                <a:gd name="T7" fmla="*/ 23 h 108"/>
                <a:gd name="T8" fmla="*/ 384 w 414"/>
                <a:gd name="T9" fmla="*/ 53 h 108"/>
                <a:gd name="T10" fmla="*/ 411 w 414"/>
                <a:gd name="T11" fmla="*/ 74 h 108"/>
                <a:gd name="T12" fmla="*/ 405 w 414"/>
                <a:gd name="T13" fmla="*/ 104 h 108"/>
                <a:gd name="T14" fmla="*/ 363 w 414"/>
                <a:gd name="T15" fmla="*/ 101 h 108"/>
                <a:gd name="T16" fmla="*/ 294 w 414"/>
                <a:gd name="T17" fmla="*/ 77 h 108"/>
                <a:gd name="T18" fmla="*/ 174 w 414"/>
                <a:gd name="T19" fmla="*/ 50 h 108"/>
                <a:gd name="T20" fmla="*/ 72 w 414"/>
                <a:gd name="T21" fmla="*/ 62 h 108"/>
                <a:gd name="T22" fmla="*/ 36 w 414"/>
                <a:gd name="T23" fmla="*/ 59 h 108"/>
                <a:gd name="T24" fmla="*/ 0 w 414"/>
                <a:gd name="T25" fmla="*/ 11 h 10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14" h="108">
                  <a:moveTo>
                    <a:pt x="0" y="11"/>
                  </a:moveTo>
                  <a:lnTo>
                    <a:pt x="24" y="11"/>
                  </a:lnTo>
                  <a:cubicBezTo>
                    <a:pt x="50" y="9"/>
                    <a:pt x="112" y="0"/>
                    <a:pt x="156" y="2"/>
                  </a:cubicBezTo>
                  <a:cubicBezTo>
                    <a:pt x="200" y="4"/>
                    <a:pt x="250" y="15"/>
                    <a:pt x="288" y="23"/>
                  </a:cubicBezTo>
                  <a:cubicBezTo>
                    <a:pt x="326" y="31"/>
                    <a:pt x="363" y="44"/>
                    <a:pt x="384" y="53"/>
                  </a:cubicBezTo>
                  <a:cubicBezTo>
                    <a:pt x="405" y="62"/>
                    <a:pt x="408" y="66"/>
                    <a:pt x="411" y="74"/>
                  </a:cubicBezTo>
                  <a:cubicBezTo>
                    <a:pt x="414" y="82"/>
                    <a:pt x="413" y="100"/>
                    <a:pt x="405" y="104"/>
                  </a:cubicBezTo>
                  <a:cubicBezTo>
                    <a:pt x="397" y="108"/>
                    <a:pt x="381" y="105"/>
                    <a:pt x="363" y="101"/>
                  </a:cubicBezTo>
                  <a:cubicBezTo>
                    <a:pt x="345" y="97"/>
                    <a:pt x="325" y="85"/>
                    <a:pt x="294" y="77"/>
                  </a:cubicBezTo>
                  <a:cubicBezTo>
                    <a:pt x="263" y="69"/>
                    <a:pt x="211" y="53"/>
                    <a:pt x="174" y="50"/>
                  </a:cubicBezTo>
                  <a:cubicBezTo>
                    <a:pt x="137" y="47"/>
                    <a:pt x="95" y="61"/>
                    <a:pt x="72" y="62"/>
                  </a:cubicBezTo>
                  <a:cubicBezTo>
                    <a:pt x="49" y="63"/>
                    <a:pt x="48" y="66"/>
                    <a:pt x="36" y="59"/>
                  </a:cubicBezTo>
                  <a:cubicBezTo>
                    <a:pt x="24" y="52"/>
                    <a:pt x="13" y="36"/>
                    <a:pt x="0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Freeform 43"/>
            <p:cNvSpPr>
              <a:spLocks/>
            </p:cNvSpPr>
            <p:nvPr userDrawn="1"/>
          </p:nvSpPr>
          <p:spPr bwMode="auto">
            <a:xfrm>
              <a:off x="1790" y="0"/>
              <a:ext cx="520" cy="225"/>
            </a:xfrm>
            <a:custGeom>
              <a:avLst/>
              <a:gdLst>
                <a:gd name="T0" fmla="*/ 42 w 520"/>
                <a:gd name="T1" fmla="*/ 0 h 225"/>
                <a:gd name="T2" fmla="*/ 12 w 520"/>
                <a:gd name="T3" fmla="*/ 24 h 225"/>
                <a:gd name="T4" fmla="*/ 114 w 520"/>
                <a:gd name="T5" fmla="*/ 54 h 225"/>
                <a:gd name="T6" fmla="*/ 240 w 520"/>
                <a:gd name="T7" fmla="*/ 117 h 225"/>
                <a:gd name="T8" fmla="*/ 333 w 520"/>
                <a:gd name="T9" fmla="*/ 153 h 225"/>
                <a:gd name="T10" fmla="*/ 438 w 520"/>
                <a:gd name="T11" fmla="*/ 219 h 225"/>
                <a:gd name="T12" fmla="*/ 426 w 520"/>
                <a:gd name="T13" fmla="*/ 192 h 225"/>
                <a:gd name="T14" fmla="*/ 441 w 520"/>
                <a:gd name="T15" fmla="*/ 180 h 225"/>
                <a:gd name="T16" fmla="*/ 519 w 520"/>
                <a:gd name="T17" fmla="*/ 216 h 225"/>
                <a:gd name="T18" fmla="*/ 450 w 520"/>
                <a:gd name="T19" fmla="*/ 162 h 225"/>
                <a:gd name="T20" fmla="*/ 381 w 520"/>
                <a:gd name="T21" fmla="*/ 135 h 225"/>
                <a:gd name="T22" fmla="*/ 285 w 520"/>
                <a:gd name="T23" fmla="*/ 84 h 225"/>
                <a:gd name="T24" fmla="*/ 186 w 520"/>
                <a:gd name="T25" fmla="*/ 18 h 225"/>
                <a:gd name="T26" fmla="*/ 123 w 520"/>
                <a:gd name="T27" fmla="*/ 0 h 225"/>
                <a:gd name="T28" fmla="*/ 42 w 520"/>
                <a:gd name="T29" fmla="*/ 0 h 22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520" h="225">
                  <a:moveTo>
                    <a:pt x="42" y="0"/>
                  </a:moveTo>
                  <a:cubicBezTo>
                    <a:pt x="24" y="4"/>
                    <a:pt x="0" y="15"/>
                    <a:pt x="12" y="24"/>
                  </a:cubicBezTo>
                  <a:cubicBezTo>
                    <a:pt x="24" y="33"/>
                    <a:pt x="76" y="39"/>
                    <a:pt x="114" y="54"/>
                  </a:cubicBezTo>
                  <a:cubicBezTo>
                    <a:pt x="152" y="69"/>
                    <a:pt x="203" y="100"/>
                    <a:pt x="240" y="117"/>
                  </a:cubicBezTo>
                  <a:cubicBezTo>
                    <a:pt x="277" y="134"/>
                    <a:pt x="300" y="136"/>
                    <a:pt x="333" y="153"/>
                  </a:cubicBezTo>
                  <a:cubicBezTo>
                    <a:pt x="366" y="170"/>
                    <a:pt x="423" y="213"/>
                    <a:pt x="438" y="219"/>
                  </a:cubicBezTo>
                  <a:cubicBezTo>
                    <a:pt x="453" y="225"/>
                    <a:pt x="426" y="198"/>
                    <a:pt x="426" y="192"/>
                  </a:cubicBezTo>
                  <a:cubicBezTo>
                    <a:pt x="426" y="186"/>
                    <a:pt x="426" y="176"/>
                    <a:pt x="441" y="180"/>
                  </a:cubicBezTo>
                  <a:cubicBezTo>
                    <a:pt x="456" y="184"/>
                    <a:pt x="518" y="219"/>
                    <a:pt x="519" y="216"/>
                  </a:cubicBezTo>
                  <a:cubicBezTo>
                    <a:pt x="520" y="213"/>
                    <a:pt x="473" y="176"/>
                    <a:pt x="450" y="162"/>
                  </a:cubicBezTo>
                  <a:cubicBezTo>
                    <a:pt x="427" y="148"/>
                    <a:pt x="408" y="148"/>
                    <a:pt x="381" y="135"/>
                  </a:cubicBezTo>
                  <a:cubicBezTo>
                    <a:pt x="354" y="122"/>
                    <a:pt x="318" y="104"/>
                    <a:pt x="285" y="84"/>
                  </a:cubicBezTo>
                  <a:cubicBezTo>
                    <a:pt x="252" y="64"/>
                    <a:pt x="213" y="32"/>
                    <a:pt x="186" y="18"/>
                  </a:cubicBezTo>
                  <a:cubicBezTo>
                    <a:pt x="159" y="4"/>
                    <a:pt x="147" y="2"/>
                    <a:pt x="123" y="0"/>
                  </a:cubicBezTo>
                  <a:lnTo>
                    <a:pt x="4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Freeform 44"/>
            <p:cNvSpPr>
              <a:spLocks/>
            </p:cNvSpPr>
            <p:nvPr userDrawn="1"/>
          </p:nvSpPr>
          <p:spPr bwMode="auto">
            <a:xfrm>
              <a:off x="1943" y="154"/>
              <a:ext cx="431" cy="233"/>
            </a:xfrm>
            <a:custGeom>
              <a:avLst/>
              <a:gdLst>
                <a:gd name="T0" fmla="*/ 6 w 431"/>
                <a:gd name="T1" fmla="*/ 38 h 233"/>
                <a:gd name="T2" fmla="*/ 9 w 431"/>
                <a:gd name="T3" fmla="*/ 20 h 233"/>
                <a:gd name="T4" fmla="*/ 42 w 431"/>
                <a:gd name="T5" fmla="*/ 2 h 233"/>
                <a:gd name="T6" fmla="*/ 90 w 431"/>
                <a:gd name="T7" fmla="*/ 35 h 233"/>
                <a:gd name="T8" fmla="*/ 189 w 431"/>
                <a:gd name="T9" fmla="*/ 89 h 233"/>
                <a:gd name="T10" fmla="*/ 288 w 431"/>
                <a:gd name="T11" fmla="*/ 140 h 233"/>
                <a:gd name="T12" fmla="*/ 375 w 431"/>
                <a:gd name="T13" fmla="*/ 176 h 233"/>
                <a:gd name="T14" fmla="*/ 396 w 431"/>
                <a:gd name="T15" fmla="*/ 176 h 233"/>
                <a:gd name="T16" fmla="*/ 429 w 431"/>
                <a:gd name="T17" fmla="*/ 212 h 233"/>
                <a:gd name="T18" fmla="*/ 408 w 431"/>
                <a:gd name="T19" fmla="*/ 233 h 233"/>
                <a:gd name="T20" fmla="*/ 333 w 431"/>
                <a:gd name="T21" fmla="*/ 212 h 233"/>
                <a:gd name="T22" fmla="*/ 186 w 431"/>
                <a:gd name="T23" fmla="*/ 143 h 233"/>
                <a:gd name="T24" fmla="*/ 48 w 431"/>
                <a:gd name="T25" fmla="*/ 68 h 233"/>
                <a:gd name="T26" fmla="*/ 6 w 431"/>
                <a:gd name="T27" fmla="*/ 38 h 23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31" h="233">
                  <a:moveTo>
                    <a:pt x="6" y="38"/>
                  </a:moveTo>
                  <a:cubicBezTo>
                    <a:pt x="0" y="26"/>
                    <a:pt x="3" y="26"/>
                    <a:pt x="9" y="20"/>
                  </a:cubicBezTo>
                  <a:cubicBezTo>
                    <a:pt x="15" y="14"/>
                    <a:pt x="29" y="0"/>
                    <a:pt x="42" y="2"/>
                  </a:cubicBezTo>
                  <a:cubicBezTo>
                    <a:pt x="55" y="4"/>
                    <a:pt x="66" y="21"/>
                    <a:pt x="90" y="35"/>
                  </a:cubicBezTo>
                  <a:cubicBezTo>
                    <a:pt x="114" y="49"/>
                    <a:pt x="156" y="72"/>
                    <a:pt x="189" y="89"/>
                  </a:cubicBezTo>
                  <a:cubicBezTo>
                    <a:pt x="222" y="106"/>
                    <a:pt x="257" y="126"/>
                    <a:pt x="288" y="140"/>
                  </a:cubicBezTo>
                  <a:cubicBezTo>
                    <a:pt x="319" y="154"/>
                    <a:pt x="357" y="170"/>
                    <a:pt x="375" y="176"/>
                  </a:cubicBezTo>
                  <a:cubicBezTo>
                    <a:pt x="393" y="182"/>
                    <a:pt x="387" y="170"/>
                    <a:pt x="396" y="176"/>
                  </a:cubicBezTo>
                  <a:cubicBezTo>
                    <a:pt x="405" y="182"/>
                    <a:pt x="427" y="203"/>
                    <a:pt x="429" y="212"/>
                  </a:cubicBezTo>
                  <a:cubicBezTo>
                    <a:pt x="431" y="221"/>
                    <a:pt x="424" y="233"/>
                    <a:pt x="408" y="233"/>
                  </a:cubicBezTo>
                  <a:cubicBezTo>
                    <a:pt x="392" y="233"/>
                    <a:pt x="370" y="227"/>
                    <a:pt x="333" y="212"/>
                  </a:cubicBezTo>
                  <a:cubicBezTo>
                    <a:pt x="296" y="197"/>
                    <a:pt x="234" y="167"/>
                    <a:pt x="186" y="143"/>
                  </a:cubicBezTo>
                  <a:cubicBezTo>
                    <a:pt x="138" y="119"/>
                    <a:pt x="78" y="86"/>
                    <a:pt x="48" y="68"/>
                  </a:cubicBezTo>
                  <a:cubicBezTo>
                    <a:pt x="18" y="50"/>
                    <a:pt x="12" y="50"/>
                    <a:pt x="6" y="3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Freeform 45"/>
            <p:cNvSpPr>
              <a:spLocks/>
            </p:cNvSpPr>
            <p:nvPr userDrawn="1"/>
          </p:nvSpPr>
          <p:spPr bwMode="auto">
            <a:xfrm>
              <a:off x="2262" y="87"/>
              <a:ext cx="396" cy="227"/>
            </a:xfrm>
            <a:custGeom>
              <a:avLst/>
              <a:gdLst>
                <a:gd name="T0" fmla="*/ 2 w 396"/>
                <a:gd name="T1" fmla="*/ 9 h 227"/>
                <a:gd name="T2" fmla="*/ 53 w 396"/>
                <a:gd name="T3" fmla="*/ 66 h 227"/>
                <a:gd name="T4" fmla="*/ 176 w 396"/>
                <a:gd name="T5" fmla="*/ 132 h 227"/>
                <a:gd name="T6" fmla="*/ 293 w 396"/>
                <a:gd name="T7" fmla="*/ 189 h 227"/>
                <a:gd name="T8" fmla="*/ 341 w 396"/>
                <a:gd name="T9" fmla="*/ 222 h 227"/>
                <a:gd name="T10" fmla="*/ 377 w 396"/>
                <a:gd name="T11" fmla="*/ 219 h 227"/>
                <a:gd name="T12" fmla="*/ 377 w 396"/>
                <a:gd name="T13" fmla="*/ 180 h 227"/>
                <a:gd name="T14" fmla="*/ 260 w 396"/>
                <a:gd name="T15" fmla="*/ 126 h 227"/>
                <a:gd name="T16" fmla="*/ 113 w 396"/>
                <a:gd name="T17" fmla="*/ 51 h 227"/>
                <a:gd name="T18" fmla="*/ 41 w 396"/>
                <a:gd name="T19" fmla="*/ 9 h 227"/>
                <a:gd name="T20" fmla="*/ 2 w 396"/>
                <a:gd name="T21" fmla="*/ 9 h 22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96" h="227">
                  <a:moveTo>
                    <a:pt x="2" y="9"/>
                  </a:moveTo>
                  <a:cubicBezTo>
                    <a:pt x="4" y="18"/>
                    <a:pt x="24" y="45"/>
                    <a:pt x="53" y="66"/>
                  </a:cubicBezTo>
                  <a:cubicBezTo>
                    <a:pt x="82" y="87"/>
                    <a:pt x="136" y="111"/>
                    <a:pt x="176" y="132"/>
                  </a:cubicBezTo>
                  <a:cubicBezTo>
                    <a:pt x="216" y="153"/>
                    <a:pt x="266" y="174"/>
                    <a:pt x="293" y="189"/>
                  </a:cubicBezTo>
                  <a:cubicBezTo>
                    <a:pt x="320" y="204"/>
                    <a:pt x="327" y="217"/>
                    <a:pt x="341" y="222"/>
                  </a:cubicBezTo>
                  <a:cubicBezTo>
                    <a:pt x="355" y="227"/>
                    <a:pt x="371" y="226"/>
                    <a:pt x="377" y="219"/>
                  </a:cubicBezTo>
                  <a:cubicBezTo>
                    <a:pt x="383" y="212"/>
                    <a:pt x="396" y="195"/>
                    <a:pt x="377" y="180"/>
                  </a:cubicBezTo>
                  <a:cubicBezTo>
                    <a:pt x="358" y="165"/>
                    <a:pt x="304" y="147"/>
                    <a:pt x="260" y="126"/>
                  </a:cubicBezTo>
                  <a:cubicBezTo>
                    <a:pt x="216" y="105"/>
                    <a:pt x="149" y="70"/>
                    <a:pt x="113" y="51"/>
                  </a:cubicBezTo>
                  <a:cubicBezTo>
                    <a:pt x="77" y="32"/>
                    <a:pt x="60" y="17"/>
                    <a:pt x="41" y="9"/>
                  </a:cubicBezTo>
                  <a:cubicBezTo>
                    <a:pt x="22" y="1"/>
                    <a:pt x="0" y="0"/>
                    <a:pt x="2" y="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Freeform 46"/>
            <p:cNvSpPr>
              <a:spLocks/>
            </p:cNvSpPr>
            <p:nvPr userDrawn="1"/>
          </p:nvSpPr>
          <p:spPr bwMode="auto">
            <a:xfrm>
              <a:off x="2264" y="240"/>
              <a:ext cx="516" cy="223"/>
            </a:xfrm>
            <a:custGeom>
              <a:avLst/>
              <a:gdLst>
                <a:gd name="T0" fmla="*/ 3 w 516"/>
                <a:gd name="T1" fmla="*/ 10 h 223"/>
                <a:gd name="T2" fmla="*/ 105 w 516"/>
                <a:gd name="T3" fmla="*/ 97 h 223"/>
                <a:gd name="T4" fmla="*/ 243 w 516"/>
                <a:gd name="T5" fmla="*/ 178 h 223"/>
                <a:gd name="T6" fmla="*/ 357 w 516"/>
                <a:gd name="T7" fmla="*/ 217 h 223"/>
                <a:gd name="T8" fmla="*/ 498 w 516"/>
                <a:gd name="T9" fmla="*/ 214 h 223"/>
                <a:gd name="T10" fmla="*/ 468 w 516"/>
                <a:gd name="T11" fmla="*/ 187 h 223"/>
                <a:gd name="T12" fmla="*/ 309 w 516"/>
                <a:gd name="T13" fmla="*/ 136 h 223"/>
                <a:gd name="T14" fmla="*/ 123 w 516"/>
                <a:gd name="T15" fmla="*/ 34 h 223"/>
                <a:gd name="T16" fmla="*/ 3 w 516"/>
                <a:gd name="T17" fmla="*/ 10 h 22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16" h="223">
                  <a:moveTo>
                    <a:pt x="3" y="10"/>
                  </a:moveTo>
                  <a:cubicBezTo>
                    <a:pt x="0" y="20"/>
                    <a:pt x="65" y="69"/>
                    <a:pt x="105" y="97"/>
                  </a:cubicBezTo>
                  <a:cubicBezTo>
                    <a:pt x="145" y="125"/>
                    <a:pt x="201" y="158"/>
                    <a:pt x="243" y="178"/>
                  </a:cubicBezTo>
                  <a:cubicBezTo>
                    <a:pt x="285" y="198"/>
                    <a:pt x="315" y="211"/>
                    <a:pt x="357" y="217"/>
                  </a:cubicBezTo>
                  <a:cubicBezTo>
                    <a:pt x="399" y="223"/>
                    <a:pt x="480" y="219"/>
                    <a:pt x="498" y="214"/>
                  </a:cubicBezTo>
                  <a:cubicBezTo>
                    <a:pt x="516" y="209"/>
                    <a:pt x="499" y="200"/>
                    <a:pt x="468" y="187"/>
                  </a:cubicBezTo>
                  <a:cubicBezTo>
                    <a:pt x="437" y="174"/>
                    <a:pt x="366" y="161"/>
                    <a:pt x="309" y="136"/>
                  </a:cubicBezTo>
                  <a:cubicBezTo>
                    <a:pt x="252" y="111"/>
                    <a:pt x="172" y="54"/>
                    <a:pt x="123" y="34"/>
                  </a:cubicBezTo>
                  <a:cubicBezTo>
                    <a:pt x="74" y="14"/>
                    <a:pt x="6" y="0"/>
                    <a:pt x="3" y="1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Freeform 47"/>
            <p:cNvSpPr>
              <a:spLocks/>
            </p:cNvSpPr>
            <p:nvPr userDrawn="1"/>
          </p:nvSpPr>
          <p:spPr bwMode="auto">
            <a:xfrm>
              <a:off x="2723" y="324"/>
              <a:ext cx="414" cy="100"/>
            </a:xfrm>
            <a:custGeom>
              <a:avLst/>
              <a:gdLst>
                <a:gd name="T0" fmla="*/ 69 w 414"/>
                <a:gd name="T1" fmla="*/ 60 h 100"/>
                <a:gd name="T2" fmla="*/ 12 w 414"/>
                <a:gd name="T3" fmla="*/ 42 h 100"/>
                <a:gd name="T4" fmla="*/ 3 w 414"/>
                <a:gd name="T5" fmla="*/ 15 h 100"/>
                <a:gd name="T6" fmla="*/ 30 w 414"/>
                <a:gd name="T7" fmla="*/ 0 h 100"/>
                <a:gd name="T8" fmla="*/ 117 w 414"/>
                <a:gd name="T9" fmla="*/ 18 h 100"/>
                <a:gd name="T10" fmla="*/ 243 w 414"/>
                <a:gd name="T11" fmla="*/ 48 h 100"/>
                <a:gd name="T12" fmla="*/ 387 w 414"/>
                <a:gd name="T13" fmla="*/ 48 h 100"/>
                <a:gd name="T14" fmla="*/ 408 w 414"/>
                <a:gd name="T15" fmla="*/ 54 h 100"/>
                <a:gd name="T16" fmla="*/ 381 w 414"/>
                <a:gd name="T17" fmla="*/ 87 h 100"/>
                <a:gd name="T18" fmla="*/ 318 w 414"/>
                <a:gd name="T19" fmla="*/ 99 h 100"/>
                <a:gd name="T20" fmla="*/ 195 w 414"/>
                <a:gd name="T21" fmla="*/ 93 h 100"/>
                <a:gd name="T22" fmla="*/ 69 w 414"/>
                <a:gd name="T23" fmla="*/ 60 h 10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14" h="100">
                  <a:moveTo>
                    <a:pt x="69" y="60"/>
                  </a:moveTo>
                  <a:cubicBezTo>
                    <a:pt x="39" y="52"/>
                    <a:pt x="23" y="49"/>
                    <a:pt x="12" y="42"/>
                  </a:cubicBezTo>
                  <a:cubicBezTo>
                    <a:pt x="1" y="35"/>
                    <a:pt x="0" y="22"/>
                    <a:pt x="3" y="15"/>
                  </a:cubicBezTo>
                  <a:cubicBezTo>
                    <a:pt x="6" y="8"/>
                    <a:pt x="11" y="0"/>
                    <a:pt x="30" y="0"/>
                  </a:cubicBezTo>
                  <a:cubicBezTo>
                    <a:pt x="49" y="0"/>
                    <a:pt x="82" y="10"/>
                    <a:pt x="117" y="18"/>
                  </a:cubicBezTo>
                  <a:cubicBezTo>
                    <a:pt x="152" y="26"/>
                    <a:pt x="198" y="43"/>
                    <a:pt x="243" y="48"/>
                  </a:cubicBezTo>
                  <a:cubicBezTo>
                    <a:pt x="288" y="53"/>
                    <a:pt x="360" y="47"/>
                    <a:pt x="387" y="48"/>
                  </a:cubicBezTo>
                  <a:cubicBezTo>
                    <a:pt x="414" y="49"/>
                    <a:pt x="409" y="48"/>
                    <a:pt x="408" y="54"/>
                  </a:cubicBezTo>
                  <a:cubicBezTo>
                    <a:pt x="407" y="60"/>
                    <a:pt x="396" y="80"/>
                    <a:pt x="381" y="87"/>
                  </a:cubicBezTo>
                  <a:cubicBezTo>
                    <a:pt x="366" y="94"/>
                    <a:pt x="349" y="98"/>
                    <a:pt x="318" y="99"/>
                  </a:cubicBezTo>
                  <a:cubicBezTo>
                    <a:pt x="287" y="100"/>
                    <a:pt x="237" y="99"/>
                    <a:pt x="195" y="93"/>
                  </a:cubicBezTo>
                  <a:cubicBezTo>
                    <a:pt x="153" y="87"/>
                    <a:pt x="99" y="68"/>
                    <a:pt x="69" y="6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Freeform 48"/>
            <p:cNvSpPr>
              <a:spLocks/>
            </p:cNvSpPr>
            <p:nvPr userDrawn="1"/>
          </p:nvSpPr>
          <p:spPr bwMode="auto">
            <a:xfrm>
              <a:off x="3165" y="375"/>
              <a:ext cx="150" cy="72"/>
            </a:xfrm>
            <a:custGeom>
              <a:avLst/>
              <a:gdLst>
                <a:gd name="T0" fmla="*/ 3 w 150"/>
                <a:gd name="T1" fmla="*/ 67 h 72"/>
                <a:gd name="T2" fmla="*/ 84 w 150"/>
                <a:gd name="T3" fmla="*/ 19 h 72"/>
                <a:gd name="T4" fmla="*/ 123 w 150"/>
                <a:gd name="T5" fmla="*/ 1 h 72"/>
                <a:gd name="T6" fmla="*/ 150 w 150"/>
                <a:gd name="T7" fmla="*/ 22 h 72"/>
                <a:gd name="T8" fmla="*/ 123 w 150"/>
                <a:gd name="T9" fmla="*/ 55 h 72"/>
                <a:gd name="T10" fmla="*/ 90 w 150"/>
                <a:gd name="T11" fmla="*/ 70 h 72"/>
                <a:gd name="T12" fmla="*/ 0 w 150"/>
                <a:gd name="T13" fmla="*/ 67 h 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0" h="72">
                  <a:moveTo>
                    <a:pt x="3" y="67"/>
                  </a:moveTo>
                  <a:cubicBezTo>
                    <a:pt x="16" y="59"/>
                    <a:pt x="64" y="30"/>
                    <a:pt x="84" y="19"/>
                  </a:cubicBezTo>
                  <a:cubicBezTo>
                    <a:pt x="104" y="8"/>
                    <a:pt x="112" y="0"/>
                    <a:pt x="123" y="1"/>
                  </a:cubicBezTo>
                  <a:cubicBezTo>
                    <a:pt x="134" y="2"/>
                    <a:pt x="150" y="13"/>
                    <a:pt x="150" y="22"/>
                  </a:cubicBezTo>
                  <a:cubicBezTo>
                    <a:pt x="150" y="31"/>
                    <a:pt x="133" y="47"/>
                    <a:pt x="123" y="55"/>
                  </a:cubicBezTo>
                  <a:cubicBezTo>
                    <a:pt x="113" y="63"/>
                    <a:pt x="110" y="68"/>
                    <a:pt x="90" y="70"/>
                  </a:cubicBezTo>
                  <a:cubicBezTo>
                    <a:pt x="70" y="72"/>
                    <a:pt x="35" y="69"/>
                    <a:pt x="0" y="67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Freeform 49"/>
            <p:cNvSpPr>
              <a:spLocks/>
            </p:cNvSpPr>
            <p:nvPr userDrawn="1"/>
          </p:nvSpPr>
          <p:spPr bwMode="auto">
            <a:xfrm>
              <a:off x="3463" y="267"/>
              <a:ext cx="148" cy="91"/>
            </a:xfrm>
            <a:custGeom>
              <a:avLst/>
              <a:gdLst>
                <a:gd name="T0" fmla="*/ 1 w 148"/>
                <a:gd name="T1" fmla="*/ 69 h 91"/>
                <a:gd name="T2" fmla="*/ 25 w 148"/>
                <a:gd name="T3" fmla="*/ 51 h 91"/>
                <a:gd name="T4" fmla="*/ 100 w 148"/>
                <a:gd name="T5" fmla="*/ 9 h 91"/>
                <a:gd name="T6" fmla="*/ 133 w 148"/>
                <a:gd name="T7" fmla="*/ 3 h 91"/>
                <a:gd name="T8" fmla="*/ 136 w 148"/>
                <a:gd name="T9" fmla="*/ 27 h 91"/>
                <a:gd name="T10" fmla="*/ 61 w 148"/>
                <a:gd name="T11" fmla="*/ 75 h 91"/>
                <a:gd name="T12" fmla="*/ 19 w 148"/>
                <a:gd name="T13" fmla="*/ 90 h 91"/>
                <a:gd name="T14" fmla="*/ 1 w 148"/>
                <a:gd name="T15" fmla="*/ 69 h 9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48" h="91">
                  <a:moveTo>
                    <a:pt x="1" y="69"/>
                  </a:moveTo>
                  <a:cubicBezTo>
                    <a:pt x="2" y="63"/>
                    <a:pt x="9" y="61"/>
                    <a:pt x="25" y="51"/>
                  </a:cubicBezTo>
                  <a:cubicBezTo>
                    <a:pt x="41" y="41"/>
                    <a:pt x="82" y="17"/>
                    <a:pt x="100" y="9"/>
                  </a:cubicBezTo>
                  <a:cubicBezTo>
                    <a:pt x="118" y="1"/>
                    <a:pt x="127" y="0"/>
                    <a:pt x="133" y="3"/>
                  </a:cubicBezTo>
                  <a:cubicBezTo>
                    <a:pt x="139" y="6"/>
                    <a:pt x="148" y="15"/>
                    <a:pt x="136" y="27"/>
                  </a:cubicBezTo>
                  <a:cubicBezTo>
                    <a:pt x="124" y="39"/>
                    <a:pt x="80" y="65"/>
                    <a:pt x="61" y="75"/>
                  </a:cubicBezTo>
                  <a:cubicBezTo>
                    <a:pt x="42" y="85"/>
                    <a:pt x="29" y="91"/>
                    <a:pt x="19" y="90"/>
                  </a:cubicBezTo>
                  <a:cubicBezTo>
                    <a:pt x="9" y="89"/>
                    <a:pt x="0" y="75"/>
                    <a:pt x="1" y="6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Freeform 50"/>
            <p:cNvSpPr>
              <a:spLocks/>
            </p:cNvSpPr>
            <p:nvPr userDrawn="1"/>
          </p:nvSpPr>
          <p:spPr bwMode="auto">
            <a:xfrm>
              <a:off x="3580" y="58"/>
              <a:ext cx="938" cy="158"/>
            </a:xfrm>
            <a:custGeom>
              <a:avLst/>
              <a:gdLst>
                <a:gd name="T0" fmla="*/ 172 w 938"/>
                <a:gd name="T1" fmla="*/ 86 h 158"/>
                <a:gd name="T2" fmla="*/ 61 w 938"/>
                <a:gd name="T3" fmla="*/ 137 h 158"/>
                <a:gd name="T4" fmla="*/ 16 w 938"/>
                <a:gd name="T5" fmla="*/ 155 h 158"/>
                <a:gd name="T6" fmla="*/ 7 w 938"/>
                <a:gd name="T7" fmla="*/ 122 h 158"/>
                <a:gd name="T8" fmla="*/ 58 w 938"/>
                <a:gd name="T9" fmla="*/ 80 h 158"/>
                <a:gd name="T10" fmla="*/ 172 w 938"/>
                <a:gd name="T11" fmla="*/ 38 h 158"/>
                <a:gd name="T12" fmla="*/ 304 w 938"/>
                <a:gd name="T13" fmla="*/ 11 h 158"/>
                <a:gd name="T14" fmla="*/ 463 w 938"/>
                <a:gd name="T15" fmla="*/ 2 h 158"/>
                <a:gd name="T16" fmla="*/ 631 w 938"/>
                <a:gd name="T17" fmla="*/ 23 h 158"/>
                <a:gd name="T18" fmla="*/ 796 w 938"/>
                <a:gd name="T19" fmla="*/ 53 h 158"/>
                <a:gd name="T20" fmla="*/ 841 w 938"/>
                <a:gd name="T21" fmla="*/ 47 h 158"/>
                <a:gd name="T22" fmla="*/ 907 w 938"/>
                <a:gd name="T23" fmla="*/ 71 h 158"/>
                <a:gd name="T24" fmla="*/ 919 w 938"/>
                <a:gd name="T25" fmla="*/ 101 h 158"/>
                <a:gd name="T26" fmla="*/ 793 w 938"/>
                <a:gd name="T27" fmla="*/ 98 h 158"/>
                <a:gd name="T28" fmla="*/ 634 w 938"/>
                <a:gd name="T29" fmla="*/ 62 h 158"/>
                <a:gd name="T30" fmla="*/ 439 w 938"/>
                <a:gd name="T31" fmla="*/ 38 h 158"/>
                <a:gd name="T32" fmla="*/ 238 w 938"/>
                <a:gd name="T33" fmla="*/ 59 h 158"/>
                <a:gd name="T34" fmla="*/ 172 w 938"/>
                <a:gd name="T35" fmla="*/ 86 h 1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938" h="158">
                  <a:moveTo>
                    <a:pt x="172" y="86"/>
                  </a:moveTo>
                  <a:cubicBezTo>
                    <a:pt x="142" y="99"/>
                    <a:pt x="87" y="126"/>
                    <a:pt x="61" y="137"/>
                  </a:cubicBezTo>
                  <a:cubicBezTo>
                    <a:pt x="35" y="148"/>
                    <a:pt x="25" y="158"/>
                    <a:pt x="16" y="155"/>
                  </a:cubicBezTo>
                  <a:cubicBezTo>
                    <a:pt x="7" y="152"/>
                    <a:pt x="0" y="134"/>
                    <a:pt x="7" y="122"/>
                  </a:cubicBezTo>
                  <a:cubicBezTo>
                    <a:pt x="14" y="110"/>
                    <a:pt x="31" y="94"/>
                    <a:pt x="58" y="80"/>
                  </a:cubicBezTo>
                  <a:cubicBezTo>
                    <a:pt x="85" y="66"/>
                    <a:pt x="131" y="49"/>
                    <a:pt x="172" y="38"/>
                  </a:cubicBezTo>
                  <a:cubicBezTo>
                    <a:pt x="213" y="27"/>
                    <a:pt x="256" y="17"/>
                    <a:pt x="304" y="11"/>
                  </a:cubicBezTo>
                  <a:cubicBezTo>
                    <a:pt x="352" y="5"/>
                    <a:pt x="409" y="0"/>
                    <a:pt x="463" y="2"/>
                  </a:cubicBezTo>
                  <a:cubicBezTo>
                    <a:pt x="517" y="4"/>
                    <a:pt x="576" y="15"/>
                    <a:pt x="631" y="23"/>
                  </a:cubicBezTo>
                  <a:cubicBezTo>
                    <a:pt x="686" y="31"/>
                    <a:pt x="761" y="49"/>
                    <a:pt x="796" y="53"/>
                  </a:cubicBezTo>
                  <a:cubicBezTo>
                    <a:pt x="831" y="57"/>
                    <a:pt x="823" y="44"/>
                    <a:pt x="841" y="47"/>
                  </a:cubicBezTo>
                  <a:cubicBezTo>
                    <a:pt x="859" y="50"/>
                    <a:pt x="894" y="62"/>
                    <a:pt x="907" y="71"/>
                  </a:cubicBezTo>
                  <a:cubicBezTo>
                    <a:pt x="920" y="80"/>
                    <a:pt x="938" y="97"/>
                    <a:pt x="919" y="101"/>
                  </a:cubicBezTo>
                  <a:cubicBezTo>
                    <a:pt x="900" y="105"/>
                    <a:pt x="840" y="104"/>
                    <a:pt x="793" y="98"/>
                  </a:cubicBezTo>
                  <a:cubicBezTo>
                    <a:pt x="746" y="92"/>
                    <a:pt x="693" y="72"/>
                    <a:pt x="634" y="62"/>
                  </a:cubicBezTo>
                  <a:cubicBezTo>
                    <a:pt x="575" y="52"/>
                    <a:pt x="505" y="38"/>
                    <a:pt x="439" y="38"/>
                  </a:cubicBezTo>
                  <a:cubicBezTo>
                    <a:pt x="373" y="38"/>
                    <a:pt x="284" y="51"/>
                    <a:pt x="238" y="59"/>
                  </a:cubicBezTo>
                  <a:cubicBezTo>
                    <a:pt x="192" y="67"/>
                    <a:pt x="202" y="73"/>
                    <a:pt x="172" y="8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Freeform 51"/>
            <p:cNvSpPr>
              <a:spLocks/>
            </p:cNvSpPr>
            <p:nvPr userDrawn="1"/>
          </p:nvSpPr>
          <p:spPr bwMode="auto">
            <a:xfrm>
              <a:off x="3686" y="145"/>
              <a:ext cx="372" cy="98"/>
            </a:xfrm>
            <a:custGeom>
              <a:avLst/>
              <a:gdLst>
                <a:gd name="T0" fmla="*/ 18 w 372"/>
                <a:gd name="T1" fmla="*/ 47 h 98"/>
                <a:gd name="T2" fmla="*/ 141 w 372"/>
                <a:gd name="T3" fmla="*/ 17 h 98"/>
                <a:gd name="T4" fmla="*/ 246 w 372"/>
                <a:gd name="T5" fmla="*/ 2 h 98"/>
                <a:gd name="T6" fmla="*/ 351 w 372"/>
                <a:gd name="T7" fmla="*/ 5 h 98"/>
                <a:gd name="T8" fmla="*/ 372 w 372"/>
                <a:gd name="T9" fmla="*/ 23 h 98"/>
                <a:gd name="T10" fmla="*/ 354 w 372"/>
                <a:gd name="T11" fmla="*/ 44 h 98"/>
                <a:gd name="T12" fmla="*/ 264 w 372"/>
                <a:gd name="T13" fmla="*/ 50 h 98"/>
                <a:gd name="T14" fmla="*/ 168 w 372"/>
                <a:gd name="T15" fmla="*/ 53 h 98"/>
                <a:gd name="T16" fmla="*/ 72 w 372"/>
                <a:gd name="T17" fmla="*/ 77 h 98"/>
                <a:gd name="T18" fmla="*/ 15 w 372"/>
                <a:gd name="T19" fmla="*/ 95 h 98"/>
                <a:gd name="T20" fmla="*/ 0 w 372"/>
                <a:gd name="T21" fmla="*/ 56 h 9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72" h="98">
                  <a:moveTo>
                    <a:pt x="18" y="47"/>
                  </a:moveTo>
                  <a:cubicBezTo>
                    <a:pt x="60" y="36"/>
                    <a:pt x="103" y="25"/>
                    <a:pt x="141" y="17"/>
                  </a:cubicBezTo>
                  <a:cubicBezTo>
                    <a:pt x="179" y="9"/>
                    <a:pt x="211" y="4"/>
                    <a:pt x="246" y="2"/>
                  </a:cubicBezTo>
                  <a:cubicBezTo>
                    <a:pt x="281" y="0"/>
                    <a:pt x="330" y="1"/>
                    <a:pt x="351" y="5"/>
                  </a:cubicBezTo>
                  <a:cubicBezTo>
                    <a:pt x="372" y="9"/>
                    <a:pt x="372" y="17"/>
                    <a:pt x="372" y="23"/>
                  </a:cubicBezTo>
                  <a:cubicBezTo>
                    <a:pt x="372" y="29"/>
                    <a:pt x="372" y="40"/>
                    <a:pt x="354" y="44"/>
                  </a:cubicBezTo>
                  <a:cubicBezTo>
                    <a:pt x="336" y="48"/>
                    <a:pt x="295" y="49"/>
                    <a:pt x="264" y="50"/>
                  </a:cubicBezTo>
                  <a:cubicBezTo>
                    <a:pt x="233" y="51"/>
                    <a:pt x="200" y="49"/>
                    <a:pt x="168" y="53"/>
                  </a:cubicBezTo>
                  <a:cubicBezTo>
                    <a:pt x="136" y="57"/>
                    <a:pt x="98" y="70"/>
                    <a:pt x="72" y="77"/>
                  </a:cubicBezTo>
                  <a:cubicBezTo>
                    <a:pt x="46" y="84"/>
                    <a:pt x="27" y="98"/>
                    <a:pt x="15" y="95"/>
                  </a:cubicBezTo>
                  <a:cubicBezTo>
                    <a:pt x="3" y="92"/>
                    <a:pt x="1" y="74"/>
                    <a:pt x="0" y="56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Freeform 52"/>
            <p:cNvSpPr>
              <a:spLocks/>
            </p:cNvSpPr>
            <p:nvPr userDrawn="1"/>
          </p:nvSpPr>
          <p:spPr bwMode="auto">
            <a:xfrm>
              <a:off x="3618" y="308"/>
              <a:ext cx="318" cy="158"/>
            </a:xfrm>
            <a:custGeom>
              <a:avLst/>
              <a:gdLst/>
              <a:ahLst/>
              <a:cxnLst>
                <a:cxn ang="0">
                  <a:pos x="0" y="158"/>
                </a:cxn>
                <a:cxn ang="0">
                  <a:pos x="12" y="137"/>
                </a:cxn>
                <a:cxn ang="0">
                  <a:pos x="162" y="71"/>
                </a:cxn>
                <a:cxn ang="0">
                  <a:pos x="249" y="20"/>
                </a:cxn>
                <a:cxn ang="0">
                  <a:pos x="285" y="2"/>
                </a:cxn>
                <a:cxn ang="0">
                  <a:pos x="309" y="11"/>
                </a:cxn>
                <a:cxn ang="0">
                  <a:pos x="303" y="47"/>
                </a:cxn>
                <a:cxn ang="0">
                  <a:pos x="219" y="89"/>
                </a:cxn>
                <a:cxn ang="0">
                  <a:pos x="108" y="140"/>
                </a:cxn>
                <a:cxn ang="0">
                  <a:pos x="57" y="152"/>
                </a:cxn>
                <a:cxn ang="0">
                  <a:pos x="0" y="158"/>
                </a:cxn>
              </a:cxnLst>
              <a:rect l="0" t="0" r="r" b="b"/>
              <a:pathLst>
                <a:path w="318" h="158">
                  <a:moveTo>
                    <a:pt x="0" y="158"/>
                  </a:moveTo>
                  <a:lnTo>
                    <a:pt x="12" y="137"/>
                  </a:lnTo>
                  <a:cubicBezTo>
                    <a:pt x="39" y="123"/>
                    <a:pt x="122" y="90"/>
                    <a:pt x="162" y="71"/>
                  </a:cubicBezTo>
                  <a:cubicBezTo>
                    <a:pt x="202" y="52"/>
                    <a:pt x="229" y="31"/>
                    <a:pt x="249" y="20"/>
                  </a:cubicBezTo>
                  <a:cubicBezTo>
                    <a:pt x="269" y="9"/>
                    <a:pt x="275" y="4"/>
                    <a:pt x="285" y="2"/>
                  </a:cubicBezTo>
                  <a:cubicBezTo>
                    <a:pt x="295" y="0"/>
                    <a:pt x="306" y="4"/>
                    <a:pt x="309" y="11"/>
                  </a:cubicBezTo>
                  <a:cubicBezTo>
                    <a:pt x="312" y="18"/>
                    <a:pt x="318" y="34"/>
                    <a:pt x="303" y="47"/>
                  </a:cubicBezTo>
                  <a:cubicBezTo>
                    <a:pt x="288" y="60"/>
                    <a:pt x="252" y="74"/>
                    <a:pt x="219" y="89"/>
                  </a:cubicBezTo>
                  <a:cubicBezTo>
                    <a:pt x="186" y="104"/>
                    <a:pt x="135" y="130"/>
                    <a:pt x="108" y="140"/>
                  </a:cubicBezTo>
                  <a:cubicBezTo>
                    <a:pt x="81" y="150"/>
                    <a:pt x="74" y="150"/>
                    <a:pt x="57" y="152"/>
                  </a:cubicBezTo>
                  <a:cubicBezTo>
                    <a:pt x="40" y="154"/>
                    <a:pt x="23" y="154"/>
                    <a:pt x="0" y="15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2" name="Freeform 53"/>
            <p:cNvSpPr>
              <a:spLocks/>
            </p:cNvSpPr>
            <p:nvPr userDrawn="1"/>
          </p:nvSpPr>
          <p:spPr bwMode="auto">
            <a:xfrm>
              <a:off x="3413" y="291"/>
              <a:ext cx="380" cy="174"/>
            </a:xfrm>
            <a:custGeom>
              <a:avLst/>
              <a:gdLst>
                <a:gd name="T0" fmla="*/ 3 w 380"/>
                <a:gd name="T1" fmla="*/ 165 h 174"/>
                <a:gd name="T2" fmla="*/ 129 w 380"/>
                <a:gd name="T3" fmla="*/ 93 h 174"/>
                <a:gd name="T4" fmla="*/ 261 w 380"/>
                <a:gd name="T5" fmla="*/ 30 h 174"/>
                <a:gd name="T6" fmla="*/ 351 w 380"/>
                <a:gd name="T7" fmla="*/ 0 h 174"/>
                <a:gd name="T8" fmla="*/ 378 w 380"/>
                <a:gd name="T9" fmla="*/ 27 h 174"/>
                <a:gd name="T10" fmla="*/ 336 w 380"/>
                <a:gd name="T11" fmla="*/ 51 h 174"/>
                <a:gd name="T12" fmla="*/ 291 w 380"/>
                <a:gd name="T13" fmla="*/ 60 h 174"/>
                <a:gd name="T14" fmla="*/ 240 w 380"/>
                <a:gd name="T15" fmla="*/ 75 h 174"/>
                <a:gd name="T16" fmla="*/ 189 w 380"/>
                <a:gd name="T17" fmla="*/ 120 h 174"/>
                <a:gd name="T18" fmla="*/ 102 w 380"/>
                <a:gd name="T19" fmla="*/ 174 h 174"/>
                <a:gd name="T20" fmla="*/ 0 w 380"/>
                <a:gd name="T21" fmla="*/ 162 h 17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80" h="174">
                  <a:moveTo>
                    <a:pt x="3" y="165"/>
                  </a:moveTo>
                  <a:cubicBezTo>
                    <a:pt x="24" y="153"/>
                    <a:pt x="86" y="115"/>
                    <a:pt x="129" y="93"/>
                  </a:cubicBezTo>
                  <a:cubicBezTo>
                    <a:pt x="172" y="71"/>
                    <a:pt x="224" y="45"/>
                    <a:pt x="261" y="30"/>
                  </a:cubicBezTo>
                  <a:cubicBezTo>
                    <a:pt x="298" y="15"/>
                    <a:pt x="332" y="0"/>
                    <a:pt x="351" y="0"/>
                  </a:cubicBezTo>
                  <a:cubicBezTo>
                    <a:pt x="370" y="0"/>
                    <a:pt x="380" y="19"/>
                    <a:pt x="378" y="27"/>
                  </a:cubicBezTo>
                  <a:cubicBezTo>
                    <a:pt x="376" y="35"/>
                    <a:pt x="350" y="46"/>
                    <a:pt x="336" y="51"/>
                  </a:cubicBezTo>
                  <a:cubicBezTo>
                    <a:pt x="322" y="56"/>
                    <a:pt x="307" y="56"/>
                    <a:pt x="291" y="60"/>
                  </a:cubicBezTo>
                  <a:cubicBezTo>
                    <a:pt x="275" y="64"/>
                    <a:pt x="257" y="65"/>
                    <a:pt x="240" y="75"/>
                  </a:cubicBezTo>
                  <a:cubicBezTo>
                    <a:pt x="223" y="85"/>
                    <a:pt x="212" y="104"/>
                    <a:pt x="189" y="120"/>
                  </a:cubicBezTo>
                  <a:cubicBezTo>
                    <a:pt x="166" y="136"/>
                    <a:pt x="133" y="167"/>
                    <a:pt x="102" y="174"/>
                  </a:cubicBezTo>
                  <a:lnTo>
                    <a:pt x="0" y="162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Freeform 54"/>
            <p:cNvSpPr>
              <a:spLocks/>
            </p:cNvSpPr>
            <p:nvPr userDrawn="1"/>
          </p:nvSpPr>
          <p:spPr bwMode="auto">
            <a:xfrm>
              <a:off x="4178" y="187"/>
              <a:ext cx="523" cy="69"/>
            </a:xfrm>
            <a:custGeom>
              <a:avLst/>
              <a:gdLst>
                <a:gd name="T0" fmla="*/ 84 w 523"/>
                <a:gd name="T1" fmla="*/ 11 h 69"/>
                <a:gd name="T2" fmla="*/ 27 w 523"/>
                <a:gd name="T3" fmla="*/ 5 h 69"/>
                <a:gd name="T4" fmla="*/ 9 w 523"/>
                <a:gd name="T5" fmla="*/ 35 h 69"/>
                <a:gd name="T6" fmla="*/ 81 w 523"/>
                <a:gd name="T7" fmla="*/ 56 h 69"/>
                <a:gd name="T8" fmla="*/ 255 w 523"/>
                <a:gd name="T9" fmla="*/ 68 h 69"/>
                <a:gd name="T10" fmla="*/ 432 w 523"/>
                <a:gd name="T11" fmla="*/ 50 h 69"/>
                <a:gd name="T12" fmla="*/ 513 w 523"/>
                <a:gd name="T13" fmla="*/ 5 h 69"/>
                <a:gd name="T14" fmla="*/ 372 w 523"/>
                <a:gd name="T15" fmla="*/ 20 h 69"/>
                <a:gd name="T16" fmla="*/ 141 w 523"/>
                <a:gd name="T17" fmla="*/ 14 h 69"/>
                <a:gd name="T18" fmla="*/ 84 w 523"/>
                <a:gd name="T19" fmla="*/ 11 h 6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23" h="69">
                  <a:moveTo>
                    <a:pt x="84" y="11"/>
                  </a:moveTo>
                  <a:cubicBezTo>
                    <a:pt x="65" y="9"/>
                    <a:pt x="40" y="1"/>
                    <a:pt x="27" y="5"/>
                  </a:cubicBezTo>
                  <a:cubicBezTo>
                    <a:pt x="14" y="9"/>
                    <a:pt x="0" y="27"/>
                    <a:pt x="9" y="35"/>
                  </a:cubicBezTo>
                  <a:cubicBezTo>
                    <a:pt x="18" y="43"/>
                    <a:pt x="40" y="51"/>
                    <a:pt x="81" y="56"/>
                  </a:cubicBezTo>
                  <a:cubicBezTo>
                    <a:pt x="122" y="61"/>
                    <a:pt x="197" y="69"/>
                    <a:pt x="255" y="68"/>
                  </a:cubicBezTo>
                  <a:cubicBezTo>
                    <a:pt x="313" y="67"/>
                    <a:pt x="389" y="60"/>
                    <a:pt x="432" y="50"/>
                  </a:cubicBezTo>
                  <a:cubicBezTo>
                    <a:pt x="475" y="40"/>
                    <a:pt x="523" y="10"/>
                    <a:pt x="513" y="5"/>
                  </a:cubicBezTo>
                  <a:cubicBezTo>
                    <a:pt x="503" y="0"/>
                    <a:pt x="434" y="19"/>
                    <a:pt x="372" y="20"/>
                  </a:cubicBezTo>
                  <a:cubicBezTo>
                    <a:pt x="310" y="21"/>
                    <a:pt x="189" y="15"/>
                    <a:pt x="141" y="14"/>
                  </a:cubicBezTo>
                  <a:cubicBezTo>
                    <a:pt x="93" y="13"/>
                    <a:pt x="103" y="13"/>
                    <a:pt x="84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Freeform 55"/>
            <p:cNvSpPr>
              <a:spLocks/>
            </p:cNvSpPr>
            <p:nvPr userDrawn="1"/>
          </p:nvSpPr>
          <p:spPr bwMode="auto">
            <a:xfrm>
              <a:off x="4689" y="186"/>
              <a:ext cx="537" cy="120"/>
            </a:xfrm>
            <a:custGeom>
              <a:avLst/>
              <a:gdLst/>
              <a:ahLst/>
              <a:cxnLst>
                <a:cxn ang="0">
                  <a:pos x="23" y="6"/>
                </a:cxn>
                <a:cxn ang="0">
                  <a:pos x="188" y="3"/>
                </a:cxn>
                <a:cxn ang="0">
                  <a:pos x="323" y="27"/>
                </a:cxn>
                <a:cxn ang="0">
                  <a:pos x="464" y="69"/>
                </a:cxn>
                <a:cxn ang="0">
                  <a:pos x="521" y="90"/>
                </a:cxn>
                <a:cxn ang="0">
                  <a:pos x="533" y="105"/>
                </a:cxn>
                <a:cxn ang="0">
                  <a:pos x="497" y="120"/>
                </a:cxn>
                <a:cxn ang="0">
                  <a:pos x="452" y="108"/>
                </a:cxn>
                <a:cxn ang="0">
                  <a:pos x="350" y="72"/>
                </a:cxn>
                <a:cxn ang="0">
                  <a:pos x="158" y="39"/>
                </a:cxn>
                <a:cxn ang="0">
                  <a:pos x="50" y="39"/>
                </a:cxn>
                <a:cxn ang="0">
                  <a:pos x="23" y="6"/>
                </a:cxn>
              </a:cxnLst>
              <a:rect l="0" t="0" r="r" b="b"/>
              <a:pathLst>
                <a:path w="537" h="120">
                  <a:moveTo>
                    <a:pt x="23" y="6"/>
                  </a:moveTo>
                  <a:cubicBezTo>
                    <a:pt x="46" y="0"/>
                    <a:pt x="138" y="0"/>
                    <a:pt x="188" y="3"/>
                  </a:cubicBezTo>
                  <a:cubicBezTo>
                    <a:pt x="238" y="6"/>
                    <a:pt x="277" y="16"/>
                    <a:pt x="323" y="27"/>
                  </a:cubicBezTo>
                  <a:cubicBezTo>
                    <a:pt x="369" y="38"/>
                    <a:pt x="431" y="59"/>
                    <a:pt x="464" y="69"/>
                  </a:cubicBezTo>
                  <a:cubicBezTo>
                    <a:pt x="497" y="79"/>
                    <a:pt x="509" y="84"/>
                    <a:pt x="521" y="90"/>
                  </a:cubicBezTo>
                  <a:cubicBezTo>
                    <a:pt x="533" y="96"/>
                    <a:pt x="537" y="100"/>
                    <a:pt x="533" y="105"/>
                  </a:cubicBezTo>
                  <a:cubicBezTo>
                    <a:pt x="529" y="110"/>
                    <a:pt x="510" y="120"/>
                    <a:pt x="497" y="120"/>
                  </a:cubicBezTo>
                  <a:cubicBezTo>
                    <a:pt x="484" y="120"/>
                    <a:pt x="476" y="116"/>
                    <a:pt x="452" y="108"/>
                  </a:cubicBezTo>
                  <a:cubicBezTo>
                    <a:pt x="428" y="100"/>
                    <a:pt x="399" y="84"/>
                    <a:pt x="350" y="72"/>
                  </a:cubicBezTo>
                  <a:cubicBezTo>
                    <a:pt x="301" y="60"/>
                    <a:pt x="208" y="45"/>
                    <a:pt x="158" y="39"/>
                  </a:cubicBezTo>
                  <a:cubicBezTo>
                    <a:pt x="108" y="33"/>
                    <a:pt x="72" y="43"/>
                    <a:pt x="50" y="39"/>
                  </a:cubicBezTo>
                  <a:cubicBezTo>
                    <a:pt x="28" y="35"/>
                    <a:pt x="0" y="12"/>
                    <a:pt x="23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5" name="Freeform 56"/>
            <p:cNvSpPr>
              <a:spLocks/>
            </p:cNvSpPr>
            <p:nvPr userDrawn="1"/>
          </p:nvSpPr>
          <p:spPr bwMode="auto">
            <a:xfrm>
              <a:off x="4968" y="312"/>
              <a:ext cx="800" cy="143"/>
            </a:xfrm>
            <a:custGeom>
              <a:avLst/>
              <a:gdLst/>
              <a:ahLst/>
              <a:cxnLst>
                <a:cxn ang="0">
                  <a:pos x="800" y="24"/>
                </a:cxn>
                <a:cxn ang="0">
                  <a:pos x="782" y="15"/>
                </a:cxn>
                <a:cxn ang="0">
                  <a:pos x="659" y="63"/>
                </a:cxn>
                <a:cxn ang="0">
                  <a:pos x="500" y="84"/>
                </a:cxn>
                <a:cxn ang="0">
                  <a:pos x="326" y="69"/>
                </a:cxn>
                <a:cxn ang="0">
                  <a:pos x="98" y="21"/>
                </a:cxn>
                <a:cxn ang="0">
                  <a:pos x="11" y="6"/>
                </a:cxn>
                <a:cxn ang="0">
                  <a:pos x="32" y="60"/>
                </a:cxn>
                <a:cxn ang="0">
                  <a:pos x="155" y="96"/>
                </a:cxn>
                <a:cxn ang="0">
                  <a:pos x="410" y="138"/>
                </a:cxn>
                <a:cxn ang="0">
                  <a:pos x="596" y="129"/>
                </a:cxn>
                <a:cxn ang="0">
                  <a:pos x="737" y="90"/>
                </a:cxn>
                <a:cxn ang="0">
                  <a:pos x="788" y="69"/>
                </a:cxn>
                <a:cxn ang="0">
                  <a:pos x="800" y="24"/>
                </a:cxn>
              </a:cxnLst>
              <a:rect l="0" t="0" r="r" b="b"/>
              <a:pathLst>
                <a:path w="800" h="143">
                  <a:moveTo>
                    <a:pt x="800" y="24"/>
                  </a:moveTo>
                  <a:lnTo>
                    <a:pt x="782" y="15"/>
                  </a:lnTo>
                  <a:cubicBezTo>
                    <a:pt x="759" y="21"/>
                    <a:pt x="706" y="51"/>
                    <a:pt x="659" y="63"/>
                  </a:cubicBezTo>
                  <a:cubicBezTo>
                    <a:pt x="612" y="75"/>
                    <a:pt x="555" y="83"/>
                    <a:pt x="500" y="84"/>
                  </a:cubicBezTo>
                  <a:cubicBezTo>
                    <a:pt x="445" y="85"/>
                    <a:pt x="393" y="79"/>
                    <a:pt x="326" y="69"/>
                  </a:cubicBezTo>
                  <a:cubicBezTo>
                    <a:pt x="259" y="59"/>
                    <a:pt x="150" y="31"/>
                    <a:pt x="98" y="21"/>
                  </a:cubicBezTo>
                  <a:cubicBezTo>
                    <a:pt x="46" y="11"/>
                    <a:pt x="22" y="0"/>
                    <a:pt x="11" y="6"/>
                  </a:cubicBezTo>
                  <a:cubicBezTo>
                    <a:pt x="0" y="12"/>
                    <a:pt x="8" y="45"/>
                    <a:pt x="32" y="60"/>
                  </a:cubicBezTo>
                  <a:cubicBezTo>
                    <a:pt x="56" y="75"/>
                    <a:pt x="92" y="83"/>
                    <a:pt x="155" y="96"/>
                  </a:cubicBezTo>
                  <a:cubicBezTo>
                    <a:pt x="218" y="109"/>
                    <a:pt x="337" y="133"/>
                    <a:pt x="410" y="138"/>
                  </a:cubicBezTo>
                  <a:cubicBezTo>
                    <a:pt x="483" y="143"/>
                    <a:pt x="542" y="137"/>
                    <a:pt x="596" y="129"/>
                  </a:cubicBezTo>
                  <a:cubicBezTo>
                    <a:pt x="650" y="121"/>
                    <a:pt x="705" y="100"/>
                    <a:pt x="737" y="90"/>
                  </a:cubicBezTo>
                  <a:cubicBezTo>
                    <a:pt x="769" y="80"/>
                    <a:pt x="780" y="80"/>
                    <a:pt x="788" y="69"/>
                  </a:cubicBezTo>
                  <a:cubicBezTo>
                    <a:pt x="796" y="58"/>
                    <a:pt x="792" y="39"/>
                    <a:pt x="800" y="2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6" name="Freeform 57"/>
            <p:cNvSpPr>
              <a:spLocks/>
            </p:cNvSpPr>
            <p:nvPr userDrawn="1"/>
          </p:nvSpPr>
          <p:spPr bwMode="auto">
            <a:xfrm>
              <a:off x="5318" y="240"/>
              <a:ext cx="402" cy="115"/>
            </a:xfrm>
            <a:custGeom>
              <a:avLst/>
              <a:gdLst>
                <a:gd name="T0" fmla="*/ 402 w 402"/>
                <a:gd name="T1" fmla="*/ 0 h 115"/>
                <a:gd name="T2" fmla="*/ 384 w 402"/>
                <a:gd name="T3" fmla="*/ 12 h 115"/>
                <a:gd name="T4" fmla="*/ 276 w 402"/>
                <a:gd name="T5" fmla="*/ 51 h 115"/>
                <a:gd name="T6" fmla="*/ 165 w 402"/>
                <a:gd name="T7" fmla="*/ 66 h 115"/>
                <a:gd name="T8" fmla="*/ 51 w 402"/>
                <a:gd name="T9" fmla="*/ 57 h 115"/>
                <a:gd name="T10" fmla="*/ 15 w 402"/>
                <a:gd name="T11" fmla="*/ 54 h 115"/>
                <a:gd name="T12" fmla="*/ 3 w 402"/>
                <a:gd name="T13" fmla="*/ 69 h 115"/>
                <a:gd name="T14" fmla="*/ 9 w 402"/>
                <a:gd name="T15" fmla="*/ 93 h 115"/>
                <a:gd name="T16" fmla="*/ 54 w 402"/>
                <a:gd name="T17" fmla="*/ 102 h 115"/>
                <a:gd name="T18" fmla="*/ 198 w 402"/>
                <a:gd name="T19" fmla="*/ 111 h 115"/>
                <a:gd name="T20" fmla="*/ 336 w 402"/>
                <a:gd name="T21" fmla="*/ 75 h 115"/>
                <a:gd name="T22" fmla="*/ 375 w 402"/>
                <a:gd name="T23" fmla="*/ 54 h 115"/>
                <a:gd name="T24" fmla="*/ 402 w 402"/>
                <a:gd name="T25" fmla="*/ 0 h 11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02" h="115">
                  <a:moveTo>
                    <a:pt x="402" y="0"/>
                  </a:moveTo>
                  <a:lnTo>
                    <a:pt x="384" y="12"/>
                  </a:lnTo>
                  <a:cubicBezTo>
                    <a:pt x="363" y="20"/>
                    <a:pt x="312" y="42"/>
                    <a:pt x="276" y="51"/>
                  </a:cubicBezTo>
                  <a:cubicBezTo>
                    <a:pt x="240" y="60"/>
                    <a:pt x="202" y="65"/>
                    <a:pt x="165" y="66"/>
                  </a:cubicBezTo>
                  <a:cubicBezTo>
                    <a:pt x="128" y="67"/>
                    <a:pt x="76" y="59"/>
                    <a:pt x="51" y="57"/>
                  </a:cubicBezTo>
                  <a:cubicBezTo>
                    <a:pt x="26" y="55"/>
                    <a:pt x="23" y="52"/>
                    <a:pt x="15" y="54"/>
                  </a:cubicBezTo>
                  <a:cubicBezTo>
                    <a:pt x="7" y="56"/>
                    <a:pt x="4" y="63"/>
                    <a:pt x="3" y="69"/>
                  </a:cubicBezTo>
                  <a:cubicBezTo>
                    <a:pt x="2" y="75"/>
                    <a:pt x="0" y="88"/>
                    <a:pt x="9" y="93"/>
                  </a:cubicBezTo>
                  <a:cubicBezTo>
                    <a:pt x="18" y="98"/>
                    <a:pt x="22" y="99"/>
                    <a:pt x="54" y="102"/>
                  </a:cubicBezTo>
                  <a:cubicBezTo>
                    <a:pt x="86" y="105"/>
                    <a:pt x="151" y="115"/>
                    <a:pt x="198" y="111"/>
                  </a:cubicBezTo>
                  <a:cubicBezTo>
                    <a:pt x="245" y="107"/>
                    <a:pt x="307" y="84"/>
                    <a:pt x="336" y="75"/>
                  </a:cubicBezTo>
                  <a:cubicBezTo>
                    <a:pt x="365" y="66"/>
                    <a:pt x="365" y="65"/>
                    <a:pt x="375" y="54"/>
                  </a:cubicBezTo>
                  <a:cubicBezTo>
                    <a:pt x="385" y="43"/>
                    <a:pt x="392" y="26"/>
                    <a:pt x="402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7" name="Group 58"/>
          <p:cNvGrpSpPr>
            <a:grpSpLocks/>
          </p:cNvGrpSpPr>
          <p:nvPr/>
        </p:nvGrpSpPr>
        <p:grpSpPr bwMode="auto">
          <a:xfrm>
            <a:off x="20638" y="6161088"/>
            <a:ext cx="9169400" cy="138112"/>
            <a:chOff x="0" y="4032"/>
            <a:chExt cx="5776" cy="87"/>
          </a:xfrm>
        </p:grpSpPr>
        <p:sp>
          <p:nvSpPr>
            <p:cNvPr id="28" name="Freeform 59"/>
            <p:cNvSpPr>
              <a:spLocks/>
            </p:cNvSpPr>
            <p:nvPr userDrawn="1"/>
          </p:nvSpPr>
          <p:spPr bwMode="auto">
            <a:xfrm>
              <a:off x="4041" y="4047"/>
              <a:ext cx="1735" cy="72"/>
            </a:xfrm>
            <a:custGeom>
              <a:avLst/>
              <a:gdLst>
                <a:gd name="T0" fmla="*/ 165 w 1735"/>
                <a:gd name="T1" fmla="*/ 6 h 72"/>
                <a:gd name="T2" fmla="*/ 450 w 1735"/>
                <a:gd name="T3" fmla="*/ 3 h 72"/>
                <a:gd name="T4" fmla="*/ 714 w 1735"/>
                <a:gd name="T5" fmla="*/ 12 h 72"/>
                <a:gd name="T6" fmla="*/ 957 w 1735"/>
                <a:gd name="T7" fmla="*/ 24 h 72"/>
                <a:gd name="T8" fmla="*/ 1173 w 1735"/>
                <a:gd name="T9" fmla="*/ 24 h 72"/>
                <a:gd name="T10" fmla="*/ 1473 w 1735"/>
                <a:gd name="T11" fmla="*/ 15 h 72"/>
                <a:gd name="T12" fmla="*/ 1617 w 1735"/>
                <a:gd name="T13" fmla="*/ 0 h 72"/>
                <a:gd name="T14" fmla="*/ 1719 w 1735"/>
                <a:gd name="T15" fmla="*/ 15 h 72"/>
                <a:gd name="T16" fmla="*/ 1716 w 1735"/>
                <a:gd name="T17" fmla="*/ 66 h 72"/>
                <a:gd name="T18" fmla="*/ 1632 w 1735"/>
                <a:gd name="T19" fmla="*/ 51 h 72"/>
                <a:gd name="T20" fmla="*/ 1407 w 1735"/>
                <a:gd name="T21" fmla="*/ 51 h 72"/>
                <a:gd name="T22" fmla="*/ 1191 w 1735"/>
                <a:gd name="T23" fmla="*/ 48 h 72"/>
                <a:gd name="T24" fmla="*/ 870 w 1735"/>
                <a:gd name="T25" fmla="*/ 60 h 72"/>
                <a:gd name="T26" fmla="*/ 492 w 1735"/>
                <a:gd name="T27" fmla="*/ 48 h 72"/>
                <a:gd name="T28" fmla="*/ 291 w 1735"/>
                <a:gd name="T29" fmla="*/ 27 h 72"/>
                <a:gd name="T30" fmla="*/ 21 w 1735"/>
                <a:gd name="T31" fmla="*/ 36 h 72"/>
                <a:gd name="T32" fmla="*/ 165 w 1735"/>
                <a:gd name="T33" fmla="*/ 6 h 7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35" h="72">
                  <a:moveTo>
                    <a:pt x="165" y="6"/>
                  </a:moveTo>
                  <a:cubicBezTo>
                    <a:pt x="236" y="1"/>
                    <a:pt x="359" y="2"/>
                    <a:pt x="450" y="3"/>
                  </a:cubicBezTo>
                  <a:cubicBezTo>
                    <a:pt x="541" y="4"/>
                    <a:pt x="630" y="9"/>
                    <a:pt x="714" y="12"/>
                  </a:cubicBezTo>
                  <a:cubicBezTo>
                    <a:pt x="798" y="15"/>
                    <a:pt x="881" y="22"/>
                    <a:pt x="957" y="24"/>
                  </a:cubicBezTo>
                  <a:cubicBezTo>
                    <a:pt x="1033" y="26"/>
                    <a:pt x="1087" y="25"/>
                    <a:pt x="1173" y="24"/>
                  </a:cubicBezTo>
                  <a:cubicBezTo>
                    <a:pt x="1259" y="23"/>
                    <a:pt x="1399" y="19"/>
                    <a:pt x="1473" y="15"/>
                  </a:cubicBezTo>
                  <a:cubicBezTo>
                    <a:pt x="1547" y="11"/>
                    <a:pt x="1576" y="0"/>
                    <a:pt x="1617" y="0"/>
                  </a:cubicBezTo>
                  <a:cubicBezTo>
                    <a:pt x="1658" y="0"/>
                    <a:pt x="1703" y="4"/>
                    <a:pt x="1719" y="15"/>
                  </a:cubicBezTo>
                  <a:cubicBezTo>
                    <a:pt x="1735" y="26"/>
                    <a:pt x="1730" y="60"/>
                    <a:pt x="1716" y="66"/>
                  </a:cubicBezTo>
                  <a:cubicBezTo>
                    <a:pt x="1702" y="72"/>
                    <a:pt x="1683" y="53"/>
                    <a:pt x="1632" y="51"/>
                  </a:cubicBezTo>
                  <a:cubicBezTo>
                    <a:pt x="1581" y="49"/>
                    <a:pt x="1480" y="51"/>
                    <a:pt x="1407" y="51"/>
                  </a:cubicBezTo>
                  <a:cubicBezTo>
                    <a:pt x="1334" y="51"/>
                    <a:pt x="1280" y="47"/>
                    <a:pt x="1191" y="48"/>
                  </a:cubicBezTo>
                  <a:cubicBezTo>
                    <a:pt x="1102" y="49"/>
                    <a:pt x="986" y="60"/>
                    <a:pt x="870" y="60"/>
                  </a:cubicBezTo>
                  <a:cubicBezTo>
                    <a:pt x="754" y="60"/>
                    <a:pt x="588" y="53"/>
                    <a:pt x="492" y="48"/>
                  </a:cubicBezTo>
                  <a:cubicBezTo>
                    <a:pt x="396" y="43"/>
                    <a:pt x="369" y="29"/>
                    <a:pt x="291" y="27"/>
                  </a:cubicBezTo>
                  <a:cubicBezTo>
                    <a:pt x="213" y="25"/>
                    <a:pt x="42" y="39"/>
                    <a:pt x="21" y="36"/>
                  </a:cubicBezTo>
                  <a:cubicBezTo>
                    <a:pt x="0" y="33"/>
                    <a:pt x="94" y="11"/>
                    <a:pt x="165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Freeform 60"/>
            <p:cNvSpPr>
              <a:spLocks/>
            </p:cNvSpPr>
            <p:nvPr userDrawn="1"/>
          </p:nvSpPr>
          <p:spPr bwMode="auto">
            <a:xfrm>
              <a:off x="1727" y="4038"/>
              <a:ext cx="2655" cy="60"/>
            </a:xfrm>
            <a:custGeom>
              <a:avLst/>
              <a:gdLst>
                <a:gd name="T0" fmla="*/ 2641 w 2655"/>
                <a:gd name="T1" fmla="*/ 6 h 60"/>
                <a:gd name="T2" fmla="*/ 2620 w 2655"/>
                <a:gd name="T3" fmla="*/ 30 h 60"/>
                <a:gd name="T4" fmla="*/ 2368 w 2655"/>
                <a:gd name="T5" fmla="*/ 45 h 60"/>
                <a:gd name="T6" fmla="*/ 2023 w 2655"/>
                <a:gd name="T7" fmla="*/ 60 h 60"/>
                <a:gd name="T8" fmla="*/ 1786 w 2655"/>
                <a:gd name="T9" fmla="*/ 48 h 60"/>
                <a:gd name="T10" fmla="*/ 1525 w 2655"/>
                <a:gd name="T11" fmla="*/ 36 h 60"/>
                <a:gd name="T12" fmla="*/ 1195 w 2655"/>
                <a:gd name="T13" fmla="*/ 45 h 60"/>
                <a:gd name="T14" fmla="*/ 817 w 2655"/>
                <a:gd name="T15" fmla="*/ 39 h 60"/>
                <a:gd name="T16" fmla="*/ 499 w 2655"/>
                <a:gd name="T17" fmla="*/ 27 h 60"/>
                <a:gd name="T18" fmla="*/ 136 w 2655"/>
                <a:gd name="T19" fmla="*/ 39 h 60"/>
                <a:gd name="T20" fmla="*/ 10 w 2655"/>
                <a:gd name="T21" fmla="*/ 33 h 60"/>
                <a:gd name="T22" fmla="*/ 76 w 2655"/>
                <a:gd name="T23" fmla="*/ 24 h 60"/>
                <a:gd name="T24" fmla="*/ 310 w 2655"/>
                <a:gd name="T25" fmla="*/ 18 h 60"/>
                <a:gd name="T26" fmla="*/ 544 w 2655"/>
                <a:gd name="T27" fmla="*/ 0 h 60"/>
                <a:gd name="T28" fmla="*/ 853 w 2655"/>
                <a:gd name="T29" fmla="*/ 21 h 60"/>
                <a:gd name="T30" fmla="*/ 1114 w 2655"/>
                <a:gd name="T31" fmla="*/ 21 h 60"/>
                <a:gd name="T32" fmla="*/ 1399 w 2655"/>
                <a:gd name="T33" fmla="*/ 3 h 60"/>
                <a:gd name="T34" fmla="*/ 1588 w 2655"/>
                <a:gd name="T35" fmla="*/ 9 h 60"/>
                <a:gd name="T36" fmla="*/ 1807 w 2655"/>
                <a:gd name="T37" fmla="*/ 21 h 60"/>
                <a:gd name="T38" fmla="*/ 2035 w 2655"/>
                <a:gd name="T39" fmla="*/ 12 h 60"/>
                <a:gd name="T40" fmla="*/ 2290 w 2655"/>
                <a:gd name="T41" fmla="*/ 18 h 60"/>
                <a:gd name="T42" fmla="*/ 2596 w 2655"/>
                <a:gd name="T43" fmla="*/ 3 h 60"/>
                <a:gd name="T44" fmla="*/ 2641 w 2655"/>
                <a:gd name="T45" fmla="*/ 6 h 6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655" h="60">
                  <a:moveTo>
                    <a:pt x="2641" y="6"/>
                  </a:moveTo>
                  <a:lnTo>
                    <a:pt x="2620" y="30"/>
                  </a:lnTo>
                  <a:cubicBezTo>
                    <a:pt x="2575" y="36"/>
                    <a:pt x="2467" y="40"/>
                    <a:pt x="2368" y="45"/>
                  </a:cubicBezTo>
                  <a:cubicBezTo>
                    <a:pt x="2269" y="50"/>
                    <a:pt x="2120" y="60"/>
                    <a:pt x="2023" y="60"/>
                  </a:cubicBezTo>
                  <a:cubicBezTo>
                    <a:pt x="1926" y="60"/>
                    <a:pt x="1869" y="52"/>
                    <a:pt x="1786" y="48"/>
                  </a:cubicBezTo>
                  <a:cubicBezTo>
                    <a:pt x="1703" y="44"/>
                    <a:pt x="1623" y="36"/>
                    <a:pt x="1525" y="36"/>
                  </a:cubicBezTo>
                  <a:cubicBezTo>
                    <a:pt x="1427" y="36"/>
                    <a:pt x="1313" y="44"/>
                    <a:pt x="1195" y="45"/>
                  </a:cubicBezTo>
                  <a:cubicBezTo>
                    <a:pt x="1077" y="46"/>
                    <a:pt x="933" y="42"/>
                    <a:pt x="817" y="39"/>
                  </a:cubicBezTo>
                  <a:cubicBezTo>
                    <a:pt x="701" y="36"/>
                    <a:pt x="612" y="27"/>
                    <a:pt x="499" y="27"/>
                  </a:cubicBezTo>
                  <a:cubicBezTo>
                    <a:pt x="386" y="27"/>
                    <a:pt x="217" y="38"/>
                    <a:pt x="136" y="39"/>
                  </a:cubicBezTo>
                  <a:cubicBezTo>
                    <a:pt x="55" y="40"/>
                    <a:pt x="20" y="36"/>
                    <a:pt x="10" y="33"/>
                  </a:cubicBezTo>
                  <a:cubicBezTo>
                    <a:pt x="0" y="30"/>
                    <a:pt x="26" y="27"/>
                    <a:pt x="76" y="24"/>
                  </a:cubicBezTo>
                  <a:cubicBezTo>
                    <a:pt x="126" y="21"/>
                    <a:pt x="232" y="22"/>
                    <a:pt x="310" y="18"/>
                  </a:cubicBezTo>
                  <a:cubicBezTo>
                    <a:pt x="388" y="14"/>
                    <a:pt x="454" y="0"/>
                    <a:pt x="544" y="0"/>
                  </a:cubicBezTo>
                  <a:cubicBezTo>
                    <a:pt x="634" y="0"/>
                    <a:pt x="758" y="18"/>
                    <a:pt x="853" y="21"/>
                  </a:cubicBezTo>
                  <a:cubicBezTo>
                    <a:pt x="948" y="24"/>
                    <a:pt x="1023" y="24"/>
                    <a:pt x="1114" y="21"/>
                  </a:cubicBezTo>
                  <a:cubicBezTo>
                    <a:pt x="1205" y="18"/>
                    <a:pt x="1320" y="5"/>
                    <a:pt x="1399" y="3"/>
                  </a:cubicBezTo>
                  <a:cubicBezTo>
                    <a:pt x="1478" y="1"/>
                    <a:pt x="1520" y="6"/>
                    <a:pt x="1588" y="9"/>
                  </a:cubicBezTo>
                  <a:cubicBezTo>
                    <a:pt x="1656" y="12"/>
                    <a:pt x="1733" y="21"/>
                    <a:pt x="1807" y="21"/>
                  </a:cubicBezTo>
                  <a:cubicBezTo>
                    <a:pt x="1881" y="21"/>
                    <a:pt x="1955" y="12"/>
                    <a:pt x="2035" y="12"/>
                  </a:cubicBezTo>
                  <a:cubicBezTo>
                    <a:pt x="2115" y="12"/>
                    <a:pt x="2197" y="19"/>
                    <a:pt x="2290" y="18"/>
                  </a:cubicBezTo>
                  <a:cubicBezTo>
                    <a:pt x="2383" y="17"/>
                    <a:pt x="2537" y="5"/>
                    <a:pt x="2596" y="3"/>
                  </a:cubicBezTo>
                  <a:cubicBezTo>
                    <a:pt x="2655" y="1"/>
                    <a:pt x="2651" y="3"/>
                    <a:pt x="2641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Freeform 61"/>
            <p:cNvSpPr>
              <a:spLocks/>
            </p:cNvSpPr>
            <p:nvPr userDrawn="1"/>
          </p:nvSpPr>
          <p:spPr bwMode="auto">
            <a:xfrm>
              <a:off x="0" y="4032"/>
              <a:ext cx="2041" cy="62"/>
            </a:xfrm>
            <a:custGeom>
              <a:avLst/>
              <a:gdLst>
                <a:gd name="T0" fmla="*/ 1893 w 2041"/>
                <a:gd name="T1" fmla="*/ 39 h 62"/>
                <a:gd name="T2" fmla="*/ 1578 w 2041"/>
                <a:gd name="T3" fmla="*/ 45 h 62"/>
                <a:gd name="T4" fmla="*/ 1011 w 2041"/>
                <a:gd name="T5" fmla="*/ 60 h 62"/>
                <a:gd name="T6" fmla="*/ 438 w 2041"/>
                <a:gd name="T7" fmla="*/ 57 h 62"/>
                <a:gd name="T8" fmla="*/ 0 w 2041"/>
                <a:gd name="T9" fmla="*/ 36 h 62"/>
                <a:gd name="T10" fmla="*/ 0 w 2041"/>
                <a:gd name="T11" fmla="*/ 3 h 62"/>
                <a:gd name="T12" fmla="*/ 210 w 2041"/>
                <a:gd name="T13" fmla="*/ 18 h 62"/>
                <a:gd name="T14" fmla="*/ 474 w 2041"/>
                <a:gd name="T15" fmla="*/ 21 h 62"/>
                <a:gd name="T16" fmla="*/ 678 w 2041"/>
                <a:gd name="T17" fmla="*/ 9 h 62"/>
                <a:gd name="T18" fmla="*/ 897 w 2041"/>
                <a:gd name="T19" fmla="*/ 9 h 62"/>
                <a:gd name="T20" fmla="*/ 1167 w 2041"/>
                <a:gd name="T21" fmla="*/ 30 h 62"/>
                <a:gd name="T22" fmla="*/ 1500 w 2041"/>
                <a:gd name="T23" fmla="*/ 24 h 62"/>
                <a:gd name="T24" fmla="*/ 1758 w 2041"/>
                <a:gd name="T25" fmla="*/ 3 h 62"/>
                <a:gd name="T26" fmla="*/ 1938 w 2041"/>
                <a:gd name="T27" fmla="*/ 18 h 62"/>
                <a:gd name="T28" fmla="*/ 2034 w 2041"/>
                <a:gd name="T29" fmla="*/ 33 h 62"/>
                <a:gd name="T30" fmla="*/ 1893 w 2041"/>
                <a:gd name="T31" fmla="*/ 39 h 6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041" h="62">
                  <a:moveTo>
                    <a:pt x="1893" y="39"/>
                  </a:moveTo>
                  <a:cubicBezTo>
                    <a:pt x="1817" y="41"/>
                    <a:pt x="1725" y="42"/>
                    <a:pt x="1578" y="45"/>
                  </a:cubicBezTo>
                  <a:cubicBezTo>
                    <a:pt x="1431" y="48"/>
                    <a:pt x="1201" y="58"/>
                    <a:pt x="1011" y="60"/>
                  </a:cubicBezTo>
                  <a:cubicBezTo>
                    <a:pt x="821" y="62"/>
                    <a:pt x="606" y="61"/>
                    <a:pt x="438" y="57"/>
                  </a:cubicBezTo>
                  <a:cubicBezTo>
                    <a:pt x="270" y="53"/>
                    <a:pt x="73" y="45"/>
                    <a:pt x="0" y="36"/>
                  </a:cubicBezTo>
                  <a:lnTo>
                    <a:pt x="0" y="3"/>
                  </a:lnTo>
                  <a:cubicBezTo>
                    <a:pt x="35" y="0"/>
                    <a:pt x="131" y="15"/>
                    <a:pt x="210" y="18"/>
                  </a:cubicBezTo>
                  <a:cubicBezTo>
                    <a:pt x="289" y="21"/>
                    <a:pt x="396" y="22"/>
                    <a:pt x="474" y="21"/>
                  </a:cubicBezTo>
                  <a:cubicBezTo>
                    <a:pt x="552" y="20"/>
                    <a:pt x="608" y="11"/>
                    <a:pt x="678" y="9"/>
                  </a:cubicBezTo>
                  <a:cubicBezTo>
                    <a:pt x="748" y="7"/>
                    <a:pt x="816" y="6"/>
                    <a:pt x="897" y="9"/>
                  </a:cubicBezTo>
                  <a:cubicBezTo>
                    <a:pt x="978" y="12"/>
                    <a:pt x="1067" y="28"/>
                    <a:pt x="1167" y="30"/>
                  </a:cubicBezTo>
                  <a:cubicBezTo>
                    <a:pt x="1267" y="32"/>
                    <a:pt x="1402" y="28"/>
                    <a:pt x="1500" y="24"/>
                  </a:cubicBezTo>
                  <a:cubicBezTo>
                    <a:pt x="1598" y="20"/>
                    <a:pt x="1685" y="4"/>
                    <a:pt x="1758" y="3"/>
                  </a:cubicBezTo>
                  <a:cubicBezTo>
                    <a:pt x="1831" y="2"/>
                    <a:pt x="1892" y="13"/>
                    <a:pt x="1938" y="18"/>
                  </a:cubicBezTo>
                  <a:cubicBezTo>
                    <a:pt x="1984" y="23"/>
                    <a:pt x="2041" y="30"/>
                    <a:pt x="2034" y="33"/>
                  </a:cubicBezTo>
                  <a:cubicBezTo>
                    <a:pt x="2027" y="36"/>
                    <a:pt x="1969" y="37"/>
                    <a:pt x="1893" y="3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37662" name="Rectangle 6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68488"/>
            <a:ext cx="7772400" cy="1600200"/>
          </a:xfrm>
        </p:spPr>
        <p:txBody>
          <a:bodyPr anchorCtr="1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37663" name="Rectangle 6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73175" y="3729038"/>
            <a:ext cx="6400800" cy="1371600"/>
          </a:xfrm>
        </p:spPr>
        <p:txBody>
          <a:bodyPr anchorCtr="1"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1" name="Rectangle 64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3484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" name="Rectangle 6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484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" name="Rectangle 6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484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0CFC33-11D5-40DF-ADBD-441FE389CD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8657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CAF717-D6BD-4A02-86F1-D285E110B9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9268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768350"/>
            <a:ext cx="1943100" cy="5327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68350"/>
            <a:ext cx="5676900" cy="5327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9D925-5F06-4248-A4B4-2CB266B00B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2688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076E5-08B5-4285-94E5-FF865544DA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8286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75ACE2-6CA1-4C02-A93A-61E3532566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4068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CBAAA7-8D3B-4244-9673-C2162BB66C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3231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B67021-1981-4FF7-8613-1AC5247834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5187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857F80-1BCF-4327-B616-A3B8090646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1666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87A3D4-2B1D-4931-9841-25C3A8F210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9801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99B759-B1EC-46C0-BD54-0681E1229A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5663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7355E-8E26-4269-AFB4-29A6239E7B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0974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0"/>
          <p:cNvGrpSpPr>
            <a:grpSpLocks/>
          </p:cNvGrpSpPr>
          <p:nvPr/>
        </p:nvGrpSpPr>
        <p:grpSpPr bwMode="auto">
          <a:xfrm>
            <a:off x="0" y="0"/>
            <a:ext cx="9156700" cy="757238"/>
            <a:chOff x="0" y="0"/>
            <a:chExt cx="5768" cy="477"/>
          </a:xfrm>
        </p:grpSpPr>
        <p:sp>
          <p:nvSpPr>
            <p:cNvPr id="1036" name="Freeform 34"/>
            <p:cNvSpPr>
              <a:spLocks/>
            </p:cNvSpPr>
            <p:nvPr userDrawn="1"/>
          </p:nvSpPr>
          <p:spPr bwMode="auto">
            <a:xfrm>
              <a:off x="5" y="0"/>
              <a:ext cx="5763" cy="477"/>
            </a:xfrm>
            <a:custGeom>
              <a:avLst/>
              <a:gdLst>
                <a:gd name="T0" fmla="*/ 0 w 5763"/>
                <a:gd name="T1" fmla="*/ 450 h 477"/>
                <a:gd name="T2" fmla="*/ 3 w 5763"/>
                <a:gd name="T3" fmla="*/ 0 h 477"/>
                <a:gd name="T4" fmla="*/ 5763 w 5763"/>
                <a:gd name="T5" fmla="*/ 0 h 477"/>
                <a:gd name="T6" fmla="*/ 5763 w 5763"/>
                <a:gd name="T7" fmla="*/ 465 h 477"/>
                <a:gd name="T8" fmla="*/ 4821 w 5763"/>
                <a:gd name="T9" fmla="*/ 477 h 477"/>
                <a:gd name="T10" fmla="*/ 4326 w 5763"/>
                <a:gd name="T11" fmla="*/ 447 h 477"/>
                <a:gd name="T12" fmla="*/ 3783 w 5763"/>
                <a:gd name="T13" fmla="*/ 465 h 477"/>
                <a:gd name="T14" fmla="*/ 3417 w 5763"/>
                <a:gd name="T15" fmla="*/ 456 h 477"/>
                <a:gd name="T16" fmla="*/ 2973 w 5763"/>
                <a:gd name="T17" fmla="*/ 459 h 477"/>
                <a:gd name="T18" fmla="*/ 2451 w 5763"/>
                <a:gd name="T19" fmla="*/ 453 h 477"/>
                <a:gd name="T20" fmla="*/ 2289 w 5763"/>
                <a:gd name="T21" fmla="*/ 441 h 477"/>
                <a:gd name="T22" fmla="*/ 2010 w 5763"/>
                <a:gd name="T23" fmla="*/ 453 h 477"/>
                <a:gd name="T24" fmla="*/ 1827 w 5763"/>
                <a:gd name="T25" fmla="*/ 450 h 477"/>
                <a:gd name="T26" fmla="*/ 1215 w 5763"/>
                <a:gd name="T27" fmla="*/ 465 h 477"/>
                <a:gd name="T28" fmla="*/ 660 w 5763"/>
                <a:gd name="T29" fmla="*/ 456 h 477"/>
                <a:gd name="T30" fmla="*/ 0 w 5763"/>
                <a:gd name="T31" fmla="*/ 450 h 47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5763" h="477">
                  <a:moveTo>
                    <a:pt x="0" y="450"/>
                  </a:moveTo>
                  <a:lnTo>
                    <a:pt x="3" y="0"/>
                  </a:lnTo>
                  <a:lnTo>
                    <a:pt x="5763" y="0"/>
                  </a:lnTo>
                  <a:lnTo>
                    <a:pt x="5763" y="465"/>
                  </a:lnTo>
                  <a:lnTo>
                    <a:pt x="4821" y="477"/>
                  </a:lnTo>
                  <a:lnTo>
                    <a:pt x="4326" y="447"/>
                  </a:lnTo>
                  <a:lnTo>
                    <a:pt x="3783" y="465"/>
                  </a:lnTo>
                  <a:lnTo>
                    <a:pt x="3417" y="456"/>
                  </a:lnTo>
                  <a:lnTo>
                    <a:pt x="2973" y="459"/>
                  </a:lnTo>
                  <a:lnTo>
                    <a:pt x="2451" y="453"/>
                  </a:lnTo>
                  <a:lnTo>
                    <a:pt x="2289" y="441"/>
                  </a:lnTo>
                  <a:lnTo>
                    <a:pt x="2010" y="453"/>
                  </a:lnTo>
                  <a:lnTo>
                    <a:pt x="1827" y="450"/>
                  </a:lnTo>
                  <a:lnTo>
                    <a:pt x="1215" y="465"/>
                  </a:lnTo>
                  <a:lnTo>
                    <a:pt x="660" y="456"/>
                  </a:lnTo>
                  <a:lnTo>
                    <a:pt x="0" y="450"/>
                  </a:ln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" name="Freeform 35"/>
            <p:cNvSpPr>
              <a:spLocks/>
            </p:cNvSpPr>
            <p:nvPr userDrawn="1"/>
          </p:nvSpPr>
          <p:spPr bwMode="auto">
            <a:xfrm>
              <a:off x="0" y="98"/>
              <a:ext cx="256" cy="253"/>
            </a:xfrm>
            <a:custGeom>
              <a:avLst/>
              <a:gdLst>
                <a:gd name="T0" fmla="*/ 8 w 256"/>
                <a:gd name="T1" fmla="*/ 190 h 253"/>
                <a:gd name="T2" fmla="*/ 71 w 256"/>
                <a:gd name="T3" fmla="*/ 115 h 253"/>
                <a:gd name="T4" fmla="*/ 203 w 256"/>
                <a:gd name="T5" fmla="*/ 16 h 253"/>
                <a:gd name="T6" fmla="*/ 251 w 256"/>
                <a:gd name="T7" fmla="*/ 19 h 253"/>
                <a:gd name="T8" fmla="*/ 236 w 256"/>
                <a:gd name="T9" fmla="*/ 46 h 253"/>
                <a:gd name="T10" fmla="*/ 176 w 256"/>
                <a:gd name="T11" fmla="*/ 82 h 253"/>
                <a:gd name="T12" fmla="*/ 92 w 256"/>
                <a:gd name="T13" fmla="*/ 154 h 253"/>
                <a:gd name="T14" fmla="*/ 23 w 256"/>
                <a:gd name="T15" fmla="*/ 247 h 253"/>
                <a:gd name="T16" fmla="*/ 8 w 256"/>
                <a:gd name="T17" fmla="*/ 190 h 25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56" h="253">
                  <a:moveTo>
                    <a:pt x="8" y="190"/>
                  </a:moveTo>
                  <a:cubicBezTo>
                    <a:pt x="16" y="168"/>
                    <a:pt x="38" y="144"/>
                    <a:pt x="71" y="115"/>
                  </a:cubicBezTo>
                  <a:cubicBezTo>
                    <a:pt x="104" y="86"/>
                    <a:pt x="173" y="32"/>
                    <a:pt x="203" y="16"/>
                  </a:cubicBezTo>
                  <a:cubicBezTo>
                    <a:pt x="233" y="0"/>
                    <a:pt x="246" y="14"/>
                    <a:pt x="251" y="19"/>
                  </a:cubicBezTo>
                  <a:cubicBezTo>
                    <a:pt x="256" y="24"/>
                    <a:pt x="249" y="35"/>
                    <a:pt x="236" y="46"/>
                  </a:cubicBezTo>
                  <a:cubicBezTo>
                    <a:pt x="223" y="57"/>
                    <a:pt x="200" y="64"/>
                    <a:pt x="176" y="82"/>
                  </a:cubicBezTo>
                  <a:cubicBezTo>
                    <a:pt x="152" y="100"/>
                    <a:pt x="118" y="126"/>
                    <a:pt x="92" y="154"/>
                  </a:cubicBezTo>
                  <a:cubicBezTo>
                    <a:pt x="66" y="182"/>
                    <a:pt x="36" y="241"/>
                    <a:pt x="23" y="247"/>
                  </a:cubicBezTo>
                  <a:cubicBezTo>
                    <a:pt x="10" y="253"/>
                    <a:pt x="0" y="212"/>
                    <a:pt x="8" y="19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612" name="Freeform 36"/>
            <p:cNvSpPr>
              <a:spLocks/>
            </p:cNvSpPr>
            <p:nvPr userDrawn="1"/>
          </p:nvSpPr>
          <p:spPr bwMode="auto">
            <a:xfrm>
              <a:off x="56" y="0"/>
              <a:ext cx="708" cy="459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0" y="453"/>
                </a:cxn>
                <a:cxn ang="0">
                  <a:pos x="72" y="324"/>
                </a:cxn>
                <a:cxn ang="0">
                  <a:pos x="198" y="201"/>
                </a:cxn>
                <a:cxn ang="0">
                  <a:pos x="366" y="102"/>
                </a:cxn>
                <a:cxn ang="0">
                  <a:pos x="531" y="36"/>
                </a:cxn>
                <a:cxn ang="0">
                  <a:pos x="609" y="0"/>
                </a:cxn>
                <a:cxn ang="0">
                  <a:pos x="708" y="3"/>
                </a:cxn>
                <a:cxn ang="0">
                  <a:pos x="591" y="66"/>
                </a:cxn>
                <a:cxn ang="0">
                  <a:pos x="417" y="126"/>
                </a:cxn>
                <a:cxn ang="0">
                  <a:pos x="237" y="231"/>
                </a:cxn>
                <a:cxn ang="0">
                  <a:pos x="117" y="345"/>
                </a:cxn>
                <a:cxn ang="0">
                  <a:pos x="51" y="459"/>
                </a:cxn>
                <a:cxn ang="0">
                  <a:pos x="0" y="453"/>
                </a:cxn>
              </a:cxnLst>
              <a:rect l="0" t="0" r="r" b="b"/>
              <a:pathLst>
                <a:path w="708" h="459">
                  <a:moveTo>
                    <a:pt x="0" y="432"/>
                  </a:moveTo>
                  <a:lnTo>
                    <a:pt x="0" y="453"/>
                  </a:lnTo>
                  <a:cubicBezTo>
                    <a:pt x="12" y="435"/>
                    <a:pt x="39" y="366"/>
                    <a:pt x="72" y="324"/>
                  </a:cubicBezTo>
                  <a:cubicBezTo>
                    <a:pt x="105" y="282"/>
                    <a:pt x="149" y="238"/>
                    <a:pt x="198" y="201"/>
                  </a:cubicBezTo>
                  <a:cubicBezTo>
                    <a:pt x="247" y="164"/>
                    <a:pt x="311" y="129"/>
                    <a:pt x="366" y="102"/>
                  </a:cubicBezTo>
                  <a:cubicBezTo>
                    <a:pt x="421" y="75"/>
                    <a:pt x="490" y="53"/>
                    <a:pt x="531" y="36"/>
                  </a:cubicBezTo>
                  <a:cubicBezTo>
                    <a:pt x="572" y="19"/>
                    <a:pt x="580" y="5"/>
                    <a:pt x="609" y="0"/>
                  </a:cubicBezTo>
                  <a:lnTo>
                    <a:pt x="708" y="3"/>
                  </a:lnTo>
                  <a:cubicBezTo>
                    <a:pt x="705" y="14"/>
                    <a:pt x="640" y="45"/>
                    <a:pt x="591" y="66"/>
                  </a:cubicBezTo>
                  <a:cubicBezTo>
                    <a:pt x="542" y="87"/>
                    <a:pt x="476" y="98"/>
                    <a:pt x="417" y="126"/>
                  </a:cubicBezTo>
                  <a:cubicBezTo>
                    <a:pt x="358" y="154"/>
                    <a:pt x="287" y="195"/>
                    <a:pt x="237" y="231"/>
                  </a:cubicBezTo>
                  <a:cubicBezTo>
                    <a:pt x="187" y="267"/>
                    <a:pt x="148" y="307"/>
                    <a:pt x="117" y="345"/>
                  </a:cubicBezTo>
                  <a:cubicBezTo>
                    <a:pt x="86" y="383"/>
                    <a:pt x="70" y="441"/>
                    <a:pt x="51" y="459"/>
                  </a:cubicBezTo>
                  <a:lnTo>
                    <a:pt x="0" y="453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039" name="Freeform 37"/>
            <p:cNvSpPr>
              <a:spLocks/>
            </p:cNvSpPr>
            <p:nvPr userDrawn="1"/>
          </p:nvSpPr>
          <p:spPr bwMode="auto">
            <a:xfrm>
              <a:off x="131" y="269"/>
              <a:ext cx="251" cy="194"/>
            </a:xfrm>
            <a:custGeom>
              <a:avLst/>
              <a:gdLst>
                <a:gd name="T0" fmla="*/ 21 w 251"/>
                <a:gd name="T1" fmla="*/ 163 h 194"/>
                <a:gd name="T2" fmla="*/ 9 w 251"/>
                <a:gd name="T3" fmla="*/ 184 h 194"/>
                <a:gd name="T4" fmla="*/ 75 w 251"/>
                <a:gd name="T5" fmla="*/ 103 h 194"/>
                <a:gd name="T6" fmla="*/ 165 w 251"/>
                <a:gd name="T7" fmla="*/ 28 h 194"/>
                <a:gd name="T8" fmla="*/ 207 w 251"/>
                <a:gd name="T9" fmla="*/ 7 h 194"/>
                <a:gd name="T10" fmla="*/ 246 w 251"/>
                <a:gd name="T11" fmla="*/ 4 h 194"/>
                <a:gd name="T12" fmla="*/ 237 w 251"/>
                <a:gd name="T13" fmla="*/ 34 h 194"/>
                <a:gd name="T14" fmla="*/ 183 w 251"/>
                <a:gd name="T15" fmla="*/ 61 h 194"/>
                <a:gd name="T16" fmla="*/ 108 w 251"/>
                <a:gd name="T17" fmla="*/ 124 h 194"/>
                <a:gd name="T18" fmla="*/ 54 w 251"/>
                <a:gd name="T19" fmla="*/ 190 h 194"/>
                <a:gd name="T20" fmla="*/ 6 w 251"/>
                <a:gd name="T21" fmla="*/ 184 h 19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51" h="194">
                  <a:moveTo>
                    <a:pt x="21" y="163"/>
                  </a:moveTo>
                  <a:cubicBezTo>
                    <a:pt x="10" y="178"/>
                    <a:pt x="0" y="194"/>
                    <a:pt x="9" y="184"/>
                  </a:cubicBezTo>
                  <a:cubicBezTo>
                    <a:pt x="18" y="174"/>
                    <a:pt x="49" y="129"/>
                    <a:pt x="75" y="103"/>
                  </a:cubicBezTo>
                  <a:cubicBezTo>
                    <a:pt x="101" y="77"/>
                    <a:pt x="143" y="44"/>
                    <a:pt x="165" y="28"/>
                  </a:cubicBezTo>
                  <a:cubicBezTo>
                    <a:pt x="187" y="12"/>
                    <a:pt x="194" y="11"/>
                    <a:pt x="207" y="7"/>
                  </a:cubicBezTo>
                  <a:cubicBezTo>
                    <a:pt x="220" y="3"/>
                    <a:pt x="241" y="0"/>
                    <a:pt x="246" y="4"/>
                  </a:cubicBezTo>
                  <a:cubicBezTo>
                    <a:pt x="251" y="8"/>
                    <a:pt x="247" y="25"/>
                    <a:pt x="237" y="34"/>
                  </a:cubicBezTo>
                  <a:cubicBezTo>
                    <a:pt x="227" y="43"/>
                    <a:pt x="204" y="46"/>
                    <a:pt x="183" y="61"/>
                  </a:cubicBezTo>
                  <a:cubicBezTo>
                    <a:pt x="162" y="76"/>
                    <a:pt x="129" y="103"/>
                    <a:pt x="108" y="124"/>
                  </a:cubicBezTo>
                  <a:cubicBezTo>
                    <a:pt x="87" y="145"/>
                    <a:pt x="71" y="180"/>
                    <a:pt x="54" y="190"/>
                  </a:cubicBezTo>
                  <a:lnTo>
                    <a:pt x="6" y="18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" name="Freeform 38"/>
            <p:cNvSpPr>
              <a:spLocks/>
            </p:cNvSpPr>
            <p:nvPr userDrawn="1"/>
          </p:nvSpPr>
          <p:spPr bwMode="auto">
            <a:xfrm>
              <a:off x="341" y="0"/>
              <a:ext cx="159" cy="72"/>
            </a:xfrm>
            <a:custGeom>
              <a:avLst/>
              <a:gdLst>
                <a:gd name="T0" fmla="*/ 99 w 159"/>
                <a:gd name="T1" fmla="*/ 0 h 72"/>
                <a:gd name="T2" fmla="*/ 15 w 159"/>
                <a:gd name="T3" fmla="*/ 36 h 72"/>
                <a:gd name="T4" fmla="*/ 6 w 159"/>
                <a:gd name="T5" fmla="*/ 60 h 72"/>
                <a:gd name="T6" fmla="*/ 36 w 159"/>
                <a:gd name="T7" fmla="*/ 69 h 72"/>
                <a:gd name="T8" fmla="*/ 87 w 159"/>
                <a:gd name="T9" fmla="*/ 42 h 72"/>
                <a:gd name="T10" fmla="*/ 159 w 159"/>
                <a:gd name="T11" fmla="*/ 0 h 72"/>
                <a:gd name="T12" fmla="*/ 99 w 159"/>
                <a:gd name="T13" fmla="*/ 0 h 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9" h="72">
                  <a:moveTo>
                    <a:pt x="99" y="0"/>
                  </a:moveTo>
                  <a:cubicBezTo>
                    <a:pt x="75" y="6"/>
                    <a:pt x="30" y="26"/>
                    <a:pt x="15" y="36"/>
                  </a:cubicBezTo>
                  <a:cubicBezTo>
                    <a:pt x="0" y="46"/>
                    <a:pt x="3" y="55"/>
                    <a:pt x="6" y="60"/>
                  </a:cubicBezTo>
                  <a:cubicBezTo>
                    <a:pt x="9" y="65"/>
                    <a:pt x="23" y="72"/>
                    <a:pt x="36" y="69"/>
                  </a:cubicBezTo>
                  <a:cubicBezTo>
                    <a:pt x="49" y="66"/>
                    <a:pt x="67" y="53"/>
                    <a:pt x="87" y="42"/>
                  </a:cubicBezTo>
                  <a:cubicBezTo>
                    <a:pt x="107" y="31"/>
                    <a:pt x="158" y="6"/>
                    <a:pt x="159" y="0"/>
                  </a:cubicBezTo>
                  <a:lnTo>
                    <a:pt x="99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1" name="Freeform 39"/>
            <p:cNvSpPr>
              <a:spLocks/>
            </p:cNvSpPr>
            <p:nvPr userDrawn="1"/>
          </p:nvSpPr>
          <p:spPr bwMode="auto">
            <a:xfrm>
              <a:off x="488" y="0"/>
              <a:ext cx="455" cy="216"/>
            </a:xfrm>
            <a:custGeom>
              <a:avLst/>
              <a:gdLst>
                <a:gd name="T0" fmla="*/ 395 w 455"/>
                <a:gd name="T1" fmla="*/ 0 h 216"/>
                <a:gd name="T2" fmla="*/ 338 w 455"/>
                <a:gd name="T3" fmla="*/ 48 h 216"/>
                <a:gd name="T4" fmla="*/ 242 w 455"/>
                <a:gd name="T5" fmla="*/ 102 h 216"/>
                <a:gd name="T6" fmla="*/ 104 w 455"/>
                <a:gd name="T7" fmla="*/ 147 h 216"/>
                <a:gd name="T8" fmla="*/ 35 w 455"/>
                <a:gd name="T9" fmla="*/ 168 h 216"/>
                <a:gd name="T10" fmla="*/ 8 w 455"/>
                <a:gd name="T11" fmla="*/ 192 h 216"/>
                <a:gd name="T12" fmla="*/ 8 w 455"/>
                <a:gd name="T13" fmla="*/ 213 h 216"/>
                <a:gd name="T14" fmla="*/ 59 w 455"/>
                <a:gd name="T15" fmla="*/ 213 h 216"/>
                <a:gd name="T16" fmla="*/ 86 w 455"/>
                <a:gd name="T17" fmla="*/ 192 h 216"/>
                <a:gd name="T18" fmla="*/ 173 w 455"/>
                <a:gd name="T19" fmla="*/ 159 h 216"/>
                <a:gd name="T20" fmla="*/ 299 w 455"/>
                <a:gd name="T21" fmla="*/ 126 h 216"/>
                <a:gd name="T22" fmla="*/ 392 w 455"/>
                <a:gd name="T23" fmla="*/ 72 h 216"/>
                <a:gd name="T24" fmla="*/ 455 w 455"/>
                <a:gd name="T25" fmla="*/ 0 h 216"/>
                <a:gd name="T26" fmla="*/ 395 w 455"/>
                <a:gd name="T27" fmla="*/ 0 h 21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55" h="216">
                  <a:moveTo>
                    <a:pt x="395" y="0"/>
                  </a:moveTo>
                  <a:cubicBezTo>
                    <a:pt x="376" y="8"/>
                    <a:pt x="364" y="31"/>
                    <a:pt x="338" y="48"/>
                  </a:cubicBezTo>
                  <a:cubicBezTo>
                    <a:pt x="312" y="65"/>
                    <a:pt x="281" y="86"/>
                    <a:pt x="242" y="102"/>
                  </a:cubicBezTo>
                  <a:cubicBezTo>
                    <a:pt x="203" y="118"/>
                    <a:pt x="138" y="136"/>
                    <a:pt x="104" y="147"/>
                  </a:cubicBezTo>
                  <a:cubicBezTo>
                    <a:pt x="70" y="158"/>
                    <a:pt x="51" y="161"/>
                    <a:pt x="35" y="168"/>
                  </a:cubicBezTo>
                  <a:cubicBezTo>
                    <a:pt x="19" y="175"/>
                    <a:pt x="12" y="185"/>
                    <a:pt x="8" y="192"/>
                  </a:cubicBezTo>
                  <a:cubicBezTo>
                    <a:pt x="4" y="199"/>
                    <a:pt x="0" y="210"/>
                    <a:pt x="8" y="213"/>
                  </a:cubicBezTo>
                  <a:cubicBezTo>
                    <a:pt x="16" y="216"/>
                    <a:pt x="46" y="216"/>
                    <a:pt x="59" y="213"/>
                  </a:cubicBezTo>
                  <a:cubicBezTo>
                    <a:pt x="72" y="210"/>
                    <a:pt x="67" y="201"/>
                    <a:pt x="86" y="192"/>
                  </a:cubicBezTo>
                  <a:cubicBezTo>
                    <a:pt x="105" y="183"/>
                    <a:pt x="138" y="170"/>
                    <a:pt x="173" y="159"/>
                  </a:cubicBezTo>
                  <a:cubicBezTo>
                    <a:pt x="208" y="148"/>
                    <a:pt x="263" y="140"/>
                    <a:pt x="299" y="126"/>
                  </a:cubicBezTo>
                  <a:cubicBezTo>
                    <a:pt x="335" y="112"/>
                    <a:pt x="366" y="93"/>
                    <a:pt x="392" y="72"/>
                  </a:cubicBezTo>
                  <a:cubicBezTo>
                    <a:pt x="418" y="51"/>
                    <a:pt x="454" y="12"/>
                    <a:pt x="455" y="0"/>
                  </a:cubicBezTo>
                  <a:lnTo>
                    <a:pt x="39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2" name="Freeform 40"/>
            <p:cNvSpPr>
              <a:spLocks/>
            </p:cNvSpPr>
            <p:nvPr userDrawn="1"/>
          </p:nvSpPr>
          <p:spPr bwMode="auto">
            <a:xfrm>
              <a:off x="1448" y="37"/>
              <a:ext cx="414" cy="108"/>
            </a:xfrm>
            <a:custGeom>
              <a:avLst/>
              <a:gdLst>
                <a:gd name="T0" fmla="*/ 0 w 414"/>
                <a:gd name="T1" fmla="*/ 11 h 108"/>
                <a:gd name="T2" fmla="*/ 24 w 414"/>
                <a:gd name="T3" fmla="*/ 11 h 108"/>
                <a:gd name="T4" fmla="*/ 156 w 414"/>
                <a:gd name="T5" fmla="*/ 2 h 108"/>
                <a:gd name="T6" fmla="*/ 288 w 414"/>
                <a:gd name="T7" fmla="*/ 23 h 108"/>
                <a:gd name="T8" fmla="*/ 384 w 414"/>
                <a:gd name="T9" fmla="*/ 53 h 108"/>
                <a:gd name="T10" fmla="*/ 411 w 414"/>
                <a:gd name="T11" fmla="*/ 74 h 108"/>
                <a:gd name="T12" fmla="*/ 405 w 414"/>
                <a:gd name="T13" fmla="*/ 104 h 108"/>
                <a:gd name="T14" fmla="*/ 363 w 414"/>
                <a:gd name="T15" fmla="*/ 101 h 108"/>
                <a:gd name="T16" fmla="*/ 294 w 414"/>
                <a:gd name="T17" fmla="*/ 77 h 108"/>
                <a:gd name="T18" fmla="*/ 174 w 414"/>
                <a:gd name="T19" fmla="*/ 50 h 108"/>
                <a:gd name="T20" fmla="*/ 72 w 414"/>
                <a:gd name="T21" fmla="*/ 62 h 108"/>
                <a:gd name="T22" fmla="*/ 36 w 414"/>
                <a:gd name="T23" fmla="*/ 59 h 108"/>
                <a:gd name="T24" fmla="*/ 0 w 414"/>
                <a:gd name="T25" fmla="*/ 11 h 10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14" h="108">
                  <a:moveTo>
                    <a:pt x="0" y="11"/>
                  </a:moveTo>
                  <a:lnTo>
                    <a:pt x="24" y="11"/>
                  </a:lnTo>
                  <a:cubicBezTo>
                    <a:pt x="50" y="9"/>
                    <a:pt x="112" y="0"/>
                    <a:pt x="156" y="2"/>
                  </a:cubicBezTo>
                  <a:cubicBezTo>
                    <a:pt x="200" y="4"/>
                    <a:pt x="250" y="15"/>
                    <a:pt x="288" y="23"/>
                  </a:cubicBezTo>
                  <a:cubicBezTo>
                    <a:pt x="326" y="31"/>
                    <a:pt x="363" y="44"/>
                    <a:pt x="384" y="53"/>
                  </a:cubicBezTo>
                  <a:cubicBezTo>
                    <a:pt x="405" y="62"/>
                    <a:pt x="408" y="66"/>
                    <a:pt x="411" y="74"/>
                  </a:cubicBezTo>
                  <a:cubicBezTo>
                    <a:pt x="414" y="82"/>
                    <a:pt x="413" y="100"/>
                    <a:pt x="405" y="104"/>
                  </a:cubicBezTo>
                  <a:cubicBezTo>
                    <a:pt x="397" y="108"/>
                    <a:pt x="381" y="105"/>
                    <a:pt x="363" y="101"/>
                  </a:cubicBezTo>
                  <a:cubicBezTo>
                    <a:pt x="345" y="97"/>
                    <a:pt x="325" y="85"/>
                    <a:pt x="294" y="77"/>
                  </a:cubicBezTo>
                  <a:cubicBezTo>
                    <a:pt x="263" y="69"/>
                    <a:pt x="211" y="53"/>
                    <a:pt x="174" y="50"/>
                  </a:cubicBezTo>
                  <a:cubicBezTo>
                    <a:pt x="137" y="47"/>
                    <a:pt x="95" y="61"/>
                    <a:pt x="72" y="62"/>
                  </a:cubicBezTo>
                  <a:cubicBezTo>
                    <a:pt x="49" y="63"/>
                    <a:pt x="48" y="66"/>
                    <a:pt x="36" y="59"/>
                  </a:cubicBezTo>
                  <a:cubicBezTo>
                    <a:pt x="24" y="52"/>
                    <a:pt x="13" y="36"/>
                    <a:pt x="0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" name="Freeform 41"/>
            <p:cNvSpPr>
              <a:spLocks/>
            </p:cNvSpPr>
            <p:nvPr userDrawn="1"/>
          </p:nvSpPr>
          <p:spPr bwMode="auto">
            <a:xfrm>
              <a:off x="1790" y="0"/>
              <a:ext cx="520" cy="225"/>
            </a:xfrm>
            <a:custGeom>
              <a:avLst/>
              <a:gdLst>
                <a:gd name="T0" fmla="*/ 42 w 520"/>
                <a:gd name="T1" fmla="*/ 0 h 225"/>
                <a:gd name="T2" fmla="*/ 12 w 520"/>
                <a:gd name="T3" fmla="*/ 24 h 225"/>
                <a:gd name="T4" fmla="*/ 114 w 520"/>
                <a:gd name="T5" fmla="*/ 54 h 225"/>
                <a:gd name="T6" fmla="*/ 240 w 520"/>
                <a:gd name="T7" fmla="*/ 117 h 225"/>
                <a:gd name="T8" fmla="*/ 333 w 520"/>
                <a:gd name="T9" fmla="*/ 153 h 225"/>
                <a:gd name="T10" fmla="*/ 438 w 520"/>
                <a:gd name="T11" fmla="*/ 219 h 225"/>
                <a:gd name="T12" fmla="*/ 426 w 520"/>
                <a:gd name="T13" fmla="*/ 192 h 225"/>
                <a:gd name="T14" fmla="*/ 441 w 520"/>
                <a:gd name="T15" fmla="*/ 180 h 225"/>
                <a:gd name="T16" fmla="*/ 519 w 520"/>
                <a:gd name="T17" fmla="*/ 216 h 225"/>
                <a:gd name="T18" fmla="*/ 450 w 520"/>
                <a:gd name="T19" fmla="*/ 162 h 225"/>
                <a:gd name="T20" fmla="*/ 381 w 520"/>
                <a:gd name="T21" fmla="*/ 135 h 225"/>
                <a:gd name="T22" fmla="*/ 285 w 520"/>
                <a:gd name="T23" fmla="*/ 84 h 225"/>
                <a:gd name="T24" fmla="*/ 186 w 520"/>
                <a:gd name="T25" fmla="*/ 18 h 225"/>
                <a:gd name="T26" fmla="*/ 123 w 520"/>
                <a:gd name="T27" fmla="*/ 0 h 225"/>
                <a:gd name="T28" fmla="*/ 42 w 520"/>
                <a:gd name="T29" fmla="*/ 0 h 22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520" h="225">
                  <a:moveTo>
                    <a:pt x="42" y="0"/>
                  </a:moveTo>
                  <a:cubicBezTo>
                    <a:pt x="24" y="4"/>
                    <a:pt x="0" y="15"/>
                    <a:pt x="12" y="24"/>
                  </a:cubicBezTo>
                  <a:cubicBezTo>
                    <a:pt x="24" y="33"/>
                    <a:pt x="76" y="39"/>
                    <a:pt x="114" y="54"/>
                  </a:cubicBezTo>
                  <a:cubicBezTo>
                    <a:pt x="152" y="69"/>
                    <a:pt x="203" y="100"/>
                    <a:pt x="240" y="117"/>
                  </a:cubicBezTo>
                  <a:cubicBezTo>
                    <a:pt x="277" y="134"/>
                    <a:pt x="300" y="136"/>
                    <a:pt x="333" y="153"/>
                  </a:cubicBezTo>
                  <a:cubicBezTo>
                    <a:pt x="366" y="170"/>
                    <a:pt x="423" y="213"/>
                    <a:pt x="438" y="219"/>
                  </a:cubicBezTo>
                  <a:cubicBezTo>
                    <a:pt x="453" y="225"/>
                    <a:pt x="426" y="198"/>
                    <a:pt x="426" y="192"/>
                  </a:cubicBezTo>
                  <a:cubicBezTo>
                    <a:pt x="426" y="186"/>
                    <a:pt x="426" y="176"/>
                    <a:pt x="441" y="180"/>
                  </a:cubicBezTo>
                  <a:cubicBezTo>
                    <a:pt x="456" y="184"/>
                    <a:pt x="518" y="219"/>
                    <a:pt x="519" y="216"/>
                  </a:cubicBezTo>
                  <a:cubicBezTo>
                    <a:pt x="520" y="213"/>
                    <a:pt x="473" y="176"/>
                    <a:pt x="450" y="162"/>
                  </a:cubicBezTo>
                  <a:cubicBezTo>
                    <a:pt x="427" y="148"/>
                    <a:pt x="408" y="148"/>
                    <a:pt x="381" y="135"/>
                  </a:cubicBezTo>
                  <a:cubicBezTo>
                    <a:pt x="354" y="122"/>
                    <a:pt x="318" y="104"/>
                    <a:pt x="285" y="84"/>
                  </a:cubicBezTo>
                  <a:cubicBezTo>
                    <a:pt x="252" y="64"/>
                    <a:pt x="213" y="32"/>
                    <a:pt x="186" y="18"/>
                  </a:cubicBezTo>
                  <a:cubicBezTo>
                    <a:pt x="159" y="4"/>
                    <a:pt x="147" y="2"/>
                    <a:pt x="123" y="0"/>
                  </a:cubicBezTo>
                  <a:lnTo>
                    <a:pt x="4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" name="Freeform 42"/>
            <p:cNvSpPr>
              <a:spLocks/>
            </p:cNvSpPr>
            <p:nvPr userDrawn="1"/>
          </p:nvSpPr>
          <p:spPr bwMode="auto">
            <a:xfrm>
              <a:off x="1943" y="154"/>
              <a:ext cx="431" cy="233"/>
            </a:xfrm>
            <a:custGeom>
              <a:avLst/>
              <a:gdLst>
                <a:gd name="T0" fmla="*/ 6 w 431"/>
                <a:gd name="T1" fmla="*/ 38 h 233"/>
                <a:gd name="T2" fmla="*/ 9 w 431"/>
                <a:gd name="T3" fmla="*/ 20 h 233"/>
                <a:gd name="T4" fmla="*/ 42 w 431"/>
                <a:gd name="T5" fmla="*/ 2 h 233"/>
                <a:gd name="T6" fmla="*/ 90 w 431"/>
                <a:gd name="T7" fmla="*/ 35 h 233"/>
                <a:gd name="T8" fmla="*/ 189 w 431"/>
                <a:gd name="T9" fmla="*/ 89 h 233"/>
                <a:gd name="T10" fmla="*/ 288 w 431"/>
                <a:gd name="T11" fmla="*/ 140 h 233"/>
                <a:gd name="T12" fmla="*/ 375 w 431"/>
                <a:gd name="T13" fmla="*/ 176 h 233"/>
                <a:gd name="T14" fmla="*/ 396 w 431"/>
                <a:gd name="T15" fmla="*/ 176 h 233"/>
                <a:gd name="T16" fmla="*/ 429 w 431"/>
                <a:gd name="T17" fmla="*/ 212 h 233"/>
                <a:gd name="T18" fmla="*/ 408 w 431"/>
                <a:gd name="T19" fmla="*/ 233 h 233"/>
                <a:gd name="T20" fmla="*/ 333 w 431"/>
                <a:gd name="T21" fmla="*/ 212 h 233"/>
                <a:gd name="T22" fmla="*/ 186 w 431"/>
                <a:gd name="T23" fmla="*/ 143 h 233"/>
                <a:gd name="T24" fmla="*/ 48 w 431"/>
                <a:gd name="T25" fmla="*/ 68 h 233"/>
                <a:gd name="T26" fmla="*/ 6 w 431"/>
                <a:gd name="T27" fmla="*/ 38 h 23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31" h="233">
                  <a:moveTo>
                    <a:pt x="6" y="38"/>
                  </a:moveTo>
                  <a:cubicBezTo>
                    <a:pt x="0" y="26"/>
                    <a:pt x="3" y="26"/>
                    <a:pt x="9" y="20"/>
                  </a:cubicBezTo>
                  <a:cubicBezTo>
                    <a:pt x="15" y="14"/>
                    <a:pt x="29" y="0"/>
                    <a:pt x="42" y="2"/>
                  </a:cubicBezTo>
                  <a:cubicBezTo>
                    <a:pt x="55" y="4"/>
                    <a:pt x="66" y="21"/>
                    <a:pt x="90" y="35"/>
                  </a:cubicBezTo>
                  <a:cubicBezTo>
                    <a:pt x="114" y="49"/>
                    <a:pt x="156" y="72"/>
                    <a:pt x="189" y="89"/>
                  </a:cubicBezTo>
                  <a:cubicBezTo>
                    <a:pt x="222" y="106"/>
                    <a:pt x="257" y="126"/>
                    <a:pt x="288" y="140"/>
                  </a:cubicBezTo>
                  <a:cubicBezTo>
                    <a:pt x="319" y="154"/>
                    <a:pt x="357" y="170"/>
                    <a:pt x="375" y="176"/>
                  </a:cubicBezTo>
                  <a:cubicBezTo>
                    <a:pt x="393" y="182"/>
                    <a:pt x="387" y="170"/>
                    <a:pt x="396" y="176"/>
                  </a:cubicBezTo>
                  <a:cubicBezTo>
                    <a:pt x="405" y="182"/>
                    <a:pt x="427" y="203"/>
                    <a:pt x="429" y="212"/>
                  </a:cubicBezTo>
                  <a:cubicBezTo>
                    <a:pt x="431" y="221"/>
                    <a:pt x="424" y="233"/>
                    <a:pt x="408" y="233"/>
                  </a:cubicBezTo>
                  <a:cubicBezTo>
                    <a:pt x="392" y="233"/>
                    <a:pt x="370" y="227"/>
                    <a:pt x="333" y="212"/>
                  </a:cubicBezTo>
                  <a:cubicBezTo>
                    <a:pt x="296" y="197"/>
                    <a:pt x="234" y="167"/>
                    <a:pt x="186" y="143"/>
                  </a:cubicBezTo>
                  <a:cubicBezTo>
                    <a:pt x="138" y="119"/>
                    <a:pt x="78" y="86"/>
                    <a:pt x="48" y="68"/>
                  </a:cubicBezTo>
                  <a:cubicBezTo>
                    <a:pt x="18" y="50"/>
                    <a:pt x="12" y="50"/>
                    <a:pt x="6" y="3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" name="Freeform 43"/>
            <p:cNvSpPr>
              <a:spLocks/>
            </p:cNvSpPr>
            <p:nvPr userDrawn="1"/>
          </p:nvSpPr>
          <p:spPr bwMode="auto">
            <a:xfrm>
              <a:off x="2262" y="87"/>
              <a:ext cx="396" cy="227"/>
            </a:xfrm>
            <a:custGeom>
              <a:avLst/>
              <a:gdLst>
                <a:gd name="T0" fmla="*/ 2 w 396"/>
                <a:gd name="T1" fmla="*/ 9 h 227"/>
                <a:gd name="T2" fmla="*/ 53 w 396"/>
                <a:gd name="T3" fmla="*/ 66 h 227"/>
                <a:gd name="T4" fmla="*/ 176 w 396"/>
                <a:gd name="T5" fmla="*/ 132 h 227"/>
                <a:gd name="T6" fmla="*/ 293 w 396"/>
                <a:gd name="T7" fmla="*/ 189 h 227"/>
                <a:gd name="T8" fmla="*/ 341 w 396"/>
                <a:gd name="T9" fmla="*/ 222 h 227"/>
                <a:gd name="T10" fmla="*/ 377 w 396"/>
                <a:gd name="T11" fmla="*/ 219 h 227"/>
                <a:gd name="T12" fmla="*/ 377 w 396"/>
                <a:gd name="T13" fmla="*/ 180 h 227"/>
                <a:gd name="T14" fmla="*/ 260 w 396"/>
                <a:gd name="T15" fmla="*/ 126 h 227"/>
                <a:gd name="T16" fmla="*/ 113 w 396"/>
                <a:gd name="T17" fmla="*/ 51 h 227"/>
                <a:gd name="T18" fmla="*/ 41 w 396"/>
                <a:gd name="T19" fmla="*/ 9 h 227"/>
                <a:gd name="T20" fmla="*/ 2 w 396"/>
                <a:gd name="T21" fmla="*/ 9 h 22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96" h="227">
                  <a:moveTo>
                    <a:pt x="2" y="9"/>
                  </a:moveTo>
                  <a:cubicBezTo>
                    <a:pt x="4" y="18"/>
                    <a:pt x="24" y="45"/>
                    <a:pt x="53" y="66"/>
                  </a:cubicBezTo>
                  <a:cubicBezTo>
                    <a:pt x="82" y="87"/>
                    <a:pt x="136" y="111"/>
                    <a:pt x="176" y="132"/>
                  </a:cubicBezTo>
                  <a:cubicBezTo>
                    <a:pt x="216" y="153"/>
                    <a:pt x="266" y="174"/>
                    <a:pt x="293" y="189"/>
                  </a:cubicBezTo>
                  <a:cubicBezTo>
                    <a:pt x="320" y="204"/>
                    <a:pt x="327" y="217"/>
                    <a:pt x="341" y="222"/>
                  </a:cubicBezTo>
                  <a:cubicBezTo>
                    <a:pt x="355" y="227"/>
                    <a:pt x="371" y="226"/>
                    <a:pt x="377" y="219"/>
                  </a:cubicBezTo>
                  <a:cubicBezTo>
                    <a:pt x="383" y="212"/>
                    <a:pt x="396" y="195"/>
                    <a:pt x="377" y="180"/>
                  </a:cubicBezTo>
                  <a:cubicBezTo>
                    <a:pt x="358" y="165"/>
                    <a:pt x="304" y="147"/>
                    <a:pt x="260" y="126"/>
                  </a:cubicBezTo>
                  <a:cubicBezTo>
                    <a:pt x="216" y="105"/>
                    <a:pt x="149" y="70"/>
                    <a:pt x="113" y="51"/>
                  </a:cubicBezTo>
                  <a:cubicBezTo>
                    <a:pt x="77" y="32"/>
                    <a:pt x="60" y="17"/>
                    <a:pt x="41" y="9"/>
                  </a:cubicBezTo>
                  <a:cubicBezTo>
                    <a:pt x="22" y="1"/>
                    <a:pt x="0" y="0"/>
                    <a:pt x="2" y="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" name="Freeform 44"/>
            <p:cNvSpPr>
              <a:spLocks/>
            </p:cNvSpPr>
            <p:nvPr userDrawn="1"/>
          </p:nvSpPr>
          <p:spPr bwMode="auto">
            <a:xfrm>
              <a:off x="2264" y="240"/>
              <a:ext cx="516" cy="223"/>
            </a:xfrm>
            <a:custGeom>
              <a:avLst/>
              <a:gdLst>
                <a:gd name="T0" fmla="*/ 3 w 516"/>
                <a:gd name="T1" fmla="*/ 10 h 223"/>
                <a:gd name="T2" fmla="*/ 105 w 516"/>
                <a:gd name="T3" fmla="*/ 97 h 223"/>
                <a:gd name="T4" fmla="*/ 243 w 516"/>
                <a:gd name="T5" fmla="*/ 178 h 223"/>
                <a:gd name="T6" fmla="*/ 357 w 516"/>
                <a:gd name="T7" fmla="*/ 217 h 223"/>
                <a:gd name="T8" fmla="*/ 498 w 516"/>
                <a:gd name="T9" fmla="*/ 214 h 223"/>
                <a:gd name="T10" fmla="*/ 468 w 516"/>
                <a:gd name="T11" fmla="*/ 187 h 223"/>
                <a:gd name="T12" fmla="*/ 309 w 516"/>
                <a:gd name="T13" fmla="*/ 136 h 223"/>
                <a:gd name="T14" fmla="*/ 123 w 516"/>
                <a:gd name="T15" fmla="*/ 34 h 223"/>
                <a:gd name="T16" fmla="*/ 3 w 516"/>
                <a:gd name="T17" fmla="*/ 10 h 22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16" h="223">
                  <a:moveTo>
                    <a:pt x="3" y="10"/>
                  </a:moveTo>
                  <a:cubicBezTo>
                    <a:pt x="0" y="20"/>
                    <a:pt x="65" y="69"/>
                    <a:pt x="105" y="97"/>
                  </a:cubicBezTo>
                  <a:cubicBezTo>
                    <a:pt x="145" y="125"/>
                    <a:pt x="201" y="158"/>
                    <a:pt x="243" y="178"/>
                  </a:cubicBezTo>
                  <a:cubicBezTo>
                    <a:pt x="285" y="198"/>
                    <a:pt x="315" y="211"/>
                    <a:pt x="357" y="217"/>
                  </a:cubicBezTo>
                  <a:cubicBezTo>
                    <a:pt x="399" y="223"/>
                    <a:pt x="480" y="219"/>
                    <a:pt x="498" y="214"/>
                  </a:cubicBezTo>
                  <a:cubicBezTo>
                    <a:pt x="516" y="209"/>
                    <a:pt x="499" y="200"/>
                    <a:pt x="468" y="187"/>
                  </a:cubicBezTo>
                  <a:cubicBezTo>
                    <a:pt x="437" y="174"/>
                    <a:pt x="366" y="161"/>
                    <a:pt x="309" y="136"/>
                  </a:cubicBezTo>
                  <a:cubicBezTo>
                    <a:pt x="252" y="111"/>
                    <a:pt x="172" y="54"/>
                    <a:pt x="123" y="34"/>
                  </a:cubicBezTo>
                  <a:cubicBezTo>
                    <a:pt x="74" y="14"/>
                    <a:pt x="6" y="0"/>
                    <a:pt x="3" y="1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7" name="Freeform 45"/>
            <p:cNvSpPr>
              <a:spLocks/>
            </p:cNvSpPr>
            <p:nvPr userDrawn="1"/>
          </p:nvSpPr>
          <p:spPr bwMode="auto">
            <a:xfrm>
              <a:off x="2723" y="324"/>
              <a:ext cx="414" cy="100"/>
            </a:xfrm>
            <a:custGeom>
              <a:avLst/>
              <a:gdLst>
                <a:gd name="T0" fmla="*/ 69 w 414"/>
                <a:gd name="T1" fmla="*/ 60 h 100"/>
                <a:gd name="T2" fmla="*/ 12 w 414"/>
                <a:gd name="T3" fmla="*/ 42 h 100"/>
                <a:gd name="T4" fmla="*/ 3 w 414"/>
                <a:gd name="T5" fmla="*/ 15 h 100"/>
                <a:gd name="T6" fmla="*/ 30 w 414"/>
                <a:gd name="T7" fmla="*/ 0 h 100"/>
                <a:gd name="T8" fmla="*/ 117 w 414"/>
                <a:gd name="T9" fmla="*/ 18 h 100"/>
                <a:gd name="T10" fmla="*/ 243 w 414"/>
                <a:gd name="T11" fmla="*/ 48 h 100"/>
                <a:gd name="T12" fmla="*/ 387 w 414"/>
                <a:gd name="T13" fmla="*/ 48 h 100"/>
                <a:gd name="T14" fmla="*/ 408 w 414"/>
                <a:gd name="T15" fmla="*/ 54 h 100"/>
                <a:gd name="T16" fmla="*/ 381 w 414"/>
                <a:gd name="T17" fmla="*/ 87 h 100"/>
                <a:gd name="T18" fmla="*/ 318 w 414"/>
                <a:gd name="T19" fmla="*/ 99 h 100"/>
                <a:gd name="T20" fmla="*/ 195 w 414"/>
                <a:gd name="T21" fmla="*/ 93 h 100"/>
                <a:gd name="T22" fmla="*/ 69 w 414"/>
                <a:gd name="T23" fmla="*/ 60 h 10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14" h="100">
                  <a:moveTo>
                    <a:pt x="69" y="60"/>
                  </a:moveTo>
                  <a:cubicBezTo>
                    <a:pt x="39" y="52"/>
                    <a:pt x="23" y="49"/>
                    <a:pt x="12" y="42"/>
                  </a:cubicBezTo>
                  <a:cubicBezTo>
                    <a:pt x="1" y="35"/>
                    <a:pt x="0" y="22"/>
                    <a:pt x="3" y="15"/>
                  </a:cubicBezTo>
                  <a:cubicBezTo>
                    <a:pt x="6" y="8"/>
                    <a:pt x="11" y="0"/>
                    <a:pt x="30" y="0"/>
                  </a:cubicBezTo>
                  <a:cubicBezTo>
                    <a:pt x="49" y="0"/>
                    <a:pt x="82" y="10"/>
                    <a:pt x="117" y="18"/>
                  </a:cubicBezTo>
                  <a:cubicBezTo>
                    <a:pt x="152" y="26"/>
                    <a:pt x="198" y="43"/>
                    <a:pt x="243" y="48"/>
                  </a:cubicBezTo>
                  <a:cubicBezTo>
                    <a:pt x="288" y="53"/>
                    <a:pt x="360" y="47"/>
                    <a:pt x="387" y="48"/>
                  </a:cubicBezTo>
                  <a:cubicBezTo>
                    <a:pt x="414" y="49"/>
                    <a:pt x="409" y="48"/>
                    <a:pt x="408" y="54"/>
                  </a:cubicBezTo>
                  <a:cubicBezTo>
                    <a:pt x="407" y="60"/>
                    <a:pt x="396" y="80"/>
                    <a:pt x="381" y="87"/>
                  </a:cubicBezTo>
                  <a:cubicBezTo>
                    <a:pt x="366" y="94"/>
                    <a:pt x="349" y="98"/>
                    <a:pt x="318" y="99"/>
                  </a:cubicBezTo>
                  <a:cubicBezTo>
                    <a:pt x="287" y="100"/>
                    <a:pt x="237" y="99"/>
                    <a:pt x="195" y="93"/>
                  </a:cubicBezTo>
                  <a:cubicBezTo>
                    <a:pt x="153" y="87"/>
                    <a:pt x="99" y="68"/>
                    <a:pt x="69" y="6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8" name="Freeform 46"/>
            <p:cNvSpPr>
              <a:spLocks/>
            </p:cNvSpPr>
            <p:nvPr userDrawn="1"/>
          </p:nvSpPr>
          <p:spPr bwMode="auto">
            <a:xfrm>
              <a:off x="3165" y="375"/>
              <a:ext cx="150" cy="72"/>
            </a:xfrm>
            <a:custGeom>
              <a:avLst/>
              <a:gdLst>
                <a:gd name="T0" fmla="*/ 3 w 150"/>
                <a:gd name="T1" fmla="*/ 67 h 72"/>
                <a:gd name="T2" fmla="*/ 84 w 150"/>
                <a:gd name="T3" fmla="*/ 19 h 72"/>
                <a:gd name="T4" fmla="*/ 123 w 150"/>
                <a:gd name="T5" fmla="*/ 1 h 72"/>
                <a:gd name="T6" fmla="*/ 150 w 150"/>
                <a:gd name="T7" fmla="*/ 22 h 72"/>
                <a:gd name="T8" fmla="*/ 123 w 150"/>
                <a:gd name="T9" fmla="*/ 55 h 72"/>
                <a:gd name="T10" fmla="*/ 90 w 150"/>
                <a:gd name="T11" fmla="*/ 70 h 72"/>
                <a:gd name="T12" fmla="*/ 0 w 150"/>
                <a:gd name="T13" fmla="*/ 67 h 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0" h="72">
                  <a:moveTo>
                    <a:pt x="3" y="67"/>
                  </a:moveTo>
                  <a:cubicBezTo>
                    <a:pt x="16" y="59"/>
                    <a:pt x="64" y="30"/>
                    <a:pt x="84" y="19"/>
                  </a:cubicBezTo>
                  <a:cubicBezTo>
                    <a:pt x="104" y="8"/>
                    <a:pt x="112" y="0"/>
                    <a:pt x="123" y="1"/>
                  </a:cubicBezTo>
                  <a:cubicBezTo>
                    <a:pt x="134" y="2"/>
                    <a:pt x="150" y="13"/>
                    <a:pt x="150" y="22"/>
                  </a:cubicBezTo>
                  <a:cubicBezTo>
                    <a:pt x="150" y="31"/>
                    <a:pt x="133" y="47"/>
                    <a:pt x="123" y="55"/>
                  </a:cubicBezTo>
                  <a:cubicBezTo>
                    <a:pt x="113" y="63"/>
                    <a:pt x="110" y="68"/>
                    <a:pt x="90" y="70"/>
                  </a:cubicBezTo>
                  <a:cubicBezTo>
                    <a:pt x="70" y="72"/>
                    <a:pt x="35" y="69"/>
                    <a:pt x="0" y="67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9" name="Freeform 47"/>
            <p:cNvSpPr>
              <a:spLocks/>
            </p:cNvSpPr>
            <p:nvPr userDrawn="1"/>
          </p:nvSpPr>
          <p:spPr bwMode="auto">
            <a:xfrm>
              <a:off x="3463" y="267"/>
              <a:ext cx="148" cy="91"/>
            </a:xfrm>
            <a:custGeom>
              <a:avLst/>
              <a:gdLst>
                <a:gd name="T0" fmla="*/ 1 w 148"/>
                <a:gd name="T1" fmla="*/ 69 h 91"/>
                <a:gd name="T2" fmla="*/ 25 w 148"/>
                <a:gd name="T3" fmla="*/ 51 h 91"/>
                <a:gd name="T4" fmla="*/ 100 w 148"/>
                <a:gd name="T5" fmla="*/ 9 h 91"/>
                <a:gd name="T6" fmla="*/ 133 w 148"/>
                <a:gd name="T7" fmla="*/ 3 h 91"/>
                <a:gd name="T8" fmla="*/ 136 w 148"/>
                <a:gd name="T9" fmla="*/ 27 h 91"/>
                <a:gd name="T10" fmla="*/ 61 w 148"/>
                <a:gd name="T11" fmla="*/ 75 h 91"/>
                <a:gd name="T12" fmla="*/ 19 w 148"/>
                <a:gd name="T13" fmla="*/ 90 h 91"/>
                <a:gd name="T14" fmla="*/ 1 w 148"/>
                <a:gd name="T15" fmla="*/ 69 h 9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48" h="91">
                  <a:moveTo>
                    <a:pt x="1" y="69"/>
                  </a:moveTo>
                  <a:cubicBezTo>
                    <a:pt x="2" y="63"/>
                    <a:pt x="9" y="61"/>
                    <a:pt x="25" y="51"/>
                  </a:cubicBezTo>
                  <a:cubicBezTo>
                    <a:pt x="41" y="41"/>
                    <a:pt x="82" y="17"/>
                    <a:pt x="100" y="9"/>
                  </a:cubicBezTo>
                  <a:cubicBezTo>
                    <a:pt x="118" y="1"/>
                    <a:pt x="127" y="0"/>
                    <a:pt x="133" y="3"/>
                  </a:cubicBezTo>
                  <a:cubicBezTo>
                    <a:pt x="139" y="6"/>
                    <a:pt x="148" y="15"/>
                    <a:pt x="136" y="27"/>
                  </a:cubicBezTo>
                  <a:cubicBezTo>
                    <a:pt x="124" y="39"/>
                    <a:pt x="80" y="65"/>
                    <a:pt x="61" y="75"/>
                  </a:cubicBezTo>
                  <a:cubicBezTo>
                    <a:pt x="42" y="85"/>
                    <a:pt x="29" y="91"/>
                    <a:pt x="19" y="90"/>
                  </a:cubicBezTo>
                  <a:cubicBezTo>
                    <a:pt x="9" y="89"/>
                    <a:pt x="0" y="75"/>
                    <a:pt x="1" y="6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0" name="Freeform 48"/>
            <p:cNvSpPr>
              <a:spLocks/>
            </p:cNvSpPr>
            <p:nvPr userDrawn="1"/>
          </p:nvSpPr>
          <p:spPr bwMode="auto">
            <a:xfrm>
              <a:off x="3580" y="58"/>
              <a:ext cx="938" cy="158"/>
            </a:xfrm>
            <a:custGeom>
              <a:avLst/>
              <a:gdLst>
                <a:gd name="T0" fmla="*/ 172 w 938"/>
                <a:gd name="T1" fmla="*/ 86 h 158"/>
                <a:gd name="T2" fmla="*/ 61 w 938"/>
                <a:gd name="T3" fmla="*/ 137 h 158"/>
                <a:gd name="T4" fmla="*/ 16 w 938"/>
                <a:gd name="T5" fmla="*/ 155 h 158"/>
                <a:gd name="T6" fmla="*/ 7 w 938"/>
                <a:gd name="T7" fmla="*/ 122 h 158"/>
                <a:gd name="T8" fmla="*/ 58 w 938"/>
                <a:gd name="T9" fmla="*/ 80 h 158"/>
                <a:gd name="T10" fmla="*/ 172 w 938"/>
                <a:gd name="T11" fmla="*/ 38 h 158"/>
                <a:gd name="T12" fmla="*/ 304 w 938"/>
                <a:gd name="T13" fmla="*/ 11 h 158"/>
                <a:gd name="T14" fmla="*/ 463 w 938"/>
                <a:gd name="T15" fmla="*/ 2 h 158"/>
                <a:gd name="T16" fmla="*/ 631 w 938"/>
                <a:gd name="T17" fmla="*/ 23 h 158"/>
                <a:gd name="T18" fmla="*/ 796 w 938"/>
                <a:gd name="T19" fmla="*/ 53 h 158"/>
                <a:gd name="T20" fmla="*/ 841 w 938"/>
                <a:gd name="T21" fmla="*/ 47 h 158"/>
                <a:gd name="T22" fmla="*/ 907 w 938"/>
                <a:gd name="T23" fmla="*/ 71 h 158"/>
                <a:gd name="T24" fmla="*/ 919 w 938"/>
                <a:gd name="T25" fmla="*/ 101 h 158"/>
                <a:gd name="T26" fmla="*/ 793 w 938"/>
                <a:gd name="T27" fmla="*/ 98 h 158"/>
                <a:gd name="T28" fmla="*/ 634 w 938"/>
                <a:gd name="T29" fmla="*/ 62 h 158"/>
                <a:gd name="T30" fmla="*/ 439 w 938"/>
                <a:gd name="T31" fmla="*/ 38 h 158"/>
                <a:gd name="T32" fmla="*/ 238 w 938"/>
                <a:gd name="T33" fmla="*/ 59 h 158"/>
                <a:gd name="T34" fmla="*/ 172 w 938"/>
                <a:gd name="T35" fmla="*/ 86 h 1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938" h="158">
                  <a:moveTo>
                    <a:pt x="172" y="86"/>
                  </a:moveTo>
                  <a:cubicBezTo>
                    <a:pt x="142" y="99"/>
                    <a:pt x="87" y="126"/>
                    <a:pt x="61" y="137"/>
                  </a:cubicBezTo>
                  <a:cubicBezTo>
                    <a:pt x="35" y="148"/>
                    <a:pt x="25" y="158"/>
                    <a:pt x="16" y="155"/>
                  </a:cubicBezTo>
                  <a:cubicBezTo>
                    <a:pt x="7" y="152"/>
                    <a:pt x="0" y="134"/>
                    <a:pt x="7" y="122"/>
                  </a:cubicBezTo>
                  <a:cubicBezTo>
                    <a:pt x="14" y="110"/>
                    <a:pt x="31" y="94"/>
                    <a:pt x="58" y="80"/>
                  </a:cubicBezTo>
                  <a:cubicBezTo>
                    <a:pt x="85" y="66"/>
                    <a:pt x="131" y="49"/>
                    <a:pt x="172" y="38"/>
                  </a:cubicBezTo>
                  <a:cubicBezTo>
                    <a:pt x="213" y="27"/>
                    <a:pt x="256" y="17"/>
                    <a:pt x="304" y="11"/>
                  </a:cubicBezTo>
                  <a:cubicBezTo>
                    <a:pt x="352" y="5"/>
                    <a:pt x="409" y="0"/>
                    <a:pt x="463" y="2"/>
                  </a:cubicBezTo>
                  <a:cubicBezTo>
                    <a:pt x="517" y="4"/>
                    <a:pt x="576" y="15"/>
                    <a:pt x="631" y="23"/>
                  </a:cubicBezTo>
                  <a:cubicBezTo>
                    <a:pt x="686" y="31"/>
                    <a:pt x="761" y="49"/>
                    <a:pt x="796" y="53"/>
                  </a:cubicBezTo>
                  <a:cubicBezTo>
                    <a:pt x="831" y="57"/>
                    <a:pt x="823" y="44"/>
                    <a:pt x="841" y="47"/>
                  </a:cubicBezTo>
                  <a:cubicBezTo>
                    <a:pt x="859" y="50"/>
                    <a:pt x="894" y="62"/>
                    <a:pt x="907" y="71"/>
                  </a:cubicBezTo>
                  <a:cubicBezTo>
                    <a:pt x="920" y="80"/>
                    <a:pt x="938" y="97"/>
                    <a:pt x="919" y="101"/>
                  </a:cubicBezTo>
                  <a:cubicBezTo>
                    <a:pt x="900" y="105"/>
                    <a:pt x="840" y="104"/>
                    <a:pt x="793" y="98"/>
                  </a:cubicBezTo>
                  <a:cubicBezTo>
                    <a:pt x="746" y="92"/>
                    <a:pt x="693" y="72"/>
                    <a:pt x="634" y="62"/>
                  </a:cubicBezTo>
                  <a:cubicBezTo>
                    <a:pt x="575" y="52"/>
                    <a:pt x="505" y="38"/>
                    <a:pt x="439" y="38"/>
                  </a:cubicBezTo>
                  <a:cubicBezTo>
                    <a:pt x="373" y="38"/>
                    <a:pt x="284" y="51"/>
                    <a:pt x="238" y="59"/>
                  </a:cubicBezTo>
                  <a:cubicBezTo>
                    <a:pt x="192" y="67"/>
                    <a:pt x="202" y="73"/>
                    <a:pt x="172" y="8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1" name="Freeform 49"/>
            <p:cNvSpPr>
              <a:spLocks/>
            </p:cNvSpPr>
            <p:nvPr userDrawn="1"/>
          </p:nvSpPr>
          <p:spPr bwMode="auto">
            <a:xfrm>
              <a:off x="3686" y="145"/>
              <a:ext cx="372" cy="98"/>
            </a:xfrm>
            <a:custGeom>
              <a:avLst/>
              <a:gdLst>
                <a:gd name="T0" fmla="*/ 18 w 372"/>
                <a:gd name="T1" fmla="*/ 47 h 98"/>
                <a:gd name="T2" fmla="*/ 141 w 372"/>
                <a:gd name="T3" fmla="*/ 17 h 98"/>
                <a:gd name="T4" fmla="*/ 246 w 372"/>
                <a:gd name="T5" fmla="*/ 2 h 98"/>
                <a:gd name="T6" fmla="*/ 351 w 372"/>
                <a:gd name="T7" fmla="*/ 5 h 98"/>
                <a:gd name="T8" fmla="*/ 372 w 372"/>
                <a:gd name="T9" fmla="*/ 23 h 98"/>
                <a:gd name="T10" fmla="*/ 354 w 372"/>
                <a:gd name="T11" fmla="*/ 44 h 98"/>
                <a:gd name="T12" fmla="*/ 264 w 372"/>
                <a:gd name="T13" fmla="*/ 50 h 98"/>
                <a:gd name="T14" fmla="*/ 168 w 372"/>
                <a:gd name="T15" fmla="*/ 53 h 98"/>
                <a:gd name="T16" fmla="*/ 72 w 372"/>
                <a:gd name="T17" fmla="*/ 77 h 98"/>
                <a:gd name="T18" fmla="*/ 15 w 372"/>
                <a:gd name="T19" fmla="*/ 95 h 98"/>
                <a:gd name="T20" fmla="*/ 0 w 372"/>
                <a:gd name="T21" fmla="*/ 56 h 9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72" h="98">
                  <a:moveTo>
                    <a:pt x="18" y="47"/>
                  </a:moveTo>
                  <a:cubicBezTo>
                    <a:pt x="60" y="36"/>
                    <a:pt x="103" y="25"/>
                    <a:pt x="141" y="17"/>
                  </a:cubicBezTo>
                  <a:cubicBezTo>
                    <a:pt x="179" y="9"/>
                    <a:pt x="211" y="4"/>
                    <a:pt x="246" y="2"/>
                  </a:cubicBezTo>
                  <a:cubicBezTo>
                    <a:pt x="281" y="0"/>
                    <a:pt x="330" y="1"/>
                    <a:pt x="351" y="5"/>
                  </a:cubicBezTo>
                  <a:cubicBezTo>
                    <a:pt x="372" y="9"/>
                    <a:pt x="372" y="17"/>
                    <a:pt x="372" y="23"/>
                  </a:cubicBezTo>
                  <a:cubicBezTo>
                    <a:pt x="372" y="29"/>
                    <a:pt x="372" y="40"/>
                    <a:pt x="354" y="44"/>
                  </a:cubicBezTo>
                  <a:cubicBezTo>
                    <a:pt x="336" y="48"/>
                    <a:pt x="295" y="49"/>
                    <a:pt x="264" y="50"/>
                  </a:cubicBezTo>
                  <a:cubicBezTo>
                    <a:pt x="233" y="51"/>
                    <a:pt x="200" y="49"/>
                    <a:pt x="168" y="53"/>
                  </a:cubicBezTo>
                  <a:cubicBezTo>
                    <a:pt x="136" y="57"/>
                    <a:pt x="98" y="70"/>
                    <a:pt x="72" y="77"/>
                  </a:cubicBezTo>
                  <a:cubicBezTo>
                    <a:pt x="46" y="84"/>
                    <a:pt x="27" y="98"/>
                    <a:pt x="15" y="95"/>
                  </a:cubicBezTo>
                  <a:cubicBezTo>
                    <a:pt x="3" y="92"/>
                    <a:pt x="1" y="74"/>
                    <a:pt x="0" y="56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626" name="Freeform 50"/>
            <p:cNvSpPr>
              <a:spLocks/>
            </p:cNvSpPr>
            <p:nvPr userDrawn="1"/>
          </p:nvSpPr>
          <p:spPr bwMode="auto">
            <a:xfrm>
              <a:off x="3618" y="308"/>
              <a:ext cx="318" cy="158"/>
            </a:xfrm>
            <a:custGeom>
              <a:avLst/>
              <a:gdLst/>
              <a:ahLst/>
              <a:cxnLst>
                <a:cxn ang="0">
                  <a:pos x="0" y="158"/>
                </a:cxn>
                <a:cxn ang="0">
                  <a:pos x="12" y="137"/>
                </a:cxn>
                <a:cxn ang="0">
                  <a:pos x="162" y="71"/>
                </a:cxn>
                <a:cxn ang="0">
                  <a:pos x="249" y="20"/>
                </a:cxn>
                <a:cxn ang="0">
                  <a:pos x="285" y="2"/>
                </a:cxn>
                <a:cxn ang="0">
                  <a:pos x="309" y="11"/>
                </a:cxn>
                <a:cxn ang="0">
                  <a:pos x="303" y="47"/>
                </a:cxn>
                <a:cxn ang="0">
                  <a:pos x="219" y="89"/>
                </a:cxn>
                <a:cxn ang="0">
                  <a:pos x="108" y="140"/>
                </a:cxn>
                <a:cxn ang="0">
                  <a:pos x="57" y="152"/>
                </a:cxn>
                <a:cxn ang="0">
                  <a:pos x="0" y="158"/>
                </a:cxn>
              </a:cxnLst>
              <a:rect l="0" t="0" r="r" b="b"/>
              <a:pathLst>
                <a:path w="318" h="158">
                  <a:moveTo>
                    <a:pt x="0" y="158"/>
                  </a:moveTo>
                  <a:lnTo>
                    <a:pt x="12" y="137"/>
                  </a:lnTo>
                  <a:cubicBezTo>
                    <a:pt x="39" y="123"/>
                    <a:pt x="122" y="90"/>
                    <a:pt x="162" y="71"/>
                  </a:cubicBezTo>
                  <a:cubicBezTo>
                    <a:pt x="202" y="52"/>
                    <a:pt x="229" y="31"/>
                    <a:pt x="249" y="20"/>
                  </a:cubicBezTo>
                  <a:cubicBezTo>
                    <a:pt x="269" y="9"/>
                    <a:pt x="275" y="4"/>
                    <a:pt x="285" y="2"/>
                  </a:cubicBezTo>
                  <a:cubicBezTo>
                    <a:pt x="295" y="0"/>
                    <a:pt x="306" y="4"/>
                    <a:pt x="309" y="11"/>
                  </a:cubicBezTo>
                  <a:cubicBezTo>
                    <a:pt x="312" y="18"/>
                    <a:pt x="318" y="34"/>
                    <a:pt x="303" y="47"/>
                  </a:cubicBezTo>
                  <a:cubicBezTo>
                    <a:pt x="288" y="60"/>
                    <a:pt x="252" y="74"/>
                    <a:pt x="219" y="89"/>
                  </a:cubicBezTo>
                  <a:cubicBezTo>
                    <a:pt x="186" y="104"/>
                    <a:pt x="135" y="130"/>
                    <a:pt x="108" y="140"/>
                  </a:cubicBezTo>
                  <a:cubicBezTo>
                    <a:pt x="81" y="150"/>
                    <a:pt x="74" y="150"/>
                    <a:pt x="57" y="152"/>
                  </a:cubicBezTo>
                  <a:cubicBezTo>
                    <a:pt x="40" y="154"/>
                    <a:pt x="23" y="154"/>
                    <a:pt x="0" y="15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053" name="Freeform 51"/>
            <p:cNvSpPr>
              <a:spLocks/>
            </p:cNvSpPr>
            <p:nvPr userDrawn="1"/>
          </p:nvSpPr>
          <p:spPr bwMode="auto">
            <a:xfrm>
              <a:off x="3413" y="291"/>
              <a:ext cx="380" cy="174"/>
            </a:xfrm>
            <a:custGeom>
              <a:avLst/>
              <a:gdLst>
                <a:gd name="T0" fmla="*/ 3 w 380"/>
                <a:gd name="T1" fmla="*/ 165 h 174"/>
                <a:gd name="T2" fmla="*/ 129 w 380"/>
                <a:gd name="T3" fmla="*/ 93 h 174"/>
                <a:gd name="T4" fmla="*/ 261 w 380"/>
                <a:gd name="T5" fmla="*/ 30 h 174"/>
                <a:gd name="T6" fmla="*/ 351 w 380"/>
                <a:gd name="T7" fmla="*/ 0 h 174"/>
                <a:gd name="T8" fmla="*/ 378 w 380"/>
                <a:gd name="T9" fmla="*/ 27 h 174"/>
                <a:gd name="T10" fmla="*/ 336 w 380"/>
                <a:gd name="T11" fmla="*/ 51 h 174"/>
                <a:gd name="T12" fmla="*/ 291 w 380"/>
                <a:gd name="T13" fmla="*/ 60 h 174"/>
                <a:gd name="T14" fmla="*/ 240 w 380"/>
                <a:gd name="T15" fmla="*/ 75 h 174"/>
                <a:gd name="T16" fmla="*/ 189 w 380"/>
                <a:gd name="T17" fmla="*/ 120 h 174"/>
                <a:gd name="T18" fmla="*/ 102 w 380"/>
                <a:gd name="T19" fmla="*/ 174 h 174"/>
                <a:gd name="T20" fmla="*/ 0 w 380"/>
                <a:gd name="T21" fmla="*/ 162 h 17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80" h="174">
                  <a:moveTo>
                    <a:pt x="3" y="165"/>
                  </a:moveTo>
                  <a:cubicBezTo>
                    <a:pt x="24" y="153"/>
                    <a:pt x="86" y="115"/>
                    <a:pt x="129" y="93"/>
                  </a:cubicBezTo>
                  <a:cubicBezTo>
                    <a:pt x="172" y="71"/>
                    <a:pt x="224" y="45"/>
                    <a:pt x="261" y="30"/>
                  </a:cubicBezTo>
                  <a:cubicBezTo>
                    <a:pt x="298" y="15"/>
                    <a:pt x="332" y="0"/>
                    <a:pt x="351" y="0"/>
                  </a:cubicBezTo>
                  <a:cubicBezTo>
                    <a:pt x="370" y="0"/>
                    <a:pt x="380" y="19"/>
                    <a:pt x="378" y="27"/>
                  </a:cubicBezTo>
                  <a:cubicBezTo>
                    <a:pt x="376" y="35"/>
                    <a:pt x="350" y="46"/>
                    <a:pt x="336" y="51"/>
                  </a:cubicBezTo>
                  <a:cubicBezTo>
                    <a:pt x="322" y="56"/>
                    <a:pt x="307" y="56"/>
                    <a:pt x="291" y="60"/>
                  </a:cubicBezTo>
                  <a:cubicBezTo>
                    <a:pt x="275" y="64"/>
                    <a:pt x="257" y="65"/>
                    <a:pt x="240" y="75"/>
                  </a:cubicBezTo>
                  <a:cubicBezTo>
                    <a:pt x="223" y="85"/>
                    <a:pt x="212" y="104"/>
                    <a:pt x="189" y="120"/>
                  </a:cubicBezTo>
                  <a:cubicBezTo>
                    <a:pt x="166" y="136"/>
                    <a:pt x="133" y="167"/>
                    <a:pt x="102" y="174"/>
                  </a:cubicBezTo>
                  <a:lnTo>
                    <a:pt x="0" y="162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" name="Freeform 52"/>
            <p:cNvSpPr>
              <a:spLocks/>
            </p:cNvSpPr>
            <p:nvPr userDrawn="1"/>
          </p:nvSpPr>
          <p:spPr bwMode="auto">
            <a:xfrm>
              <a:off x="4178" y="187"/>
              <a:ext cx="523" cy="69"/>
            </a:xfrm>
            <a:custGeom>
              <a:avLst/>
              <a:gdLst>
                <a:gd name="T0" fmla="*/ 84 w 523"/>
                <a:gd name="T1" fmla="*/ 11 h 69"/>
                <a:gd name="T2" fmla="*/ 27 w 523"/>
                <a:gd name="T3" fmla="*/ 5 h 69"/>
                <a:gd name="T4" fmla="*/ 9 w 523"/>
                <a:gd name="T5" fmla="*/ 35 h 69"/>
                <a:gd name="T6" fmla="*/ 81 w 523"/>
                <a:gd name="T7" fmla="*/ 56 h 69"/>
                <a:gd name="T8" fmla="*/ 255 w 523"/>
                <a:gd name="T9" fmla="*/ 68 h 69"/>
                <a:gd name="T10" fmla="*/ 432 w 523"/>
                <a:gd name="T11" fmla="*/ 50 h 69"/>
                <a:gd name="T12" fmla="*/ 513 w 523"/>
                <a:gd name="T13" fmla="*/ 5 h 69"/>
                <a:gd name="T14" fmla="*/ 372 w 523"/>
                <a:gd name="T15" fmla="*/ 20 h 69"/>
                <a:gd name="T16" fmla="*/ 141 w 523"/>
                <a:gd name="T17" fmla="*/ 14 h 69"/>
                <a:gd name="T18" fmla="*/ 84 w 523"/>
                <a:gd name="T19" fmla="*/ 11 h 6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23" h="69">
                  <a:moveTo>
                    <a:pt x="84" y="11"/>
                  </a:moveTo>
                  <a:cubicBezTo>
                    <a:pt x="65" y="9"/>
                    <a:pt x="40" y="1"/>
                    <a:pt x="27" y="5"/>
                  </a:cubicBezTo>
                  <a:cubicBezTo>
                    <a:pt x="14" y="9"/>
                    <a:pt x="0" y="27"/>
                    <a:pt x="9" y="35"/>
                  </a:cubicBezTo>
                  <a:cubicBezTo>
                    <a:pt x="18" y="43"/>
                    <a:pt x="40" y="51"/>
                    <a:pt x="81" y="56"/>
                  </a:cubicBezTo>
                  <a:cubicBezTo>
                    <a:pt x="122" y="61"/>
                    <a:pt x="197" y="69"/>
                    <a:pt x="255" y="68"/>
                  </a:cubicBezTo>
                  <a:cubicBezTo>
                    <a:pt x="313" y="67"/>
                    <a:pt x="389" y="60"/>
                    <a:pt x="432" y="50"/>
                  </a:cubicBezTo>
                  <a:cubicBezTo>
                    <a:pt x="475" y="40"/>
                    <a:pt x="523" y="10"/>
                    <a:pt x="513" y="5"/>
                  </a:cubicBezTo>
                  <a:cubicBezTo>
                    <a:pt x="503" y="0"/>
                    <a:pt x="434" y="19"/>
                    <a:pt x="372" y="20"/>
                  </a:cubicBezTo>
                  <a:cubicBezTo>
                    <a:pt x="310" y="21"/>
                    <a:pt x="189" y="15"/>
                    <a:pt x="141" y="14"/>
                  </a:cubicBezTo>
                  <a:cubicBezTo>
                    <a:pt x="93" y="13"/>
                    <a:pt x="103" y="13"/>
                    <a:pt x="84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629" name="Freeform 53"/>
            <p:cNvSpPr>
              <a:spLocks/>
            </p:cNvSpPr>
            <p:nvPr userDrawn="1"/>
          </p:nvSpPr>
          <p:spPr bwMode="auto">
            <a:xfrm>
              <a:off x="4689" y="186"/>
              <a:ext cx="537" cy="120"/>
            </a:xfrm>
            <a:custGeom>
              <a:avLst/>
              <a:gdLst/>
              <a:ahLst/>
              <a:cxnLst>
                <a:cxn ang="0">
                  <a:pos x="23" y="6"/>
                </a:cxn>
                <a:cxn ang="0">
                  <a:pos x="188" y="3"/>
                </a:cxn>
                <a:cxn ang="0">
                  <a:pos x="323" y="27"/>
                </a:cxn>
                <a:cxn ang="0">
                  <a:pos x="464" y="69"/>
                </a:cxn>
                <a:cxn ang="0">
                  <a:pos x="521" y="90"/>
                </a:cxn>
                <a:cxn ang="0">
                  <a:pos x="533" y="105"/>
                </a:cxn>
                <a:cxn ang="0">
                  <a:pos x="497" y="120"/>
                </a:cxn>
                <a:cxn ang="0">
                  <a:pos x="452" y="108"/>
                </a:cxn>
                <a:cxn ang="0">
                  <a:pos x="350" y="72"/>
                </a:cxn>
                <a:cxn ang="0">
                  <a:pos x="158" y="39"/>
                </a:cxn>
                <a:cxn ang="0">
                  <a:pos x="50" y="39"/>
                </a:cxn>
                <a:cxn ang="0">
                  <a:pos x="23" y="6"/>
                </a:cxn>
              </a:cxnLst>
              <a:rect l="0" t="0" r="r" b="b"/>
              <a:pathLst>
                <a:path w="537" h="120">
                  <a:moveTo>
                    <a:pt x="23" y="6"/>
                  </a:moveTo>
                  <a:cubicBezTo>
                    <a:pt x="46" y="0"/>
                    <a:pt x="138" y="0"/>
                    <a:pt x="188" y="3"/>
                  </a:cubicBezTo>
                  <a:cubicBezTo>
                    <a:pt x="238" y="6"/>
                    <a:pt x="277" y="16"/>
                    <a:pt x="323" y="27"/>
                  </a:cubicBezTo>
                  <a:cubicBezTo>
                    <a:pt x="369" y="38"/>
                    <a:pt x="431" y="59"/>
                    <a:pt x="464" y="69"/>
                  </a:cubicBezTo>
                  <a:cubicBezTo>
                    <a:pt x="497" y="79"/>
                    <a:pt x="509" y="84"/>
                    <a:pt x="521" y="90"/>
                  </a:cubicBezTo>
                  <a:cubicBezTo>
                    <a:pt x="533" y="96"/>
                    <a:pt x="537" y="100"/>
                    <a:pt x="533" y="105"/>
                  </a:cubicBezTo>
                  <a:cubicBezTo>
                    <a:pt x="529" y="110"/>
                    <a:pt x="510" y="120"/>
                    <a:pt x="497" y="120"/>
                  </a:cubicBezTo>
                  <a:cubicBezTo>
                    <a:pt x="484" y="120"/>
                    <a:pt x="476" y="116"/>
                    <a:pt x="452" y="108"/>
                  </a:cubicBezTo>
                  <a:cubicBezTo>
                    <a:pt x="428" y="100"/>
                    <a:pt x="399" y="84"/>
                    <a:pt x="350" y="72"/>
                  </a:cubicBezTo>
                  <a:cubicBezTo>
                    <a:pt x="301" y="60"/>
                    <a:pt x="208" y="45"/>
                    <a:pt x="158" y="39"/>
                  </a:cubicBezTo>
                  <a:cubicBezTo>
                    <a:pt x="108" y="33"/>
                    <a:pt x="72" y="43"/>
                    <a:pt x="50" y="39"/>
                  </a:cubicBezTo>
                  <a:cubicBezTo>
                    <a:pt x="28" y="35"/>
                    <a:pt x="0" y="12"/>
                    <a:pt x="23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36630" name="Freeform 54"/>
            <p:cNvSpPr>
              <a:spLocks/>
            </p:cNvSpPr>
            <p:nvPr userDrawn="1"/>
          </p:nvSpPr>
          <p:spPr bwMode="auto">
            <a:xfrm>
              <a:off x="4968" y="312"/>
              <a:ext cx="800" cy="143"/>
            </a:xfrm>
            <a:custGeom>
              <a:avLst/>
              <a:gdLst/>
              <a:ahLst/>
              <a:cxnLst>
                <a:cxn ang="0">
                  <a:pos x="800" y="24"/>
                </a:cxn>
                <a:cxn ang="0">
                  <a:pos x="782" y="15"/>
                </a:cxn>
                <a:cxn ang="0">
                  <a:pos x="659" y="63"/>
                </a:cxn>
                <a:cxn ang="0">
                  <a:pos x="500" y="84"/>
                </a:cxn>
                <a:cxn ang="0">
                  <a:pos x="326" y="69"/>
                </a:cxn>
                <a:cxn ang="0">
                  <a:pos x="98" y="21"/>
                </a:cxn>
                <a:cxn ang="0">
                  <a:pos x="11" y="6"/>
                </a:cxn>
                <a:cxn ang="0">
                  <a:pos x="32" y="60"/>
                </a:cxn>
                <a:cxn ang="0">
                  <a:pos x="155" y="96"/>
                </a:cxn>
                <a:cxn ang="0">
                  <a:pos x="410" y="138"/>
                </a:cxn>
                <a:cxn ang="0">
                  <a:pos x="596" y="129"/>
                </a:cxn>
                <a:cxn ang="0">
                  <a:pos x="737" y="90"/>
                </a:cxn>
                <a:cxn ang="0">
                  <a:pos x="788" y="69"/>
                </a:cxn>
                <a:cxn ang="0">
                  <a:pos x="800" y="24"/>
                </a:cxn>
              </a:cxnLst>
              <a:rect l="0" t="0" r="r" b="b"/>
              <a:pathLst>
                <a:path w="800" h="143">
                  <a:moveTo>
                    <a:pt x="800" y="24"/>
                  </a:moveTo>
                  <a:lnTo>
                    <a:pt x="782" y="15"/>
                  </a:lnTo>
                  <a:cubicBezTo>
                    <a:pt x="759" y="21"/>
                    <a:pt x="706" y="51"/>
                    <a:pt x="659" y="63"/>
                  </a:cubicBezTo>
                  <a:cubicBezTo>
                    <a:pt x="612" y="75"/>
                    <a:pt x="555" y="83"/>
                    <a:pt x="500" y="84"/>
                  </a:cubicBezTo>
                  <a:cubicBezTo>
                    <a:pt x="445" y="85"/>
                    <a:pt x="393" y="79"/>
                    <a:pt x="326" y="69"/>
                  </a:cubicBezTo>
                  <a:cubicBezTo>
                    <a:pt x="259" y="59"/>
                    <a:pt x="150" y="31"/>
                    <a:pt x="98" y="21"/>
                  </a:cubicBezTo>
                  <a:cubicBezTo>
                    <a:pt x="46" y="11"/>
                    <a:pt x="22" y="0"/>
                    <a:pt x="11" y="6"/>
                  </a:cubicBezTo>
                  <a:cubicBezTo>
                    <a:pt x="0" y="12"/>
                    <a:pt x="8" y="45"/>
                    <a:pt x="32" y="60"/>
                  </a:cubicBezTo>
                  <a:cubicBezTo>
                    <a:pt x="56" y="75"/>
                    <a:pt x="92" y="83"/>
                    <a:pt x="155" y="96"/>
                  </a:cubicBezTo>
                  <a:cubicBezTo>
                    <a:pt x="218" y="109"/>
                    <a:pt x="337" y="133"/>
                    <a:pt x="410" y="138"/>
                  </a:cubicBezTo>
                  <a:cubicBezTo>
                    <a:pt x="483" y="143"/>
                    <a:pt x="542" y="137"/>
                    <a:pt x="596" y="129"/>
                  </a:cubicBezTo>
                  <a:cubicBezTo>
                    <a:pt x="650" y="121"/>
                    <a:pt x="705" y="100"/>
                    <a:pt x="737" y="90"/>
                  </a:cubicBezTo>
                  <a:cubicBezTo>
                    <a:pt x="769" y="80"/>
                    <a:pt x="780" y="80"/>
                    <a:pt x="788" y="69"/>
                  </a:cubicBezTo>
                  <a:cubicBezTo>
                    <a:pt x="796" y="58"/>
                    <a:pt x="792" y="39"/>
                    <a:pt x="800" y="2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057" name="Freeform 55"/>
            <p:cNvSpPr>
              <a:spLocks/>
            </p:cNvSpPr>
            <p:nvPr userDrawn="1"/>
          </p:nvSpPr>
          <p:spPr bwMode="auto">
            <a:xfrm>
              <a:off x="5318" y="240"/>
              <a:ext cx="402" cy="115"/>
            </a:xfrm>
            <a:custGeom>
              <a:avLst/>
              <a:gdLst>
                <a:gd name="T0" fmla="*/ 402 w 402"/>
                <a:gd name="T1" fmla="*/ 0 h 115"/>
                <a:gd name="T2" fmla="*/ 384 w 402"/>
                <a:gd name="T3" fmla="*/ 12 h 115"/>
                <a:gd name="T4" fmla="*/ 276 w 402"/>
                <a:gd name="T5" fmla="*/ 51 h 115"/>
                <a:gd name="T6" fmla="*/ 165 w 402"/>
                <a:gd name="T7" fmla="*/ 66 h 115"/>
                <a:gd name="T8" fmla="*/ 51 w 402"/>
                <a:gd name="T9" fmla="*/ 57 h 115"/>
                <a:gd name="T10" fmla="*/ 15 w 402"/>
                <a:gd name="T11" fmla="*/ 54 h 115"/>
                <a:gd name="T12" fmla="*/ 3 w 402"/>
                <a:gd name="T13" fmla="*/ 69 h 115"/>
                <a:gd name="T14" fmla="*/ 9 w 402"/>
                <a:gd name="T15" fmla="*/ 93 h 115"/>
                <a:gd name="T16" fmla="*/ 54 w 402"/>
                <a:gd name="T17" fmla="*/ 102 h 115"/>
                <a:gd name="T18" fmla="*/ 198 w 402"/>
                <a:gd name="T19" fmla="*/ 111 h 115"/>
                <a:gd name="T20" fmla="*/ 336 w 402"/>
                <a:gd name="T21" fmla="*/ 75 h 115"/>
                <a:gd name="T22" fmla="*/ 375 w 402"/>
                <a:gd name="T23" fmla="*/ 54 h 115"/>
                <a:gd name="T24" fmla="*/ 402 w 402"/>
                <a:gd name="T25" fmla="*/ 0 h 11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02" h="115">
                  <a:moveTo>
                    <a:pt x="402" y="0"/>
                  </a:moveTo>
                  <a:lnTo>
                    <a:pt x="384" y="12"/>
                  </a:lnTo>
                  <a:cubicBezTo>
                    <a:pt x="363" y="20"/>
                    <a:pt x="312" y="42"/>
                    <a:pt x="276" y="51"/>
                  </a:cubicBezTo>
                  <a:cubicBezTo>
                    <a:pt x="240" y="60"/>
                    <a:pt x="202" y="65"/>
                    <a:pt x="165" y="66"/>
                  </a:cubicBezTo>
                  <a:cubicBezTo>
                    <a:pt x="128" y="67"/>
                    <a:pt x="76" y="59"/>
                    <a:pt x="51" y="57"/>
                  </a:cubicBezTo>
                  <a:cubicBezTo>
                    <a:pt x="26" y="55"/>
                    <a:pt x="23" y="52"/>
                    <a:pt x="15" y="54"/>
                  </a:cubicBezTo>
                  <a:cubicBezTo>
                    <a:pt x="7" y="56"/>
                    <a:pt x="4" y="63"/>
                    <a:pt x="3" y="69"/>
                  </a:cubicBezTo>
                  <a:cubicBezTo>
                    <a:pt x="2" y="75"/>
                    <a:pt x="0" y="88"/>
                    <a:pt x="9" y="93"/>
                  </a:cubicBezTo>
                  <a:cubicBezTo>
                    <a:pt x="18" y="98"/>
                    <a:pt x="22" y="99"/>
                    <a:pt x="54" y="102"/>
                  </a:cubicBezTo>
                  <a:cubicBezTo>
                    <a:pt x="86" y="105"/>
                    <a:pt x="151" y="115"/>
                    <a:pt x="198" y="111"/>
                  </a:cubicBezTo>
                  <a:cubicBezTo>
                    <a:pt x="245" y="107"/>
                    <a:pt x="307" y="84"/>
                    <a:pt x="336" y="75"/>
                  </a:cubicBezTo>
                  <a:cubicBezTo>
                    <a:pt x="365" y="66"/>
                    <a:pt x="365" y="65"/>
                    <a:pt x="375" y="54"/>
                  </a:cubicBezTo>
                  <a:cubicBezTo>
                    <a:pt x="385" y="43"/>
                    <a:pt x="392" y="26"/>
                    <a:pt x="402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27" name="Group 61"/>
          <p:cNvGrpSpPr>
            <a:grpSpLocks/>
          </p:cNvGrpSpPr>
          <p:nvPr/>
        </p:nvGrpSpPr>
        <p:grpSpPr bwMode="auto">
          <a:xfrm>
            <a:off x="0" y="6180138"/>
            <a:ext cx="9169400" cy="138112"/>
            <a:chOff x="0" y="4032"/>
            <a:chExt cx="5776" cy="87"/>
          </a:xfrm>
        </p:grpSpPr>
        <p:sp>
          <p:nvSpPr>
            <p:cNvPr id="1033" name="Freeform 57"/>
            <p:cNvSpPr>
              <a:spLocks/>
            </p:cNvSpPr>
            <p:nvPr userDrawn="1"/>
          </p:nvSpPr>
          <p:spPr bwMode="auto">
            <a:xfrm>
              <a:off x="4041" y="4047"/>
              <a:ext cx="1735" cy="72"/>
            </a:xfrm>
            <a:custGeom>
              <a:avLst/>
              <a:gdLst>
                <a:gd name="T0" fmla="*/ 165 w 1735"/>
                <a:gd name="T1" fmla="*/ 6 h 72"/>
                <a:gd name="T2" fmla="*/ 450 w 1735"/>
                <a:gd name="T3" fmla="*/ 3 h 72"/>
                <a:gd name="T4" fmla="*/ 714 w 1735"/>
                <a:gd name="T5" fmla="*/ 12 h 72"/>
                <a:gd name="T6" fmla="*/ 957 w 1735"/>
                <a:gd name="T7" fmla="*/ 24 h 72"/>
                <a:gd name="T8" fmla="*/ 1173 w 1735"/>
                <a:gd name="T9" fmla="*/ 24 h 72"/>
                <a:gd name="T10" fmla="*/ 1473 w 1735"/>
                <a:gd name="T11" fmla="*/ 15 h 72"/>
                <a:gd name="T12" fmla="*/ 1617 w 1735"/>
                <a:gd name="T13" fmla="*/ 0 h 72"/>
                <a:gd name="T14" fmla="*/ 1719 w 1735"/>
                <a:gd name="T15" fmla="*/ 15 h 72"/>
                <a:gd name="T16" fmla="*/ 1716 w 1735"/>
                <a:gd name="T17" fmla="*/ 66 h 72"/>
                <a:gd name="T18" fmla="*/ 1632 w 1735"/>
                <a:gd name="T19" fmla="*/ 51 h 72"/>
                <a:gd name="T20" fmla="*/ 1407 w 1735"/>
                <a:gd name="T21" fmla="*/ 51 h 72"/>
                <a:gd name="T22" fmla="*/ 1191 w 1735"/>
                <a:gd name="T23" fmla="*/ 48 h 72"/>
                <a:gd name="T24" fmla="*/ 870 w 1735"/>
                <a:gd name="T25" fmla="*/ 60 h 72"/>
                <a:gd name="T26" fmla="*/ 492 w 1735"/>
                <a:gd name="T27" fmla="*/ 48 h 72"/>
                <a:gd name="T28" fmla="*/ 291 w 1735"/>
                <a:gd name="T29" fmla="*/ 27 h 72"/>
                <a:gd name="T30" fmla="*/ 21 w 1735"/>
                <a:gd name="T31" fmla="*/ 36 h 72"/>
                <a:gd name="T32" fmla="*/ 165 w 1735"/>
                <a:gd name="T33" fmla="*/ 6 h 7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35" h="72">
                  <a:moveTo>
                    <a:pt x="165" y="6"/>
                  </a:moveTo>
                  <a:cubicBezTo>
                    <a:pt x="236" y="1"/>
                    <a:pt x="359" y="2"/>
                    <a:pt x="450" y="3"/>
                  </a:cubicBezTo>
                  <a:cubicBezTo>
                    <a:pt x="541" y="4"/>
                    <a:pt x="630" y="9"/>
                    <a:pt x="714" y="12"/>
                  </a:cubicBezTo>
                  <a:cubicBezTo>
                    <a:pt x="798" y="15"/>
                    <a:pt x="881" y="22"/>
                    <a:pt x="957" y="24"/>
                  </a:cubicBezTo>
                  <a:cubicBezTo>
                    <a:pt x="1033" y="26"/>
                    <a:pt x="1087" y="25"/>
                    <a:pt x="1173" y="24"/>
                  </a:cubicBezTo>
                  <a:cubicBezTo>
                    <a:pt x="1259" y="23"/>
                    <a:pt x="1399" y="19"/>
                    <a:pt x="1473" y="15"/>
                  </a:cubicBezTo>
                  <a:cubicBezTo>
                    <a:pt x="1547" y="11"/>
                    <a:pt x="1576" y="0"/>
                    <a:pt x="1617" y="0"/>
                  </a:cubicBezTo>
                  <a:cubicBezTo>
                    <a:pt x="1658" y="0"/>
                    <a:pt x="1703" y="4"/>
                    <a:pt x="1719" y="15"/>
                  </a:cubicBezTo>
                  <a:cubicBezTo>
                    <a:pt x="1735" y="26"/>
                    <a:pt x="1730" y="60"/>
                    <a:pt x="1716" y="66"/>
                  </a:cubicBezTo>
                  <a:cubicBezTo>
                    <a:pt x="1702" y="72"/>
                    <a:pt x="1683" y="53"/>
                    <a:pt x="1632" y="51"/>
                  </a:cubicBezTo>
                  <a:cubicBezTo>
                    <a:pt x="1581" y="49"/>
                    <a:pt x="1480" y="51"/>
                    <a:pt x="1407" y="51"/>
                  </a:cubicBezTo>
                  <a:cubicBezTo>
                    <a:pt x="1334" y="51"/>
                    <a:pt x="1280" y="47"/>
                    <a:pt x="1191" y="48"/>
                  </a:cubicBezTo>
                  <a:cubicBezTo>
                    <a:pt x="1102" y="49"/>
                    <a:pt x="986" y="60"/>
                    <a:pt x="870" y="60"/>
                  </a:cubicBezTo>
                  <a:cubicBezTo>
                    <a:pt x="754" y="60"/>
                    <a:pt x="588" y="53"/>
                    <a:pt x="492" y="48"/>
                  </a:cubicBezTo>
                  <a:cubicBezTo>
                    <a:pt x="396" y="43"/>
                    <a:pt x="369" y="29"/>
                    <a:pt x="291" y="27"/>
                  </a:cubicBezTo>
                  <a:cubicBezTo>
                    <a:pt x="213" y="25"/>
                    <a:pt x="42" y="39"/>
                    <a:pt x="21" y="36"/>
                  </a:cubicBezTo>
                  <a:cubicBezTo>
                    <a:pt x="0" y="33"/>
                    <a:pt x="94" y="11"/>
                    <a:pt x="165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" name="Freeform 58"/>
            <p:cNvSpPr>
              <a:spLocks/>
            </p:cNvSpPr>
            <p:nvPr userDrawn="1"/>
          </p:nvSpPr>
          <p:spPr bwMode="auto">
            <a:xfrm>
              <a:off x="1727" y="4038"/>
              <a:ext cx="2655" cy="60"/>
            </a:xfrm>
            <a:custGeom>
              <a:avLst/>
              <a:gdLst>
                <a:gd name="T0" fmla="*/ 2641 w 2655"/>
                <a:gd name="T1" fmla="*/ 6 h 60"/>
                <a:gd name="T2" fmla="*/ 2620 w 2655"/>
                <a:gd name="T3" fmla="*/ 30 h 60"/>
                <a:gd name="T4" fmla="*/ 2368 w 2655"/>
                <a:gd name="T5" fmla="*/ 45 h 60"/>
                <a:gd name="T6" fmla="*/ 2023 w 2655"/>
                <a:gd name="T7" fmla="*/ 60 h 60"/>
                <a:gd name="T8" fmla="*/ 1786 w 2655"/>
                <a:gd name="T9" fmla="*/ 48 h 60"/>
                <a:gd name="T10" fmla="*/ 1525 w 2655"/>
                <a:gd name="T11" fmla="*/ 36 h 60"/>
                <a:gd name="T12" fmla="*/ 1195 w 2655"/>
                <a:gd name="T13" fmla="*/ 45 h 60"/>
                <a:gd name="T14" fmla="*/ 817 w 2655"/>
                <a:gd name="T15" fmla="*/ 39 h 60"/>
                <a:gd name="T16" fmla="*/ 499 w 2655"/>
                <a:gd name="T17" fmla="*/ 27 h 60"/>
                <a:gd name="T18" fmla="*/ 136 w 2655"/>
                <a:gd name="T19" fmla="*/ 39 h 60"/>
                <a:gd name="T20" fmla="*/ 10 w 2655"/>
                <a:gd name="T21" fmla="*/ 33 h 60"/>
                <a:gd name="T22" fmla="*/ 76 w 2655"/>
                <a:gd name="T23" fmla="*/ 24 h 60"/>
                <a:gd name="T24" fmla="*/ 310 w 2655"/>
                <a:gd name="T25" fmla="*/ 18 h 60"/>
                <a:gd name="T26" fmla="*/ 544 w 2655"/>
                <a:gd name="T27" fmla="*/ 0 h 60"/>
                <a:gd name="T28" fmla="*/ 853 w 2655"/>
                <a:gd name="T29" fmla="*/ 21 h 60"/>
                <a:gd name="T30" fmla="*/ 1114 w 2655"/>
                <a:gd name="T31" fmla="*/ 21 h 60"/>
                <a:gd name="T32" fmla="*/ 1399 w 2655"/>
                <a:gd name="T33" fmla="*/ 3 h 60"/>
                <a:gd name="T34" fmla="*/ 1588 w 2655"/>
                <a:gd name="T35" fmla="*/ 9 h 60"/>
                <a:gd name="T36" fmla="*/ 1807 w 2655"/>
                <a:gd name="T37" fmla="*/ 21 h 60"/>
                <a:gd name="T38" fmla="*/ 2035 w 2655"/>
                <a:gd name="T39" fmla="*/ 12 h 60"/>
                <a:gd name="T40" fmla="*/ 2290 w 2655"/>
                <a:gd name="T41" fmla="*/ 18 h 60"/>
                <a:gd name="T42" fmla="*/ 2596 w 2655"/>
                <a:gd name="T43" fmla="*/ 3 h 60"/>
                <a:gd name="T44" fmla="*/ 2641 w 2655"/>
                <a:gd name="T45" fmla="*/ 6 h 6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655" h="60">
                  <a:moveTo>
                    <a:pt x="2641" y="6"/>
                  </a:moveTo>
                  <a:lnTo>
                    <a:pt x="2620" y="30"/>
                  </a:lnTo>
                  <a:cubicBezTo>
                    <a:pt x="2575" y="36"/>
                    <a:pt x="2467" y="40"/>
                    <a:pt x="2368" y="45"/>
                  </a:cubicBezTo>
                  <a:cubicBezTo>
                    <a:pt x="2269" y="50"/>
                    <a:pt x="2120" y="60"/>
                    <a:pt x="2023" y="60"/>
                  </a:cubicBezTo>
                  <a:cubicBezTo>
                    <a:pt x="1926" y="60"/>
                    <a:pt x="1869" y="52"/>
                    <a:pt x="1786" y="48"/>
                  </a:cubicBezTo>
                  <a:cubicBezTo>
                    <a:pt x="1703" y="44"/>
                    <a:pt x="1623" y="36"/>
                    <a:pt x="1525" y="36"/>
                  </a:cubicBezTo>
                  <a:cubicBezTo>
                    <a:pt x="1427" y="36"/>
                    <a:pt x="1313" y="44"/>
                    <a:pt x="1195" y="45"/>
                  </a:cubicBezTo>
                  <a:cubicBezTo>
                    <a:pt x="1077" y="46"/>
                    <a:pt x="933" y="42"/>
                    <a:pt x="817" y="39"/>
                  </a:cubicBezTo>
                  <a:cubicBezTo>
                    <a:pt x="701" y="36"/>
                    <a:pt x="612" y="27"/>
                    <a:pt x="499" y="27"/>
                  </a:cubicBezTo>
                  <a:cubicBezTo>
                    <a:pt x="386" y="27"/>
                    <a:pt x="217" y="38"/>
                    <a:pt x="136" y="39"/>
                  </a:cubicBezTo>
                  <a:cubicBezTo>
                    <a:pt x="55" y="40"/>
                    <a:pt x="20" y="36"/>
                    <a:pt x="10" y="33"/>
                  </a:cubicBezTo>
                  <a:cubicBezTo>
                    <a:pt x="0" y="30"/>
                    <a:pt x="26" y="27"/>
                    <a:pt x="76" y="24"/>
                  </a:cubicBezTo>
                  <a:cubicBezTo>
                    <a:pt x="126" y="21"/>
                    <a:pt x="232" y="22"/>
                    <a:pt x="310" y="18"/>
                  </a:cubicBezTo>
                  <a:cubicBezTo>
                    <a:pt x="388" y="14"/>
                    <a:pt x="454" y="0"/>
                    <a:pt x="544" y="0"/>
                  </a:cubicBezTo>
                  <a:cubicBezTo>
                    <a:pt x="634" y="0"/>
                    <a:pt x="758" y="18"/>
                    <a:pt x="853" y="21"/>
                  </a:cubicBezTo>
                  <a:cubicBezTo>
                    <a:pt x="948" y="24"/>
                    <a:pt x="1023" y="24"/>
                    <a:pt x="1114" y="21"/>
                  </a:cubicBezTo>
                  <a:cubicBezTo>
                    <a:pt x="1205" y="18"/>
                    <a:pt x="1320" y="5"/>
                    <a:pt x="1399" y="3"/>
                  </a:cubicBezTo>
                  <a:cubicBezTo>
                    <a:pt x="1478" y="1"/>
                    <a:pt x="1520" y="6"/>
                    <a:pt x="1588" y="9"/>
                  </a:cubicBezTo>
                  <a:cubicBezTo>
                    <a:pt x="1656" y="12"/>
                    <a:pt x="1733" y="21"/>
                    <a:pt x="1807" y="21"/>
                  </a:cubicBezTo>
                  <a:cubicBezTo>
                    <a:pt x="1881" y="21"/>
                    <a:pt x="1955" y="12"/>
                    <a:pt x="2035" y="12"/>
                  </a:cubicBezTo>
                  <a:cubicBezTo>
                    <a:pt x="2115" y="12"/>
                    <a:pt x="2197" y="19"/>
                    <a:pt x="2290" y="18"/>
                  </a:cubicBezTo>
                  <a:cubicBezTo>
                    <a:pt x="2383" y="17"/>
                    <a:pt x="2537" y="5"/>
                    <a:pt x="2596" y="3"/>
                  </a:cubicBezTo>
                  <a:cubicBezTo>
                    <a:pt x="2655" y="1"/>
                    <a:pt x="2651" y="3"/>
                    <a:pt x="2641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" name="Freeform 59"/>
            <p:cNvSpPr>
              <a:spLocks/>
            </p:cNvSpPr>
            <p:nvPr userDrawn="1"/>
          </p:nvSpPr>
          <p:spPr bwMode="auto">
            <a:xfrm>
              <a:off x="0" y="4032"/>
              <a:ext cx="2041" cy="62"/>
            </a:xfrm>
            <a:custGeom>
              <a:avLst/>
              <a:gdLst>
                <a:gd name="T0" fmla="*/ 1893 w 2041"/>
                <a:gd name="T1" fmla="*/ 39 h 62"/>
                <a:gd name="T2" fmla="*/ 1578 w 2041"/>
                <a:gd name="T3" fmla="*/ 45 h 62"/>
                <a:gd name="T4" fmla="*/ 1011 w 2041"/>
                <a:gd name="T5" fmla="*/ 60 h 62"/>
                <a:gd name="T6" fmla="*/ 438 w 2041"/>
                <a:gd name="T7" fmla="*/ 57 h 62"/>
                <a:gd name="T8" fmla="*/ 0 w 2041"/>
                <a:gd name="T9" fmla="*/ 36 h 62"/>
                <a:gd name="T10" fmla="*/ 0 w 2041"/>
                <a:gd name="T11" fmla="*/ 3 h 62"/>
                <a:gd name="T12" fmla="*/ 210 w 2041"/>
                <a:gd name="T13" fmla="*/ 18 h 62"/>
                <a:gd name="T14" fmla="*/ 474 w 2041"/>
                <a:gd name="T15" fmla="*/ 21 h 62"/>
                <a:gd name="T16" fmla="*/ 678 w 2041"/>
                <a:gd name="T17" fmla="*/ 9 h 62"/>
                <a:gd name="T18" fmla="*/ 897 w 2041"/>
                <a:gd name="T19" fmla="*/ 9 h 62"/>
                <a:gd name="T20" fmla="*/ 1167 w 2041"/>
                <a:gd name="T21" fmla="*/ 30 h 62"/>
                <a:gd name="T22" fmla="*/ 1500 w 2041"/>
                <a:gd name="T23" fmla="*/ 24 h 62"/>
                <a:gd name="T24" fmla="*/ 1758 w 2041"/>
                <a:gd name="T25" fmla="*/ 3 h 62"/>
                <a:gd name="T26" fmla="*/ 1938 w 2041"/>
                <a:gd name="T27" fmla="*/ 18 h 62"/>
                <a:gd name="T28" fmla="*/ 2034 w 2041"/>
                <a:gd name="T29" fmla="*/ 33 h 62"/>
                <a:gd name="T30" fmla="*/ 1893 w 2041"/>
                <a:gd name="T31" fmla="*/ 39 h 6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041" h="62">
                  <a:moveTo>
                    <a:pt x="1893" y="39"/>
                  </a:moveTo>
                  <a:cubicBezTo>
                    <a:pt x="1817" y="41"/>
                    <a:pt x="1725" y="42"/>
                    <a:pt x="1578" y="45"/>
                  </a:cubicBezTo>
                  <a:cubicBezTo>
                    <a:pt x="1431" y="48"/>
                    <a:pt x="1201" y="58"/>
                    <a:pt x="1011" y="60"/>
                  </a:cubicBezTo>
                  <a:cubicBezTo>
                    <a:pt x="821" y="62"/>
                    <a:pt x="606" y="61"/>
                    <a:pt x="438" y="57"/>
                  </a:cubicBezTo>
                  <a:cubicBezTo>
                    <a:pt x="270" y="53"/>
                    <a:pt x="73" y="45"/>
                    <a:pt x="0" y="36"/>
                  </a:cubicBezTo>
                  <a:lnTo>
                    <a:pt x="0" y="3"/>
                  </a:lnTo>
                  <a:cubicBezTo>
                    <a:pt x="35" y="0"/>
                    <a:pt x="131" y="15"/>
                    <a:pt x="210" y="18"/>
                  </a:cubicBezTo>
                  <a:cubicBezTo>
                    <a:pt x="289" y="21"/>
                    <a:pt x="396" y="22"/>
                    <a:pt x="474" y="21"/>
                  </a:cubicBezTo>
                  <a:cubicBezTo>
                    <a:pt x="552" y="20"/>
                    <a:pt x="608" y="11"/>
                    <a:pt x="678" y="9"/>
                  </a:cubicBezTo>
                  <a:cubicBezTo>
                    <a:pt x="748" y="7"/>
                    <a:pt x="816" y="6"/>
                    <a:pt x="897" y="9"/>
                  </a:cubicBezTo>
                  <a:cubicBezTo>
                    <a:pt x="978" y="12"/>
                    <a:pt x="1067" y="28"/>
                    <a:pt x="1167" y="30"/>
                  </a:cubicBezTo>
                  <a:cubicBezTo>
                    <a:pt x="1267" y="32"/>
                    <a:pt x="1402" y="28"/>
                    <a:pt x="1500" y="24"/>
                  </a:cubicBezTo>
                  <a:cubicBezTo>
                    <a:pt x="1598" y="20"/>
                    <a:pt x="1685" y="4"/>
                    <a:pt x="1758" y="3"/>
                  </a:cubicBezTo>
                  <a:cubicBezTo>
                    <a:pt x="1831" y="2"/>
                    <a:pt x="1892" y="13"/>
                    <a:pt x="1938" y="18"/>
                  </a:cubicBezTo>
                  <a:cubicBezTo>
                    <a:pt x="1984" y="23"/>
                    <a:pt x="2041" y="30"/>
                    <a:pt x="2034" y="33"/>
                  </a:cubicBezTo>
                  <a:cubicBezTo>
                    <a:pt x="2027" y="36"/>
                    <a:pt x="1969" y="37"/>
                    <a:pt x="1893" y="3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8" name="Rectangle 6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835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Rectangle 6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36640" name="Rectangle 6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5163" y="63674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6641" name="Rectangle 6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03563" y="63674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6642" name="Rectangle 6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32563" y="63674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72760C74-5A6B-48A7-A198-246B7D0091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61" r:id="rId2"/>
    <p:sldLayoutId id="2147483862" r:id="rId3"/>
    <p:sldLayoutId id="2147483863" r:id="rId4"/>
    <p:sldLayoutId id="2147483864" r:id="rId5"/>
    <p:sldLayoutId id="2147483865" r:id="rId6"/>
    <p:sldLayoutId id="2147483866" r:id="rId7"/>
    <p:sldLayoutId id="2147483867" r:id="rId8"/>
    <p:sldLayoutId id="2147483868" r:id="rId9"/>
    <p:sldLayoutId id="2147483869" r:id="rId10"/>
    <p:sldLayoutId id="214748387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90000"/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5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6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7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8"/>
        </a:buBlip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8"/>
        </a:buBlip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8"/>
        </a:buBlip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8"/>
        </a:buBlip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8"/>
        </a:buBlip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900113" y="4724400"/>
            <a:ext cx="7772400" cy="1143000"/>
          </a:xfrm>
        </p:spPr>
        <p:txBody>
          <a:bodyPr/>
          <a:lstStyle/>
          <a:p>
            <a:r>
              <a:rPr lang="id-ID" altLang="en-US" sz="2800" smtClean="0"/>
              <a:t>OKI SETIONO, M.KOM</a:t>
            </a:r>
          </a:p>
        </p:txBody>
      </p:sp>
      <p:sp>
        <p:nvSpPr>
          <p:cNvPr id="3075" name="TextBox 2"/>
          <p:cNvSpPr txBox="1">
            <a:spLocks noChangeArrowheads="1"/>
          </p:cNvSpPr>
          <p:nvPr/>
        </p:nvSpPr>
        <p:spPr bwMode="auto">
          <a:xfrm>
            <a:off x="871538" y="1700213"/>
            <a:ext cx="7272337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id-ID" altLang="en-US" sz="3600" dirty="0"/>
              <a:t>MATERI PERTEMUAN – </a:t>
            </a:r>
            <a:r>
              <a:rPr lang="id-ID" altLang="en-US" sz="3600" dirty="0" smtClean="0"/>
              <a:t>6</a:t>
            </a:r>
          </a:p>
          <a:p>
            <a:pPr algn="ctr"/>
            <a:r>
              <a:rPr lang="id-ID" altLang="en-US" sz="3600" dirty="0" smtClean="0"/>
              <a:t>Aplikasi Perancangan Sistem</a:t>
            </a:r>
            <a:endParaRPr lang="id-ID" altLang="en-US" sz="3600" dirty="0"/>
          </a:p>
          <a:p>
            <a:endParaRPr lang="id-ID" altLang="en-US" sz="3600" dirty="0"/>
          </a:p>
          <a:p>
            <a:pPr algn="ctr"/>
            <a:r>
              <a:rPr lang="id-ID" altLang="en-US" sz="3600" dirty="0" smtClean="0"/>
              <a:t>ENTITY </a:t>
            </a:r>
            <a:r>
              <a:rPr lang="id-ID" altLang="en-US" sz="3600" dirty="0"/>
              <a:t>RELATIONSHIP DIAGRAM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28600" y="762000"/>
            <a:ext cx="8750300" cy="521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Simbol-simbol yang digunakan dalam ERD :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SzTx/>
              <a:buFontTx/>
              <a:buAutoNum type="alphaLcPeriod"/>
            </a:pPr>
            <a:r>
              <a:rPr lang="en-US" altLang="en-US" sz="2800" b="1">
                <a:latin typeface="Times New Roman" panose="02020603050405020304" pitchFamily="18" charset="0"/>
              </a:rPr>
              <a:t>Entity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	</a:t>
            </a:r>
            <a:r>
              <a:rPr lang="en-US" altLang="en-US" sz="2000">
                <a:latin typeface="Times New Roman" panose="02020603050405020304" pitchFamily="18" charset="0"/>
                <a:sym typeface="Wingdings" panose="05000000000000000000" pitchFamily="2" charset="2"/>
              </a:rPr>
              <a:t>  	</a:t>
            </a:r>
            <a:r>
              <a:rPr lang="en-US" altLang="en-US" sz="2800">
                <a:latin typeface="Times New Roman" panose="02020603050405020304" pitchFamily="18" charset="0"/>
                <a:sym typeface="Wingdings" panose="05000000000000000000" pitchFamily="2" charset="2"/>
              </a:rPr>
              <a:t>Merupakan himpunan objek seperti orang, benda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  <a:sym typeface="Wingdings" panose="05000000000000000000" pitchFamily="2" charset="2"/>
              </a:rPr>
              <a:t>		serta lokasi baik abstrak maupun nyata dimana data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  <a:sym typeface="Wingdings" panose="05000000000000000000" pitchFamily="2" charset="2"/>
              </a:rPr>
              <a:t>		disimpan, pada umumnya entitas diberi nama dengan 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  <a:sym typeface="Wingdings" panose="05000000000000000000" pitchFamily="2" charset="2"/>
              </a:rPr>
              <a:t>		kata benda.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	</a:t>
            </a:r>
            <a:r>
              <a:rPr lang="en-US" altLang="en-US" sz="2000">
                <a:latin typeface="Times New Roman" panose="02020603050405020304" pitchFamily="18" charset="0"/>
                <a:sym typeface="Wingdings" panose="05000000000000000000" pitchFamily="2" charset="2"/>
              </a:rPr>
              <a:t>	</a:t>
            </a:r>
            <a:r>
              <a:rPr lang="en-US" altLang="en-US" sz="2800">
                <a:latin typeface="Times New Roman" panose="02020603050405020304" pitchFamily="18" charset="0"/>
                <a:sym typeface="Wingdings" panose="05000000000000000000" pitchFamily="2" charset="2"/>
              </a:rPr>
              <a:t>Klasifikasi Entity :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  <a:sym typeface="Wingdings" panose="05000000000000000000" pitchFamily="2" charset="2"/>
              </a:rPr>
              <a:t>		1.  Entity Regular : merupakan entity yang bersifat 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  <a:sym typeface="Wingdings" panose="05000000000000000000" pitchFamily="2" charset="2"/>
              </a:rPr>
              <a:t>					 umum dan dapat berdiri sendiri.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  <a:sym typeface="Wingdings" panose="05000000000000000000" pitchFamily="2" charset="2"/>
              </a:rPr>
              <a:t>		     contoh : Karyawan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441325" y="9556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450850" y="879475"/>
            <a:ext cx="8007350" cy="521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	2.  Entity lemah : Entity yang keberadaannya 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		tergantung pada entity lain dimana tidak 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		mempengaruhi sistem secara keseluruhan.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	     contoh : Anak Karyawan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      </a:t>
            </a:r>
            <a:r>
              <a:rPr lang="en-US" altLang="en-US" sz="2000">
                <a:latin typeface="Times New Roman" panose="02020603050405020304" pitchFamily="18" charset="0"/>
                <a:sym typeface="Wingdings" panose="05000000000000000000" pitchFamily="2" charset="2"/>
              </a:rPr>
              <a:t>   </a:t>
            </a:r>
            <a:r>
              <a:rPr lang="en-US" altLang="en-US" sz="2800">
                <a:latin typeface="Times New Roman" panose="02020603050405020304" pitchFamily="18" charset="0"/>
                <a:sym typeface="Wingdings" panose="05000000000000000000" pitchFamily="2" charset="2"/>
              </a:rPr>
              <a:t>Properti merupakan kumpulan atribut yang 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  <a:sym typeface="Wingdings" panose="05000000000000000000" pitchFamily="2" charset="2"/>
              </a:rPr>
              <a:t>	 menjelaskan entity 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      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	simbol Entity :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1981200" y="5029200"/>
            <a:ext cx="17526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Entitas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441325" y="904875"/>
            <a:ext cx="7524750" cy="478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AutoNum type="alphaLcPeriod" startAt="2"/>
            </a:pPr>
            <a:r>
              <a:rPr lang="en-US" altLang="en-US" sz="2800" b="1">
                <a:latin typeface="Times New Roman" panose="02020603050405020304" pitchFamily="18" charset="0"/>
              </a:rPr>
              <a:t>Atribut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	Sesuatu yang menjelaskan apa sebenarnya yang 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	dimaksud entitas maupun relasi, sehingga sering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	disebut elemen data dari entitas dan relasi.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	Simbol Atribut :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	contoh : Himpunan entitas mahasiswa</a:t>
            </a:r>
          </a:p>
        </p:txBody>
      </p:sp>
      <p:sp>
        <p:nvSpPr>
          <p:cNvPr id="10243" name="Oval 3"/>
          <p:cNvSpPr>
            <a:spLocks noChangeArrowheads="1"/>
          </p:cNvSpPr>
          <p:nvPr/>
        </p:nvSpPr>
        <p:spPr bwMode="auto">
          <a:xfrm>
            <a:off x="1905000" y="3886200"/>
            <a:ext cx="2133600" cy="9144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Atribut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441325" y="803275"/>
            <a:ext cx="1631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Mahasiswa </a:t>
            </a:r>
          </a:p>
        </p:txBody>
      </p:sp>
      <p:graphicFrame>
        <p:nvGraphicFramePr>
          <p:cNvPr id="569393" name="Group 49"/>
          <p:cNvGraphicFramePr>
            <a:graphicFrameLocks noGrp="1"/>
          </p:cNvGraphicFramePr>
          <p:nvPr/>
        </p:nvGraphicFramePr>
        <p:xfrm>
          <a:off x="533400" y="1371600"/>
          <a:ext cx="8153400" cy="1981200"/>
        </p:xfrm>
        <a:graphic>
          <a:graphicData uri="http://schemas.openxmlformats.org/drawingml/2006/table">
            <a:tbl>
              <a:tblPr/>
              <a:tblGrid>
                <a:gridCol w="1905000"/>
                <a:gridCol w="1905000"/>
                <a:gridCol w="1905000"/>
                <a:gridCol w="24384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NPM*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Nama_mhs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Alamat_mhs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Tgl_lahir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2002240001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Yessy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Jl. Kancil 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15 mei 1983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2002240002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Martin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Jl. Gajah 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22 Juli 1983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2002240003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Cathy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Jl. Merpati 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14 Februari 1983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2002240004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Steven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Jl. Elang 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11 April 1983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299" name="Rectangle 40"/>
          <p:cNvSpPr>
            <a:spLocks noChangeArrowheads="1"/>
          </p:cNvSpPr>
          <p:nvPr/>
        </p:nvSpPr>
        <p:spPr bwMode="auto">
          <a:xfrm>
            <a:off x="3733800" y="4495800"/>
            <a:ext cx="1828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Mahasiswa</a:t>
            </a:r>
          </a:p>
        </p:txBody>
      </p:sp>
      <p:sp>
        <p:nvSpPr>
          <p:cNvPr id="11300" name="Oval 41"/>
          <p:cNvSpPr>
            <a:spLocks noChangeArrowheads="1"/>
          </p:cNvSpPr>
          <p:nvPr/>
        </p:nvSpPr>
        <p:spPr bwMode="auto">
          <a:xfrm>
            <a:off x="6248400" y="3733800"/>
            <a:ext cx="2286000" cy="7620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Nama_mhs</a:t>
            </a:r>
          </a:p>
        </p:txBody>
      </p:sp>
      <p:sp>
        <p:nvSpPr>
          <p:cNvPr id="11301" name="Oval 42"/>
          <p:cNvSpPr>
            <a:spLocks noChangeArrowheads="1"/>
          </p:cNvSpPr>
          <p:nvPr/>
        </p:nvSpPr>
        <p:spPr bwMode="auto">
          <a:xfrm>
            <a:off x="6283325" y="5105400"/>
            <a:ext cx="2286000" cy="7620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Tgl_lahir</a:t>
            </a:r>
          </a:p>
        </p:txBody>
      </p:sp>
      <p:sp>
        <p:nvSpPr>
          <p:cNvPr id="11302" name="Oval 43"/>
          <p:cNvSpPr>
            <a:spLocks noChangeArrowheads="1"/>
          </p:cNvSpPr>
          <p:nvPr/>
        </p:nvSpPr>
        <p:spPr bwMode="auto">
          <a:xfrm>
            <a:off x="762000" y="5105400"/>
            <a:ext cx="2286000" cy="7620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Alamat_mhs</a:t>
            </a:r>
          </a:p>
        </p:txBody>
      </p:sp>
      <p:sp>
        <p:nvSpPr>
          <p:cNvPr id="11303" name="Oval 44"/>
          <p:cNvSpPr>
            <a:spLocks noChangeArrowheads="1"/>
          </p:cNvSpPr>
          <p:nvPr/>
        </p:nvSpPr>
        <p:spPr bwMode="auto">
          <a:xfrm>
            <a:off x="762000" y="3733800"/>
            <a:ext cx="2286000" cy="7620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NPM*</a:t>
            </a:r>
          </a:p>
        </p:txBody>
      </p:sp>
      <p:sp>
        <p:nvSpPr>
          <p:cNvPr id="11304" name="Line 45"/>
          <p:cNvSpPr>
            <a:spLocks noChangeShapeType="1"/>
          </p:cNvSpPr>
          <p:nvPr/>
        </p:nvSpPr>
        <p:spPr bwMode="auto">
          <a:xfrm flipH="1">
            <a:off x="3048000" y="5105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305" name="Line 46"/>
          <p:cNvSpPr>
            <a:spLocks noChangeShapeType="1"/>
          </p:cNvSpPr>
          <p:nvPr/>
        </p:nvSpPr>
        <p:spPr bwMode="auto">
          <a:xfrm flipV="1">
            <a:off x="5562600" y="41910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306" name="Line 47"/>
          <p:cNvSpPr>
            <a:spLocks noChangeShapeType="1"/>
          </p:cNvSpPr>
          <p:nvPr/>
        </p:nvSpPr>
        <p:spPr bwMode="auto">
          <a:xfrm>
            <a:off x="5545138" y="5105400"/>
            <a:ext cx="7620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307" name="Line 48"/>
          <p:cNvSpPr>
            <a:spLocks noChangeShapeType="1"/>
          </p:cNvSpPr>
          <p:nvPr/>
        </p:nvSpPr>
        <p:spPr bwMode="auto">
          <a:xfrm flipH="1" flipV="1">
            <a:off x="3048000" y="41910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236538" y="836613"/>
            <a:ext cx="8831262" cy="478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AutoNum type="alphaLcPeriod" startAt="3"/>
            </a:pPr>
            <a:r>
              <a:rPr lang="en-US" altLang="en-US" sz="2800" b="1">
                <a:latin typeface="Times New Roman" panose="02020603050405020304" pitchFamily="18" charset="0"/>
              </a:rPr>
              <a:t>Relasi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	Merupakan suatu hubungan yang terjadi antar himpunan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	entitas dimana relasi biasa diberi nama dengan kata kerja.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	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	Simbol Relasi :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	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Contoh :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Relasi antara himpunan entitas mahasiswa dan himpunan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entitas kuliah.</a:t>
            </a:r>
          </a:p>
        </p:txBody>
      </p:sp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2514600" y="3200400"/>
            <a:ext cx="2209800" cy="1143000"/>
          </a:xfrm>
          <a:prstGeom prst="diamond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Relasi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71436" name="Group 44"/>
          <p:cNvGraphicFramePr>
            <a:graphicFrameLocks noGrp="1"/>
          </p:cNvGraphicFramePr>
          <p:nvPr/>
        </p:nvGraphicFramePr>
        <p:xfrm>
          <a:off x="1600200" y="1223963"/>
          <a:ext cx="7315200" cy="1981200"/>
        </p:xfrm>
        <a:graphic>
          <a:graphicData uri="http://schemas.openxmlformats.org/drawingml/2006/table">
            <a:tbl>
              <a:tblPr/>
              <a:tblGrid>
                <a:gridCol w="1676400"/>
                <a:gridCol w="1676400"/>
                <a:gridCol w="1828800"/>
                <a:gridCol w="21336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NPM*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Nama_mhs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Alamat_mhs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Tgl_lahir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2002240001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Yessy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Jl. Kancil 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15 mei 1983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2002240002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Martin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Jl. Gajah 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22 Juli 1983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2002240003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Cathy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Jl. Merpati 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14 Februari 1983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2002240004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Steven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Jl. Elang 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11 April 1983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71473" name="Group 81"/>
          <p:cNvGraphicFramePr>
            <a:graphicFrameLocks noGrp="1"/>
          </p:cNvGraphicFramePr>
          <p:nvPr/>
        </p:nvGraphicFramePr>
        <p:xfrm>
          <a:off x="1600200" y="3581400"/>
          <a:ext cx="5334000" cy="1981200"/>
        </p:xfrm>
        <a:graphic>
          <a:graphicData uri="http://schemas.openxmlformats.org/drawingml/2006/table">
            <a:tbl>
              <a:tblPr/>
              <a:tblGrid>
                <a:gridCol w="1676400"/>
                <a:gridCol w="2667000"/>
                <a:gridCol w="990600"/>
              </a:tblGrid>
              <a:tr h="207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Kode_kul*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Nama_kul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SD-110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Struktur Data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BD-210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Basis Data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KD-410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Komunikasi Data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MD-315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Matematika Diskrit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72" name="Line 82"/>
          <p:cNvSpPr>
            <a:spLocks noChangeShapeType="1"/>
          </p:cNvSpPr>
          <p:nvPr/>
        </p:nvSpPr>
        <p:spPr bwMode="auto">
          <a:xfrm>
            <a:off x="990600" y="1905000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73" name="Line 83"/>
          <p:cNvSpPr>
            <a:spLocks noChangeShapeType="1"/>
          </p:cNvSpPr>
          <p:nvPr/>
        </p:nvSpPr>
        <p:spPr bwMode="auto">
          <a:xfrm>
            <a:off x="990600" y="4953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74" name="Line 84"/>
          <p:cNvSpPr>
            <a:spLocks noChangeShapeType="1"/>
          </p:cNvSpPr>
          <p:nvPr/>
        </p:nvSpPr>
        <p:spPr bwMode="auto">
          <a:xfrm>
            <a:off x="990600" y="41497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75" name="Line 85"/>
          <p:cNvSpPr>
            <a:spLocks noChangeShapeType="1"/>
          </p:cNvSpPr>
          <p:nvPr/>
        </p:nvSpPr>
        <p:spPr bwMode="auto">
          <a:xfrm>
            <a:off x="990600" y="1893888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76" name="Line 86"/>
          <p:cNvSpPr>
            <a:spLocks noChangeShapeType="1"/>
          </p:cNvSpPr>
          <p:nvPr/>
        </p:nvSpPr>
        <p:spPr bwMode="auto">
          <a:xfrm>
            <a:off x="1295400" y="22860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77" name="Line 87"/>
          <p:cNvSpPr>
            <a:spLocks noChangeShapeType="1"/>
          </p:cNvSpPr>
          <p:nvPr/>
        </p:nvSpPr>
        <p:spPr bwMode="auto">
          <a:xfrm>
            <a:off x="1295400" y="4572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78" name="Line 88"/>
          <p:cNvSpPr>
            <a:spLocks noChangeShapeType="1"/>
          </p:cNvSpPr>
          <p:nvPr/>
        </p:nvSpPr>
        <p:spPr bwMode="auto">
          <a:xfrm>
            <a:off x="1295400" y="4038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79" name="Line 89"/>
          <p:cNvSpPr>
            <a:spLocks noChangeShapeType="1"/>
          </p:cNvSpPr>
          <p:nvPr/>
        </p:nvSpPr>
        <p:spPr bwMode="auto">
          <a:xfrm>
            <a:off x="1295400" y="2286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80" name="Line 90"/>
          <p:cNvSpPr>
            <a:spLocks noChangeShapeType="1"/>
          </p:cNvSpPr>
          <p:nvPr/>
        </p:nvSpPr>
        <p:spPr bwMode="auto">
          <a:xfrm>
            <a:off x="609600" y="27432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81" name="Line 91"/>
          <p:cNvSpPr>
            <a:spLocks noChangeShapeType="1"/>
          </p:cNvSpPr>
          <p:nvPr/>
        </p:nvSpPr>
        <p:spPr bwMode="auto">
          <a:xfrm>
            <a:off x="609600" y="5410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82" name="Line 92"/>
          <p:cNvSpPr>
            <a:spLocks noChangeShapeType="1"/>
          </p:cNvSpPr>
          <p:nvPr/>
        </p:nvSpPr>
        <p:spPr bwMode="auto">
          <a:xfrm>
            <a:off x="609600" y="2743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83" name="Line 93"/>
          <p:cNvSpPr>
            <a:spLocks noChangeShapeType="1"/>
          </p:cNvSpPr>
          <p:nvPr/>
        </p:nvSpPr>
        <p:spPr bwMode="auto">
          <a:xfrm>
            <a:off x="609600" y="5029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84" name="Line 94"/>
          <p:cNvSpPr>
            <a:spLocks noChangeShapeType="1"/>
          </p:cNvSpPr>
          <p:nvPr/>
        </p:nvSpPr>
        <p:spPr bwMode="auto">
          <a:xfrm>
            <a:off x="304800" y="3048000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85" name="Line 95"/>
          <p:cNvSpPr>
            <a:spLocks noChangeShapeType="1"/>
          </p:cNvSpPr>
          <p:nvPr/>
        </p:nvSpPr>
        <p:spPr bwMode="auto">
          <a:xfrm>
            <a:off x="304800" y="30480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86" name="Line 96"/>
          <p:cNvSpPr>
            <a:spLocks noChangeShapeType="1"/>
          </p:cNvSpPr>
          <p:nvPr/>
        </p:nvSpPr>
        <p:spPr bwMode="auto">
          <a:xfrm>
            <a:off x="304800" y="5268913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87" name="Line 97"/>
          <p:cNvSpPr>
            <a:spLocks noChangeShapeType="1"/>
          </p:cNvSpPr>
          <p:nvPr/>
        </p:nvSpPr>
        <p:spPr bwMode="auto">
          <a:xfrm flipH="1">
            <a:off x="304800" y="46482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88" name="Text Box 98"/>
          <p:cNvSpPr txBox="1">
            <a:spLocks noChangeArrowheads="1"/>
          </p:cNvSpPr>
          <p:nvPr/>
        </p:nvSpPr>
        <p:spPr bwMode="auto">
          <a:xfrm>
            <a:off x="1501775" y="735013"/>
            <a:ext cx="14605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Mahasiswa </a:t>
            </a:r>
          </a:p>
        </p:txBody>
      </p:sp>
      <p:sp>
        <p:nvSpPr>
          <p:cNvPr id="13389" name="Text Box 99"/>
          <p:cNvSpPr txBox="1">
            <a:spLocks noChangeArrowheads="1"/>
          </p:cNvSpPr>
          <p:nvPr/>
        </p:nvSpPr>
        <p:spPr bwMode="auto">
          <a:xfrm>
            <a:off x="1525588" y="3159125"/>
            <a:ext cx="930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Kuliah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517525" y="828675"/>
            <a:ext cx="8048625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AutoNum type="alphaLcPeriod" startAt="4"/>
            </a:pPr>
            <a:r>
              <a:rPr lang="en-US" altLang="en-US" sz="2800" b="1">
                <a:latin typeface="Times New Roman" panose="02020603050405020304" pitchFamily="18" charset="0"/>
              </a:rPr>
              <a:t>Link 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	Sebagai penghubung antara himpunan relasi dengan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	himpunan entitas dan himpunan entitas dengan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	atributnya.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14339" name="Line 3"/>
          <p:cNvSpPr>
            <a:spLocks noChangeShapeType="1"/>
          </p:cNvSpPr>
          <p:nvPr/>
        </p:nvSpPr>
        <p:spPr bwMode="auto">
          <a:xfrm>
            <a:off x="2667000" y="3200400"/>
            <a:ext cx="22098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517525" y="10318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573443" name="Text Box 3"/>
          <p:cNvSpPr txBox="1">
            <a:spLocks noChangeArrowheads="1"/>
          </p:cNvSpPr>
          <p:nvPr/>
        </p:nvSpPr>
        <p:spPr bwMode="auto">
          <a:xfrm>
            <a:off x="654050" y="1035050"/>
            <a:ext cx="7956550" cy="515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609600" indent="-609600" eaLnBrk="1" hangingPunct="1">
              <a:buFontTx/>
              <a:buAutoNum type="romanUcPeriod" startAt="2"/>
              <a:defRPr/>
            </a:pPr>
            <a:r>
              <a:rPr lang="en-US" sz="3000" b="1">
                <a:effectLst>
                  <a:outerShdw blurRad="38100" dist="38100" dir="2700000" algn="tl">
                    <a:srgbClr val="C0C0C0"/>
                  </a:outerShdw>
                </a:effectLst>
              </a:rPr>
              <a:t>Kardinalitas / Derajat Relasi</a:t>
            </a:r>
          </a:p>
          <a:p>
            <a:pPr marL="609600" indent="-609600" eaLnBrk="1" hangingPunct="1">
              <a:buFontTx/>
              <a:buAutoNum type="romanUcPeriod" startAt="2"/>
              <a:defRPr/>
            </a:pPr>
            <a:endParaRPr lang="en-US" sz="3000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 eaLnBrk="1" hangingPunct="1">
              <a:defRPr/>
            </a:pPr>
            <a:r>
              <a:rPr lang="en-US" sz="2400"/>
              <a:t>	M</a:t>
            </a:r>
            <a:r>
              <a:rPr lang="en-US" sz="2800"/>
              <a:t>enunjukkan hubungan maksimal yang terjadi </a:t>
            </a:r>
          </a:p>
          <a:p>
            <a:pPr marL="609600" indent="-609600" eaLnBrk="1" hangingPunct="1">
              <a:defRPr/>
            </a:pPr>
            <a:r>
              <a:rPr lang="en-US" sz="2800"/>
              <a:t>	dari himpunan entitas yang satu ke himpunan </a:t>
            </a:r>
          </a:p>
          <a:p>
            <a:pPr marL="609600" indent="-609600" eaLnBrk="1" hangingPunct="1">
              <a:defRPr/>
            </a:pPr>
            <a:r>
              <a:rPr lang="en-US" sz="2800"/>
              <a:t>	entitas yang lain dan begitu sebaliknya.</a:t>
            </a:r>
          </a:p>
          <a:p>
            <a:pPr marL="609600" indent="-609600" eaLnBrk="1" hangingPunct="1">
              <a:defRPr/>
            </a:pPr>
            <a:endParaRPr lang="en-US" sz="2800"/>
          </a:p>
          <a:p>
            <a:pPr marL="609600" indent="-609600" eaLnBrk="1" hangingPunct="1">
              <a:defRPr/>
            </a:pPr>
            <a:r>
              <a:rPr lang="en-US" sz="2800"/>
              <a:t>	Diagram ER juga menunjukkan tingkat hubungan </a:t>
            </a:r>
          </a:p>
          <a:p>
            <a:pPr marL="609600" indent="-609600" eaLnBrk="1" hangingPunct="1">
              <a:defRPr/>
            </a:pPr>
            <a:r>
              <a:rPr lang="en-US" sz="2800"/>
              <a:t>	yang terjadi antar entitas dimana dibagi menjadi 3</a:t>
            </a:r>
          </a:p>
          <a:p>
            <a:pPr marL="609600" indent="-609600" eaLnBrk="1" hangingPunct="1">
              <a:defRPr/>
            </a:pPr>
            <a:r>
              <a:rPr lang="en-US" sz="2800"/>
              <a:t>	tingkat yaitu ;</a:t>
            </a:r>
          </a:p>
          <a:p>
            <a:pPr marL="609600" indent="-609600" eaLnBrk="1" hangingPunct="1">
              <a:defRPr/>
            </a:pPr>
            <a:endParaRPr lang="en-US" sz="2800"/>
          </a:p>
          <a:p>
            <a:pPr marL="609600" indent="-609600" eaLnBrk="1" hangingPunct="1">
              <a:defRPr/>
            </a:pPr>
            <a:r>
              <a:rPr lang="en-US" sz="2400"/>
              <a:t>	</a:t>
            </a:r>
          </a:p>
          <a:p>
            <a:pPr marL="609600" indent="-609600" eaLnBrk="1" hangingPunct="1">
              <a:defRPr/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325438" y="685800"/>
            <a:ext cx="3408362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AutoNum type="alphaUcPeriod"/>
            </a:pPr>
            <a:r>
              <a:rPr lang="en-US" altLang="en-US" sz="2400" b="1">
                <a:latin typeface="Times New Roman" panose="02020603050405020304" pitchFamily="18" charset="0"/>
              </a:rPr>
              <a:t>ERD menurut Chen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 b="1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	1. 	One to one ( 1 : 1 )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		contoh :</a:t>
            </a:r>
          </a:p>
        </p:txBody>
      </p:sp>
      <p:grpSp>
        <p:nvGrpSpPr>
          <p:cNvPr id="16387" name="Group 10"/>
          <p:cNvGrpSpPr>
            <a:grpSpLocks/>
          </p:cNvGrpSpPr>
          <p:nvPr/>
        </p:nvGrpSpPr>
        <p:grpSpPr bwMode="auto">
          <a:xfrm>
            <a:off x="1371600" y="2362200"/>
            <a:ext cx="6858000" cy="990600"/>
            <a:chOff x="1008" y="1780"/>
            <a:chExt cx="4320" cy="624"/>
          </a:xfrm>
        </p:grpSpPr>
        <p:sp>
          <p:nvSpPr>
            <p:cNvPr id="16410" name="Rectangle 3"/>
            <p:cNvSpPr>
              <a:spLocks noChangeArrowheads="1"/>
            </p:cNvSpPr>
            <p:nvPr/>
          </p:nvSpPr>
          <p:spPr bwMode="auto">
            <a:xfrm>
              <a:off x="1008" y="1920"/>
              <a:ext cx="1008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90000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80000"/>
                <a:buBlip>
                  <a:blip r:embed="rId3"/>
                </a:buBlip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70000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</a:rPr>
                <a:t>Universitas</a:t>
              </a:r>
            </a:p>
          </p:txBody>
        </p:sp>
        <p:sp>
          <p:nvSpPr>
            <p:cNvPr id="16411" name="Rectangle 4"/>
            <p:cNvSpPr>
              <a:spLocks noChangeArrowheads="1"/>
            </p:cNvSpPr>
            <p:nvPr/>
          </p:nvSpPr>
          <p:spPr bwMode="auto">
            <a:xfrm>
              <a:off x="4425" y="1920"/>
              <a:ext cx="903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90000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80000"/>
                <a:buBlip>
                  <a:blip r:embed="rId3"/>
                </a:buBlip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70000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</a:rPr>
                <a:t>Rektor</a:t>
              </a:r>
            </a:p>
          </p:txBody>
        </p:sp>
        <p:sp>
          <p:nvSpPr>
            <p:cNvPr id="16412" name="AutoShape 5"/>
            <p:cNvSpPr>
              <a:spLocks noChangeArrowheads="1"/>
            </p:cNvSpPr>
            <p:nvPr/>
          </p:nvSpPr>
          <p:spPr bwMode="auto">
            <a:xfrm>
              <a:off x="2610" y="1780"/>
              <a:ext cx="1248" cy="624"/>
            </a:xfrm>
            <a:prstGeom prst="diamond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90000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80000"/>
                <a:buBlip>
                  <a:blip r:embed="rId3"/>
                </a:buBlip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70000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</a:rPr>
                <a:t>Dipimpin</a:t>
              </a:r>
            </a:p>
          </p:txBody>
        </p:sp>
        <p:sp>
          <p:nvSpPr>
            <p:cNvPr id="16413" name="Line 6"/>
            <p:cNvSpPr>
              <a:spLocks noChangeShapeType="1"/>
            </p:cNvSpPr>
            <p:nvPr/>
          </p:nvSpPr>
          <p:spPr bwMode="auto">
            <a:xfrm>
              <a:off x="2027" y="2090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414" name="Line 7"/>
            <p:cNvSpPr>
              <a:spLocks noChangeShapeType="1"/>
            </p:cNvSpPr>
            <p:nvPr/>
          </p:nvSpPr>
          <p:spPr bwMode="auto">
            <a:xfrm>
              <a:off x="3851" y="2090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415" name="Text Box 8"/>
            <p:cNvSpPr txBox="1">
              <a:spLocks noChangeArrowheads="1"/>
            </p:cNvSpPr>
            <p:nvPr/>
          </p:nvSpPr>
          <p:spPr bwMode="auto">
            <a:xfrm>
              <a:off x="1996" y="1839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SzPct val="90000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80000"/>
                <a:buBlip>
                  <a:blip r:embed="rId3"/>
                </a:buBlip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70000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6416" name="Text Box 9"/>
            <p:cNvSpPr txBox="1">
              <a:spLocks noChangeArrowheads="1"/>
            </p:cNvSpPr>
            <p:nvPr/>
          </p:nvSpPr>
          <p:spPr bwMode="auto">
            <a:xfrm>
              <a:off x="4258" y="1846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SzPct val="90000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80000"/>
                <a:buBlip>
                  <a:blip r:embed="rId3"/>
                </a:buBlip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70000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</a:rPr>
                <a:t>1</a:t>
              </a:r>
            </a:p>
          </p:txBody>
        </p:sp>
      </p:grpSp>
      <p:grpSp>
        <p:nvGrpSpPr>
          <p:cNvPr id="16388" name="Group 33"/>
          <p:cNvGrpSpPr>
            <a:grpSpLocks/>
          </p:cNvGrpSpPr>
          <p:nvPr/>
        </p:nvGrpSpPr>
        <p:grpSpPr bwMode="auto">
          <a:xfrm>
            <a:off x="838200" y="3581400"/>
            <a:ext cx="7392988" cy="2514600"/>
            <a:chOff x="528" y="2256"/>
            <a:chExt cx="4657" cy="1584"/>
          </a:xfrm>
        </p:grpSpPr>
        <p:sp>
          <p:nvSpPr>
            <p:cNvPr id="16389" name="Rectangle 12"/>
            <p:cNvSpPr>
              <a:spLocks noChangeArrowheads="1"/>
            </p:cNvSpPr>
            <p:nvPr/>
          </p:nvSpPr>
          <p:spPr bwMode="auto">
            <a:xfrm>
              <a:off x="864" y="2876"/>
              <a:ext cx="1008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90000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80000"/>
                <a:buBlip>
                  <a:blip r:embed="rId3"/>
                </a:buBlip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70000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</a:rPr>
                <a:t>Dosen</a:t>
              </a:r>
            </a:p>
          </p:txBody>
        </p:sp>
        <p:sp>
          <p:nvSpPr>
            <p:cNvPr id="16390" name="Rectangle 13"/>
            <p:cNvSpPr>
              <a:spLocks noChangeArrowheads="1"/>
            </p:cNvSpPr>
            <p:nvPr/>
          </p:nvSpPr>
          <p:spPr bwMode="auto">
            <a:xfrm>
              <a:off x="4281" y="2876"/>
              <a:ext cx="903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90000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80000"/>
                <a:buBlip>
                  <a:blip r:embed="rId3"/>
                </a:buBlip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70000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</a:rPr>
                <a:t>Jurusan</a:t>
              </a:r>
            </a:p>
          </p:txBody>
        </p:sp>
        <p:sp>
          <p:nvSpPr>
            <p:cNvPr id="16391" name="AutoShape 14"/>
            <p:cNvSpPr>
              <a:spLocks noChangeArrowheads="1"/>
            </p:cNvSpPr>
            <p:nvPr/>
          </p:nvSpPr>
          <p:spPr bwMode="auto">
            <a:xfrm>
              <a:off x="2466" y="2736"/>
              <a:ext cx="1248" cy="624"/>
            </a:xfrm>
            <a:prstGeom prst="diamond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90000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80000"/>
                <a:buBlip>
                  <a:blip r:embed="rId3"/>
                </a:buBlip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70000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000">
                  <a:latin typeface="Times New Roman" panose="02020603050405020304" pitchFamily="18" charset="0"/>
                </a:rPr>
                <a:t>Mengepalai</a:t>
              </a:r>
            </a:p>
          </p:txBody>
        </p:sp>
        <p:sp>
          <p:nvSpPr>
            <p:cNvPr id="16392" name="Line 15"/>
            <p:cNvSpPr>
              <a:spLocks noChangeShapeType="1"/>
            </p:cNvSpPr>
            <p:nvPr/>
          </p:nvSpPr>
          <p:spPr bwMode="auto">
            <a:xfrm>
              <a:off x="1883" y="3046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393" name="Line 16"/>
            <p:cNvSpPr>
              <a:spLocks noChangeShapeType="1"/>
            </p:cNvSpPr>
            <p:nvPr/>
          </p:nvSpPr>
          <p:spPr bwMode="auto">
            <a:xfrm>
              <a:off x="3707" y="3046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394" name="Text Box 17"/>
            <p:cNvSpPr txBox="1">
              <a:spLocks noChangeArrowheads="1"/>
            </p:cNvSpPr>
            <p:nvPr/>
          </p:nvSpPr>
          <p:spPr bwMode="auto">
            <a:xfrm>
              <a:off x="1852" y="2795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SzPct val="90000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80000"/>
                <a:buBlip>
                  <a:blip r:embed="rId3"/>
                </a:buBlip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70000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6395" name="Text Box 18"/>
            <p:cNvSpPr txBox="1">
              <a:spLocks noChangeArrowheads="1"/>
            </p:cNvSpPr>
            <p:nvPr/>
          </p:nvSpPr>
          <p:spPr bwMode="auto">
            <a:xfrm>
              <a:off x="4114" y="2802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SzPct val="90000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80000"/>
                <a:buBlip>
                  <a:blip r:embed="rId3"/>
                </a:buBlip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70000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6396" name="Oval 19"/>
            <p:cNvSpPr>
              <a:spLocks noChangeArrowheads="1"/>
            </p:cNvSpPr>
            <p:nvPr/>
          </p:nvSpPr>
          <p:spPr bwMode="auto">
            <a:xfrm>
              <a:off x="960" y="2337"/>
              <a:ext cx="76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90000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80000"/>
                <a:buBlip>
                  <a:blip r:embed="rId3"/>
                </a:buBlip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70000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000" u="sng">
                  <a:latin typeface="Times New Roman" panose="02020603050405020304" pitchFamily="18" charset="0"/>
                </a:rPr>
                <a:t>Kd_dos</a:t>
              </a:r>
            </a:p>
          </p:txBody>
        </p:sp>
        <p:sp>
          <p:nvSpPr>
            <p:cNvPr id="16397" name="Oval 20"/>
            <p:cNvSpPr>
              <a:spLocks noChangeArrowheads="1"/>
            </p:cNvSpPr>
            <p:nvPr/>
          </p:nvSpPr>
          <p:spPr bwMode="auto">
            <a:xfrm>
              <a:off x="2703" y="2256"/>
              <a:ext cx="76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90000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80000"/>
                <a:buBlip>
                  <a:blip r:embed="rId3"/>
                </a:buBlip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70000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000" u="sng">
                  <a:latin typeface="Times New Roman" panose="02020603050405020304" pitchFamily="18" charset="0"/>
                </a:rPr>
                <a:t>Kd_dos</a:t>
              </a:r>
            </a:p>
          </p:txBody>
        </p:sp>
        <p:sp>
          <p:nvSpPr>
            <p:cNvPr id="16398" name="Oval 21"/>
            <p:cNvSpPr>
              <a:spLocks noChangeArrowheads="1"/>
            </p:cNvSpPr>
            <p:nvPr/>
          </p:nvSpPr>
          <p:spPr bwMode="auto">
            <a:xfrm>
              <a:off x="528" y="3504"/>
              <a:ext cx="912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90000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80000"/>
                <a:buBlip>
                  <a:blip r:embed="rId3"/>
                </a:buBlip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70000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000">
                  <a:latin typeface="Times New Roman" panose="02020603050405020304" pitchFamily="18" charset="0"/>
                </a:rPr>
                <a:t>Alamat_dos</a:t>
              </a:r>
            </a:p>
          </p:txBody>
        </p:sp>
        <p:sp>
          <p:nvSpPr>
            <p:cNvPr id="16399" name="Oval 22"/>
            <p:cNvSpPr>
              <a:spLocks noChangeArrowheads="1"/>
            </p:cNvSpPr>
            <p:nvPr/>
          </p:nvSpPr>
          <p:spPr bwMode="auto">
            <a:xfrm>
              <a:off x="1584" y="3504"/>
              <a:ext cx="86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90000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80000"/>
                <a:buBlip>
                  <a:blip r:embed="rId3"/>
                </a:buBlip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70000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000">
                  <a:latin typeface="Times New Roman" panose="02020603050405020304" pitchFamily="18" charset="0"/>
                </a:rPr>
                <a:t>Nama_dos</a:t>
              </a:r>
            </a:p>
          </p:txBody>
        </p:sp>
        <p:sp>
          <p:nvSpPr>
            <p:cNvPr id="16400" name="Oval 23"/>
            <p:cNvSpPr>
              <a:spLocks noChangeArrowheads="1"/>
            </p:cNvSpPr>
            <p:nvPr/>
          </p:nvSpPr>
          <p:spPr bwMode="auto">
            <a:xfrm>
              <a:off x="2714" y="3552"/>
              <a:ext cx="76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90000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80000"/>
                <a:buBlip>
                  <a:blip r:embed="rId3"/>
                </a:buBlip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70000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000" u="sng">
                  <a:latin typeface="Times New Roman" panose="02020603050405020304" pitchFamily="18" charset="0"/>
                </a:rPr>
                <a:t>Kd_jur</a:t>
              </a:r>
            </a:p>
          </p:txBody>
        </p:sp>
        <p:sp>
          <p:nvSpPr>
            <p:cNvPr id="16401" name="Oval 24"/>
            <p:cNvSpPr>
              <a:spLocks noChangeArrowheads="1"/>
            </p:cNvSpPr>
            <p:nvPr/>
          </p:nvSpPr>
          <p:spPr bwMode="auto">
            <a:xfrm>
              <a:off x="4320" y="2400"/>
              <a:ext cx="76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90000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80000"/>
                <a:buBlip>
                  <a:blip r:embed="rId3"/>
                </a:buBlip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70000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000" u="sng">
                  <a:latin typeface="Times New Roman" panose="02020603050405020304" pitchFamily="18" charset="0"/>
                </a:rPr>
                <a:t>Kd_jur</a:t>
              </a:r>
            </a:p>
          </p:txBody>
        </p:sp>
        <p:sp>
          <p:nvSpPr>
            <p:cNvPr id="16402" name="Oval 25"/>
            <p:cNvSpPr>
              <a:spLocks noChangeArrowheads="1"/>
            </p:cNvSpPr>
            <p:nvPr/>
          </p:nvSpPr>
          <p:spPr bwMode="auto">
            <a:xfrm>
              <a:off x="4225" y="3552"/>
              <a:ext cx="960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90000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80000"/>
                <a:buBlip>
                  <a:blip r:embed="rId3"/>
                </a:buBlip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70000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000">
                  <a:latin typeface="Times New Roman" panose="02020603050405020304" pitchFamily="18" charset="0"/>
                </a:rPr>
                <a:t>Nama_jur</a:t>
              </a:r>
            </a:p>
          </p:txBody>
        </p:sp>
        <p:sp>
          <p:nvSpPr>
            <p:cNvPr id="16403" name="Line 26"/>
            <p:cNvSpPr>
              <a:spLocks noChangeShapeType="1"/>
            </p:cNvSpPr>
            <p:nvPr/>
          </p:nvSpPr>
          <p:spPr bwMode="auto">
            <a:xfrm>
              <a:off x="1344" y="263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404" name="Line 27"/>
            <p:cNvSpPr>
              <a:spLocks noChangeShapeType="1"/>
            </p:cNvSpPr>
            <p:nvPr/>
          </p:nvSpPr>
          <p:spPr bwMode="auto">
            <a:xfrm flipV="1">
              <a:off x="3087" y="25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405" name="Line 28"/>
            <p:cNvSpPr>
              <a:spLocks noChangeShapeType="1"/>
            </p:cNvSpPr>
            <p:nvPr/>
          </p:nvSpPr>
          <p:spPr bwMode="auto">
            <a:xfrm flipH="1">
              <a:off x="960" y="3216"/>
              <a:ext cx="38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406" name="Line 29"/>
            <p:cNvSpPr>
              <a:spLocks noChangeShapeType="1"/>
            </p:cNvSpPr>
            <p:nvPr/>
          </p:nvSpPr>
          <p:spPr bwMode="auto">
            <a:xfrm>
              <a:off x="1333" y="3216"/>
              <a:ext cx="62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407" name="Line 30"/>
            <p:cNvSpPr>
              <a:spLocks noChangeShapeType="1"/>
            </p:cNvSpPr>
            <p:nvPr/>
          </p:nvSpPr>
          <p:spPr bwMode="auto">
            <a:xfrm>
              <a:off x="3098" y="336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408" name="Line 31"/>
            <p:cNvSpPr>
              <a:spLocks noChangeShapeType="1"/>
            </p:cNvSpPr>
            <p:nvPr/>
          </p:nvSpPr>
          <p:spPr bwMode="auto">
            <a:xfrm>
              <a:off x="4704" y="268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409" name="Line 32"/>
            <p:cNvSpPr>
              <a:spLocks noChangeShapeType="1"/>
            </p:cNvSpPr>
            <p:nvPr/>
          </p:nvSpPr>
          <p:spPr bwMode="auto">
            <a:xfrm>
              <a:off x="4704" y="321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533400" y="685800"/>
            <a:ext cx="45751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AutoNum type="arabicPeriod" startAt="2"/>
            </a:pPr>
            <a:r>
              <a:rPr lang="en-US" altLang="en-US" sz="2400">
                <a:latin typeface="Times New Roman" panose="02020603050405020304" pitchFamily="18" charset="0"/>
              </a:rPr>
              <a:t>One to many ( 1 : M atau 1 : N )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	contoh :</a:t>
            </a:r>
          </a:p>
        </p:txBody>
      </p:sp>
      <p:grpSp>
        <p:nvGrpSpPr>
          <p:cNvPr id="17411" name="Group 33"/>
          <p:cNvGrpSpPr>
            <a:grpSpLocks/>
          </p:cNvGrpSpPr>
          <p:nvPr/>
        </p:nvGrpSpPr>
        <p:grpSpPr bwMode="auto">
          <a:xfrm>
            <a:off x="1143000" y="1828800"/>
            <a:ext cx="6858000" cy="990600"/>
            <a:chOff x="720" y="1056"/>
            <a:chExt cx="4320" cy="624"/>
          </a:xfrm>
        </p:grpSpPr>
        <p:sp>
          <p:nvSpPr>
            <p:cNvPr id="17434" name="Rectangle 4"/>
            <p:cNvSpPr>
              <a:spLocks noChangeArrowheads="1"/>
            </p:cNvSpPr>
            <p:nvPr/>
          </p:nvSpPr>
          <p:spPr bwMode="auto">
            <a:xfrm>
              <a:off x="720" y="1196"/>
              <a:ext cx="1008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90000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80000"/>
                <a:buBlip>
                  <a:blip r:embed="rId3"/>
                </a:buBlip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70000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</a:rPr>
                <a:t>Bapak</a:t>
              </a:r>
            </a:p>
          </p:txBody>
        </p:sp>
        <p:sp>
          <p:nvSpPr>
            <p:cNvPr id="17435" name="Rectangle 5"/>
            <p:cNvSpPr>
              <a:spLocks noChangeArrowheads="1"/>
            </p:cNvSpPr>
            <p:nvPr/>
          </p:nvSpPr>
          <p:spPr bwMode="auto">
            <a:xfrm>
              <a:off x="4137" y="1196"/>
              <a:ext cx="903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90000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80000"/>
                <a:buBlip>
                  <a:blip r:embed="rId3"/>
                </a:buBlip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70000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</a:rPr>
                <a:t>Anak</a:t>
              </a:r>
            </a:p>
          </p:txBody>
        </p:sp>
        <p:sp>
          <p:nvSpPr>
            <p:cNvPr id="17436" name="AutoShape 6"/>
            <p:cNvSpPr>
              <a:spLocks noChangeArrowheads="1"/>
            </p:cNvSpPr>
            <p:nvPr/>
          </p:nvSpPr>
          <p:spPr bwMode="auto">
            <a:xfrm>
              <a:off x="2322" y="1056"/>
              <a:ext cx="1248" cy="624"/>
            </a:xfrm>
            <a:prstGeom prst="diamond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90000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80000"/>
                <a:buBlip>
                  <a:blip r:embed="rId3"/>
                </a:buBlip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70000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</a:rPr>
                <a:t>Dipimpin</a:t>
              </a:r>
            </a:p>
          </p:txBody>
        </p:sp>
        <p:sp>
          <p:nvSpPr>
            <p:cNvPr id="17437" name="Line 7"/>
            <p:cNvSpPr>
              <a:spLocks noChangeShapeType="1"/>
            </p:cNvSpPr>
            <p:nvPr/>
          </p:nvSpPr>
          <p:spPr bwMode="auto">
            <a:xfrm>
              <a:off x="1739" y="1366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438" name="Line 8"/>
            <p:cNvSpPr>
              <a:spLocks noChangeShapeType="1"/>
            </p:cNvSpPr>
            <p:nvPr/>
          </p:nvSpPr>
          <p:spPr bwMode="auto">
            <a:xfrm>
              <a:off x="3563" y="1366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439" name="Text Box 9"/>
            <p:cNvSpPr txBox="1">
              <a:spLocks noChangeArrowheads="1"/>
            </p:cNvSpPr>
            <p:nvPr/>
          </p:nvSpPr>
          <p:spPr bwMode="auto">
            <a:xfrm>
              <a:off x="1708" y="1115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SzPct val="90000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80000"/>
                <a:buBlip>
                  <a:blip r:embed="rId3"/>
                </a:buBlip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70000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7440" name="Text Box 10"/>
            <p:cNvSpPr txBox="1">
              <a:spLocks noChangeArrowheads="1"/>
            </p:cNvSpPr>
            <p:nvPr/>
          </p:nvSpPr>
          <p:spPr bwMode="auto">
            <a:xfrm>
              <a:off x="3888" y="1122"/>
              <a:ext cx="28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SzPct val="90000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80000"/>
                <a:buBlip>
                  <a:blip r:embed="rId3"/>
                </a:buBlip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70000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</a:rPr>
                <a:t>M</a:t>
              </a:r>
            </a:p>
          </p:txBody>
        </p:sp>
      </p:grpSp>
      <p:grpSp>
        <p:nvGrpSpPr>
          <p:cNvPr id="17412" name="Group 34"/>
          <p:cNvGrpSpPr>
            <a:grpSpLocks/>
          </p:cNvGrpSpPr>
          <p:nvPr/>
        </p:nvGrpSpPr>
        <p:grpSpPr bwMode="auto">
          <a:xfrm>
            <a:off x="838200" y="3352800"/>
            <a:ext cx="7392988" cy="2514600"/>
            <a:chOff x="528" y="2112"/>
            <a:chExt cx="4657" cy="1584"/>
          </a:xfrm>
        </p:grpSpPr>
        <p:sp>
          <p:nvSpPr>
            <p:cNvPr id="17413" name="Rectangle 12"/>
            <p:cNvSpPr>
              <a:spLocks noChangeArrowheads="1"/>
            </p:cNvSpPr>
            <p:nvPr/>
          </p:nvSpPr>
          <p:spPr bwMode="auto">
            <a:xfrm>
              <a:off x="864" y="2732"/>
              <a:ext cx="1008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90000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80000"/>
                <a:buBlip>
                  <a:blip r:embed="rId3"/>
                </a:buBlip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70000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</a:rPr>
                <a:t>Dosen</a:t>
              </a:r>
            </a:p>
          </p:txBody>
        </p:sp>
        <p:sp>
          <p:nvSpPr>
            <p:cNvPr id="17414" name="Rectangle 13"/>
            <p:cNvSpPr>
              <a:spLocks noChangeArrowheads="1"/>
            </p:cNvSpPr>
            <p:nvPr/>
          </p:nvSpPr>
          <p:spPr bwMode="auto">
            <a:xfrm>
              <a:off x="4281" y="2732"/>
              <a:ext cx="903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90000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80000"/>
                <a:buBlip>
                  <a:blip r:embed="rId3"/>
                </a:buBlip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70000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</a:rPr>
                <a:t>Kuliah</a:t>
              </a:r>
            </a:p>
          </p:txBody>
        </p:sp>
        <p:sp>
          <p:nvSpPr>
            <p:cNvPr id="17415" name="AutoShape 14"/>
            <p:cNvSpPr>
              <a:spLocks noChangeArrowheads="1"/>
            </p:cNvSpPr>
            <p:nvPr/>
          </p:nvSpPr>
          <p:spPr bwMode="auto">
            <a:xfrm>
              <a:off x="2466" y="2592"/>
              <a:ext cx="1248" cy="624"/>
            </a:xfrm>
            <a:prstGeom prst="diamond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90000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80000"/>
                <a:buBlip>
                  <a:blip r:embed="rId3"/>
                </a:buBlip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70000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000">
                  <a:latin typeface="Times New Roman" panose="02020603050405020304" pitchFamily="18" charset="0"/>
                </a:rPr>
                <a:t>Mengajar</a:t>
              </a:r>
            </a:p>
          </p:txBody>
        </p:sp>
        <p:sp>
          <p:nvSpPr>
            <p:cNvPr id="17416" name="Line 15"/>
            <p:cNvSpPr>
              <a:spLocks noChangeShapeType="1"/>
            </p:cNvSpPr>
            <p:nvPr/>
          </p:nvSpPr>
          <p:spPr bwMode="auto">
            <a:xfrm>
              <a:off x="1883" y="2902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417" name="Line 16"/>
            <p:cNvSpPr>
              <a:spLocks noChangeShapeType="1"/>
            </p:cNvSpPr>
            <p:nvPr/>
          </p:nvSpPr>
          <p:spPr bwMode="auto">
            <a:xfrm>
              <a:off x="3707" y="2902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418" name="Text Box 17"/>
            <p:cNvSpPr txBox="1">
              <a:spLocks noChangeArrowheads="1"/>
            </p:cNvSpPr>
            <p:nvPr/>
          </p:nvSpPr>
          <p:spPr bwMode="auto">
            <a:xfrm>
              <a:off x="1852" y="2651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SzPct val="90000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80000"/>
                <a:buBlip>
                  <a:blip r:embed="rId3"/>
                </a:buBlip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70000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7419" name="Text Box 18"/>
            <p:cNvSpPr txBox="1">
              <a:spLocks noChangeArrowheads="1"/>
            </p:cNvSpPr>
            <p:nvPr/>
          </p:nvSpPr>
          <p:spPr bwMode="auto">
            <a:xfrm>
              <a:off x="4032" y="2658"/>
              <a:ext cx="28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SzPct val="90000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80000"/>
                <a:buBlip>
                  <a:blip r:embed="rId3"/>
                </a:buBlip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70000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</a:rPr>
                <a:t>M</a:t>
              </a:r>
            </a:p>
          </p:txBody>
        </p:sp>
        <p:sp>
          <p:nvSpPr>
            <p:cNvPr id="17420" name="Oval 19"/>
            <p:cNvSpPr>
              <a:spLocks noChangeArrowheads="1"/>
            </p:cNvSpPr>
            <p:nvPr/>
          </p:nvSpPr>
          <p:spPr bwMode="auto">
            <a:xfrm>
              <a:off x="960" y="2193"/>
              <a:ext cx="76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90000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80000"/>
                <a:buBlip>
                  <a:blip r:embed="rId3"/>
                </a:buBlip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70000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000" u="sng">
                  <a:latin typeface="Times New Roman" panose="02020603050405020304" pitchFamily="18" charset="0"/>
                </a:rPr>
                <a:t>Kd_dos</a:t>
              </a:r>
            </a:p>
          </p:txBody>
        </p:sp>
        <p:sp>
          <p:nvSpPr>
            <p:cNvPr id="17421" name="Oval 20"/>
            <p:cNvSpPr>
              <a:spLocks noChangeArrowheads="1"/>
            </p:cNvSpPr>
            <p:nvPr/>
          </p:nvSpPr>
          <p:spPr bwMode="auto">
            <a:xfrm>
              <a:off x="2703" y="2112"/>
              <a:ext cx="76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90000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80000"/>
                <a:buBlip>
                  <a:blip r:embed="rId3"/>
                </a:buBlip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70000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000" u="sng">
                  <a:latin typeface="Times New Roman" panose="02020603050405020304" pitchFamily="18" charset="0"/>
                </a:rPr>
                <a:t>Kd_dos</a:t>
              </a:r>
            </a:p>
          </p:txBody>
        </p:sp>
        <p:sp>
          <p:nvSpPr>
            <p:cNvPr id="17422" name="Oval 21"/>
            <p:cNvSpPr>
              <a:spLocks noChangeArrowheads="1"/>
            </p:cNvSpPr>
            <p:nvPr/>
          </p:nvSpPr>
          <p:spPr bwMode="auto">
            <a:xfrm>
              <a:off x="528" y="3360"/>
              <a:ext cx="912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90000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80000"/>
                <a:buBlip>
                  <a:blip r:embed="rId3"/>
                </a:buBlip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70000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000">
                  <a:latin typeface="Times New Roman" panose="02020603050405020304" pitchFamily="18" charset="0"/>
                </a:rPr>
                <a:t>Alamat_dos</a:t>
              </a:r>
            </a:p>
          </p:txBody>
        </p:sp>
        <p:sp>
          <p:nvSpPr>
            <p:cNvPr id="17423" name="Oval 22"/>
            <p:cNvSpPr>
              <a:spLocks noChangeArrowheads="1"/>
            </p:cNvSpPr>
            <p:nvPr/>
          </p:nvSpPr>
          <p:spPr bwMode="auto">
            <a:xfrm>
              <a:off x="1584" y="3360"/>
              <a:ext cx="86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90000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80000"/>
                <a:buBlip>
                  <a:blip r:embed="rId3"/>
                </a:buBlip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70000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000">
                  <a:latin typeface="Times New Roman" panose="02020603050405020304" pitchFamily="18" charset="0"/>
                </a:rPr>
                <a:t>Nama_dos</a:t>
              </a:r>
            </a:p>
          </p:txBody>
        </p:sp>
        <p:sp>
          <p:nvSpPr>
            <p:cNvPr id="17424" name="Oval 23"/>
            <p:cNvSpPr>
              <a:spLocks noChangeArrowheads="1"/>
            </p:cNvSpPr>
            <p:nvPr/>
          </p:nvSpPr>
          <p:spPr bwMode="auto">
            <a:xfrm>
              <a:off x="2714" y="3408"/>
              <a:ext cx="76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90000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80000"/>
                <a:buBlip>
                  <a:blip r:embed="rId3"/>
                </a:buBlip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70000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000" u="sng">
                  <a:latin typeface="Times New Roman" panose="02020603050405020304" pitchFamily="18" charset="0"/>
                </a:rPr>
                <a:t>Kd_jur</a:t>
              </a:r>
            </a:p>
          </p:txBody>
        </p:sp>
        <p:sp>
          <p:nvSpPr>
            <p:cNvPr id="17425" name="Oval 24"/>
            <p:cNvSpPr>
              <a:spLocks noChangeArrowheads="1"/>
            </p:cNvSpPr>
            <p:nvPr/>
          </p:nvSpPr>
          <p:spPr bwMode="auto">
            <a:xfrm>
              <a:off x="4320" y="2256"/>
              <a:ext cx="76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90000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80000"/>
                <a:buBlip>
                  <a:blip r:embed="rId3"/>
                </a:buBlip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70000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000" u="sng">
                  <a:latin typeface="Times New Roman" panose="02020603050405020304" pitchFamily="18" charset="0"/>
                </a:rPr>
                <a:t>Kd_jur</a:t>
              </a:r>
            </a:p>
          </p:txBody>
        </p:sp>
        <p:sp>
          <p:nvSpPr>
            <p:cNvPr id="17426" name="Oval 25"/>
            <p:cNvSpPr>
              <a:spLocks noChangeArrowheads="1"/>
            </p:cNvSpPr>
            <p:nvPr/>
          </p:nvSpPr>
          <p:spPr bwMode="auto">
            <a:xfrm>
              <a:off x="4225" y="3408"/>
              <a:ext cx="960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90000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80000"/>
                <a:buBlip>
                  <a:blip r:embed="rId3"/>
                </a:buBlip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70000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000">
                  <a:latin typeface="Times New Roman" panose="02020603050405020304" pitchFamily="18" charset="0"/>
                </a:rPr>
                <a:t>Nama_jur</a:t>
              </a:r>
            </a:p>
          </p:txBody>
        </p:sp>
        <p:sp>
          <p:nvSpPr>
            <p:cNvPr id="17427" name="Line 26"/>
            <p:cNvSpPr>
              <a:spLocks noChangeShapeType="1"/>
            </p:cNvSpPr>
            <p:nvPr/>
          </p:nvSpPr>
          <p:spPr bwMode="auto">
            <a:xfrm>
              <a:off x="1344" y="249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428" name="Line 27"/>
            <p:cNvSpPr>
              <a:spLocks noChangeShapeType="1"/>
            </p:cNvSpPr>
            <p:nvPr/>
          </p:nvSpPr>
          <p:spPr bwMode="auto">
            <a:xfrm flipV="1">
              <a:off x="3087" y="240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429" name="Line 28"/>
            <p:cNvSpPr>
              <a:spLocks noChangeShapeType="1"/>
            </p:cNvSpPr>
            <p:nvPr/>
          </p:nvSpPr>
          <p:spPr bwMode="auto">
            <a:xfrm flipH="1">
              <a:off x="960" y="3072"/>
              <a:ext cx="38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430" name="Line 29"/>
            <p:cNvSpPr>
              <a:spLocks noChangeShapeType="1"/>
            </p:cNvSpPr>
            <p:nvPr/>
          </p:nvSpPr>
          <p:spPr bwMode="auto">
            <a:xfrm>
              <a:off x="1333" y="3072"/>
              <a:ext cx="62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431" name="Line 30"/>
            <p:cNvSpPr>
              <a:spLocks noChangeShapeType="1"/>
            </p:cNvSpPr>
            <p:nvPr/>
          </p:nvSpPr>
          <p:spPr bwMode="auto">
            <a:xfrm>
              <a:off x="3098" y="32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432" name="Line 31"/>
            <p:cNvSpPr>
              <a:spLocks noChangeShapeType="1"/>
            </p:cNvSpPr>
            <p:nvPr/>
          </p:nvSpPr>
          <p:spPr bwMode="auto">
            <a:xfrm>
              <a:off x="4704" y="25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433" name="Line 32"/>
            <p:cNvSpPr>
              <a:spLocks noChangeShapeType="1"/>
            </p:cNvSpPr>
            <p:nvPr/>
          </p:nvSpPr>
          <p:spPr bwMode="auto">
            <a:xfrm>
              <a:off x="4704" y="307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0" y="685800"/>
            <a:ext cx="9144000" cy="5943600"/>
          </a:xfrm>
        </p:spPr>
        <p:txBody>
          <a:bodyPr>
            <a:normAutofit/>
          </a:bodyPr>
          <a:lstStyle/>
          <a:p>
            <a:pPr marL="533400" indent="-533400" algn="just">
              <a:lnSpc>
                <a:spcPct val="90000"/>
              </a:lnSpc>
              <a:buFontTx/>
              <a:buNone/>
              <a:defRPr/>
            </a:pPr>
            <a:r>
              <a:rPr lang="id-ID" sz="2400" dirty="0" smtClean="0"/>
              <a:t>Terdapat 4 komponen pokok dari system database:</a:t>
            </a:r>
          </a:p>
          <a:p>
            <a:pPr marL="533400" indent="-533400" algn="just">
              <a:lnSpc>
                <a:spcPct val="90000"/>
              </a:lnSpc>
              <a:buFontTx/>
              <a:buNone/>
              <a:defRPr/>
            </a:pPr>
            <a:r>
              <a:rPr lang="id-ID" sz="2400" b="1" dirty="0" smtClean="0"/>
              <a:t>1.  DATA,</a:t>
            </a:r>
            <a:r>
              <a:rPr lang="id-ID" sz="2400" dirty="0" smtClean="0"/>
              <a:t> dengan ciri-ciri :</a:t>
            </a:r>
          </a:p>
          <a:p>
            <a:pPr marL="914400" lvl="1" indent="-457200" algn="just">
              <a:lnSpc>
                <a:spcPct val="90000"/>
              </a:lnSpc>
              <a:buFont typeface="+mj-lt"/>
              <a:buAutoNum type="arabicPeriod"/>
              <a:defRPr/>
            </a:pPr>
            <a:r>
              <a:rPr lang="id-ID" sz="2400" dirty="0" smtClean="0"/>
              <a:t>Data disimpan secara terintegrasi (</a:t>
            </a:r>
            <a:r>
              <a:rPr lang="en-US" sz="2400" i="1" dirty="0" smtClean="0"/>
              <a:t>I</a:t>
            </a:r>
            <a:r>
              <a:rPr lang="id-ID" sz="2400" i="1" dirty="0" smtClean="0"/>
              <a:t>ntegrated</a:t>
            </a:r>
            <a:r>
              <a:rPr lang="id-ID" sz="2400" dirty="0" smtClean="0"/>
              <a:t>)</a:t>
            </a:r>
            <a:endParaRPr lang="en-US" sz="2400" dirty="0" smtClean="0"/>
          </a:p>
          <a:p>
            <a:pPr marL="914400" lvl="1" indent="-457200" algn="just">
              <a:lnSpc>
                <a:spcPct val="90000"/>
              </a:lnSpc>
              <a:buFontTx/>
              <a:buNone/>
              <a:defRPr/>
            </a:pPr>
            <a:r>
              <a:rPr lang="en-US" sz="2400" dirty="0" smtClean="0"/>
              <a:t>	</a:t>
            </a:r>
            <a:r>
              <a:rPr lang="en-US" sz="2400" dirty="0" err="1" smtClean="0"/>
              <a:t>Terintegrated</a:t>
            </a:r>
            <a:r>
              <a:rPr lang="en-US" sz="2400" dirty="0" smtClean="0"/>
              <a:t> </a:t>
            </a:r>
            <a:r>
              <a:rPr lang="en-US" sz="2400" dirty="0" err="1" smtClean="0"/>
              <a:t>yaitu</a:t>
            </a:r>
            <a:r>
              <a:rPr lang="en-US" sz="2400" dirty="0" smtClean="0"/>
              <a:t> Database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kumpulan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berbagai</a:t>
            </a:r>
            <a:r>
              <a:rPr lang="en-US" sz="2400" dirty="0" smtClean="0"/>
              <a:t> </a:t>
            </a:r>
            <a:r>
              <a:rPr lang="en-US" sz="2400" dirty="0" err="1" smtClean="0"/>
              <a:t>macam</a:t>
            </a:r>
            <a:r>
              <a:rPr lang="en-US" sz="2400" dirty="0" smtClean="0"/>
              <a:t> file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aplikasi-aplikasi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berbeda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disusun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cara</a:t>
            </a:r>
            <a:r>
              <a:rPr lang="en-US" sz="2400" dirty="0" smtClean="0"/>
              <a:t> </a:t>
            </a:r>
            <a:r>
              <a:rPr lang="en-US" sz="2400" dirty="0" err="1" smtClean="0"/>
              <a:t>menghilangkan</a:t>
            </a:r>
            <a:r>
              <a:rPr lang="en-US" sz="2400" dirty="0" smtClean="0"/>
              <a:t> </a:t>
            </a:r>
            <a:r>
              <a:rPr lang="en-US" sz="2400" dirty="0" err="1" smtClean="0"/>
              <a:t>bagian-bagian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rangkap</a:t>
            </a:r>
            <a:r>
              <a:rPr lang="en-US" sz="2400" dirty="0" smtClean="0"/>
              <a:t> (</a:t>
            </a:r>
            <a:r>
              <a:rPr lang="en-US" sz="2400" i="1" dirty="0" smtClean="0"/>
              <a:t>redundant</a:t>
            </a:r>
            <a:r>
              <a:rPr lang="en-US" sz="2400" dirty="0" smtClean="0"/>
              <a:t>)</a:t>
            </a:r>
          </a:p>
          <a:p>
            <a:pPr marL="914400" lvl="1" indent="-457200" algn="just">
              <a:lnSpc>
                <a:spcPct val="90000"/>
              </a:lnSpc>
              <a:buFontTx/>
              <a:buNone/>
              <a:defRPr/>
            </a:pPr>
            <a:r>
              <a:rPr lang="en-US" sz="2400" dirty="0" smtClean="0"/>
              <a:t>2. </a:t>
            </a:r>
            <a:r>
              <a:rPr lang="id-ID" sz="2400" dirty="0" smtClean="0"/>
              <a:t>Data dapat dipakai secara bersama-sama(</a:t>
            </a:r>
            <a:r>
              <a:rPr lang="id-ID" sz="2400" i="1" dirty="0" smtClean="0"/>
              <a:t>shared</a:t>
            </a:r>
            <a:r>
              <a:rPr lang="id-ID" sz="2400" dirty="0" smtClean="0"/>
              <a:t>)</a:t>
            </a:r>
            <a:endParaRPr lang="en-US" sz="2400" dirty="0" smtClean="0"/>
          </a:p>
          <a:p>
            <a:pPr marL="914400" lvl="1" indent="-457200" algn="just">
              <a:lnSpc>
                <a:spcPct val="90000"/>
              </a:lnSpc>
              <a:buFontTx/>
              <a:buNone/>
              <a:defRPr/>
            </a:pPr>
            <a:r>
              <a:rPr lang="en-US" sz="2400" dirty="0" smtClean="0"/>
              <a:t>	</a:t>
            </a:r>
            <a:r>
              <a:rPr lang="id-ID" sz="2400" dirty="0" smtClean="0"/>
              <a:t>Shared yaitu Masing-masing bagian dari database dapat diakses oleh pemakai dalam waktu yang bersamaan, untuk aplikasi yang berbeda.</a:t>
            </a:r>
          </a:p>
          <a:p>
            <a:pPr marL="360363" lvl="1" indent="-360363" algn="just">
              <a:lnSpc>
                <a:spcPct val="90000"/>
              </a:lnSpc>
              <a:buFont typeface="+mj-lt"/>
              <a:buAutoNum type="arabicPeriod" startAt="2"/>
              <a:defRPr/>
            </a:pPr>
            <a:r>
              <a:rPr lang="en-US" b="1" dirty="0" err="1" smtClean="0"/>
              <a:t>Perangkat</a:t>
            </a:r>
            <a:r>
              <a:rPr lang="en-US" b="1" dirty="0" smtClean="0"/>
              <a:t> </a:t>
            </a:r>
            <a:r>
              <a:rPr lang="en-US" b="1" dirty="0" err="1" smtClean="0"/>
              <a:t>Keras</a:t>
            </a:r>
            <a:r>
              <a:rPr lang="en-US" b="1" dirty="0" smtClean="0"/>
              <a:t> (HARDWARE)</a:t>
            </a:r>
            <a:endParaRPr lang="id-ID" b="1" dirty="0" smtClean="0"/>
          </a:p>
          <a:p>
            <a:pPr marL="360363" lvl="1" indent="-360363" algn="just">
              <a:lnSpc>
                <a:spcPct val="90000"/>
              </a:lnSpc>
              <a:buFont typeface="+mj-lt"/>
              <a:buAutoNum type="arabicPeriod" startAt="2"/>
              <a:defRPr/>
            </a:pPr>
            <a:r>
              <a:rPr lang="en-US" b="1" dirty="0" err="1" smtClean="0"/>
              <a:t>Perangkat</a:t>
            </a:r>
            <a:r>
              <a:rPr lang="en-US" b="1" dirty="0" smtClean="0"/>
              <a:t> </a:t>
            </a:r>
            <a:r>
              <a:rPr lang="id-ID" b="1" dirty="0" smtClean="0"/>
              <a:t>Lunak</a:t>
            </a:r>
            <a:r>
              <a:rPr lang="en-US" b="1" dirty="0" smtClean="0"/>
              <a:t> (</a:t>
            </a:r>
            <a:r>
              <a:rPr lang="id-ID" b="1" dirty="0" smtClean="0"/>
              <a:t>SOFTWARE</a:t>
            </a:r>
            <a:r>
              <a:rPr lang="en-US" b="1" dirty="0" smtClean="0"/>
              <a:t>)</a:t>
            </a:r>
            <a:endParaRPr lang="id-ID" b="1" dirty="0" smtClean="0"/>
          </a:p>
          <a:p>
            <a:pPr marL="360363" lvl="1" indent="-360363" algn="just">
              <a:lnSpc>
                <a:spcPct val="90000"/>
              </a:lnSpc>
              <a:buFont typeface="+mj-lt"/>
              <a:buAutoNum type="arabicPeriod" startAt="2"/>
              <a:defRPr/>
            </a:pPr>
            <a:r>
              <a:rPr lang="id-ID" sz="2400" b="1" dirty="0" smtClean="0"/>
              <a:t>Pemakai (USER) </a:t>
            </a:r>
            <a:endParaRPr lang="en-US" sz="2400" dirty="0" smtClean="0"/>
          </a:p>
          <a:p>
            <a:pPr marL="914400" lvl="1" indent="-457200" algn="just">
              <a:lnSpc>
                <a:spcPct val="90000"/>
              </a:lnSpc>
              <a:buFontTx/>
              <a:buNone/>
              <a:defRPr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64567707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441325" y="930275"/>
            <a:ext cx="49657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AutoNum type="arabicPeriod" startAt="3"/>
            </a:pPr>
            <a:r>
              <a:rPr lang="en-US" altLang="en-US" sz="2400">
                <a:latin typeface="Times New Roman" panose="02020603050405020304" pitchFamily="18" charset="0"/>
              </a:rPr>
              <a:t>Many to many ( M : M atau N : N )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	contoh :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	</a:t>
            </a:r>
          </a:p>
        </p:txBody>
      </p:sp>
      <p:grpSp>
        <p:nvGrpSpPr>
          <p:cNvPr id="18435" name="Group 26"/>
          <p:cNvGrpSpPr>
            <a:grpSpLocks/>
          </p:cNvGrpSpPr>
          <p:nvPr/>
        </p:nvGrpSpPr>
        <p:grpSpPr bwMode="auto">
          <a:xfrm>
            <a:off x="914400" y="2362200"/>
            <a:ext cx="7543800" cy="2514600"/>
            <a:chOff x="576" y="1104"/>
            <a:chExt cx="4752" cy="1584"/>
          </a:xfrm>
        </p:grpSpPr>
        <p:sp>
          <p:nvSpPr>
            <p:cNvPr id="18436" name="Rectangle 4"/>
            <p:cNvSpPr>
              <a:spLocks noChangeArrowheads="1"/>
            </p:cNvSpPr>
            <p:nvPr/>
          </p:nvSpPr>
          <p:spPr bwMode="auto">
            <a:xfrm>
              <a:off x="1007" y="1724"/>
              <a:ext cx="1008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90000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80000"/>
                <a:buBlip>
                  <a:blip r:embed="rId3"/>
                </a:buBlip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70000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</a:rPr>
                <a:t>Mahasiswa</a:t>
              </a:r>
            </a:p>
          </p:txBody>
        </p:sp>
        <p:sp>
          <p:nvSpPr>
            <p:cNvPr id="18437" name="Rectangle 5"/>
            <p:cNvSpPr>
              <a:spLocks noChangeArrowheads="1"/>
            </p:cNvSpPr>
            <p:nvPr/>
          </p:nvSpPr>
          <p:spPr bwMode="auto">
            <a:xfrm>
              <a:off x="4424" y="1724"/>
              <a:ext cx="903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90000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80000"/>
                <a:buBlip>
                  <a:blip r:embed="rId3"/>
                </a:buBlip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70000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</a:rPr>
                <a:t>Kuliah</a:t>
              </a:r>
            </a:p>
          </p:txBody>
        </p:sp>
        <p:sp>
          <p:nvSpPr>
            <p:cNvPr id="18438" name="AutoShape 6"/>
            <p:cNvSpPr>
              <a:spLocks noChangeArrowheads="1"/>
            </p:cNvSpPr>
            <p:nvPr/>
          </p:nvSpPr>
          <p:spPr bwMode="auto">
            <a:xfrm>
              <a:off x="2609" y="1584"/>
              <a:ext cx="1248" cy="624"/>
            </a:xfrm>
            <a:prstGeom prst="diamond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90000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80000"/>
                <a:buBlip>
                  <a:blip r:embed="rId3"/>
                </a:buBlip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70000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000">
                  <a:latin typeface="Times New Roman" panose="02020603050405020304" pitchFamily="18" charset="0"/>
                </a:rPr>
                <a:t>Mengajar</a:t>
              </a:r>
            </a:p>
          </p:txBody>
        </p:sp>
        <p:sp>
          <p:nvSpPr>
            <p:cNvPr id="18439" name="Line 7"/>
            <p:cNvSpPr>
              <a:spLocks noChangeShapeType="1"/>
            </p:cNvSpPr>
            <p:nvPr/>
          </p:nvSpPr>
          <p:spPr bwMode="auto">
            <a:xfrm>
              <a:off x="2026" y="1894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40" name="Line 8"/>
            <p:cNvSpPr>
              <a:spLocks noChangeShapeType="1"/>
            </p:cNvSpPr>
            <p:nvPr/>
          </p:nvSpPr>
          <p:spPr bwMode="auto">
            <a:xfrm>
              <a:off x="3850" y="1894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41" name="Text Box 9"/>
            <p:cNvSpPr txBox="1">
              <a:spLocks noChangeArrowheads="1"/>
            </p:cNvSpPr>
            <p:nvPr/>
          </p:nvSpPr>
          <p:spPr bwMode="auto">
            <a:xfrm>
              <a:off x="1995" y="1643"/>
              <a:ext cx="28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SzPct val="90000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80000"/>
                <a:buBlip>
                  <a:blip r:embed="rId3"/>
                </a:buBlip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70000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</a:rPr>
                <a:t>M</a:t>
              </a:r>
            </a:p>
          </p:txBody>
        </p:sp>
        <p:sp>
          <p:nvSpPr>
            <p:cNvPr id="18442" name="Text Box 10"/>
            <p:cNvSpPr txBox="1">
              <a:spLocks noChangeArrowheads="1"/>
            </p:cNvSpPr>
            <p:nvPr/>
          </p:nvSpPr>
          <p:spPr bwMode="auto">
            <a:xfrm>
              <a:off x="4175" y="1650"/>
              <a:ext cx="28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SzPct val="90000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80000"/>
                <a:buBlip>
                  <a:blip r:embed="rId3"/>
                </a:buBlip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70000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</a:rPr>
                <a:t>M</a:t>
              </a:r>
            </a:p>
          </p:txBody>
        </p:sp>
        <p:sp>
          <p:nvSpPr>
            <p:cNvPr id="18443" name="Oval 11"/>
            <p:cNvSpPr>
              <a:spLocks noChangeArrowheads="1"/>
            </p:cNvSpPr>
            <p:nvPr/>
          </p:nvSpPr>
          <p:spPr bwMode="auto">
            <a:xfrm>
              <a:off x="1103" y="1185"/>
              <a:ext cx="76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90000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80000"/>
                <a:buBlip>
                  <a:blip r:embed="rId3"/>
                </a:buBlip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70000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000" u="sng">
                  <a:latin typeface="Times New Roman" panose="02020603050405020304" pitchFamily="18" charset="0"/>
                </a:rPr>
                <a:t>NPM</a:t>
              </a:r>
            </a:p>
          </p:txBody>
        </p:sp>
        <p:sp>
          <p:nvSpPr>
            <p:cNvPr id="18444" name="Oval 12"/>
            <p:cNvSpPr>
              <a:spLocks noChangeArrowheads="1"/>
            </p:cNvSpPr>
            <p:nvPr/>
          </p:nvSpPr>
          <p:spPr bwMode="auto">
            <a:xfrm>
              <a:off x="2846" y="1104"/>
              <a:ext cx="76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90000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80000"/>
                <a:buBlip>
                  <a:blip r:embed="rId3"/>
                </a:buBlip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70000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000" u="sng">
                  <a:latin typeface="Times New Roman" panose="02020603050405020304" pitchFamily="18" charset="0"/>
                </a:rPr>
                <a:t>NPM</a:t>
              </a:r>
            </a:p>
          </p:txBody>
        </p:sp>
        <p:sp>
          <p:nvSpPr>
            <p:cNvPr id="18445" name="Oval 13"/>
            <p:cNvSpPr>
              <a:spLocks noChangeArrowheads="1"/>
            </p:cNvSpPr>
            <p:nvPr/>
          </p:nvSpPr>
          <p:spPr bwMode="auto">
            <a:xfrm>
              <a:off x="576" y="2352"/>
              <a:ext cx="1007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90000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80000"/>
                <a:buBlip>
                  <a:blip r:embed="rId3"/>
                </a:buBlip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70000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000">
                  <a:latin typeface="Times New Roman" panose="02020603050405020304" pitchFamily="18" charset="0"/>
                </a:rPr>
                <a:t>Alamat_mhs</a:t>
              </a:r>
            </a:p>
          </p:txBody>
        </p:sp>
        <p:sp>
          <p:nvSpPr>
            <p:cNvPr id="18446" name="Oval 14"/>
            <p:cNvSpPr>
              <a:spLocks noChangeArrowheads="1"/>
            </p:cNvSpPr>
            <p:nvPr/>
          </p:nvSpPr>
          <p:spPr bwMode="auto">
            <a:xfrm>
              <a:off x="1727" y="2352"/>
              <a:ext cx="961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90000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80000"/>
                <a:buBlip>
                  <a:blip r:embed="rId3"/>
                </a:buBlip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70000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000">
                  <a:latin typeface="Times New Roman" panose="02020603050405020304" pitchFamily="18" charset="0"/>
                </a:rPr>
                <a:t>Nama_mhs</a:t>
              </a:r>
            </a:p>
          </p:txBody>
        </p:sp>
        <p:sp>
          <p:nvSpPr>
            <p:cNvPr id="18447" name="Oval 15"/>
            <p:cNvSpPr>
              <a:spLocks noChangeArrowheads="1"/>
            </p:cNvSpPr>
            <p:nvPr/>
          </p:nvSpPr>
          <p:spPr bwMode="auto">
            <a:xfrm>
              <a:off x="2857" y="2400"/>
              <a:ext cx="76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90000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80000"/>
                <a:buBlip>
                  <a:blip r:embed="rId3"/>
                </a:buBlip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70000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000" u="sng">
                  <a:latin typeface="Times New Roman" panose="02020603050405020304" pitchFamily="18" charset="0"/>
                </a:rPr>
                <a:t>Kd_kul</a:t>
              </a:r>
            </a:p>
          </p:txBody>
        </p:sp>
        <p:sp>
          <p:nvSpPr>
            <p:cNvPr id="18448" name="Oval 16"/>
            <p:cNvSpPr>
              <a:spLocks noChangeArrowheads="1"/>
            </p:cNvSpPr>
            <p:nvPr/>
          </p:nvSpPr>
          <p:spPr bwMode="auto">
            <a:xfrm>
              <a:off x="4463" y="1248"/>
              <a:ext cx="76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90000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80000"/>
                <a:buBlip>
                  <a:blip r:embed="rId3"/>
                </a:buBlip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70000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000" u="sng">
                  <a:latin typeface="Times New Roman" panose="02020603050405020304" pitchFamily="18" charset="0"/>
                </a:rPr>
                <a:t>Kd_kul</a:t>
              </a:r>
            </a:p>
          </p:txBody>
        </p:sp>
        <p:sp>
          <p:nvSpPr>
            <p:cNvPr id="18449" name="Oval 17"/>
            <p:cNvSpPr>
              <a:spLocks noChangeArrowheads="1"/>
            </p:cNvSpPr>
            <p:nvPr/>
          </p:nvSpPr>
          <p:spPr bwMode="auto">
            <a:xfrm>
              <a:off x="4368" y="2400"/>
              <a:ext cx="960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90000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80000"/>
                <a:buBlip>
                  <a:blip r:embed="rId3"/>
                </a:buBlip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70000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000">
                  <a:latin typeface="Times New Roman" panose="02020603050405020304" pitchFamily="18" charset="0"/>
                </a:rPr>
                <a:t>Nama_kul</a:t>
              </a:r>
            </a:p>
          </p:txBody>
        </p:sp>
        <p:sp>
          <p:nvSpPr>
            <p:cNvPr id="18450" name="Line 18"/>
            <p:cNvSpPr>
              <a:spLocks noChangeShapeType="1"/>
            </p:cNvSpPr>
            <p:nvPr/>
          </p:nvSpPr>
          <p:spPr bwMode="auto">
            <a:xfrm>
              <a:off x="1487" y="148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51" name="Line 19"/>
            <p:cNvSpPr>
              <a:spLocks noChangeShapeType="1"/>
            </p:cNvSpPr>
            <p:nvPr/>
          </p:nvSpPr>
          <p:spPr bwMode="auto">
            <a:xfrm flipV="1">
              <a:off x="3230" y="139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52" name="Line 20"/>
            <p:cNvSpPr>
              <a:spLocks noChangeShapeType="1"/>
            </p:cNvSpPr>
            <p:nvPr/>
          </p:nvSpPr>
          <p:spPr bwMode="auto">
            <a:xfrm flipH="1">
              <a:off x="1103" y="2064"/>
              <a:ext cx="38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53" name="Line 21"/>
            <p:cNvSpPr>
              <a:spLocks noChangeShapeType="1"/>
            </p:cNvSpPr>
            <p:nvPr/>
          </p:nvSpPr>
          <p:spPr bwMode="auto">
            <a:xfrm>
              <a:off x="1476" y="2064"/>
              <a:ext cx="62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54" name="Line 22"/>
            <p:cNvSpPr>
              <a:spLocks noChangeShapeType="1"/>
            </p:cNvSpPr>
            <p:nvPr/>
          </p:nvSpPr>
          <p:spPr bwMode="auto">
            <a:xfrm>
              <a:off x="3241" y="220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55" name="Line 23"/>
            <p:cNvSpPr>
              <a:spLocks noChangeShapeType="1"/>
            </p:cNvSpPr>
            <p:nvPr/>
          </p:nvSpPr>
          <p:spPr bwMode="auto">
            <a:xfrm>
              <a:off x="4847" y="153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56" name="Line 24"/>
            <p:cNvSpPr>
              <a:spLocks noChangeShapeType="1"/>
            </p:cNvSpPr>
            <p:nvPr/>
          </p:nvSpPr>
          <p:spPr bwMode="auto">
            <a:xfrm>
              <a:off x="4847" y="2064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" name="Rectangle 1"/>
          <p:cNvSpPr/>
          <p:nvPr/>
        </p:nvSpPr>
        <p:spPr bwMode="auto">
          <a:xfrm>
            <a:off x="4572000" y="3429000"/>
            <a:ext cx="1116632" cy="3788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Belajar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1598613" y="2355850"/>
            <a:ext cx="16002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Pelanggan</a:t>
            </a:r>
          </a:p>
        </p:txBody>
      </p:sp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7023100" y="2355850"/>
            <a:ext cx="1433513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Barang</a:t>
            </a:r>
          </a:p>
        </p:txBody>
      </p:sp>
      <p:sp>
        <p:nvSpPr>
          <p:cNvPr id="19460" name="AutoShape 5"/>
          <p:cNvSpPr>
            <a:spLocks noChangeArrowheads="1"/>
          </p:cNvSpPr>
          <p:nvPr/>
        </p:nvSpPr>
        <p:spPr bwMode="auto">
          <a:xfrm>
            <a:off x="4141788" y="2133600"/>
            <a:ext cx="1981200" cy="990600"/>
          </a:xfrm>
          <a:prstGeom prst="diamond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Membeli</a:t>
            </a:r>
          </a:p>
        </p:txBody>
      </p:sp>
      <p:sp>
        <p:nvSpPr>
          <p:cNvPr id="19461" name="Line 6"/>
          <p:cNvSpPr>
            <a:spLocks noChangeShapeType="1"/>
          </p:cNvSpPr>
          <p:nvPr/>
        </p:nvSpPr>
        <p:spPr bwMode="auto">
          <a:xfrm>
            <a:off x="3216275" y="2625725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462" name="Line 7"/>
          <p:cNvSpPr>
            <a:spLocks noChangeShapeType="1"/>
          </p:cNvSpPr>
          <p:nvPr/>
        </p:nvSpPr>
        <p:spPr bwMode="auto">
          <a:xfrm>
            <a:off x="6111875" y="2625725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463" name="Text Box 8"/>
          <p:cNvSpPr txBox="1">
            <a:spLocks noChangeArrowheads="1"/>
          </p:cNvSpPr>
          <p:nvPr/>
        </p:nvSpPr>
        <p:spPr bwMode="auto">
          <a:xfrm>
            <a:off x="3167063" y="2227263"/>
            <a:ext cx="4556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M</a:t>
            </a:r>
          </a:p>
        </p:txBody>
      </p:sp>
      <p:sp>
        <p:nvSpPr>
          <p:cNvPr id="19464" name="Text Box 9"/>
          <p:cNvSpPr txBox="1">
            <a:spLocks noChangeArrowheads="1"/>
          </p:cNvSpPr>
          <p:nvPr/>
        </p:nvSpPr>
        <p:spPr bwMode="auto">
          <a:xfrm>
            <a:off x="6627813" y="2238375"/>
            <a:ext cx="4556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M</a:t>
            </a:r>
          </a:p>
        </p:txBody>
      </p:sp>
      <p:sp>
        <p:nvSpPr>
          <p:cNvPr id="19465" name="Oval 10"/>
          <p:cNvSpPr>
            <a:spLocks noChangeArrowheads="1"/>
          </p:cNvSpPr>
          <p:nvPr/>
        </p:nvSpPr>
        <p:spPr bwMode="auto">
          <a:xfrm>
            <a:off x="1751013" y="1500188"/>
            <a:ext cx="1219200" cy="4572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000" u="sng">
                <a:latin typeface="Times New Roman" panose="02020603050405020304" pitchFamily="18" charset="0"/>
              </a:rPr>
              <a:t>Kd_plg</a:t>
            </a:r>
          </a:p>
        </p:txBody>
      </p:sp>
      <p:sp>
        <p:nvSpPr>
          <p:cNvPr id="19466" name="Oval 11"/>
          <p:cNvSpPr>
            <a:spLocks noChangeArrowheads="1"/>
          </p:cNvSpPr>
          <p:nvPr/>
        </p:nvSpPr>
        <p:spPr bwMode="auto">
          <a:xfrm>
            <a:off x="4518025" y="1371600"/>
            <a:ext cx="1219200" cy="4572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000" u="sng">
                <a:latin typeface="Times New Roman" panose="02020603050405020304" pitchFamily="18" charset="0"/>
              </a:rPr>
              <a:t>Kd_plg</a:t>
            </a:r>
          </a:p>
        </p:txBody>
      </p:sp>
      <p:sp>
        <p:nvSpPr>
          <p:cNvPr id="19467" name="Oval 12"/>
          <p:cNvSpPr>
            <a:spLocks noChangeArrowheads="1"/>
          </p:cNvSpPr>
          <p:nvPr/>
        </p:nvSpPr>
        <p:spPr bwMode="auto">
          <a:xfrm>
            <a:off x="914400" y="3352800"/>
            <a:ext cx="1598613" cy="4572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Alamat_plg</a:t>
            </a:r>
          </a:p>
        </p:txBody>
      </p:sp>
      <p:sp>
        <p:nvSpPr>
          <p:cNvPr id="19468" name="Oval 13"/>
          <p:cNvSpPr>
            <a:spLocks noChangeArrowheads="1"/>
          </p:cNvSpPr>
          <p:nvPr/>
        </p:nvSpPr>
        <p:spPr bwMode="auto">
          <a:xfrm>
            <a:off x="2741613" y="3352800"/>
            <a:ext cx="1525587" cy="4572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Nama_plg</a:t>
            </a:r>
          </a:p>
        </p:txBody>
      </p:sp>
      <p:sp>
        <p:nvSpPr>
          <p:cNvPr id="19469" name="Oval 14"/>
          <p:cNvSpPr>
            <a:spLocks noChangeArrowheads="1"/>
          </p:cNvSpPr>
          <p:nvPr/>
        </p:nvSpPr>
        <p:spPr bwMode="auto">
          <a:xfrm>
            <a:off x="4535488" y="3429000"/>
            <a:ext cx="1219200" cy="4572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000" u="sng">
                <a:latin typeface="Times New Roman" panose="02020603050405020304" pitchFamily="18" charset="0"/>
              </a:rPr>
              <a:t>Kd_brg</a:t>
            </a:r>
          </a:p>
        </p:txBody>
      </p:sp>
      <p:sp>
        <p:nvSpPr>
          <p:cNvPr id="19470" name="Oval 15"/>
          <p:cNvSpPr>
            <a:spLocks noChangeArrowheads="1"/>
          </p:cNvSpPr>
          <p:nvPr/>
        </p:nvSpPr>
        <p:spPr bwMode="auto">
          <a:xfrm>
            <a:off x="7085013" y="1600200"/>
            <a:ext cx="1219200" cy="4572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000" u="sng">
                <a:latin typeface="Times New Roman" panose="02020603050405020304" pitchFamily="18" charset="0"/>
              </a:rPr>
              <a:t>Kd_brg</a:t>
            </a:r>
          </a:p>
        </p:txBody>
      </p:sp>
      <p:sp>
        <p:nvSpPr>
          <p:cNvPr id="19471" name="Oval 16"/>
          <p:cNvSpPr>
            <a:spLocks noChangeArrowheads="1"/>
          </p:cNvSpPr>
          <p:nvPr/>
        </p:nvSpPr>
        <p:spPr bwMode="auto">
          <a:xfrm>
            <a:off x="6934200" y="3429000"/>
            <a:ext cx="1524000" cy="4572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Nama_brg</a:t>
            </a:r>
          </a:p>
        </p:txBody>
      </p:sp>
      <p:sp>
        <p:nvSpPr>
          <p:cNvPr id="19472" name="Line 17"/>
          <p:cNvSpPr>
            <a:spLocks noChangeShapeType="1"/>
          </p:cNvSpPr>
          <p:nvPr/>
        </p:nvSpPr>
        <p:spPr bwMode="auto">
          <a:xfrm>
            <a:off x="2360613" y="197485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473" name="Line 18"/>
          <p:cNvSpPr>
            <a:spLocks noChangeShapeType="1"/>
          </p:cNvSpPr>
          <p:nvPr/>
        </p:nvSpPr>
        <p:spPr bwMode="auto">
          <a:xfrm flipV="1">
            <a:off x="5127625" y="1828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474" name="Line 19"/>
          <p:cNvSpPr>
            <a:spLocks noChangeShapeType="1"/>
          </p:cNvSpPr>
          <p:nvPr/>
        </p:nvSpPr>
        <p:spPr bwMode="auto">
          <a:xfrm flipH="1">
            <a:off x="1751013" y="28956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475" name="Line 20"/>
          <p:cNvSpPr>
            <a:spLocks noChangeShapeType="1"/>
          </p:cNvSpPr>
          <p:nvPr/>
        </p:nvSpPr>
        <p:spPr bwMode="auto">
          <a:xfrm>
            <a:off x="2343150" y="2895600"/>
            <a:ext cx="99060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476" name="Line 21"/>
          <p:cNvSpPr>
            <a:spLocks noChangeShapeType="1"/>
          </p:cNvSpPr>
          <p:nvPr/>
        </p:nvSpPr>
        <p:spPr bwMode="auto">
          <a:xfrm>
            <a:off x="5145088" y="3124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477" name="Line 22"/>
          <p:cNvSpPr>
            <a:spLocks noChangeShapeType="1"/>
          </p:cNvSpPr>
          <p:nvPr/>
        </p:nvSpPr>
        <p:spPr bwMode="auto">
          <a:xfrm>
            <a:off x="7694613" y="2057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478" name="Line 23"/>
          <p:cNvSpPr>
            <a:spLocks noChangeShapeType="1"/>
          </p:cNvSpPr>
          <p:nvPr/>
        </p:nvSpPr>
        <p:spPr bwMode="auto">
          <a:xfrm>
            <a:off x="7694613" y="2895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228600" y="889000"/>
            <a:ext cx="8424863" cy="520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400" dirty="0" err="1">
                <a:latin typeface="Times New Roman" panose="02020603050405020304" pitchFamily="18" charset="0"/>
              </a:rPr>
              <a:t>Perhatikan</a:t>
            </a:r>
            <a:r>
              <a:rPr lang="en-US" altLang="en-US" sz="2400" dirty="0">
                <a:latin typeface="Times New Roman" panose="02020603050405020304" pitchFamily="18" charset="0"/>
              </a:rPr>
              <a:t> Diagram ER </a:t>
            </a:r>
            <a:r>
              <a:rPr lang="en-US" altLang="en-US" sz="2400" dirty="0" err="1">
                <a:latin typeface="Times New Roman" panose="02020603050405020304" pitchFamily="18" charset="0"/>
              </a:rPr>
              <a:t>dibawah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ini</a:t>
            </a:r>
            <a:r>
              <a:rPr lang="en-US" altLang="en-US" sz="2400" dirty="0">
                <a:latin typeface="Times New Roman" panose="02020603050405020304" pitchFamily="18" charset="0"/>
              </a:rPr>
              <a:t> :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</a:rPr>
              <a:t>Dari diagram ER </a:t>
            </a:r>
            <a:r>
              <a:rPr lang="en-US" altLang="en-US" sz="2400" dirty="0" err="1">
                <a:latin typeface="Times New Roman" panose="02020603050405020304" pitchFamily="18" charset="0"/>
              </a:rPr>
              <a:t>diatas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dapat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kita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ambil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contoh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entitas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Mahasiswa</a:t>
            </a:r>
            <a:endParaRPr lang="en-US" altLang="en-US" sz="24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400" dirty="0" err="1">
                <a:latin typeface="Times New Roman" panose="02020603050405020304" pitchFamily="18" charset="0"/>
              </a:rPr>
              <a:t>Dengan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atribut</a:t>
            </a:r>
            <a:r>
              <a:rPr lang="en-US" altLang="en-US" sz="2400" dirty="0">
                <a:latin typeface="Times New Roman" panose="02020603050405020304" pitchFamily="18" charset="0"/>
              </a:rPr>
              <a:t> NPM, </a:t>
            </a:r>
            <a:r>
              <a:rPr lang="en-US" altLang="en-US" sz="2400" dirty="0" err="1">
                <a:latin typeface="Times New Roman" panose="02020603050405020304" pitchFamily="18" charset="0"/>
              </a:rPr>
              <a:t>Nama_Mhs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dan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Alamat_Mhs</a:t>
            </a:r>
            <a:r>
              <a:rPr lang="en-US" altLang="en-US" sz="2400" dirty="0">
                <a:latin typeface="Times New Roman" panose="02020603050405020304" pitchFamily="18" charset="0"/>
              </a:rPr>
              <a:t> yang </a:t>
            </a:r>
            <a:r>
              <a:rPr lang="en-US" altLang="en-US" sz="2400" dirty="0" err="1">
                <a:latin typeface="Times New Roman" panose="02020603050405020304" pitchFamily="18" charset="0"/>
              </a:rPr>
              <a:t>akan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kita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400" dirty="0" err="1">
                <a:latin typeface="Times New Roman" panose="02020603050405020304" pitchFamily="18" charset="0"/>
              </a:rPr>
              <a:t>buat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kamus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datanya</a:t>
            </a:r>
            <a:r>
              <a:rPr lang="en-US" altLang="en-US" sz="2400" dirty="0">
                <a:latin typeface="Times New Roman" panose="02020603050405020304" pitchFamily="18" charset="0"/>
              </a:rPr>
              <a:t>.</a:t>
            </a:r>
          </a:p>
        </p:txBody>
      </p:sp>
      <p:grpSp>
        <p:nvGrpSpPr>
          <p:cNvPr id="22531" name="Group 3"/>
          <p:cNvGrpSpPr>
            <a:grpSpLocks/>
          </p:cNvGrpSpPr>
          <p:nvPr/>
        </p:nvGrpSpPr>
        <p:grpSpPr bwMode="auto">
          <a:xfrm>
            <a:off x="609600" y="1676400"/>
            <a:ext cx="7543800" cy="2514600"/>
            <a:chOff x="576" y="1104"/>
            <a:chExt cx="4752" cy="1584"/>
          </a:xfrm>
        </p:grpSpPr>
        <p:sp>
          <p:nvSpPr>
            <p:cNvPr id="22532" name="Rectangle 4"/>
            <p:cNvSpPr>
              <a:spLocks noChangeArrowheads="1"/>
            </p:cNvSpPr>
            <p:nvPr/>
          </p:nvSpPr>
          <p:spPr bwMode="auto">
            <a:xfrm>
              <a:off x="1007" y="1724"/>
              <a:ext cx="1008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90000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80000"/>
                <a:buBlip>
                  <a:blip r:embed="rId3"/>
                </a:buBlip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70000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</a:rPr>
                <a:t>Mahasiswa</a:t>
              </a:r>
            </a:p>
          </p:txBody>
        </p:sp>
        <p:sp>
          <p:nvSpPr>
            <p:cNvPr id="22533" name="Rectangle 5"/>
            <p:cNvSpPr>
              <a:spLocks noChangeArrowheads="1"/>
            </p:cNvSpPr>
            <p:nvPr/>
          </p:nvSpPr>
          <p:spPr bwMode="auto">
            <a:xfrm>
              <a:off x="4424" y="1724"/>
              <a:ext cx="903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90000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80000"/>
                <a:buBlip>
                  <a:blip r:embed="rId3"/>
                </a:buBlip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70000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</a:rPr>
                <a:t>Kuliah</a:t>
              </a:r>
            </a:p>
          </p:txBody>
        </p:sp>
        <p:sp>
          <p:nvSpPr>
            <p:cNvPr id="22534" name="AutoShape 6"/>
            <p:cNvSpPr>
              <a:spLocks noChangeArrowheads="1"/>
            </p:cNvSpPr>
            <p:nvPr/>
          </p:nvSpPr>
          <p:spPr bwMode="auto">
            <a:xfrm>
              <a:off x="2609" y="1584"/>
              <a:ext cx="1248" cy="624"/>
            </a:xfrm>
            <a:prstGeom prst="diamond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90000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80000"/>
                <a:buBlip>
                  <a:blip r:embed="rId3"/>
                </a:buBlip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70000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000">
                  <a:latin typeface="Times New Roman" panose="02020603050405020304" pitchFamily="18" charset="0"/>
                </a:rPr>
                <a:t>Mengajar</a:t>
              </a:r>
            </a:p>
          </p:txBody>
        </p:sp>
        <p:sp>
          <p:nvSpPr>
            <p:cNvPr id="22535" name="Line 7"/>
            <p:cNvSpPr>
              <a:spLocks noChangeShapeType="1"/>
            </p:cNvSpPr>
            <p:nvPr/>
          </p:nvSpPr>
          <p:spPr bwMode="auto">
            <a:xfrm>
              <a:off x="2026" y="1894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536" name="Line 8"/>
            <p:cNvSpPr>
              <a:spLocks noChangeShapeType="1"/>
            </p:cNvSpPr>
            <p:nvPr/>
          </p:nvSpPr>
          <p:spPr bwMode="auto">
            <a:xfrm>
              <a:off x="3850" y="1894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537" name="Text Box 9"/>
            <p:cNvSpPr txBox="1">
              <a:spLocks noChangeArrowheads="1"/>
            </p:cNvSpPr>
            <p:nvPr/>
          </p:nvSpPr>
          <p:spPr bwMode="auto">
            <a:xfrm>
              <a:off x="1995" y="1643"/>
              <a:ext cx="28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SzPct val="90000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80000"/>
                <a:buBlip>
                  <a:blip r:embed="rId3"/>
                </a:buBlip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70000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</a:rPr>
                <a:t>M</a:t>
              </a:r>
            </a:p>
          </p:txBody>
        </p:sp>
        <p:sp>
          <p:nvSpPr>
            <p:cNvPr id="22538" name="Text Box 10"/>
            <p:cNvSpPr txBox="1">
              <a:spLocks noChangeArrowheads="1"/>
            </p:cNvSpPr>
            <p:nvPr/>
          </p:nvSpPr>
          <p:spPr bwMode="auto">
            <a:xfrm>
              <a:off x="4175" y="1650"/>
              <a:ext cx="28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SzPct val="90000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80000"/>
                <a:buBlip>
                  <a:blip r:embed="rId3"/>
                </a:buBlip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70000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</a:rPr>
                <a:t>M</a:t>
              </a:r>
            </a:p>
          </p:txBody>
        </p:sp>
        <p:sp>
          <p:nvSpPr>
            <p:cNvPr id="22539" name="Oval 11"/>
            <p:cNvSpPr>
              <a:spLocks noChangeArrowheads="1"/>
            </p:cNvSpPr>
            <p:nvPr/>
          </p:nvSpPr>
          <p:spPr bwMode="auto">
            <a:xfrm>
              <a:off x="1103" y="1185"/>
              <a:ext cx="76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90000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80000"/>
                <a:buBlip>
                  <a:blip r:embed="rId3"/>
                </a:buBlip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70000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000" u="sng">
                  <a:latin typeface="Times New Roman" panose="02020603050405020304" pitchFamily="18" charset="0"/>
                </a:rPr>
                <a:t>NIM</a:t>
              </a:r>
            </a:p>
          </p:txBody>
        </p:sp>
        <p:sp>
          <p:nvSpPr>
            <p:cNvPr id="22540" name="Oval 12"/>
            <p:cNvSpPr>
              <a:spLocks noChangeArrowheads="1"/>
            </p:cNvSpPr>
            <p:nvPr/>
          </p:nvSpPr>
          <p:spPr bwMode="auto">
            <a:xfrm>
              <a:off x="2846" y="1104"/>
              <a:ext cx="76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90000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80000"/>
                <a:buBlip>
                  <a:blip r:embed="rId3"/>
                </a:buBlip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70000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000" u="sng">
                  <a:latin typeface="Times New Roman" panose="02020603050405020304" pitchFamily="18" charset="0"/>
                </a:rPr>
                <a:t>NIM</a:t>
              </a:r>
            </a:p>
          </p:txBody>
        </p:sp>
        <p:sp>
          <p:nvSpPr>
            <p:cNvPr id="22541" name="Oval 13"/>
            <p:cNvSpPr>
              <a:spLocks noChangeArrowheads="1"/>
            </p:cNvSpPr>
            <p:nvPr/>
          </p:nvSpPr>
          <p:spPr bwMode="auto">
            <a:xfrm>
              <a:off x="576" y="2352"/>
              <a:ext cx="1007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90000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80000"/>
                <a:buBlip>
                  <a:blip r:embed="rId3"/>
                </a:buBlip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70000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000">
                  <a:latin typeface="Times New Roman" panose="02020603050405020304" pitchFamily="18" charset="0"/>
                </a:rPr>
                <a:t>Alamat_mhs</a:t>
              </a:r>
            </a:p>
          </p:txBody>
        </p:sp>
        <p:sp>
          <p:nvSpPr>
            <p:cNvPr id="22542" name="Oval 14"/>
            <p:cNvSpPr>
              <a:spLocks noChangeArrowheads="1"/>
            </p:cNvSpPr>
            <p:nvPr/>
          </p:nvSpPr>
          <p:spPr bwMode="auto">
            <a:xfrm>
              <a:off x="1727" y="2352"/>
              <a:ext cx="961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90000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80000"/>
                <a:buBlip>
                  <a:blip r:embed="rId3"/>
                </a:buBlip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70000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000">
                  <a:latin typeface="Times New Roman" panose="02020603050405020304" pitchFamily="18" charset="0"/>
                </a:rPr>
                <a:t>Nama_mhs</a:t>
              </a:r>
            </a:p>
          </p:txBody>
        </p:sp>
        <p:sp>
          <p:nvSpPr>
            <p:cNvPr id="22543" name="Oval 15"/>
            <p:cNvSpPr>
              <a:spLocks noChangeArrowheads="1"/>
            </p:cNvSpPr>
            <p:nvPr/>
          </p:nvSpPr>
          <p:spPr bwMode="auto">
            <a:xfrm>
              <a:off x="2857" y="2400"/>
              <a:ext cx="76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90000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80000"/>
                <a:buBlip>
                  <a:blip r:embed="rId3"/>
                </a:buBlip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70000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000" u="sng">
                  <a:latin typeface="Times New Roman" panose="02020603050405020304" pitchFamily="18" charset="0"/>
                </a:rPr>
                <a:t>Kd_kul</a:t>
              </a:r>
            </a:p>
          </p:txBody>
        </p:sp>
        <p:sp>
          <p:nvSpPr>
            <p:cNvPr id="22544" name="Oval 16"/>
            <p:cNvSpPr>
              <a:spLocks noChangeArrowheads="1"/>
            </p:cNvSpPr>
            <p:nvPr/>
          </p:nvSpPr>
          <p:spPr bwMode="auto">
            <a:xfrm>
              <a:off x="4463" y="1248"/>
              <a:ext cx="76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90000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80000"/>
                <a:buBlip>
                  <a:blip r:embed="rId3"/>
                </a:buBlip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70000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000" u="sng">
                  <a:latin typeface="Times New Roman" panose="02020603050405020304" pitchFamily="18" charset="0"/>
                </a:rPr>
                <a:t>Kd_kul</a:t>
              </a:r>
            </a:p>
          </p:txBody>
        </p:sp>
        <p:sp>
          <p:nvSpPr>
            <p:cNvPr id="22545" name="Oval 17"/>
            <p:cNvSpPr>
              <a:spLocks noChangeArrowheads="1"/>
            </p:cNvSpPr>
            <p:nvPr/>
          </p:nvSpPr>
          <p:spPr bwMode="auto">
            <a:xfrm>
              <a:off x="4368" y="2400"/>
              <a:ext cx="960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90000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80000"/>
                <a:buBlip>
                  <a:blip r:embed="rId3"/>
                </a:buBlip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70000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000">
                  <a:latin typeface="Times New Roman" panose="02020603050405020304" pitchFamily="18" charset="0"/>
                </a:rPr>
                <a:t>Nama_kul</a:t>
              </a:r>
            </a:p>
          </p:txBody>
        </p:sp>
        <p:sp>
          <p:nvSpPr>
            <p:cNvPr id="22546" name="Line 18"/>
            <p:cNvSpPr>
              <a:spLocks noChangeShapeType="1"/>
            </p:cNvSpPr>
            <p:nvPr/>
          </p:nvSpPr>
          <p:spPr bwMode="auto">
            <a:xfrm>
              <a:off x="1487" y="148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547" name="Line 19"/>
            <p:cNvSpPr>
              <a:spLocks noChangeShapeType="1"/>
            </p:cNvSpPr>
            <p:nvPr/>
          </p:nvSpPr>
          <p:spPr bwMode="auto">
            <a:xfrm flipV="1">
              <a:off x="3230" y="139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548" name="Line 20"/>
            <p:cNvSpPr>
              <a:spLocks noChangeShapeType="1"/>
            </p:cNvSpPr>
            <p:nvPr/>
          </p:nvSpPr>
          <p:spPr bwMode="auto">
            <a:xfrm flipH="1">
              <a:off x="1103" y="2064"/>
              <a:ext cx="38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549" name="Line 21"/>
            <p:cNvSpPr>
              <a:spLocks noChangeShapeType="1"/>
            </p:cNvSpPr>
            <p:nvPr/>
          </p:nvSpPr>
          <p:spPr bwMode="auto">
            <a:xfrm>
              <a:off x="1476" y="2064"/>
              <a:ext cx="62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550" name="Line 22"/>
            <p:cNvSpPr>
              <a:spLocks noChangeShapeType="1"/>
            </p:cNvSpPr>
            <p:nvPr/>
          </p:nvSpPr>
          <p:spPr bwMode="auto">
            <a:xfrm>
              <a:off x="3241" y="220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551" name="Line 23"/>
            <p:cNvSpPr>
              <a:spLocks noChangeShapeType="1"/>
            </p:cNvSpPr>
            <p:nvPr/>
          </p:nvSpPr>
          <p:spPr bwMode="auto">
            <a:xfrm>
              <a:off x="4847" y="153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552" name="Line 24"/>
            <p:cNvSpPr>
              <a:spLocks noChangeShapeType="1"/>
            </p:cNvSpPr>
            <p:nvPr/>
          </p:nvSpPr>
          <p:spPr bwMode="auto">
            <a:xfrm>
              <a:off x="4847" y="2064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5" name="Rectangle 24"/>
          <p:cNvSpPr/>
          <p:nvPr/>
        </p:nvSpPr>
        <p:spPr bwMode="auto">
          <a:xfrm>
            <a:off x="4240387" y="2737929"/>
            <a:ext cx="1116632" cy="3788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Belajar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3600" b="1" dirty="0"/>
              <a:t>DIAGRAM ER DENGAN KAMUS DATA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81200"/>
            <a:ext cx="8686800" cy="32766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sv-SE" altLang="en-US" sz="2800" b="1" smtClean="0"/>
              <a:t>	Kamus Data :</a:t>
            </a:r>
          </a:p>
          <a:p>
            <a:pPr>
              <a:lnSpc>
                <a:spcPct val="90000"/>
              </a:lnSpc>
              <a:buFontTx/>
              <a:buNone/>
            </a:pPr>
            <a:endParaRPr lang="sv-SE" altLang="en-US" sz="2800" b="1" smtClean="0"/>
          </a:p>
          <a:p>
            <a:pPr lvl="1">
              <a:lnSpc>
                <a:spcPct val="90000"/>
              </a:lnSpc>
            </a:pPr>
            <a:r>
              <a:rPr lang="sv-SE" altLang="en-US" sz="2400" smtClean="0"/>
              <a:t>Mahasiswa	= {</a:t>
            </a:r>
            <a:r>
              <a:rPr lang="sv-SE" altLang="en-US" sz="2400" u="sng" smtClean="0"/>
              <a:t>nim</a:t>
            </a:r>
            <a:r>
              <a:rPr lang="sv-SE" altLang="en-US" sz="2400" smtClean="0"/>
              <a:t>, nama_mhs, almt_mhs, tgl_lhr}</a:t>
            </a:r>
          </a:p>
          <a:p>
            <a:pPr lvl="1">
              <a:lnSpc>
                <a:spcPct val="90000"/>
              </a:lnSpc>
            </a:pPr>
            <a:r>
              <a:rPr lang="sv-SE" altLang="en-US" sz="2400" smtClean="0"/>
              <a:t>Kuliah		= {</a:t>
            </a:r>
            <a:r>
              <a:rPr lang="sv-SE" altLang="en-US" sz="2400" u="sng" smtClean="0"/>
              <a:t>kode_kul</a:t>
            </a:r>
            <a:r>
              <a:rPr lang="sv-SE" altLang="en-US" sz="2400" smtClean="0"/>
              <a:t>, nama_kul, sks, semester}</a:t>
            </a:r>
          </a:p>
          <a:p>
            <a:pPr lvl="1">
              <a:lnSpc>
                <a:spcPct val="90000"/>
              </a:lnSpc>
            </a:pPr>
            <a:r>
              <a:rPr lang="sv-SE" altLang="en-US" sz="2400" smtClean="0"/>
              <a:t>Dosen		= {</a:t>
            </a:r>
            <a:r>
              <a:rPr lang="sv-SE" altLang="en-US" sz="2400" u="sng" smtClean="0"/>
              <a:t>nama_dsn</a:t>
            </a:r>
            <a:r>
              <a:rPr lang="sv-SE" altLang="en-US" sz="2400" smtClean="0"/>
              <a:t>, almt_dsn}</a:t>
            </a:r>
          </a:p>
          <a:p>
            <a:pPr lvl="1">
              <a:lnSpc>
                <a:spcPct val="90000"/>
              </a:lnSpc>
            </a:pPr>
            <a:r>
              <a:rPr lang="sv-SE" altLang="en-US" sz="2400" smtClean="0"/>
              <a:t>Mempelajari	= {</a:t>
            </a:r>
            <a:r>
              <a:rPr lang="sv-SE" altLang="en-US" sz="2400" u="sng" smtClean="0"/>
              <a:t>nim</a:t>
            </a:r>
            <a:r>
              <a:rPr lang="sv-SE" altLang="en-US" sz="2400" smtClean="0"/>
              <a:t>, </a:t>
            </a:r>
            <a:r>
              <a:rPr lang="sv-SE" altLang="en-US" sz="2400" u="sng" smtClean="0"/>
              <a:t>kode_kul</a:t>
            </a:r>
            <a:r>
              <a:rPr lang="sv-SE" altLang="en-US" sz="2400" smtClean="0"/>
              <a:t>, indeks nilai}</a:t>
            </a:r>
          </a:p>
          <a:p>
            <a:pPr lvl="1">
              <a:lnSpc>
                <a:spcPct val="90000"/>
              </a:lnSpc>
            </a:pPr>
            <a:r>
              <a:rPr lang="sv-SE" altLang="en-US" sz="2400" smtClean="0"/>
              <a:t>Mengajar	= {</a:t>
            </a:r>
            <a:r>
              <a:rPr lang="sv-SE" altLang="en-US" sz="2400" u="sng" smtClean="0"/>
              <a:t> kode_kul</a:t>
            </a:r>
            <a:r>
              <a:rPr lang="sv-SE" altLang="en-US" sz="2400" smtClean="0"/>
              <a:t>, nama_dsn, waktu, tempat}</a:t>
            </a:r>
            <a:endParaRPr lang="en-US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593725" y="762000"/>
            <a:ext cx="2552700" cy="301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Tabel Mahasiswa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Desain Outputnya :</a:t>
            </a:r>
          </a:p>
        </p:txBody>
      </p:sp>
      <p:graphicFrame>
        <p:nvGraphicFramePr>
          <p:cNvPr id="587841" name="Group 65"/>
          <p:cNvGraphicFramePr>
            <a:graphicFrameLocks noGrp="1"/>
          </p:cNvGraphicFramePr>
          <p:nvPr/>
        </p:nvGraphicFramePr>
        <p:xfrm>
          <a:off x="609600" y="1371600"/>
          <a:ext cx="8153400" cy="1584552"/>
        </p:xfrm>
        <a:graphic>
          <a:graphicData uri="http://schemas.openxmlformats.org/drawingml/2006/table">
            <a:tbl>
              <a:tblPr/>
              <a:tblGrid>
                <a:gridCol w="609600"/>
                <a:gridCol w="1676400"/>
                <a:gridCol w="1371600"/>
                <a:gridCol w="1295400"/>
                <a:gridCol w="3200400"/>
              </a:tblGrid>
              <a:tr h="3960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</a:t>
                      </a:r>
                    </a:p>
                  </a:txBody>
                  <a:tcPr marT="45669" marB="456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Nama Field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Tipe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Panjang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Keterangan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</a:t>
                      </a:r>
                    </a:p>
                  </a:txBody>
                  <a:tcPr marT="45669" marB="456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NIM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Karakter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Nomor Induk Mahasiswa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</a:t>
                      </a:r>
                    </a:p>
                  </a:txBody>
                  <a:tcPr marT="45669" marB="456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Nama_Mhs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Karakter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Nama Mahasiswa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 </a:t>
                      </a:r>
                    </a:p>
                  </a:txBody>
                  <a:tcPr marT="45669" marB="456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Alamat_Mhs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Karakter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Alamat Mahasiswa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87859" name="Group 83"/>
          <p:cNvGraphicFramePr>
            <a:graphicFrameLocks noGrp="1"/>
          </p:cNvGraphicFramePr>
          <p:nvPr/>
        </p:nvGraphicFramePr>
        <p:xfrm>
          <a:off x="685800" y="3962400"/>
          <a:ext cx="8153400" cy="1463675"/>
        </p:xfrm>
        <a:graphic>
          <a:graphicData uri="http://schemas.openxmlformats.org/drawingml/2006/table">
            <a:tbl>
              <a:tblPr/>
              <a:tblGrid>
                <a:gridCol w="2057400"/>
                <a:gridCol w="3378200"/>
                <a:gridCol w="2717800"/>
              </a:tblGrid>
              <a:tr h="4573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NIM</a:t>
                      </a: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Nama_Mhs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Alamat_Mhs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62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xxxxxxxxxx</a:t>
                      </a: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xxxxxxxxxxxxxxxxxxxxxxxxxxxxxxxxxxxxxxxxxxxxxxxxxx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xxxxxxxxxxxxxxxxxxxxxxxxxxxxxxxxxxxxxxxxxxxxxxxxxx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562" name="Text Box 2"/>
          <p:cNvSpPr txBox="1">
            <a:spLocks noChangeArrowheads="1"/>
          </p:cNvSpPr>
          <p:nvPr/>
        </p:nvSpPr>
        <p:spPr bwMode="auto">
          <a:xfrm>
            <a:off x="179388" y="4763"/>
            <a:ext cx="8845550" cy="489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609600" indent="-609600" eaLnBrk="1" hangingPunct="1">
              <a:buFontTx/>
              <a:buAutoNum type="romanUcPeriod" startAt="3"/>
              <a:defRPr/>
            </a:pPr>
            <a:r>
              <a:rPr lang="en-US" sz="3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Tahapan</a:t>
            </a:r>
            <a:r>
              <a:rPr 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Pembuatan</a:t>
            </a:r>
            <a:r>
              <a:rPr 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Diagram </a:t>
            </a:r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E-R (</a:t>
            </a:r>
            <a:r>
              <a:rPr lang="en-US" sz="3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Penting</a:t>
            </a:r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endParaRPr lang="en-US" sz="3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 eaLnBrk="1" hangingPunct="1">
              <a:defRPr/>
            </a:pPr>
            <a:r>
              <a:rPr lang="en-US" sz="3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sz="2800" dirty="0"/>
              <a:t>	</a:t>
            </a:r>
            <a:r>
              <a:rPr lang="en-US" sz="2800" dirty="0" err="1"/>
              <a:t>Langkah-langkah</a:t>
            </a:r>
            <a:r>
              <a:rPr lang="en-US" sz="2800" dirty="0"/>
              <a:t> </a:t>
            </a:r>
            <a:r>
              <a:rPr lang="en-US" sz="2800" dirty="0" err="1"/>
              <a:t>teknis</a:t>
            </a:r>
            <a:r>
              <a:rPr lang="en-US" sz="2800" dirty="0"/>
              <a:t> yang </a:t>
            </a:r>
            <a:r>
              <a:rPr lang="en-US" sz="2800" dirty="0" err="1"/>
              <a:t>diambil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mengha</a:t>
            </a:r>
            <a:r>
              <a:rPr lang="en-US" sz="2800" dirty="0"/>
              <a:t>-</a:t>
            </a:r>
          </a:p>
          <a:p>
            <a:pPr marL="609600" indent="-609600" eaLnBrk="1" hangingPunct="1">
              <a:defRPr/>
            </a:pPr>
            <a:r>
              <a:rPr lang="en-US" sz="2800" dirty="0"/>
              <a:t>	</a:t>
            </a:r>
            <a:r>
              <a:rPr lang="en-US" sz="2800" dirty="0" err="1"/>
              <a:t>silkan</a:t>
            </a:r>
            <a:r>
              <a:rPr lang="en-US" sz="2800" dirty="0"/>
              <a:t> ERD :</a:t>
            </a:r>
          </a:p>
          <a:p>
            <a:pPr marL="609600" indent="-609600" eaLnBrk="1" hangingPunct="1">
              <a:defRPr/>
            </a:pPr>
            <a:r>
              <a:rPr lang="en-US" sz="2800" dirty="0"/>
              <a:t>	1. </a:t>
            </a:r>
            <a:r>
              <a:rPr lang="en-US" sz="2800" dirty="0" err="1"/>
              <a:t>Mengidentifikasi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menetapkan</a:t>
            </a:r>
            <a:r>
              <a:rPr lang="en-US" sz="2800" dirty="0"/>
              <a:t> </a:t>
            </a:r>
            <a:r>
              <a:rPr lang="en-US" sz="2800" dirty="0" err="1"/>
              <a:t>seluruh</a:t>
            </a:r>
            <a:r>
              <a:rPr lang="en-US" sz="2800" dirty="0"/>
              <a:t> </a:t>
            </a:r>
            <a:r>
              <a:rPr lang="en-US" sz="2800" dirty="0" err="1"/>
              <a:t>himpunan</a:t>
            </a:r>
            <a:endParaRPr lang="en-US" sz="2800" dirty="0"/>
          </a:p>
          <a:p>
            <a:pPr marL="609600" indent="-609600" eaLnBrk="1" hangingPunct="1">
              <a:defRPr/>
            </a:pPr>
            <a:r>
              <a:rPr lang="en-US" sz="2800" dirty="0"/>
              <a:t>		 </a:t>
            </a:r>
            <a:r>
              <a:rPr lang="en-US" sz="2800" dirty="0" err="1"/>
              <a:t>entitas</a:t>
            </a:r>
            <a:r>
              <a:rPr lang="en-US" sz="2800" dirty="0"/>
              <a:t> yang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terlibat</a:t>
            </a:r>
            <a:r>
              <a:rPr lang="en-US" sz="2800" dirty="0"/>
              <a:t>.</a:t>
            </a:r>
          </a:p>
          <a:p>
            <a:pPr marL="609600" indent="-609600" eaLnBrk="1" hangingPunct="1">
              <a:defRPr/>
            </a:pPr>
            <a:r>
              <a:rPr lang="en-US" sz="2800" dirty="0"/>
              <a:t>	2. </a:t>
            </a:r>
            <a:r>
              <a:rPr lang="en-US" sz="2800" dirty="0" err="1"/>
              <a:t>Menentukan</a:t>
            </a:r>
            <a:r>
              <a:rPr lang="en-US" sz="2800" dirty="0"/>
              <a:t> </a:t>
            </a:r>
            <a:r>
              <a:rPr lang="en-US" sz="2800" dirty="0" err="1"/>
              <a:t>atribut-atribut</a:t>
            </a:r>
            <a:r>
              <a:rPr lang="en-US" sz="2800" dirty="0"/>
              <a:t> key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masing-masing</a:t>
            </a:r>
            <a:endParaRPr lang="en-US" sz="2800" dirty="0"/>
          </a:p>
          <a:p>
            <a:pPr marL="609600" indent="-609600" eaLnBrk="1" hangingPunct="1">
              <a:defRPr/>
            </a:pPr>
            <a:r>
              <a:rPr lang="en-US" sz="2800" dirty="0"/>
              <a:t>		 </a:t>
            </a:r>
            <a:r>
              <a:rPr lang="en-US" sz="2800" dirty="0" err="1"/>
              <a:t>himpunan</a:t>
            </a:r>
            <a:r>
              <a:rPr lang="en-US" sz="2800" dirty="0"/>
              <a:t> </a:t>
            </a:r>
            <a:r>
              <a:rPr lang="en-US" sz="2800" dirty="0" err="1"/>
              <a:t>entitas</a:t>
            </a:r>
            <a:r>
              <a:rPr lang="en-US" sz="2800" dirty="0"/>
              <a:t> .</a:t>
            </a:r>
          </a:p>
          <a:p>
            <a:pPr marL="609600" indent="-609600" eaLnBrk="1" hangingPunct="1">
              <a:defRPr/>
            </a:pPr>
            <a:r>
              <a:rPr lang="en-US" sz="2800" dirty="0"/>
              <a:t>	3. </a:t>
            </a:r>
            <a:r>
              <a:rPr lang="en-US" sz="2800" dirty="0" err="1"/>
              <a:t>Mengidentifikasi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menetapkan</a:t>
            </a:r>
            <a:r>
              <a:rPr lang="en-US" sz="2800" dirty="0"/>
              <a:t> </a:t>
            </a:r>
            <a:r>
              <a:rPr lang="en-US" sz="2800" dirty="0" err="1"/>
              <a:t>seluruh</a:t>
            </a:r>
            <a:r>
              <a:rPr lang="en-US" sz="2800" dirty="0"/>
              <a:t> </a:t>
            </a:r>
            <a:r>
              <a:rPr lang="en-US" sz="2800" dirty="0" err="1"/>
              <a:t>himpunan</a:t>
            </a:r>
            <a:r>
              <a:rPr lang="en-US" sz="2800" dirty="0"/>
              <a:t> </a:t>
            </a:r>
          </a:p>
          <a:p>
            <a:pPr marL="609600" indent="-609600" eaLnBrk="1" hangingPunct="1">
              <a:defRPr/>
            </a:pPr>
            <a:r>
              <a:rPr lang="en-US" sz="2800" dirty="0"/>
              <a:t>		 </a:t>
            </a:r>
            <a:r>
              <a:rPr lang="en-US" sz="2800" dirty="0" err="1"/>
              <a:t>relasi</a:t>
            </a:r>
            <a:r>
              <a:rPr lang="en-US" sz="2800" dirty="0"/>
              <a:t> </a:t>
            </a:r>
            <a:r>
              <a:rPr lang="en-US" sz="2800" dirty="0" err="1"/>
              <a:t>diantara</a:t>
            </a:r>
            <a:r>
              <a:rPr lang="en-US" sz="2800" dirty="0"/>
              <a:t> </a:t>
            </a:r>
            <a:r>
              <a:rPr lang="en-US" sz="2800" dirty="0" err="1"/>
              <a:t>himpunan</a:t>
            </a:r>
            <a:r>
              <a:rPr lang="en-US" sz="2800" dirty="0"/>
              <a:t> </a:t>
            </a:r>
            <a:r>
              <a:rPr lang="en-US" sz="2800" dirty="0" err="1"/>
              <a:t>entitas</a:t>
            </a:r>
            <a:r>
              <a:rPr lang="en-US" sz="2800" dirty="0"/>
              <a:t> yang </a:t>
            </a:r>
            <a:r>
              <a:rPr lang="en-US" sz="2800" dirty="0" err="1"/>
              <a:t>ada</a:t>
            </a:r>
            <a:r>
              <a:rPr lang="en-US" sz="2800" dirty="0"/>
              <a:t> </a:t>
            </a:r>
            <a:r>
              <a:rPr lang="en-US" sz="2800" dirty="0" err="1"/>
              <a:t>beserta</a:t>
            </a:r>
            <a:endParaRPr lang="en-US" sz="2800" dirty="0"/>
          </a:p>
          <a:p>
            <a:pPr marL="609600" indent="-609600" eaLnBrk="1" hangingPunct="1">
              <a:defRPr/>
            </a:pPr>
            <a:r>
              <a:rPr lang="en-US" sz="2800" dirty="0"/>
              <a:t>		 foreign key.</a:t>
            </a:r>
          </a:p>
          <a:p>
            <a:pPr marL="609600" indent="-609600" eaLnBrk="1" hangingPunct="1">
              <a:defRPr/>
            </a:pPr>
            <a:endParaRPr lang="en-US" sz="2800" dirty="0"/>
          </a:p>
        </p:txBody>
      </p:sp>
      <p:sp>
        <p:nvSpPr>
          <p:cNvPr id="28675" name="Text Box 2"/>
          <p:cNvSpPr txBox="1">
            <a:spLocks noChangeArrowheads="1"/>
          </p:cNvSpPr>
          <p:nvPr/>
        </p:nvSpPr>
        <p:spPr bwMode="auto">
          <a:xfrm>
            <a:off x="755650" y="4292600"/>
            <a:ext cx="8048625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4. Menentukan derajat / kardinalitas relasi untuk setiap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    himpunan relasi.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5. Melengkapi himpunan entitas dan himpunan relasi 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    dengan atribut-atribut deskriptif (</a:t>
            </a:r>
            <a:r>
              <a:rPr lang="en-US" altLang="en-US" sz="2800" i="1">
                <a:latin typeface="Times New Roman" panose="02020603050405020304" pitchFamily="18" charset="0"/>
              </a:rPr>
              <a:t>non key</a:t>
            </a:r>
            <a:r>
              <a:rPr lang="en-US" altLang="en-US" sz="2800">
                <a:latin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0978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228600" y="828675"/>
            <a:ext cx="69326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800" b="1" u="sng">
                <a:latin typeface="Times New Roman" panose="02020603050405020304" pitchFamily="18" charset="0"/>
              </a:rPr>
              <a:t>Diagram ER dengan menurut James Martin</a:t>
            </a:r>
            <a:endParaRPr lang="en-US" altLang="en-US" sz="2800">
              <a:latin typeface="Times New Roman" panose="02020603050405020304" pitchFamily="18" charset="0"/>
            </a:endParaRPr>
          </a:p>
        </p:txBody>
      </p:sp>
      <p:grpSp>
        <p:nvGrpSpPr>
          <p:cNvPr id="25603" name="Group 24"/>
          <p:cNvGrpSpPr>
            <a:grpSpLocks/>
          </p:cNvGrpSpPr>
          <p:nvPr/>
        </p:nvGrpSpPr>
        <p:grpSpPr bwMode="auto">
          <a:xfrm>
            <a:off x="481013" y="1803400"/>
            <a:ext cx="8129587" cy="711200"/>
            <a:chOff x="255" y="1024"/>
            <a:chExt cx="5121" cy="448"/>
          </a:xfrm>
        </p:grpSpPr>
        <p:sp>
          <p:nvSpPr>
            <p:cNvPr id="25605" name="Rectangle 4"/>
            <p:cNvSpPr>
              <a:spLocks noChangeArrowheads="1"/>
            </p:cNvSpPr>
            <p:nvPr/>
          </p:nvSpPr>
          <p:spPr bwMode="auto">
            <a:xfrm>
              <a:off x="255" y="1151"/>
              <a:ext cx="753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90000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80000"/>
                <a:buBlip>
                  <a:blip r:embed="rId3"/>
                </a:buBlip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70000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000">
                  <a:latin typeface="Times New Roman" panose="02020603050405020304" pitchFamily="18" charset="0"/>
                </a:rPr>
                <a:t>mahasiswa</a:t>
              </a:r>
            </a:p>
          </p:txBody>
        </p:sp>
        <p:sp>
          <p:nvSpPr>
            <p:cNvPr id="25606" name="Rectangle 5"/>
            <p:cNvSpPr>
              <a:spLocks noChangeArrowheads="1"/>
            </p:cNvSpPr>
            <p:nvPr/>
          </p:nvSpPr>
          <p:spPr bwMode="auto">
            <a:xfrm>
              <a:off x="2544" y="1151"/>
              <a:ext cx="646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90000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80000"/>
                <a:buBlip>
                  <a:blip r:embed="rId3"/>
                </a:buBlip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70000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000">
                  <a:latin typeface="Times New Roman" panose="02020603050405020304" pitchFamily="18" charset="0"/>
                </a:rPr>
                <a:t>kuliah</a:t>
              </a:r>
            </a:p>
          </p:txBody>
        </p:sp>
        <p:sp>
          <p:nvSpPr>
            <p:cNvPr id="25607" name="Rectangle 6"/>
            <p:cNvSpPr>
              <a:spLocks noChangeArrowheads="1"/>
            </p:cNvSpPr>
            <p:nvPr/>
          </p:nvSpPr>
          <p:spPr bwMode="auto">
            <a:xfrm>
              <a:off x="4752" y="1151"/>
              <a:ext cx="624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90000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80000"/>
                <a:buBlip>
                  <a:blip r:embed="rId3"/>
                </a:buBlip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70000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000">
                  <a:latin typeface="Times New Roman" panose="02020603050405020304" pitchFamily="18" charset="0"/>
                </a:rPr>
                <a:t>dosen</a:t>
              </a:r>
            </a:p>
          </p:txBody>
        </p:sp>
        <p:sp>
          <p:nvSpPr>
            <p:cNvPr id="25608" name="AutoShape 7"/>
            <p:cNvSpPr>
              <a:spLocks noChangeArrowheads="1"/>
            </p:cNvSpPr>
            <p:nvPr/>
          </p:nvSpPr>
          <p:spPr bwMode="auto">
            <a:xfrm>
              <a:off x="1392" y="1062"/>
              <a:ext cx="779" cy="410"/>
            </a:xfrm>
            <a:prstGeom prst="diamond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90000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80000"/>
                <a:buBlip>
                  <a:blip r:embed="rId3"/>
                </a:buBlip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70000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000">
                  <a:latin typeface="Times New Roman" panose="02020603050405020304" pitchFamily="18" charset="0"/>
                </a:rPr>
                <a:t>belajar</a:t>
              </a:r>
            </a:p>
          </p:txBody>
        </p:sp>
        <p:sp>
          <p:nvSpPr>
            <p:cNvPr id="25609" name="AutoShape 8"/>
            <p:cNvSpPr>
              <a:spLocks noChangeArrowheads="1"/>
            </p:cNvSpPr>
            <p:nvPr/>
          </p:nvSpPr>
          <p:spPr bwMode="auto">
            <a:xfrm>
              <a:off x="3563" y="1062"/>
              <a:ext cx="853" cy="410"/>
            </a:xfrm>
            <a:prstGeom prst="diamond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90000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80000"/>
                <a:buBlip>
                  <a:blip r:embed="rId3"/>
                </a:buBlip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70000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000">
                  <a:latin typeface="Times New Roman" panose="02020603050405020304" pitchFamily="18" charset="0"/>
                </a:rPr>
                <a:t>mengajar</a:t>
              </a:r>
            </a:p>
          </p:txBody>
        </p:sp>
        <p:sp>
          <p:nvSpPr>
            <p:cNvPr id="25610" name="Text Box 13"/>
            <p:cNvSpPr txBox="1">
              <a:spLocks noChangeArrowheads="1"/>
            </p:cNvSpPr>
            <p:nvPr/>
          </p:nvSpPr>
          <p:spPr bwMode="auto">
            <a:xfrm>
              <a:off x="971" y="1024"/>
              <a:ext cx="488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SzPct val="90000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80000"/>
                <a:buBlip>
                  <a:blip r:embed="rId3"/>
                </a:buBlip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70000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000" dirty="0" smtClean="0">
                  <a:latin typeface="Times New Roman" panose="02020603050405020304" pitchFamily="18" charset="0"/>
                </a:rPr>
                <a:t>(1,M</a:t>
              </a:r>
              <a:r>
                <a:rPr lang="en-US" altLang="en-US" sz="2000" dirty="0">
                  <a:latin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25611" name="Text Box 14"/>
            <p:cNvSpPr txBox="1">
              <a:spLocks noChangeArrowheads="1"/>
            </p:cNvSpPr>
            <p:nvPr/>
          </p:nvSpPr>
          <p:spPr bwMode="auto">
            <a:xfrm>
              <a:off x="2120" y="1044"/>
              <a:ext cx="488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SzPct val="90000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80000"/>
                <a:buBlip>
                  <a:blip r:embed="rId3"/>
                </a:buBlip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70000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000" dirty="0" smtClean="0">
                  <a:latin typeface="Times New Roman" panose="02020603050405020304" pitchFamily="18" charset="0"/>
                </a:rPr>
                <a:t>(1,M</a:t>
              </a:r>
              <a:r>
                <a:rPr lang="en-US" altLang="en-US" sz="2000" dirty="0">
                  <a:latin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25612" name="Text Box 15"/>
            <p:cNvSpPr txBox="1">
              <a:spLocks noChangeArrowheads="1"/>
            </p:cNvSpPr>
            <p:nvPr/>
          </p:nvSpPr>
          <p:spPr bwMode="auto">
            <a:xfrm>
              <a:off x="3155" y="1038"/>
              <a:ext cx="488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SzPct val="90000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80000"/>
                <a:buBlip>
                  <a:blip r:embed="rId3"/>
                </a:buBlip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70000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000" dirty="0" smtClean="0">
                  <a:latin typeface="Times New Roman" panose="02020603050405020304" pitchFamily="18" charset="0"/>
                </a:rPr>
                <a:t>(1,M</a:t>
              </a:r>
              <a:r>
                <a:rPr lang="en-US" altLang="en-US" sz="2000" dirty="0">
                  <a:latin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25613" name="Text Box 16"/>
            <p:cNvSpPr txBox="1">
              <a:spLocks noChangeArrowheads="1"/>
            </p:cNvSpPr>
            <p:nvPr/>
          </p:nvSpPr>
          <p:spPr bwMode="auto">
            <a:xfrm>
              <a:off x="4384" y="1044"/>
              <a:ext cx="42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SzPct val="90000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80000"/>
                <a:buBlip>
                  <a:blip r:embed="rId3"/>
                </a:buBlip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70000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70000"/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000">
                  <a:latin typeface="Times New Roman" panose="02020603050405020304" pitchFamily="18" charset="0"/>
                </a:rPr>
                <a:t>(1,1)</a:t>
              </a:r>
            </a:p>
          </p:txBody>
        </p:sp>
        <p:sp>
          <p:nvSpPr>
            <p:cNvPr id="25614" name="Line 18"/>
            <p:cNvSpPr>
              <a:spLocks noChangeShapeType="1"/>
            </p:cNvSpPr>
            <p:nvPr/>
          </p:nvSpPr>
          <p:spPr bwMode="auto">
            <a:xfrm>
              <a:off x="1008" y="1274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615" name="Line 19"/>
            <p:cNvSpPr>
              <a:spLocks noChangeShapeType="1"/>
            </p:cNvSpPr>
            <p:nvPr/>
          </p:nvSpPr>
          <p:spPr bwMode="auto">
            <a:xfrm>
              <a:off x="2160" y="1274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616" name="Line 22"/>
            <p:cNvSpPr>
              <a:spLocks noChangeShapeType="1"/>
            </p:cNvSpPr>
            <p:nvPr/>
          </p:nvSpPr>
          <p:spPr bwMode="auto">
            <a:xfrm>
              <a:off x="3194" y="1274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617" name="Line 23"/>
            <p:cNvSpPr>
              <a:spLocks noChangeShapeType="1"/>
            </p:cNvSpPr>
            <p:nvPr/>
          </p:nvSpPr>
          <p:spPr bwMode="auto">
            <a:xfrm>
              <a:off x="4416" y="1274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5604" name="Text Box 25"/>
          <p:cNvSpPr txBox="1">
            <a:spLocks noChangeArrowheads="1"/>
          </p:cNvSpPr>
          <p:nvPr/>
        </p:nvSpPr>
        <p:spPr bwMode="auto">
          <a:xfrm>
            <a:off x="457200" y="2841625"/>
            <a:ext cx="8439150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Pemahaman diagram ER diatas adalah :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 b="1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SzTx/>
              <a:buFont typeface="Wingdings" panose="05000000000000000000" pitchFamily="2" charset="2"/>
              <a:buChar char="Ø"/>
            </a:pPr>
            <a:r>
              <a:rPr lang="en-US" altLang="en-US" sz="2400">
                <a:latin typeface="Times New Roman" panose="02020603050405020304" pitchFamily="18" charset="0"/>
                <a:sym typeface="Wingdings" panose="05000000000000000000" pitchFamily="2" charset="2"/>
              </a:rPr>
              <a:t> Seorang mahasiswa dapat mempelajari banyak matakuliah </a:t>
            </a:r>
          </a:p>
          <a:p>
            <a:pPr eaLnBrk="1" hangingPunct="1">
              <a:spcBef>
                <a:spcPct val="0"/>
              </a:spcBef>
              <a:buSzTx/>
              <a:buFont typeface="Wingdings" panose="05000000000000000000" pitchFamily="2" charset="2"/>
              <a:buNone/>
            </a:pPr>
            <a:r>
              <a:rPr lang="en-US" altLang="en-US" sz="2400">
                <a:latin typeface="Times New Roman" panose="02020603050405020304" pitchFamily="18" charset="0"/>
                <a:sym typeface="Wingdings" panose="05000000000000000000" pitchFamily="2" charset="2"/>
              </a:rPr>
              <a:t>    sekaligus, t</a:t>
            </a:r>
            <a:r>
              <a:rPr lang="en-US" altLang="en-US" sz="2400">
                <a:latin typeface="Times New Roman" panose="02020603050405020304" pitchFamily="18" charset="0"/>
              </a:rPr>
              <a:t>api boleh juga tidak (belum) mempelajari matakuliah </a:t>
            </a:r>
          </a:p>
          <a:p>
            <a:pPr eaLnBrk="1" hangingPunct="1">
              <a:spcBef>
                <a:spcPct val="0"/>
              </a:spcBef>
              <a:buSzTx/>
              <a:buFont typeface="Wingdings" panose="05000000000000000000" pitchFamily="2" charset="2"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    satu pun.</a:t>
            </a:r>
          </a:p>
          <a:p>
            <a:pPr eaLnBrk="1" hangingPunct="1">
              <a:spcBef>
                <a:spcPct val="0"/>
              </a:spcBef>
              <a:buSzTx/>
              <a:buFont typeface="Wingdings" panose="05000000000000000000" pitchFamily="2" charset="2"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SzTx/>
              <a:buFont typeface="Wingdings" panose="05000000000000000000" pitchFamily="2" charset="2"/>
              <a:buChar char="Ø"/>
            </a:pPr>
            <a:r>
              <a:rPr lang="en-US" altLang="en-US" sz="2400">
                <a:latin typeface="Times New Roman" panose="02020603050405020304" pitchFamily="18" charset="0"/>
                <a:sym typeface="Wingdings" panose="05000000000000000000" pitchFamily="2" charset="2"/>
              </a:rPr>
              <a:t>Setiap matakuliah dapat diikuti oleh banyak mahasiswa, tapi bisa </a:t>
            </a:r>
          </a:p>
          <a:p>
            <a:pPr eaLnBrk="1" hangingPunct="1">
              <a:spcBef>
                <a:spcPct val="0"/>
              </a:spcBef>
              <a:buSzTx/>
              <a:buFont typeface="Wingdings" panose="05000000000000000000" pitchFamily="2" charset="2"/>
              <a:buNone/>
            </a:pPr>
            <a:r>
              <a:rPr lang="en-US" altLang="en-US" sz="2400">
                <a:latin typeface="Times New Roman" panose="02020603050405020304" pitchFamily="18" charset="0"/>
                <a:sym typeface="Wingdings" panose="05000000000000000000" pitchFamily="2" charset="2"/>
              </a:rPr>
              <a:t>   saja ada matakuliah yang tidak (belum pernah) diikuti oleh satu </a:t>
            </a:r>
          </a:p>
          <a:p>
            <a:pPr eaLnBrk="1" hangingPunct="1">
              <a:spcBef>
                <a:spcPct val="0"/>
              </a:spcBef>
              <a:buSzTx/>
              <a:buFont typeface="Wingdings" panose="05000000000000000000" pitchFamily="2" charset="2"/>
              <a:buNone/>
            </a:pPr>
            <a:r>
              <a:rPr lang="en-US" altLang="en-US" sz="2400">
                <a:latin typeface="Times New Roman" panose="02020603050405020304" pitchFamily="18" charset="0"/>
                <a:sym typeface="Wingdings" panose="05000000000000000000" pitchFamily="2" charset="2"/>
              </a:rPr>
              <a:t>   pun mhs.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441325" y="1031875"/>
            <a:ext cx="8078788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 typeface="Wingdings" panose="05000000000000000000" pitchFamily="2" charset="2"/>
              <a:buChar char="Ø"/>
            </a:pPr>
            <a:r>
              <a:rPr lang="en-US" altLang="en-US" sz="2400">
                <a:latin typeface="Times New Roman" panose="02020603050405020304" pitchFamily="18" charset="0"/>
                <a:sym typeface="Wingdings" panose="05000000000000000000" pitchFamily="2" charset="2"/>
              </a:rPr>
              <a:t> Seorang dosen bisa mengajar banyak matakuliah sekaligus, </a:t>
            </a:r>
          </a:p>
          <a:p>
            <a:pPr eaLnBrk="1" hangingPunct="1">
              <a:spcBef>
                <a:spcPct val="0"/>
              </a:spcBef>
              <a:buSzTx/>
              <a:buFont typeface="Wingdings" panose="05000000000000000000" pitchFamily="2" charset="2"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    tetapi bisa terjadi ada dosen yang tidak (belum diperbolehkan)</a:t>
            </a:r>
          </a:p>
          <a:p>
            <a:pPr eaLnBrk="1" hangingPunct="1">
              <a:spcBef>
                <a:spcPct val="0"/>
              </a:spcBef>
              <a:buSzTx/>
              <a:buFont typeface="Wingdings" panose="05000000000000000000" pitchFamily="2" charset="2"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    mengajar satu matakuliah pun.</a:t>
            </a:r>
          </a:p>
          <a:p>
            <a:pPr eaLnBrk="1" hangingPunct="1">
              <a:spcBef>
                <a:spcPct val="0"/>
              </a:spcBef>
              <a:buSzTx/>
              <a:buFont typeface="Wingdings" panose="05000000000000000000" pitchFamily="2" charset="2"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SzTx/>
              <a:buFont typeface="Wingdings" panose="05000000000000000000" pitchFamily="2" charset="2"/>
              <a:buChar char="Ø"/>
            </a:pPr>
            <a:r>
              <a:rPr lang="en-US" altLang="en-US" sz="2400">
                <a:latin typeface="Times New Roman" panose="02020603050405020304" pitchFamily="18" charset="0"/>
                <a:sym typeface="Wingdings" panose="05000000000000000000" pitchFamily="2" charset="2"/>
              </a:rPr>
              <a:t> Setiap matakuliah hanya boleh diajarkan oleh seorang dosen </a:t>
            </a:r>
          </a:p>
          <a:p>
            <a:pPr eaLnBrk="1" hangingPunct="1">
              <a:spcBef>
                <a:spcPct val="0"/>
              </a:spcBef>
              <a:buSzTx/>
              <a:buFont typeface="Wingdings" panose="05000000000000000000" pitchFamily="2" charset="2"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    dan tidak boleh ada matakuliah yang belum ditentukan siapa </a:t>
            </a:r>
          </a:p>
          <a:p>
            <a:pPr eaLnBrk="1" hangingPunct="1">
              <a:spcBef>
                <a:spcPct val="0"/>
              </a:spcBef>
              <a:buSzTx/>
              <a:buFont typeface="Wingdings" panose="05000000000000000000" pitchFamily="2" charset="2"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    dosennya.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Simbol Kardinalitas ERD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1 to 1 (one to one)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1 to n (one to many)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N to n (many to many)</a:t>
            </a:r>
          </a:p>
          <a:p>
            <a:pPr eaLnBrk="1" hangingPunct="1"/>
            <a:endParaRPr lang="en-US" altLang="en-US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724400" y="1371600"/>
            <a:ext cx="3019425" cy="1100138"/>
            <a:chOff x="2205" y="3750"/>
            <a:chExt cx="1953" cy="690"/>
          </a:xfrm>
        </p:grpSpPr>
        <p:sp>
          <p:nvSpPr>
            <p:cNvPr id="16406" name="AutoShape 5"/>
            <p:cNvSpPr>
              <a:spLocks noChangeArrowheads="1"/>
            </p:cNvSpPr>
            <p:nvPr/>
          </p:nvSpPr>
          <p:spPr bwMode="auto">
            <a:xfrm>
              <a:off x="2802" y="3750"/>
              <a:ext cx="771" cy="690"/>
            </a:xfrm>
            <a:prstGeom prst="flowChartDecision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US"/>
            </a:p>
          </p:txBody>
        </p:sp>
        <p:cxnSp>
          <p:nvCxnSpPr>
            <p:cNvPr id="29719" name="AutoShape 6"/>
            <p:cNvCxnSpPr>
              <a:cxnSpLocks noChangeShapeType="1"/>
            </p:cNvCxnSpPr>
            <p:nvPr/>
          </p:nvCxnSpPr>
          <p:spPr bwMode="auto">
            <a:xfrm>
              <a:off x="2205" y="4095"/>
              <a:ext cx="597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720" name="AutoShape 7"/>
            <p:cNvCxnSpPr>
              <a:cxnSpLocks noChangeShapeType="1"/>
            </p:cNvCxnSpPr>
            <p:nvPr/>
          </p:nvCxnSpPr>
          <p:spPr bwMode="auto">
            <a:xfrm>
              <a:off x="3562" y="4095"/>
              <a:ext cx="596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4876800" y="3048000"/>
            <a:ext cx="3124200" cy="1219200"/>
            <a:chOff x="1965" y="3510"/>
            <a:chExt cx="2520" cy="690"/>
          </a:xfrm>
        </p:grpSpPr>
        <p:sp>
          <p:nvSpPr>
            <p:cNvPr id="16400" name="AutoShape 9"/>
            <p:cNvSpPr>
              <a:spLocks noChangeArrowheads="1"/>
            </p:cNvSpPr>
            <p:nvPr/>
          </p:nvSpPr>
          <p:spPr bwMode="auto">
            <a:xfrm>
              <a:off x="2729" y="3510"/>
              <a:ext cx="991" cy="690"/>
            </a:xfrm>
            <a:prstGeom prst="flowChartDecision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US"/>
            </a:p>
          </p:txBody>
        </p:sp>
        <p:cxnSp>
          <p:nvCxnSpPr>
            <p:cNvPr id="16401" name="AutoShape 10"/>
            <p:cNvCxnSpPr>
              <a:cxnSpLocks noChangeShapeType="1"/>
            </p:cNvCxnSpPr>
            <p:nvPr/>
          </p:nvCxnSpPr>
          <p:spPr bwMode="auto">
            <a:xfrm>
              <a:off x="1965" y="3855"/>
              <a:ext cx="764" cy="0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6402" name="AutoShape 11"/>
            <p:cNvCxnSpPr>
              <a:cxnSpLocks noChangeShapeType="1"/>
            </p:cNvCxnSpPr>
            <p:nvPr/>
          </p:nvCxnSpPr>
          <p:spPr bwMode="auto">
            <a:xfrm>
              <a:off x="3705" y="3855"/>
              <a:ext cx="764" cy="0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grpSp>
          <p:nvGrpSpPr>
            <p:cNvPr id="29715" name="Group 12"/>
            <p:cNvGrpSpPr>
              <a:grpSpLocks/>
            </p:cNvGrpSpPr>
            <p:nvPr/>
          </p:nvGrpSpPr>
          <p:grpSpPr bwMode="auto">
            <a:xfrm>
              <a:off x="4230" y="3691"/>
              <a:ext cx="255" cy="374"/>
              <a:chOff x="4545" y="2821"/>
              <a:chExt cx="255" cy="374"/>
            </a:xfrm>
          </p:grpSpPr>
          <p:cxnSp>
            <p:nvCxnSpPr>
              <p:cNvPr id="16404" name="AutoShape 13"/>
              <p:cNvCxnSpPr>
                <a:cxnSpLocks noChangeShapeType="1"/>
              </p:cNvCxnSpPr>
              <p:nvPr/>
            </p:nvCxnSpPr>
            <p:spPr bwMode="auto">
              <a:xfrm flipV="1">
                <a:off x="4545" y="2821"/>
                <a:ext cx="255" cy="180"/>
              </a:xfrm>
              <a:prstGeom prst="straightConnector1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16405" name="AutoShape 14"/>
              <p:cNvCxnSpPr>
                <a:cxnSpLocks noChangeShapeType="1"/>
              </p:cNvCxnSpPr>
              <p:nvPr/>
            </p:nvCxnSpPr>
            <p:spPr bwMode="auto">
              <a:xfrm>
                <a:off x="4561" y="3000"/>
                <a:ext cx="239" cy="195"/>
              </a:xfrm>
              <a:prstGeom prst="straightConnector1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</p:grp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5105400" y="4800600"/>
            <a:ext cx="3200400" cy="1295400"/>
            <a:chOff x="1958" y="3510"/>
            <a:chExt cx="1972" cy="690"/>
          </a:xfrm>
        </p:grpSpPr>
        <p:sp>
          <p:nvSpPr>
            <p:cNvPr id="16391" name="AutoShape 23"/>
            <p:cNvSpPr>
              <a:spLocks noChangeArrowheads="1"/>
            </p:cNvSpPr>
            <p:nvPr/>
          </p:nvSpPr>
          <p:spPr bwMode="auto">
            <a:xfrm>
              <a:off x="2562" y="3510"/>
              <a:ext cx="772" cy="690"/>
            </a:xfrm>
            <a:prstGeom prst="flowChartDecision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US"/>
            </a:p>
          </p:txBody>
        </p:sp>
        <p:cxnSp>
          <p:nvCxnSpPr>
            <p:cNvPr id="16392" name="AutoShape 24"/>
            <p:cNvCxnSpPr>
              <a:cxnSpLocks noChangeShapeType="1"/>
            </p:cNvCxnSpPr>
            <p:nvPr/>
          </p:nvCxnSpPr>
          <p:spPr bwMode="auto">
            <a:xfrm>
              <a:off x="1965" y="3855"/>
              <a:ext cx="597" cy="0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6393" name="AutoShape 25"/>
            <p:cNvCxnSpPr>
              <a:cxnSpLocks noChangeShapeType="1"/>
            </p:cNvCxnSpPr>
            <p:nvPr/>
          </p:nvCxnSpPr>
          <p:spPr bwMode="auto">
            <a:xfrm>
              <a:off x="3322" y="3855"/>
              <a:ext cx="597" cy="0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grpSp>
          <p:nvGrpSpPr>
            <p:cNvPr id="29706" name="Group 26"/>
            <p:cNvGrpSpPr>
              <a:grpSpLocks/>
            </p:cNvGrpSpPr>
            <p:nvPr/>
          </p:nvGrpSpPr>
          <p:grpSpPr bwMode="auto">
            <a:xfrm>
              <a:off x="3731" y="3691"/>
              <a:ext cx="199" cy="374"/>
              <a:chOff x="4545" y="2821"/>
              <a:chExt cx="255" cy="374"/>
            </a:xfrm>
          </p:grpSpPr>
          <p:cxnSp>
            <p:nvCxnSpPr>
              <p:cNvPr id="16398" name="AutoShape 27"/>
              <p:cNvCxnSpPr>
                <a:cxnSpLocks noChangeShapeType="1"/>
              </p:cNvCxnSpPr>
              <p:nvPr/>
            </p:nvCxnSpPr>
            <p:spPr bwMode="auto">
              <a:xfrm flipV="1">
                <a:off x="4546" y="2821"/>
                <a:ext cx="254" cy="179"/>
              </a:xfrm>
              <a:prstGeom prst="straightConnector1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16399" name="AutoShape 28"/>
              <p:cNvCxnSpPr>
                <a:cxnSpLocks noChangeShapeType="1"/>
              </p:cNvCxnSpPr>
              <p:nvPr/>
            </p:nvCxnSpPr>
            <p:spPr bwMode="auto">
              <a:xfrm>
                <a:off x="4561" y="3000"/>
                <a:ext cx="239" cy="194"/>
              </a:xfrm>
              <a:prstGeom prst="straightConnector1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  <p:grpSp>
          <p:nvGrpSpPr>
            <p:cNvPr id="29707" name="Group 29"/>
            <p:cNvGrpSpPr>
              <a:grpSpLocks/>
            </p:cNvGrpSpPr>
            <p:nvPr/>
          </p:nvGrpSpPr>
          <p:grpSpPr bwMode="auto">
            <a:xfrm flipH="1">
              <a:off x="1958" y="3691"/>
              <a:ext cx="228" cy="374"/>
              <a:chOff x="4545" y="2821"/>
              <a:chExt cx="255" cy="374"/>
            </a:xfrm>
          </p:grpSpPr>
          <p:cxnSp>
            <p:nvCxnSpPr>
              <p:cNvPr id="16396" name="AutoShape 30"/>
              <p:cNvCxnSpPr>
                <a:cxnSpLocks noChangeShapeType="1"/>
              </p:cNvCxnSpPr>
              <p:nvPr/>
            </p:nvCxnSpPr>
            <p:spPr bwMode="auto">
              <a:xfrm flipV="1">
                <a:off x="4545" y="2821"/>
                <a:ext cx="255" cy="179"/>
              </a:xfrm>
              <a:prstGeom prst="straightConnector1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16397" name="AutoShape 31"/>
              <p:cNvCxnSpPr>
                <a:cxnSpLocks noChangeShapeType="1"/>
              </p:cNvCxnSpPr>
              <p:nvPr/>
            </p:nvCxnSpPr>
            <p:spPr bwMode="auto">
              <a:xfrm>
                <a:off x="4560" y="3000"/>
                <a:ext cx="240" cy="194"/>
              </a:xfrm>
              <a:prstGeom prst="straightConnector1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altLang="en-US" smtClean="0"/>
              <a:t>erd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8153400" cy="513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457200"/>
          <a:ext cx="8305800" cy="586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429000" y="0"/>
            <a:ext cx="53340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id-ID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KLASIFIKASI PEMAKAI (USER)/ PENGGUNA BASIS DATA</a:t>
            </a:r>
          </a:p>
        </p:txBody>
      </p:sp>
    </p:spTree>
    <p:extLst>
      <p:ext uri="{BB962C8B-B14F-4D97-AF65-F5344CB8AC3E}">
        <p14:creationId xmlns:p14="http://schemas.microsoft.com/office/powerpoint/2010/main" val="385870068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-180975" y="260350"/>
            <a:ext cx="7772400" cy="1143000"/>
          </a:xfrm>
        </p:spPr>
        <p:txBody>
          <a:bodyPr/>
          <a:lstStyle/>
          <a:p>
            <a:r>
              <a:rPr lang="id-ID" smtClean="0"/>
              <a:t>Contoh Bidang kesehatan</a:t>
            </a:r>
          </a:p>
        </p:txBody>
      </p:sp>
      <p:sp>
        <p:nvSpPr>
          <p:cNvPr id="4" name="Rectangle 3"/>
          <p:cNvSpPr/>
          <p:nvPr/>
        </p:nvSpPr>
        <p:spPr>
          <a:xfrm>
            <a:off x="323850" y="1628774"/>
            <a:ext cx="849662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600" b="1" dirty="0" err="1" smtClean="0">
                <a:solidFill>
                  <a:srgbClr val="FF0000"/>
                </a:solidFill>
                <a:latin typeface="Arial" panose="020B0604020202020204" pitchFamily="34" charset="0"/>
              </a:rPr>
              <a:t>Tentukan</a:t>
            </a:r>
            <a:r>
              <a:rPr lang="en-US" sz="16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Arial" panose="020B0604020202020204" pitchFamily="34" charset="0"/>
              </a:rPr>
              <a:t>dulu</a:t>
            </a:r>
            <a:r>
              <a:rPr lang="en-US" sz="16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600" b="1" dirty="0" smtClean="0">
                <a:latin typeface="Arial" panose="020B0604020202020204" pitchFamily="34" charset="0"/>
              </a:rPr>
              <a:t>: </a:t>
            </a:r>
            <a:r>
              <a:rPr lang="id-ID" sz="1600" b="1" dirty="0" smtClean="0">
                <a:latin typeface="Arial" panose="020B0604020202020204" pitchFamily="34" charset="0"/>
              </a:rPr>
              <a:t>Entity </a:t>
            </a:r>
            <a:r>
              <a:rPr lang="id-ID" sz="1600" b="1" dirty="0">
                <a:latin typeface="Arial" panose="020B0604020202020204" pitchFamily="34" charset="0"/>
              </a:rPr>
              <a:t>(entitas)  RAWAT JALAN</a:t>
            </a:r>
            <a:endParaRPr lang="id-ID" sz="1600" dirty="0">
              <a:latin typeface="Arial" panose="020B0604020202020204" pitchFamily="34" charset="0"/>
            </a:endParaRPr>
          </a:p>
          <a:p>
            <a:pPr marL="457200" indent="-228600">
              <a:defRPr/>
            </a:pPr>
            <a:r>
              <a:rPr lang="id-ID" sz="1600" b="1" dirty="0">
                <a:latin typeface="Arial" panose="020B0604020202020204" pitchFamily="34" charset="0"/>
              </a:rPr>
              <a:t>1.</a:t>
            </a:r>
            <a:r>
              <a:rPr lang="id-ID" sz="1600" dirty="0">
                <a:latin typeface="times new roman" panose="02020603050405020304" pitchFamily="18" charset="0"/>
              </a:rPr>
              <a:t>   </a:t>
            </a:r>
            <a:r>
              <a:rPr lang="id-ID" sz="1600" b="1" dirty="0">
                <a:latin typeface="Arial" panose="020B0604020202020204" pitchFamily="34" charset="0"/>
              </a:rPr>
              <a:t>Pasien</a:t>
            </a:r>
            <a:endParaRPr lang="id-ID" sz="1600" dirty="0">
              <a:latin typeface="Arial" panose="020B0604020202020204" pitchFamily="34" charset="0"/>
            </a:endParaRPr>
          </a:p>
          <a:p>
            <a:pPr marL="457200" indent="-228600">
              <a:defRPr/>
            </a:pPr>
            <a:r>
              <a:rPr lang="id-ID" sz="1600" b="1" dirty="0">
                <a:latin typeface="Arial" panose="020B0604020202020204" pitchFamily="34" charset="0"/>
              </a:rPr>
              <a:t>2.</a:t>
            </a:r>
            <a:r>
              <a:rPr lang="id-ID" sz="1600" dirty="0">
                <a:latin typeface="times new roman" panose="02020603050405020304" pitchFamily="18" charset="0"/>
              </a:rPr>
              <a:t>   </a:t>
            </a:r>
            <a:r>
              <a:rPr lang="id-ID" sz="1600" b="1" dirty="0">
                <a:latin typeface="Arial" panose="020B0604020202020204" pitchFamily="34" charset="0"/>
              </a:rPr>
              <a:t>Dokter</a:t>
            </a:r>
            <a:endParaRPr lang="id-ID" sz="1600" dirty="0">
              <a:latin typeface="Arial" panose="020B0604020202020204" pitchFamily="34" charset="0"/>
            </a:endParaRPr>
          </a:p>
          <a:p>
            <a:pPr marL="457200" indent="-228600">
              <a:defRPr/>
            </a:pPr>
            <a:r>
              <a:rPr lang="id-ID" sz="1600" b="1" dirty="0">
                <a:latin typeface="Arial" panose="020B0604020202020204" pitchFamily="34" charset="0"/>
              </a:rPr>
              <a:t>3.</a:t>
            </a:r>
            <a:r>
              <a:rPr lang="id-ID" sz="1600" dirty="0">
                <a:latin typeface="times new roman" panose="02020603050405020304" pitchFamily="18" charset="0"/>
              </a:rPr>
              <a:t>   </a:t>
            </a:r>
            <a:r>
              <a:rPr lang="id-ID" sz="1600" b="1" dirty="0">
                <a:latin typeface="Arial" panose="020B0604020202020204" pitchFamily="34" charset="0"/>
              </a:rPr>
              <a:t>Resep Obat</a:t>
            </a:r>
            <a:endParaRPr lang="id-ID" sz="1600" dirty="0">
              <a:latin typeface="Arial" panose="020B0604020202020204" pitchFamily="34" charset="0"/>
            </a:endParaRPr>
          </a:p>
          <a:p>
            <a:pPr marL="457200" indent="-228600">
              <a:defRPr/>
            </a:pPr>
            <a:r>
              <a:rPr lang="id-ID" sz="1600" b="1" dirty="0">
                <a:latin typeface="Arial" panose="020B0604020202020204" pitchFamily="34" charset="0"/>
              </a:rPr>
              <a:t>4.</a:t>
            </a:r>
            <a:r>
              <a:rPr lang="id-ID" sz="1600" dirty="0">
                <a:latin typeface="times new roman" panose="02020603050405020304" pitchFamily="18" charset="0"/>
              </a:rPr>
              <a:t>   </a:t>
            </a:r>
            <a:r>
              <a:rPr lang="id-ID" sz="1600" b="1" dirty="0">
                <a:latin typeface="Arial" panose="020B0604020202020204" pitchFamily="34" charset="0"/>
              </a:rPr>
              <a:t>Pendaftaran</a:t>
            </a:r>
            <a:endParaRPr lang="id-ID" sz="1600" dirty="0">
              <a:latin typeface="Arial" panose="020B0604020202020204" pitchFamily="34" charset="0"/>
            </a:endParaRPr>
          </a:p>
          <a:p>
            <a:pPr marL="457200" indent="-228600">
              <a:defRPr/>
            </a:pPr>
            <a:r>
              <a:rPr lang="id-ID" sz="1600" b="1" dirty="0">
                <a:latin typeface="Arial" panose="020B0604020202020204" pitchFamily="34" charset="0"/>
              </a:rPr>
              <a:t>5.</a:t>
            </a:r>
            <a:r>
              <a:rPr lang="id-ID" sz="1600" dirty="0">
                <a:latin typeface="times new roman" panose="02020603050405020304" pitchFamily="18" charset="0"/>
              </a:rPr>
              <a:t>   </a:t>
            </a:r>
            <a:r>
              <a:rPr lang="id-ID" sz="1600" b="1" dirty="0">
                <a:latin typeface="Arial" panose="020B0604020202020204" pitchFamily="34" charset="0"/>
              </a:rPr>
              <a:t>Petugas (Penerima Pasien)</a:t>
            </a:r>
            <a:endParaRPr lang="id-ID" sz="1600" dirty="0">
              <a:latin typeface="Arial" panose="020B0604020202020204" pitchFamily="34" charset="0"/>
            </a:endParaRPr>
          </a:p>
          <a:p>
            <a:pPr marL="457200" indent="-228600">
              <a:defRPr/>
            </a:pPr>
            <a:r>
              <a:rPr lang="id-ID" sz="1600" b="1" dirty="0">
                <a:latin typeface="Arial" panose="020B0604020202020204" pitchFamily="34" charset="0"/>
              </a:rPr>
              <a:t>6.</a:t>
            </a:r>
            <a:r>
              <a:rPr lang="id-ID" sz="1600" dirty="0">
                <a:latin typeface="times new roman" panose="02020603050405020304" pitchFamily="18" charset="0"/>
              </a:rPr>
              <a:t>   </a:t>
            </a:r>
            <a:r>
              <a:rPr lang="id-ID" sz="1600" b="1" dirty="0">
                <a:latin typeface="Arial" panose="020B0604020202020204" pitchFamily="34" charset="0"/>
              </a:rPr>
              <a:t>Rekam Medis</a:t>
            </a:r>
            <a:endParaRPr lang="id-ID" sz="1600" dirty="0">
              <a:latin typeface="Arial" panose="020B0604020202020204" pitchFamily="34" charset="0"/>
            </a:endParaRPr>
          </a:p>
          <a:p>
            <a:pPr>
              <a:defRPr/>
            </a:pPr>
            <a:endParaRPr lang="en-US" sz="1600" dirty="0" smtClean="0">
              <a:latin typeface="Arial" panose="020B0604020202020204" pitchFamily="34" charset="0"/>
            </a:endParaRPr>
          </a:p>
          <a:p>
            <a:pPr>
              <a:defRPr/>
            </a:pPr>
            <a:r>
              <a:rPr lang="en-US" sz="1600" dirty="0" err="1" smtClean="0">
                <a:solidFill>
                  <a:srgbClr val="FF0000"/>
                </a:solidFill>
                <a:latin typeface="Arial" panose="020B0604020202020204" pitchFamily="34" charset="0"/>
              </a:rPr>
              <a:t>Selanjutnya</a:t>
            </a:r>
            <a:r>
              <a:rPr lang="en-US" sz="1600" dirty="0" smtClean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latin typeface="Arial" panose="020B0604020202020204" pitchFamily="34" charset="0"/>
              </a:rPr>
              <a:t>tentukan</a:t>
            </a:r>
            <a:r>
              <a:rPr lang="en-US" sz="1600" dirty="0" smtClean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600" dirty="0" smtClean="0">
                <a:latin typeface="Arial" panose="020B0604020202020204" pitchFamily="34" charset="0"/>
              </a:rPr>
              <a:t>Primary Key </a:t>
            </a:r>
            <a:r>
              <a:rPr lang="en-US" sz="1600" dirty="0" err="1" smtClean="0">
                <a:latin typeface="Arial" panose="020B0604020202020204" pitchFamily="34" charset="0"/>
              </a:rPr>
              <a:t>tiap</a:t>
            </a:r>
            <a:r>
              <a:rPr lang="en-US" sz="1600" dirty="0" smtClean="0">
                <a:latin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</a:rPr>
              <a:t>entitas</a:t>
            </a:r>
            <a:r>
              <a:rPr lang="en-US" sz="1600" dirty="0" smtClean="0">
                <a:latin typeface="Arial" panose="020B0604020202020204" pitchFamily="34" charset="0"/>
              </a:rPr>
              <a:t>.</a:t>
            </a:r>
          </a:p>
          <a:p>
            <a:pPr>
              <a:defRPr/>
            </a:pPr>
            <a:r>
              <a:rPr lang="id-ID" sz="1600" dirty="0">
                <a:latin typeface="Arial" panose="020B0604020202020204" pitchFamily="34" charset="0"/>
              </a:rPr>
              <a:t/>
            </a:r>
            <a:br>
              <a:rPr lang="id-ID" sz="1600" dirty="0">
                <a:latin typeface="Arial" panose="020B0604020202020204" pitchFamily="34" charset="0"/>
              </a:rPr>
            </a:br>
            <a:r>
              <a:rPr lang="en-US" sz="1600" dirty="0" err="1" smtClean="0">
                <a:solidFill>
                  <a:srgbClr val="FF0000"/>
                </a:solidFill>
                <a:latin typeface="Arial" panose="020B0604020202020204" pitchFamily="34" charset="0"/>
              </a:rPr>
              <a:t>Kemudian</a:t>
            </a:r>
            <a:r>
              <a:rPr lang="en-US" sz="1600" dirty="0" smtClean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600" dirty="0" smtClean="0">
                <a:latin typeface="Arial" panose="020B0604020202020204" pitchFamily="34" charset="0"/>
              </a:rPr>
              <a:t>, </a:t>
            </a:r>
            <a:r>
              <a:rPr lang="id-ID" sz="1600" b="1" u="sng" dirty="0" smtClean="0">
                <a:latin typeface="Arial" panose="020B0604020202020204" pitchFamily="34" charset="0"/>
              </a:rPr>
              <a:t>RELATIONSHIP </a:t>
            </a:r>
            <a:r>
              <a:rPr lang="id-ID" sz="1600" b="1" u="sng" dirty="0">
                <a:latin typeface="Arial" panose="020B0604020202020204" pitchFamily="34" charset="0"/>
              </a:rPr>
              <a:t>ANTARA ENTITY</a:t>
            </a:r>
            <a:endParaRPr lang="id-ID" sz="1600" dirty="0">
              <a:latin typeface="Arial" panose="020B0604020202020204" pitchFamily="34" charset="0"/>
            </a:endParaRPr>
          </a:p>
          <a:p>
            <a:pPr marL="457200" indent="-228600">
              <a:defRPr/>
            </a:pPr>
            <a:r>
              <a:rPr lang="id-ID" sz="1600" b="1" dirty="0">
                <a:latin typeface="wingdings" panose="05000000000000000000" pitchFamily="2" charset="2"/>
              </a:rPr>
              <a:t>1. </a:t>
            </a:r>
            <a:r>
              <a:rPr lang="id-ID" sz="1600" b="1" dirty="0">
                <a:latin typeface="Arial" panose="020B0604020202020204" pitchFamily="34" charset="0"/>
              </a:rPr>
              <a:t>PASIEN                                DOKTER</a:t>
            </a:r>
            <a:endParaRPr lang="id-ID" sz="1600" dirty="0">
              <a:latin typeface="Arial" panose="020B0604020202020204" pitchFamily="34" charset="0"/>
            </a:endParaRPr>
          </a:p>
          <a:p>
            <a:pPr marL="457200" indent="-228600">
              <a:defRPr/>
            </a:pPr>
            <a:r>
              <a:rPr lang="id-ID" sz="1600" b="1" dirty="0">
                <a:latin typeface="wingdings" panose="05000000000000000000" pitchFamily="2" charset="2"/>
              </a:rPr>
              <a:t>2. </a:t>
            </a:r>
            <a:r>
              <a:rPr lang="id-ID" sz="1600" b="1" dirty="0">
                <a:latin typeface="Arial" panose="020B0604020202020204" pitchFamily="34" charset="0"/>
              </a:rPr>
              <a:t>PASIEN                                  RESEP OBAT</a:t>
            </a:r>
            <a:endParaRPr lang="id-ID" sz="1600" dirty="0">
              <a:latin typeface="Arial" panose="020B0604020202020204" pitchFamily="34" charset="0"/>
            </a:endParaRPr>
          </a:p>
          <a:p>
            <a:pPr marL="457200" indent="-228600">
              <a:defRPr/>
            </a:pPr>
            <a:r>
              <a:rPr lang="id-ID" sz="1600" b="1" dirty="0">
                <a:latin typeface="wingdings" panose="05000000000000000000" pitchFamily="2" charset="2"/>
              </a:rPr>
              <a:t>3. </a:t>
            </a:r>
            <a:r>
              <a:rPr lang="id-ID" sz="1600" b="1" dirty="0">
                <a:latin typeface="Arial" panose="020B0604020202020204" pitchFamily="34" charset="0"/>
              </a:rPr>
              <a:t>PASIEN                                  PEDAFTARAN</a:t>
            </a:r>
            <a:endParaRPr lang="id-ID" sz="1600" dirty="0">
              <a:latin typeface="Arial" panose="020B0604020202020204" pitchFamily="34" charset="0"/>
            </a:endParaRPr>
          </a:p>
          <a:p>
            <a:pPr marL="457200" indent="-228600">
              <a:defRPr/>
            </a:pPr>
            <a:r>
              <a:rPr lang="id-ID" sz="1600" b="1" dirty="0">
                <a:latin typeface="wingdings" panose="05000000000000000000" pitchFamily="2" charset="2"/>
              </a:rPr>
              <a:t>4. </a:t>
            </a:r>
            <a:r>
              <a:rPr lang="id-ID" sz="1600" b="1" dirty="0">
                <a:latin typeface="Arial" panose="020B0604020202020204" pitchFamily="34" charset="0"/>
              </a:rPr>
              <a:t>PASIEN                                 REKAM MEDIS</a:t>
            </a:r>
            <a:endParaRPr lang="id-ID" sz="1600" dirty="0">
              <a:latin typeface="Arial" panose="020B0604020202020204" pitchFamily="34" charset="0"/>
            </a:endParaRPr>
          </a:p>
          <a:p>
            <a:pPr marL="457200" indent="-228600">
              <a:defRPr/>
            </a:pPr>
            <a:r>
              <a:rPr lang="id-ID" sz="1600" b="1" dirty="0">
                <a:latin typeface="wingdings" panose="05000000000000000000" pitchFamily="2" charset="2"/>
              </a:rPr>
              <a:t>5. </a:t>
            </a:r>
            <a:r>
              <a:rPr lang="id-ID" sz="1600" b="1" dirty="0">
                <a:latin typeface="Arial" panose="020B0604020202020204" pitchFamily="34" charset="0"/>
              </a:rPr>
              <a:t>REKAM MEDIS                      DOKTER</a:t>
            </a:r>
            <a:endParaRPr lang="id-ID" sz="1600" dirty="0">
              <a:latin typeface="Arial" panose="020B0604020202020204" pitchFamily="34" charset="0"/>
            </a:endParaRPr>
          </a:p>
          <a:p>
            <a:pPr marL="457200" indent="-228600">
              <a:defRPr/>
            </a:pPr>
            <a:r>
              <a:rPr lang="id-ID" sz="1600" b="1" dirty="0">
                <a:latin typeface="wingdings" panose="05000000000000000000" pitchFamily="2" charset="2"/>
              </a:rPr>
              <a:t>6. </a:t>
            </a:r>
            <a:r>
              <a:rPr lang="id-ID" sz="1600" b="1" dirty="0">
                <a:latin typeface="Arial" panose="020B0604020202020204" pitchFamily="34" charset="0"/>
              </a:rPr>
              <a:t>PENDAFTARAN                     PETUGAS</a:t>
            </a:r>
            <a:endParaRPr lang="id-ID" sz="1600" dirty="0">
              <a:latin typeface="Arial" panose="020B0604020202020204" pitchFamily="34" charset="0"/>
            </a:endParaRPr>
          </a:p>
          <a:p>
            <a:pPr marL="457200" indent="-228600">
              <a:defRPr/>
            </a:pPr>
            <a:r>
              <a:rPr lang="id-ID" sz="1600" b="1" dirty="0">
                <a:latin typeface="wingdings" panose="05000000000000000000" pitchFamily="2" charset="2"/>
              </a:rPr>
              <a:t>7. </a:t>
            </a:r>
            <a:r>
              <a:rPr lang="id-ID" sz="1600" b="1" dirty="0">
                <a:latin typeface="Arial" panose="020B0604020202020204" pitchFamily="34" charset="0"/>
              </a:rPr>
              <a:t>DOKTER                               RESEP </a:t>
            </a:r>
            <a:r>
              <a:rPr lang="id-ID" sz="1600" b="1" dirty="0" smtClean="0">
                <a:latin typeface="Arial" panose="020B0604020202020204" pitchFamily="34" charset="0"/>
              </a:rPr>
              <a:t>OBAT</a:t>
            </a:r>
            <a:endParaRPr lang="en-US" sz="1600" b="1" dirty="0">
              <a:latin typeface="Arial" panose="020B0604020202020204" pitchFamily="34" charset="0"/>
            </a:endParaRPr>
          </a:p>
          <a:p>
            <a:pPr marL="457200" indent="-228600">
              <a:defRPr/>
            </a:pPr>
            <a:endParaRPr lang="en-US" sz="1600" b="1" dirty="0" smtClean="0">
              <a:latin typeface="Arial" panose="020B0604020202020204" pitchFamily="34" charset="0"/>
            </a:endParaRPr>
          </a:p>
          <a:p>
            <a:pPr marL="457200" indent="-228600">
              <a:defRPr/>
            </a:pPr>
            <a:r>
              <a:rPr lang="en-US" sz="1600" b="1" dirty="0" err="1" smtClean="0">
                <a:solidFill>
                  <a:srgbClr val="FF0000"/>
                </a:solidFill>
                <a:latin typeface="Arial" panose="020B0604020202020204" pitchFamily="34" charset="0"/>
              </a:rPr>
              <a:t>Langkah</a:t>
            </a:r>
            <a:r>
              <a:rPr lang="en-US" sz="16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Arial" panose="020B0604020202020204" pitchFamily="34" charset="0"/>
              </a:rPr>
              <a:t>akhir</a:t>
            </a:r>
            <a:r>
              <a:rPr lang="en-US" sz="16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, </a:t>
            </a:r>
            <a:r>
              <a:rPr lang="en-US" sz="1600" b="1" dirty="0" err="1" smtClean="0">
                <a:latin typeface="Arial" panose="020B0604020202020204" pitchFamily="34" charset="0"/>
              </a:rPr>
              <a:t>tentukan</a:t>
            </a:r>
            <a:r>
              <a:rPr lang="en-US" sz="1600" b="1" dirty="0" smtClean="0">
                <a:latin typeface="Arial" panose="020B0604020202020204" pitchFamily="34" charset="0"/>
              </a:rPr>
              <a:t> </a:t>
            </a:r>
            <a:r>
              <a:rPr lang="en-US" sz="1600" b="1" dirty="0" err="1" smtClean="0">
                <a:latin typeface="Arial" panose="020B0604020202020204" pitchFamily="34" charset="0"/>
              </a:rPr>
              <a:t>derajat</a:t>
            </a:r>
            <a:r>
              <a:rPr lang="en-US" sz="1600" b="1" dirty="0" smtClean="0">
                <a:latin typeface="Arial" panose="020B0604020202020204" pitchFamily="34" charset="0"/>
              </a:rPr>
              <a:t> </a:t>
            </a:r>
            <a:r>
              <a:rPr lang="en-US" sz="1600" b="1" dirty="0" err="1" smtClean="0">
                <a:latin typeface="Arial" panose="020B0604020202020204" pitchFamily="34" charset="0"/>
              </a:rPr>
              <a:t>kardinalitas</a:t>
            </a:r>
            <a:r>
              <a:rPr lang="en-US" sz="1600" b="1" dirty="0" smtClean="0">
                <a:latin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Arial" panose="020B0604020202020204" pitchFamily="34" charset="0"/>
              </a:rPr>
              <a:t>dan</a:t>
            </a:r>
            <a:r>
              <a:rPr lang="en-US" sz="1600" b="1" dirty="0" smtClean="0">
                <a:latin typeface="Arial" panose="020B0604020202020204" pitchFamily="34" charset="0"/>
              </a:rPr>
              <a:t> </a:t>
            </a:r>
            <a:r>
              <a:rPr lang="en-US" sz="1600" b="1" dirty="0" err="1" smtClean="0">
                <a:latin typeface="Arial" panose="020B0604020202020204" pitchFamily="34" charset="0"/>
              </a:rPr>
              <a:t>Atribut</a:t>
            </a:r>
            <a:r>
              <a:rPr lang="en-US" sz="1600" b="1" dirty="0" smtClean="0">
                <a:latin typeface="Arial" panose="020B0604020202020204" pitchFamily="34" charset="0"/>
              </a:rPr>
              <a:t> </a:t>
            </a:r>
            <a:r>
              <a:rPr lang="en-US" sz="1600" b="1" dirty="0" err="1" smtClean="0">
                <a:latin typeface="Arial" panose="020B0604020202020204" pitchFamily="34" charset="0"/>
              </a:rPr>
              <a:t>pelengkap</a:t>
            </a:r>
            <a:r>
              <a:rPr lang="en-US" sz="1600" b="1" dirty="0" smtClean="0">
                <a:latin typeface="Arial" panose="020B0604020202020204" pitchFamily="34" charset="0"/>
              </a:rPr>
              <a:t> di </a:t>
            </a:r>
            <a:r>
              <a:rPr lang="en-US" sz="1600" b="1" dirty="0" err="1" smtClean="0">
                <a:latin typeface="Arial" panose="020B0604020202020204" pitchFamily="34" charset="0"/>
              </a:rPr>
              <a:t>setiap</a:t>
            </a:r>
            <a:r>
              <a:rPr lang="en-US" sz="1600" b="1" dirty="0" smtClean="0">
                <a:latin typeface="Arial" panose="020B0604020202020204" pitchFamily="34" charset="0"/>
              </a:rPr>
              <a:t> </a:t>
            </a:r>
            <a:r>
              <a:rPr lang="en-US" sz="1600" b="1" dirty="0" err="1" smtClean="0">
                <a:latin typeface="Arial" panose="020B0604020202020204" pitchFamily="34" charset="0"/>
              </a:rPr>
              <a:t>entitas</a:t>
            </a:r>
            <a:endParaRPr lang="en-US" sz="1600" b="1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570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https://1.bp.blogspot.com/-yaCiHPfYfkw/VweEQNqpYUI/AAAAAAAAATE/gwoov_x0_74Pty3HJz81XwtzSF7QhE90A/s1600/rawat%2Bjalan%2Ber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0"/>
            <a:ext cx="6840538" cy="665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1196752"/>
            <a:ext cx="200219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</a:rPr>
              <a:t>Contoh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Hasil</a:t>
            </a:r>
            <a:r>
              <a:rPr lang="en-US" sz="4400" dirty="0" smtClean="0">
                <a:solidFill>
                  <a:srgbClr val="FF0000"/>
                </a:solidFill>
              </a:rPr>
              <a:t> :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53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-20300"/>
            <a:ext cx="7772400" cy="1143000"/>
          </a:xfrm>
        </p:spPr>
        <p:txBody>
          <a:bodyPr/>
          <a:lstStyle/>
          <a:p>
            <a:r>
              <a:rPr lang="en-US" dirty="0" smtClean="0"/>
              <a:t>TUGAS </a:t>
            </a:r>
            <a:r>
              <a:rPr lang="id-ID" dirty="0" smtClean="0"/>
              <a:t>PROJEK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92594"/>
            <a:ext cx="9036496" cy="5648773"/>
          </a:xfrm>
        </p:spPr>
        <p:txBody>
          <a:bodyPr/>
          <a:lstStyle/>
          <a:p>
            <a:r>
              <a:rPr lang="en-US" sz="2800" dirty="0" err="1" smtClean="0"/>
              <a:t>Buatlah</a:t>
            </a:r>
            <a:r>
              <a:rPr lang="en-US" sz="2800" dirty="0" smtClean="0"/>
              <a:t> </a:t>
            </a:r>
            <a:r>
              <a:rPr lang="id-ID" sz="2800" dirty="0" smtClean="0"/>
              <a:t>: DD , Contex Diagram, DFD dan </a:t>
            </a:r>
            <a:r>
              <a:rPr lang="en-US" sz="2800" dirty="0" smtClean="0"/>
              <a:t>ERD </a:t>
            </a:r>
            <a:endParaRPr lang="id-ID" sz="2800" dirty="0" smtClean="0"/>
          </a:p>
          <a:p>
            <a:pPr marL="0" indent="0">
              <a:buNone/>
            </a:pPr>
            <a:r>
              <a:rPr lang="id-ID" sz="2800" dirty="0" smtClean="0"/>
              <a:t>Pada studi kasus </a:t>
            </a:r>
            <a:r>
              <a:rPr lang="en-US" sz="2800" dirty="0" smtClean="0"/>
              <a:t>di </a:t>
            </a:r>
            <a:r>
              <a:rPr lang="en-US" sz="2800" dirty="0" err="1" smtClean="0"/>
              <a:t>bidang</a:t>
            </a:r>
            <a:r>
              <a:rPr lang="en-US" sz="2800" dirty="0"/>
              <a:t> </a:t>
            </a:r>
            <a:r>
              <a:rPr lang="en-US" sz="2800" dirty="0" err="1" smtClean="0"/>
              <a:t>Ekonomi</a:t>
            </a:r>
            <a:r>
              <a:rPr lang="en-US" sz="2800" dirty="0" smtClean="0"/>
              <a:t> / </a:t>
            </a:r>
            <a:r>
              <a:rPr lang="en-US" sz="2800" dirty="0" err="1" smtClean="0"/>
              <a:t>akuntansi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r>
              <a:rPr lang="en-US" sz="2800" dirty="0" err="1" smtClean="0">
                <a:solidFill>
                  <a:srgbClr val="FF0000"/>
                </a:solidFill>
              </a:rPr>
              <a:t>Misal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:</a:t>
            </a:r>
            <a:r>
              <a:rPr lang="id-ID" sz="2800" dirty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Penjualan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Barang</a:t>
            </a:r>
            <a:r>
              <a:rPr lang="en-US" sz="2800" dirty="0" smtClean="0">
                <a:solidFill>
                  <a:srgbClr val="FF0000"/>
                </a:solidFill>
              </a:rPr>
              <a:t> di Supermarket</a:t>
            </a:r>
            <a:r>
              <a:rPr lang="en-US" sz="2800" dirty="0" smtClean="0">
                <a:solidFill>
                  <a:srgbClr val="FF0000"/>
                </a:solidFill>
              </a:rPr>
              <a:t>.</a:t>
            </a:r>
            <a:endParaRPr lang="id-ID" sz="2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d-ID" sz="2800" dirty="0" smtClean="0"/>
              <a:t>Wajib menggunakan tools </a:t>
            </a:r>
            <a:r>
              <a:rPr lang="en-US" sz="2800" dirty="0" err="1" smtClean="0"/>
              <a:t>menggunakan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visio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err="1" smtClean="0">
                <a:solidFill>
                  <a:srgbClr val="FF0000"/>
                </a:solidFill>
              </a:rPr>
              <a:t>Silahkan</a:t>
            </a:r>
            <a:r>
              <a:rPr lang="en-US" sz="2800" dirty="0" smtClean="0">
                <a:solidFill>
                  <a:srgbClr val="FF0000"/>
                </a:solidFill>
              </a:rPr>
              <a:t> di </a:t>
            </a:r>
            <a:r>
              <a:rPr lang="en-US" sz="2800" dirty="0" err="1" smtClean="0">
                <a:solidFill>
                  <a:srgbClr val="FF0000"/>
                </a:solidFill>
              </a:rPr>
              <a:t>buat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batas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pengumpulan</a:t>
            </a:r>
            <a:r>
              <a:rPr lang="id-ID" sz="2800" dirty="0" smtClean="0">
                <a:solidFill>
                  <a:srgbClr val="FF0000"/>
                </a:solidFill>
              </a:rPr>
              <a:t> sebelum pelaksanaan UTS Teori</a:t>
            </a:r>
            <a:r>
              <a:rPr lang="en-US" sz="2800" dirty="0" smtClean="0">
                <a:solidFill>
                  <a:srgbClr val="FF0000"/>
                </a:solidFill>
              </a:rPr>
              <a:t>. </a:t>
            </a:r>
            <a:endParaRPr lang="id-ID" sz="2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id-ID" sz="2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d-ID" sz="2800" dirty="0" smtClean="0"/>
              <a:t>Dikumpulkan </a:t>
            </a:r>
            <a:r>
              <a:rPr lang="en-US" sz="2800" dirty="0" smtClean="0"/>
              <a:t>Di </a:t>
            </a:r>
            <a:r>
              <a:rPr lang="en-US" sz="2800" dirty="0" smtClean="0"/>
              <a:t>google Classroom. </a:t>
            </a:r>
          </a:p>
          <a:p>
            <a:pPr marL="0" indent="0">
              <a:buNone/>
            </a:pPr>
            <a:r>
              <a:rPr lang="en-US" sz="2800" dirty="0" err="1" smtClean="0"/>
              <a:t>Nama</a:t>
            </a:r>
            <a:r>
              <a:rPr lang="en-US" sz="2800" dirty="0" smtClean="0"/>
              <a:t> File </a:t>
            </a:r>
            <a:r>
              <a:rPr lang="en-US" sz="2800" dirty="0" smtClean="0"/>
              <a:t>:</a:t>
            </a:r>
            <a:r>
              <a:rPr lang="id-ID" sz="2800" dirty="0" smtClean="0"/>
              <a:t> ( Panduan Menyusul)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408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096000"/>
          </a:xfrm>
        </p:spPr>
        <p:txBody>
          <a:bodyPr/>
          <a:lstStyle/>
          <a:p>
            <a:endParaRPr lang="id-ID" smtClean="0"/>
          </a:p>
          <a:p>
            <a:r>
              <a:rPr lang="id-ID" smtClean="0"/>
              <a:t>DBMS (</a:t>
            </a:r>
            <a:r>
              <a:rPr lang="id-ID" i="1" smtClean="0"/>
              <a:t>Database Management System</a:t>
            </a:r>
            <a:r>
              <a:rPr lang="id-ID" smtClean="0"/>
              <a:t>) </a:t>
            </a:r>
            <a:r>
              <a:rPr lang="id-ID" smtClean="0">
                <a:sym typeface="Wingdings" panose="05000000000000000000" pitchFamily="2" charset="2"/>
              </a:rPr>
              <a:t> perangkat lunak yang menangani semua pengaksesan basis data.</a:t>
            </a:r>
          </a:p>
          <a:p>
            <a:r>
              <a:rPr lang="id-ID" smtClean="0">
                <a:sym typeface="Wingdings" panose="05000000000000000000" pitchFamily="2" charset="2"/>
              </a:rPr>
              <a:t>Sistem basis data terdiri  basis data &amp; DBMS</a:t>
            </a:r>
          </a:p>
          <a:p>
            <a:pPr>
              <a:buFontTx/>
              <a:buNone/>
            </a:pPr>
            <a:endParaRPr lang="id-ID" smtClean="0">
              <a:sym typeface="Wingdings" panose="05000000000000000000" pitchFamily="2" charset="2"/>
            </a:endParaRPr>
          </a:p>
          <a:p>
            <a:pPr>
              <a:buFontTx/>
              <a:buNone/>
            </a:pPr>
            <a:endParaRPr lang="id-ID" smtClean="0"/>
          </a:p>
        </p:txBody>
      </p:sp>
      <p:sp>
        <p:nvSpPr>
          <p:cNvPr id="4" name="Smiley Face 3"/>
          <p:cNvSpPr/>
          <p:nvPr/>
        </p:nvSpPr>
        <p:spPr>
          <a:xfrm>
            <a:off x="762000" y="4038600"/>
            <a:ext cx="1447800" cy="1219200"/>
          </a:xfrm>
          <a:prstGeom prst="smileyFac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5" name="Rectangle 4"/>
          <p:cNvSpPr/>
          <p:nvPr/>
        </p:nvSpPr>
        <p:spPr>
          <a:xfrm>
            <a:off x="3124200" y="4038600"/>
            <a:ext cx="1524000" cy="1295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id-ID" b="1" dirty="0">
                <a:solidFill>
                  <a:schemeClr val="tx1"/>
                </a:solidFill>
              </a:rPr>
              <a:t>Aplikasi basis data</a:t>
            </a:r>
          </a:p>
        </p:txBody>
      </p:sp>
      <p:sp>
        <p:nvSpPr>
          <p:cNvPr id="6" name="Rectangle 5"/>
          <p:cNvSpPr/>
          <p:nvPr/>
        </p:nvSpPr>
        <p:spPr>
          <a:xfrm>
            <a:off x="5257800" y="4038600"/>
            <a:ext cx="1524000" cy="1295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id-ID" b="1" dirty="0">
                <a:solidFill>
                  <a:schemeClr val="tx1"/>
                </a:solidFill>
              </a:rPr>
              <a:t>DBMS </a:t>
            </a:r>
          </a:p>
        </p:txBody>
      </p:sp>
      <p:sp>
        <p:nvSpPr>
          <p:cNvPr id="7" name="Flowchart: Magnetic Disk 6"/>
          <p:cNvSpPr/>
          <p:nvPr/>
        </p:nvSpPr>
        <p:spPr>
          <a:xfrm>
            <a:off x="7391400" y="3962400"/>
            <a:ext cx="1295400" cy="1447800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id-ID" b="1" dirty="0">
                <a:solidFill>
                  <a:schemeClr val="tx1"/>
                </a:solidFill>
              </a:rPr>
              <a:t>Database</a:t>
            </a:r>
          </a:p>
        </p:txBody>
      </p:sp>
      <p:cxnSp>
        <p:nvCxnSpPr>
          <p:cNvPr id="13" name="Straight Arrow Connector 12"/>
          <p:cNvCxnSpPr>
            <a:stCxn id="5" idx="3"/>
            <a:endCxn id="6" idx="1"/>
          </p:cNvCxnSpPr>
          <p:nvPr/>
        </p:nvCxnSpPr>
        <p:spPr>
          <a:xfrm>
            <a:off x="4648200" y="4686300"/>
            <a:ext cx="609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858000" y="4724400"/>
            <a:ext cx="609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4" idx="6"/>
          </p:cNvCxnSpPr>
          <p:nvPr/>
        </p:nvCxnSpPr>
        <p:spPr>
          <a:xfrm>
            <a:off x="2209800" y="4648200"/>
            <a:ext cx="9144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154" name="TextBox 17"/>
          <p:cNvSpPr txBox="1">
            <a:spLocks noChangeArrowheads="1"/>
          </p:cNvSpPr>
          <p:nvPr/>
        </p:nvSpPr>
        <p:spPr bwMode="auto">
          <a:xfrm>
            <a:off x="1143000" y="4572000"/>
            <a:ext cx="825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id-ID" sz="2000" b="1">
                <a:latin typeface="Times New Roman" panose="02020603050405020304" pitchFamily="18" charset="0"/>
              </a:rPr>
              <a:t>USER</a:t>
            </a:r>
          </a:p>
        </p:txBody>
      </p:sp>
    </p:spTree>
    <p:extLst>
      <p:ext uri="{BB962C8B-B14F-4D97-AF65-F5344CB8AC3E}">
        <p14:creationId xmlns:p14="http://schemas.microsoft.com/office/powerpoint/2010/main" val="306944280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id-ID" smtClean="0"/>
              <a:t>ISTILAH BASIS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>
            <a:normAutofit lnSpcReduction="10000"/>
          </a:bodyPr>
          <a:lstStyle/>
          <a:p>
            <a:pPr marL="514350" indent="-514350" algn="just">
              <a:defRPr/>
            </a:pPr>
            <a:r>
              <a:rPr lang="id-ID" sz="2000" b="1" i="1" dirty="0" smtClean="0"/>
              <a:t>Enterprise</a:t>
            </a:r>
            <a:r>
              <a:rPr lang="id-ID" sz="2000" dirty="0" smtClean="0"/>
              <a:t> </a:t>
            </a:r>
            <a:r>
              <a:rPr lang="id-ID" sz="2000" dirty="0" smtClean="0">
                <a:sym typeface="Wingdings" pitchFamily="2" charset="2"/>
              </a:rPr>
              <a:t> suatu bentuk organisasi. </a:t>
            </a:r>
          </a:p>
          <a:p>
            <a:pPr marL="514350" indent="-514350" algn="just">
              <a:buFontTx/>
              <a:buNone/>
              <a:defRPr/>
            </a:pPr>
            <a:r>
              <a:rPr lang="id-ID" sz="2000" dirty="0" smtClean="0">
                <a:sym typeface="Wingdings" pitchFamily="2" charset="2"/>
              </a:rPr>
              <a:t>	Ex: Universitas</a:t>
            </a:r>
          </a:p>
          <a:p>
            <a:pPr marL="514350" indent="-514350" algn="just">
              <a:defRPr/>
            </a:pPr>
            <a:r>
              <a:rPr lang="id-ID" sz="2000" b="1" i="1" dirty="0" smtClean="0">
                <a:sym typeface="Wingdings" pitchFamily="2" charset="2"/>
              </a:rPr>
              <a:t>Entitas</a:t>
            </a:r>
            <a:r>
              <a:rPr lang="id-ID" sz="2000" dirty="0" smtClean="0">
                <a:sym typeface="Wingdings" pitchFamily="2" charset="2"/>
              </a:rPr>
              <a:t>  objek/ orang, tempat, kejadian yang dapat diwujudkan dalam basis data.</a:t>
            </a:r>
          </a:p>
          <a:p>
            <a:pPr marL="514350" indent="-514350" algn="just">
              <a:buFontTx/>
              <a:buNone/>
              <a:defRPr/>
            </a:pPr>
            <a:r>
              <a:rPr lang="id-ID" sz="2000" dirty="0" smtClean="0">
                <a:sym typeface="Wingdings" pitchFamily="2" charset="2"/>
              </a:rPr>
              <a:t>	Ex: Mahasiswa, mata kuliah </a:t>
            </a:r>
          </a:p>
          <a:p>
            <a:pPr marL="514350" indent="-514350" algn="just">
              <a:buFontTx/>
              <a:buNone/>
              <a:defRPr/>
            </a:pPr>
            <a:r>
              <a:rPr lang="id-ID" sz="2000" dirty="0" smtClean="0">
                <a:sym typeface="Wingdings" pitchFamily="2" charset="2"/>
              </a:rPr>
              <a:t>	Kumpulan dari entitas disebut himpunan entitas. Ex: Semua mahasiswa, semua mata kuliah</a:t>
            </a:r>
          </a:p>
          <a:p>
            <a:pPr marL="514350" indent="-514350" algn="just">
              <a:defRPr/>
            </a:pPr>
            <a:r>
              <a:rPr lang="id-ID" sz="2000" b="1" i="1" dirty="0" smtClean="0">
                <a:sym typeface="Wingdings" pitchFamily="2" charset="2"/>
              </a:rPr>
              <a:t>Atribut (Elemen data)/ field </a:t>
            </a:r>
            <a:r>
              <a:rPr lang="id-ID" sz="2000" dirty="0" smtClean="0">
                <a:sym typeface="Wingdings" pitchFamily="2" charset="2"/>
              </a:rPr>
              <a:t>karakteristik dari entitas.</a:t>
            </a:r>
          </a:p>
          <a:p>
            <a:pPr marL="514350" indent="-514350" algn="just">
              <a:buFontTx/>
              <a:buNone/>
              <a:defRPr/>
            </a:pPr>
            <a:r>
              <a:rPr lang="id-ID" sz="2000" dirty="0" smtClean="0">
                <a:sym typeface="Wingdings" pitchFamily="2" charset="2"/>
              </a:rPr>
              <a:t>	Ex: NPM, nama, jenis kelamin, nomor hp.</a:t>
            </a:r>
          </a:p>
          <a:p>
            <a:pPr marL="514350" indent="-514350" algn="just">
              <a:defRPr/>
            </a:pPr>
            <a:r>
              <a:rPr lang="id-ID" sz="2000" b="1" i="1" dirty="0" smtClean="0">
                <a:sym typeface="Wingdings" pitchFamily="2" charset="2"/>
              </a:rPr>
              <a:t>Nilai data (Data Value) </a:t>
            </a:r>
            <a:r>
              <a:rPr lang="id-ID" sz="2000" dirty="0" smtClean="0">
                <a:sym typeface="Wingdings" pitchFamily="2" charset="2"/>
              </a:rPr>
              <a:t> isi data/ informasi pada elemen data.</a:t>
            </a:r>
          </a:p>
          <a:p>
            <a:pPr marL="514350" indent="-514350" algn="just">
              <a:buFontTx/>
              <a:buNone/>
              <a:defRPr/>
            </a:pPr>
            <a:r>
              <a:rPr lang="id-ID" sz="2000" dirty="0" smtClean="0">
                <a:sym typeface="Wingdings" pitchFamily="2" charset="2"/>
              </a:rPr>
              <a:t>	Ex: attribut nama mahasiswa berisi </a:t>
            </a:r>
            <a:r>
              <a:rPr lang="id-ID" sz="2000" u="sng" dirty="0" smtClean="0">
                <a:sym typeface="Wingdings" pitchFamily="2" charset="2"/>
              </a:rPr>
              <a:t>Nilai Data </a:t>
            </a:r>
            <a:r>
              <a:rPr lang="id-ID" sz="2000" dirty="0" smtClean="0">
                <a:sym typeface="Wingdings" pitchFamily="2" charset="2"/>
              </a:rPr>
              <a:t>: Meta, Maria, Maria Chrisnatalia, Septian, Puput</a:t>
            </a:r>
          </a:p>
          <a:p>
            <a:pPr marL="514350" indent="-514350" algn="just">
              <a:defRPr/>
            </a:pPr>
            <a:r>
              <a:rPr lang="id-ID" sz="2000" b="1" i="1" dirty="0" smtClean="0">
                <a:sym typeface="Wingdings" pitchFamily="2" charset="2"/>
              </a:rPr>
              <a:t>Kunci elemen data </a:t>
            </a:r>
            <a:r>
              <a:rPr lang="id-ID" sz="2000" dirty="0" smtClean="0">
                <a:sym typeface="Wingdings" pitchFamily="2" charset="2"/>
              </a:rPr>
              <a:t> tanda pengenal yang unik untuk mengidentifikasikan entitas dari suatu kumpulan entitas.</a:t>
            </a:r>
          </a:p>
          <a:p>
            <a:pPr marL="514350" indent="-514350" algn="just">
              <a:buFontTx/>
              <a:buNone/>
              <a:defRPr/>
            </a:pPr>
            <a:r>
              <a:rPr lang="id-ID" sz="2000" dirty="0" smtClean="0">
                <a:sym typeface="Wingdings" pitchFamily="2" charset="2"/>
              </a:rPr>
              <a:t>	Ex: Entitas mahasiswa memiliki atribut </a:t>
            </a:r>
            <a:r>
              <a:rPr lang="id-ID" sz="2000" b="1" u="sng" dirty="0" smtClean="0">
                <a:sym typeface="Wingdings" pitchFamily="2" charset="2"/>
              </a:rPr>
              <a:t>NPM</a:t>
            </a:r>
            <a:r>
              <a:rPr lang="id-ID" sz="2000" dirty="0" smtClean="0">
                <a:sym typeface="Wingdings" pitchFamily="2" charset="2"/>
              </a:rPr>
              <a:t>, nama, jenis kelamin, alamay.</a:t>
            </a:r>
          </a:p>
          <a:p>
            <a:pPr marL="514350" indent="-514350" algn="just">
              <a:defRPr/>
            </a:pPr>
            <a:r>
              <a:rPr lang="id-ID" sz="2000" b="1" i="1" dirty="0" smtClean="0">
                <a:sym typeface="Wingdings" pitchFamily="2" charset="2"/>
              </a:rPr>
              <a:t>Record data </a:t>
            </a:r>
            <a:r>
              <a:rPr lang="id-ID" sz="2000" dirty="0" smtClean="0">
                <a:sym typeface="Wingdings" pitchFamily="2" charset="2"/>
              </a:rPr>
              <a:t> kumpulan isi dari elemen data yang saling berhubungan untuk menginformasikan suatu entiti secara lengkap.</a:t>
            </a:r>
          </a:p>
          <a:p>
            <a:pPr marL="514350" indent="-514350" algn="just">
              <a:buFontTx/>
              <a:buNone/>
              <a:defRPr/>
            </a:pPr>
            <a:r>
              <a:rPr lang="id-ID" sz="2000" dirty="0" smtClean="0"/>
              <a:t>	Ex: “50407549”,”Meta”,”Perempuan”,”08569260xxxx”</a:t>
            </a:r>
            <a:endParaRPr lang="id-ID" sz="2000" dirty="0" smtClean="0">
              <a:sym typeface="Wingdings" pitchFamily="2" charset="2"/>
            </a:endParaRPr>
          </a:p>
          <a:p>
            <a:pPr marL="514350" indent="-514350" algn="just">
              <a:buFontTx/>
              <a:buNone/>
              <a:defRPr/>
            </a:pPr>
            <a:endParaRPr lang="id-ID" sz="2000" dirty="0" smtClean="0">
              <a:sym typeface="Wingdings" pitchFamily="2" charset="2"/>
            </a:endParaRPr>
          </a:p>
          <a:p>
            <a:pPr marL="514350" indent="-514350" algn="just">
              <a:defRPr/>
            </a:pPr>
            <a:endParaRPr lang="id-ID" sz="2000" dirty="0"/>
          </a:p>
        </p:txBody>
      </p:sp>
    </p:spTree>
    <p:extLst>
      <p:ext uri="{BB962C8B-B14F-4D97-AF65-F5344CB8AC3E}">
        <p14:creationId xmlns:p14="http://schemas.microsoft.com/office/powerpoint/2010/main" val="14751228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371600" y="-152400"/>
            <a:ext cx="6477000" cy="1143000"/>
          </a:xfrm>
        </p:spPr>
        <p:txBody>
          <a:bodyPr/>
          <a:lstStyle/>
          <a:p>
            <a:r>
              <a:rPr lang="id-ID" smtClean="0"/>
              <a:t>MODEL DATA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id-ID" sz="2500" smtClean="0"/>
              <a:t>Kumpulan konsep yang terintegrasi yang menggambarkan data, hubungan antara data &amp; batasan data dalam organisasi.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d-ID" sz="2500" smtClean="0"/>
              <a:t>FUNGSI : merepresentasikan data sehingga data mudah dipahami.</a:t>
            </a:r>
          </a:p>
        </p:txBody>
      </p:sp>
      <p:graphicFrame>
        <p:nvGraphicFramePr>
          <p:cNvPr id="7" name="Diagram 6"/>
          <p:cNvGraphicFramePr/>
          <p:nvPr/>
        </p:nvGraphicFramePr>
        <p:xfrm>
          <a:off x="2057400" y="266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5659320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22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685800"/>
            <a:ext cx="7772400" cy="1143000"/>
          </a:xfrm>
        </p:spPr>
        <p:txBody>
          <a:bodyPr/>
          <a:lstStyle/>
          <a:p>
            <a:pPr algn="r" eaLnBrk="1" hangingPunct="1">
              <a:defRPr/>
            </a:pPr>
            <a:r>
              <a:rPr lang="en-US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empus Sans ITC" pitchFamily="82" charset="0"/>
              </a:rPr>
              <a:t>Entity Relationship Diagram</a:t>
            </a:r>
          </a:p>
        </p:txBody>
      </p:sp>
      <p:sp>
        <p:nvSpPr>
          <p:cNvPr id="564228" name="Text Box 4"/>
          <p:cNvSpPr txBox="1">
            <a:spLocks noChangeArrowheads="1"/>
          </p:cNvSpPr>
          <p:nvPr/>
        </p:nvSpPr>
        <p:spPr bwMode="auto">
          <a:xfrm>
            <a:off x="400050" y="2514600"/>
            <a:ext cx="8362950" cy="517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 eaLnBrk="1" hangingPunct="1">
              <a:buFontTx/>
              <a:buAutoNum type="romanUcPeriod"/>
              <a:defRPr/>
            </a:pPr>
            <a:r>
              <a:rPr lang="en-US" sz="30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Definisi</a:t>
            </a:r>
            <a:r>
              <a:rPr lang="en-US" sz="3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Entity Relationship Diagram</a:t>
            </a:r>
          </a:p>
          <a:p>
            <a:pPr marL="609600" indent="-609600" eaLnBrk="1" hangingPunct="1">
              <a:defRPr/>
            </a:pPr>
            <a:r>
              <a:rPr lang="en-US" sz="2400" dirty="0"/>
              <a:t>	</a:t>
            </a:r>
          </a:p>
          <a:p>
            <a:pPr marL="609600" indent="-609600" eaLnBrk="1" hangingPunct="1">
              <a:defRPr/>
            </a:pPr>
            <a:r>
              <a:rPr lang="en-US" sz="2400" dirty="0"/>
              <a:t>	</a:t>
            </a:r>
            <a:r>
              <a:rPr lang="en-US" sz="2800" b="1" dirty="0"/>
              <a:t>ERD</a:t>
            </a:r>
            <a:r>
              <a:rPr lang="en-US" sz="2800" dirty="0"/>
              <a:t> </a:t>
            </a:r>
            <a:r>
              <a:rPr lang="en-US" sz="2800" dirty="0" err="1"/>
              <a:t>merupakan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diagram yang </a:t>
            </a:r>
            <a:r>
              <a:rPr lang="en-US" sz="2800" dirty="0" err="1"/>
              <a:t>berisi</a:t>
            </a:r>
            <a:r>
              <a:rPr lang="en-US" sz="2800" dirty="0"/>
              <a:t> </a:t>
            </a:r>
            <a:r>
              <a:rPr lang="en-US" sz="2800" dirty="0" err="1"/>
              <a:t>komponen</a:t>
            </a:r>
            <a:r>
              <a:rPr lang="en-US" sz="2800" dirty="0"/>
              <a:t>-</a:t>
            </a:r>
          </a:p>
          <a:p>
            <a:pPr marL="609600" indent="-609600" eaLnBrk="1" hangingPunct="1">
              <a:defRPr/>
            </a:pPr>
            <a:r>
              <a:rPr lang="en-US" sz="2800" dirty="0"/>
              <a:t>	</a:t>
            </a:r>
            <a:r>
              <a:rPr lang="en-US" sz="2800" dirty="0" err="1"/>
              <a:t>komponen</a:t>
            </a:r>
            <a:r>
              <a:rPr lang="en-US" sz="2800" dirty="0"/>
              <a:t> </a:t>
            </a:r>
            <a:r>
              <a:rPr lang="en-US" sz="2800" dirty="0" err="1"/>
              <a:t>himpunan</a:t>
            </a:r>
            <a:r>
              <a:rPr lang="en-US" sz="2800" dirty="0"/>
              <a:t> </a:t>
            </a:r>
            <a:r>
              <a:rPr lang="en-US" sz="2800" dirty="0" err="1"/>
              <a:t>entitas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himpunan</a:t>
            </a:r>
            <a:r>
              <a:rPr lang="en-US" sz="2800" dirty="0"/>
              <a:t> </a:t>
            </a:r>
            <a:r>
              <a:rPr lang="en-US" sz="2800" dirty="0" err="1"/>
              <a:t>relasi</a:t>
            </a:r>
            <a:r>
              <a:rPr lang="en-US" sz="2800" dirty="0"/>
              <a:t> </a:t>
            </a:r>
          </a:p>
          <a:p>
            <a:pPr marL="609600" indent="-609600" eaLnBrk="1" hangingPunct="1">
              <a:defRPr/>
            </a:pPr>
            <a:r>
              <a:rPr lang="en-US" sz="2800" dirty="0"/>
              <a:t>	yang </a:t>
            </a:r>
            <a:r>
              <a:rPr lang="en-US" sz="2800" dirty="0" err="1"/>
              <a:t>dilengkapi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atribut-atribut</a:t>
            </a:r>
            <a:r>
              <a:rPr lang="en-US" sz="2800" dirty="0"/>
              <a:t>.</a:t>
            </a:r>
            <a:endParaRPr lang="id-ID" sz="2800" dirty="0"/>
          </a:p>
          <a:p>
            <a:pPr marL="609600" indent="-609600" eaLnBrk="1" hangingPunct="1">
              <a:defRPr/>
            </a:pPr>
            <a:endParaRPr lang="id-ID" sz="2800" dirty="0"/>
          </a:p>
          <a:p>
            <a:pPr marL="609600" indent="-609600" eaLnBrk="1" hangingPunct="1">
              <a:defRPr/>
            </a:pPr>
            <a:r>
              <a:rPr lang="id-ID" sz="2800" dirty="0"/>
              <a:t>	</a:t>
            </a:r>
            <a:r>
              <a:rPr lang="en-US" sz="2800" b="1" dirty="0"/>
              <a:t>ERD</a:t>
            </a:r>
            <a:r>
              <a:rPr lang="en-US" sz="2800" dirty="0"/>
              <a:t> </a:t>
            </a:r>
            <a:r>
              <a:rPr lang="en-US" sz="2800" dirty="0" err="1"/>
              <a:t>digunakan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memodelkan</a:t>
            </a:r>
            <a:r>
              <a:rPr lang="en-US" sz="2800" dirty="0"/>
              <a:t> </a:t>
            </a:r>
            <a:r>
              <a:rPr lang="en-US" sz="2800" dirty="0" err="1"/>
              <a:t>struktur</a:t>
            </a:r>
            <a:r>
              <a:rPr lang="en-US" sz="2800" dirty="0"/>
              <a:t> data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hubungan</a:t>
            </a:r>
            <a:r>
              <a:rPr lang="en-US" sz="2800" dirty="0"/>
              <a:t> </a:t>
            </a:r>
            <a:r>
              <a:rPr lang="en-US" sz="2800" dirty="0" err="1"/>
              <a:t>antar</a:t>
            </a:r>
            <a:r>
              <a:rPr lang="en-US" sz="2800" dirty="0"/>
              <a:t> data.</a:t>
            </a:r>
          </a:p>
          <a:p>
            <a:pPr marL="609600" indent="-609600" eaLnBrk="1" hangingPunct="1">
              <a:defRPr/>
            </a:pPr>
            <a:endParaRPr lang="en-US" sz="2800" dirty="0"/>
          </a:p>
          <a:p>
            <a:pPr marL="609600" indent="-609600" eaLnBrk="1" hangingPunct="1">
              <a:defRPr/>
            </a:pPr>
            <a:endParaRPr lang="en-US" sz="2800" dirty="0"/>
          </a:p>
          <a:p>
            <a:pPr marL="609600" indent="-609600" eaLnBrk="1" hangingPunct="1">
              <a:defRPr/>
            </a:pPr>
            <a:r>
              <a:rPr lang="en-US" sz="2400" dirty="0"/>
              <a:t>	</a:t>
            </a:r>
          </a:p>
        </p:txBody>
      </p:sp>
      <p:sp>
        <p:nvSpPr>
          <p:cNvPr id="5124" name="Line 5"/>
          <p:cNvSpPr>
            <a:spLocks noChangeShapeType="1"/>
          </p:cNvSpPr>
          <p:nvPr/>
        </p:nvSpPr>
        <p:spPr bwMode="auto">
          <a:xfrm>
            <a:off x="457200" y="1981200"/>
            <a:ext cx="8305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Dengan ERD kita dapat mnguji model dengan mengabaikan proses yang harus dilakukan. EDR menjawab pertanyaan seperti :</a:t>
            </a:r>
          </a:p>
          <a:p>
            <a:pPr lvl="1"/>
            <a:r>
              <a:rPr lang="en-US" altLang="en-US" smtClean="0"/>
              <a:t>Data Apa yang diperlukan ?</a:t>
            </a:r>
          </a:p>
          <a:p>
            <a:pPr lvl="1"/>
            <a:r>
              <a:rPr lang="en-US" altLang="en-US" smtClean="0"/>
              <a:t>Bagaimana data yang satu berhubungan dengan yang lain ?</a:t>
            </a:r>
          </a:p>
          <a:p>
            <a:endParaRPr lang="id-ID" altLang="en-US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>
              <a:defRPr/>
            </a:pPr>
            <a:r>
              <a:rPr lang="en-US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empus Sans ITC" pitchFamily="82" charset="0"/>
              </a:rPr>
              <a:t>Entity Relationship Diagram</a:t>
            </a:r>
          </a:p>
        </p:txBody>
      </p:sp>
      <p:sp>
        <p:nvSpPr>
          <p:cNvPr id="6148" name="Line 5"/>
          <p:cNvSpPr>
            <a:spLocks noChangeShapeType="1"/>
          </p:cNvSpPr>
          <p:nvPr/>
        </p:nvSpPr>
        <p:spPr bwMode="auto">
          <a:xfrm>
            <a:off x="457200" y="1981200"/>
            <a:ext cx="8305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Notasi Simbolik ERD</a:t>
            </a:r>
          </a:p>
        </p:txBody>
      </p:sp>
      <p:pic>
        <p:nvPicPr>
          <p:cNvPr id="717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981200"/>
            <a:ext cx="55372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495800"/>
            <a:ext cx="5181600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mi Painting">
  <a:themeElements>
    <a:clrScheme name="Sumi Painting 1">
      <a:dk1>
        <a:srgbClr val="545472"/>
      </a:dk1>
      <a:lt1>
        <a:srgbClr val="FFFFFF"/>
      </a:lt1>
      <a:dk2>
        <a:srgbClr val="660066"/>
      </a:dk2>
      <a:lt2>
        <a:srgbClr val="9797B7"/>
      </a:lt2>
      <a:accent1>
        <a:srgbClr val="A7CCD9"/>
      </a:accent1>
      <a:accent2>
        <a:srgbClr val="C7C7DF"/>
      </a:accent2>
      <a:accent3>
        <a:srgbClr val="FFFFFF"/>
      </a:accent3>
      <a:accent4>
        <a:srgbClr val="464660"/>
      </a:accent4>
      <a:accent5>
        <a:srgbClr val="D0E2E9"/>
      </a:accent5>
      <a:accent6>
        <a:srgbClr val="B4B4CA"/>
      </a:accent6>
      <a:hlink>
        <a:srgbClr val="9595FF"/>
      </a:hlink>
      <a:folHlink>
        <a:srgbClr val="8888AE"/>
      </a:folHlink>
    </a:clrScheme>
    <a:fontScheme name="Sumi Painting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umi Painting 1">
        <a:dk1>
          <a:srgbClr val="545472"/>
        </a:dk1>
        <a:lt1>
          <a:srgbClr val="FFFFFF"/>
        </a:lt1>
        <a:dk2>
          <a:srgbClr val="660066"/>
        </a:dk2>
        <a:lt2>
          <a:srgbClr val="9797B7"/>
        </a:lt2>
        <a:accent1>
          <a:srgbClr val="A7CCD9"/>
        </a:accent1>
        <a:accent2>
          <a:srgbClr val="C7C7DF"/>
        </a:accent2>
        <a:accent3>
          <a:srgbClr val="FFFFFF"/>
        </a:accent3>
        <a:accent4>
          <a:srgbClr val="464660"/>
        </a:accent4>
        <a:accent5>
          <a:srgbClr val="D0E2E9"/>
        </a:accent5>
        <a:accent6>
          <a:srgbClr val="B4B4CA"/>
        </a:accent6>
        <a:hlink>
          <a:srgbClr val="9595FF"/>
        </a:hlink>
        <a:folHlink>
          <a:srgbClr val="8888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2">
        <a:dk1>
          <a:srgbClr val="545472"/>
        </a:dk1>
        <a:lt1>
          <a:srgbClr val="FFFFFF"/>
        </a:lt1>
        <a:dk2>
          <a:srgbClr val="892D5B"/>
        </a:dk2>
        <a:lt2>
          <a:srgbClr val="68A7BE"/>
        </a:lt2>
        <a:accent1>
          <a:srgbClr val="CAACCC"/>
        </a:accent1>
        <a:accent2>
          <a:srgbClr val="A7CCD9"/>
        </a:accent2>
        <a:accent3>
          <a:srgbClr val="FFFFFF"/>
        </a:accent3>
        <a:accent4>
          <a:srgbClr val="464660"/>
        </a:accent4>
        <a:accent5>
          <a:srgbClr val="E1D2E2"/>
        </a:accent5>
        <a:accent6>
          <a:srgbClr val="97B9C4"/>
        </a:accent6>
        <a:hlink>
          <a:srgbClr val="9595FF"/>
        </a:hlink>
        <a:folHlink>
          <a:srgbClr val="8888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4">
        <a:dk1>
          <a:srgbClr val="545472"/>
        </a:dk1>
        <a:lt1>
          <a:srgbClr val="FFFFFF"/>
        </a:lt1>
        <a:dk2>
          <a:srgbClr val="892D5B"/>
        </a:dk2>
        <a:lt2>
          <a:srgbClr val="AC3872"/>
        </a:lt2>
        <a:accent1>
          <a:srgbClr val="660066"/>
        </a:accent1>
        <a:accent2>
          <a:srgbClr val="E2A6C4"/>
        </a:accent2>
        <a:accent3>
          <a:srgbClr val="FFFFFF"/>
        </a:accent3>
        <a:accent4>
          <a:srgbClr val="464660"/>
        </a:accent4>
        <a:accent5>
          <a:srgbClr val="B8AAB8"/>
        </a:accent5>
        <a:accent6>
          <a:srgbClr val="CD96B1"/>
        </a:accent6>
        <a:hlink>
          <a:srgbClr val="8585FF"/>
        </a:hlink>
        <a:folHlink>
          <a:srgbClr val="563EE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5">
        <a:dk1>
          <a:srgbClr val="545472"/>
        </a:dk1>
        <a:lt1>
          <a:srgbClr val="FFFFFF"/>
        </a:lt1>
        <a:dk2>
          <a:srgbClr val="892D5B"/>
        </a:dk2>
        <a:lt2>
          <a:srgbClr val="515BA7"/>
        </a:lt2>
        <a:accent1>
          <a:srgbClr val="8BD8E7"/>
        </a:accent1>
        <a:accent2>
          <a:srgbClr val="A5AAD3"/>
        </a:accent2>
        <a:accent3>
          <a:srgbClr val="FFFFFF"/>
        </a:accent3>
        <a:accent4>
          <a:srgbClr val="464660"/>
        </a:accent4>
        <a:accent5>
          <a:srgbClr val="C4E9F1"/>
        </a:accent5>
        <a:accent6>
          <a:srgbClr val="959ABF"/>
        </a:accent6>
        <a:hlink>
          <a:srgbClr val="B78AFA"/>
        </a:hlink>
        <a:folHlink>
          <a:srgbClr val="A0A5D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6">
        <a:dk1>
          <a:srgbClr val="545472"/>
        </a:dk1>
        <a:lt1>
          <a:srgbClr val="FFFFFF"/>
        </a:lt1>
        <a:dk2>
          <a:srgbClr val="37467F"/>
        </a:dk2>
        <a:lt2>
          <a:srgbClr val="547A3C"/>
        </a:lt2>
        <a:accent1>
          <a:srgbClr val="8BD8E7"/>
        </a:accent1>
        <a:accent2>
          <a:srgbClr val="B7D3A5"/>
        </a:accent2>
        <a:accent3>
          <a:srgbClr val="FFFFFF"/>
        </a:accent3>
        <a:accent4>
          <a:srgbClr val="464660"/>
        </a:accent4>
        <a:accent5>
          <a:srgbClr val="C4E9F1"/>
        </a:accent5>
        <a:accent6>
          <a:srgbClr val="A6BF95"/>
        </a:accent6>
        <a:hlink>
          <a:srgbClr val="619147"/>
        </a:hlink>
        <a:folHlink>
          <a:srgbClr val="94BE7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7">
        <a:dk1>
          <a:srgbClr val="545472"/>
        </a:dk1>
        <a:lt1>
          <a:srgbClr val="FFFFFF"/>
        </a:lt1>
        <a:dk2>
          <a:srgbClr val="655851"/>
        </a:dk2>
        <a:lt2>
          <a:srgbClr val="B49234"/>
        </a:lt2>
        <a:accent1>
          <a:srgbClr val="F8C684"/>
        </a:accent1>
        <a:accent2>
          <a:srgbClr val="E1CE97"/>
        </a:accent2>
        <a:accent3>
          <a:srgbClr val="FFFFFF"/>
        </a:accent3>
        <a:accent4>
          <a:srgbClr val="464660"/>
        </a:accent4>
        <a:accent5>
          <a:srgbClr val="FBDFC2"/>
        </a:accent5>
        <a:accent6>
          <a:srgbClr val="CCBA88"/>
        </a:accent6>
        <a:hlink>
          <a:srgbClr val="7C6148"/>
        </a:hlink>
        <a:folHlink>
          <a:srgbClr val="8E856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Designs\Sumi Painting.pot</Template>
  <TotalTime>438</TotalTime>
  <Words>819</Words>
  <Application>Microsoft Office PowerPoint</Application>
  <PresentationFormat>On-screen Show (4:3)</PresentationFormat>
  <Paragraphs>410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0" baseType="lpstr">
      <vt:lpstr>Arial</vt:lpstr>
      <vt:lpstr>Tahoma</vt:lpstr>
      <vt:lpstr>Tempus Sans ITC</vt:lpstr>
      <vt:lpstr>Times New Roman</vt:lpstr>
      <vt:lpstr>Times New Roman</vt:lpstr>
      <vt:lpstr>Wingdings</vt:lpstr>
      <vt:lpstr>Wingdings</vt:lpstr>
      <vt:lpstr>Sumi Painting</vt:lpstr>
      <vt:lpstr>OKI SETIONO, M.KOM</vt:lpstr>
      <vt:lpstr>PowerPoint Presentation</vt:lpstr>
      <vt:lpstr>PowerPoint Presentation</vt:lpstr>
      <vt:lpstr>PowerPoint Presentation</vt:lpstr>
      <vt:lpstr>ISTILAH BASIS DATA</vt:lpstr>
      <vt:lpstr>MODEL DATA</vt:lpstr>
      <vt:lpstr>Entity Relationship Diagram</vt:lpstr>
      <vt:lpstr>Entity Relationship Diagram</vt:lpstr>
      <vt:lpstr>Notasi Simbolik ERD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DIAGRAM ER DENGAN KAMUS DATA</vt:lpstr>
      <vt:lpstr>PowerPoint Presentation</vt:lpstr>
      <vt:lpstr>PowerPoint Presentation</vt:lpstr>
      <vt:lpstr>PowerPoint Presentation</vt:lpstr>
      <vt:lpstr>PowerPoint Presentation</vt:lpstr>
      <vt:lpstr>Simbol Kardinalitas ERD</vt:lpstr>
      <vt:lpstr>erd</vt:lpstr>
      <vt:lpstr>Contoh Bidang kesehatan</vt:lpstr>
      <vt:lpstr>PowerPoint Presentation</vt:lpstr>
      <vt:lpstr>TUGAS PROJEK</vt:lpstr>
    </vt:vector>
  </TitlesOfParts>
  <Company>Pentium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Entity Relationship Diagram</dc:title>
  <dc:creator>Nurul Adha Oktarini Saputri</dc:creator>
  <cp:lastModifiedBy>oki</cp:lastModifiedBy>
  <cp:revision>53</cp:revision>
  <cp:lastPrinted>1601-01-01T00:00:00Z</cp:lastPrinted>
  <dcterms:created xsi:type="dcterms:W3CDTF">2005-03-25T06:55:12Z</dcterms:created>
  <dcterms:modified xsi:type="dcterms:W3CDTF">2020-03-23T08:26:12Z</dcterms:modified>
</cp:coreProperties>
</file>