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42"/>
  </p:notesMasterIdLst>
  <p:sldIdLst>
    <p:sldId id="256" r:id="rId2"/>
    <p:sldId id="292" r:id="rId3"/>
    <p:sldId id="293" r:id="rId4"/>
    <p:sldId id="271" r:id="rId5"/>
    <p:sldId id="273" r:id="rId6"/>
    <p:sldId id="294" r:id="rId7"/>
    <p:sldId id="297" r:id="rId8"/>
    <p:sldId id="295" r:id="rId9"/>
    <p:sldId id="258" r:id="rId10"/>
    <p:sldId id="274" r:id="rId11"/>
    <p:sldId id="275" r:id="rId12"/>
    <p:sldId id="296" r:id="rId13"/>
    <p:sldId id="277" r:id="rId14"/>
    <p:sldId id="278" r:id="rId15"/>
    <p:sldId id="259" r:id="rId16"/>
    <p:sldId id="260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61" r:id="rId25"/>
    <p:sldId id="263" r:id="rId26"/>
    <p:sldId id="264" r:id="rId27"/>
    <p:sldId id="265" r:id="rId28"/>
    <p:sldId id="266" r:id="rId29"/>
    <p:sldId id="257" r:id="rId30"/>
    <p:sldId id="286" r:id="rId31"/>
    <p:sldId id="287" r:id="rId32"/>
    <p:sldId id="288" r:id="rId33"/>
    <p:sldId id="304" r:id="rId34"/>
    <p:sldId id="305" r:id="rId35"/>
    <p:sldId id="289" r:id="rId36"/>
    <p:sldId id="299" r:id="rId37"/>
    <p:sldId id="300" r:id="rId38"/>
    <p:sldId id="301" r:id="rId39"/>
    <p:sldId id="302" r:id="rId40"/>
    <p:sldId id="303" r:id="rId4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1272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973F5C-3824-42A7-916A-E808AD9E705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D2B1691F-77FF-4F18-9B61-D38860444DA7}">
      <dgm:prSet/>
      <dgm:spPr/>
      <dgm:t>
        <a:bodyPr/>
        <a:lstStyle/>
        <a:p>
          <a:pPr rtl="0"/>
          <a:r>
            <a:rPr lang="id-ID" baseline="0" smtClean="0"/>
            <a:t>Definisi E-Bisnis</a:t>
          </a:r>
          <a:endParaRPr lang="id-ID"/>
        </a:p>
      </dgm:t>
    </dgm:pt>
    <dgm:pt modelId="{DBC60128-0A80-495E-B49C-592F18CC0E38}" type="parTrans" cxnId="{CC21C827-F2E4-4B44-8CC5-5D7662687D34}">
      <dgm:prSet/>
      <dgm:spPr/>
      <dgm:t>
        <a:bodyPr/>
        <a:lstStyle/>
        <a:p>
          <a:endParaRPr lang="id-ID"/>
        </a:p>
      </dgm:t>
    </dgm:pt>
    <dgm:pt modelId="{85E5469C-803F-4456-AFAD-4162B323CE09}" type="sibTrans" cxnId="{CC21C827-F2E4-4B44-8CC5-5D7662687D34}">
      <dgm:prSet/>
      <dgm:spPr/>
      <dgm:t>
        <a:bodyPr/>
        <a:lstStyle/>
        <a:p>
          <a:endParaRPr lang="id-ID"/>
        </a:p>
      </dgm:t>
    </dgm:pt>
    <dgm:pt modelId="{D8E41EB0-CF7E-49C5-8B99-32AFDA8C2F22}" type="pres">
      <dgm:prSet presAssocID="{5E973F5C-3824-42A7-916A-E808AD9E705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DF08FBE5-E6BD-46FB-9A4E-25D715623FFE}" type="pres">
      <dgm:prSet presAssocID="{D2B1691F-77FF-4F18-9B61-D38860444DA7}" presName="circle1" presStyleLbl="node1" presStyleIdx="0" presStyleCnt="1"/>
      <dgm:spPr/>
    </dgm:pt>
    <dgm:pt modelId="{58E71CAD-A4CF-4A74-B4C0-C0F515B39097}" type="pres">
      <dgm:prSet presAssocID="{D2B1691F-77FF-4F18-9B61-D38860444DA7}" presName="space" presStyleCnt="0"/>
      <dgm:spPr/>
    </dgm:pt>
    <dgm:pt modelId="{C90C085D-38C6-4CE2-85C1-10959362D77F}" type="pres">
      <dgm:prSet presAssocID="{D2B1691F-77FF-4F18-9B61-D38860444DA7}" presName="rect1" presStyleLbl="alignAcc1" presStyleIdx="0" presStyleCnt="1"/>
      <dgm:spPr/>
      <dgm:t>
        <a:bodyPr/>
        <a:lstStyle/>
        <a:p>
          <a:endParaRPr lang="id-ID"/>
        </a:p>
      </dgm:t>
    </dgm:pt>
    <dgm:pt modelId="{94542914-3C67-48E0-B52A-9D30AFC5C327}" type="pres">
      <dgm:prSet presAssocID="{D2B1691F-77FF-4F18-9B61-D38860444DA7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C21C827-F2E4-4B44-8CC5-5D7662687D34}" srcId="{5E973F5C-3824-42A7-916A-E808AD9E7055}" destId="{D2B1691F-77FF-4F18-9B61-D38860444DA7}" srcOrd="0" destOrd="0" parTransId="{DBC60128-0A80-495E-B49C-592F18CC0E38}" sibTransId="{85E5469C-803F-4456-AFAD-4162B323CE09}"/>
    <dgm:cxn modelId="{C67E602C-C9AD-4511-98E0-DF2FA2E92C90}" type="presOf" srcId="{5E973F5C-3824-42A7-916A-E808AD9E7055}" destId="{D8E41EB0-CF7E-49C5-8B99-32AFDA8C2F22}" srcOrd="0" destOrd="0" presId="urn:microsoft.com/office/officeart/2005/8/layout/target3"/>
    <dgm:cxn modelId="{AC6EFA36-78E9-4D17-8A96-B854E3934E5B}" type="presOf" srcId="{D2B1691F-77FF-4F18-9B61-D38860444DA7}" destId="{C90C085D-38C6-4CE2-85C1-10959362D77F}" srcOrd="0" destOrd="0" presId="urn:microsoft.com/office/officeart/2005/8/layout/target3"/>
    <dgm:cxn modelId="{CA055982-88CC-42BD-BB3C-F4EBEA436A3C}" type="presOf" srcId="{D2B1691F-77FF-4F18-9B61-D38860444DA7}" destId="{94542914-3C67-48E0-B52A-9D30AFC5C327}" srcOrd="1" destOrd="0" presId="urn:microsoft.com/office/officeart/2005/8/layout/target3"/>
    <dgm:cxn modelId="{5D4CB5E9-9807-46B4-A14D-6B9A79F8C51E}" type="presParOf" srcId="{D8E41EB0-CF7E-49C5-8B99-32AFDA8C2F22}" destId="{DF08FBE5-E6BD-46FB-9A4E-25D715623FFE}" srcOrd="0" destOrd="0" presId="urn:microsoft.com/office/officeart/2005/8/layout/target3"/>
    <dgm:cxn modelId="{33BE2B96-4949-418D-A3D8-36997515A9C2}" type="presParOf" srcId="{D8E41EB0-CF7E-49C5-8B99-32AFDA8C2F22}" destId="{58E71CAD-A4CF-4A74-B4C0-C0F515B39097}" srcOrd="1" destOrd="0" presId="urn:microsoft.com/office/officeart/2005/8/layout/target3"/>
    <dgm:cxn modelId="{77A4A46B-253D-4163-AF68-70A051EDE697}" type="presParOf" srcId="{D8E41EB0-CF7E-49C5-8B99-32AFDA8C2F22}" destId="{C90C085D-38C6-4CE2-85C1-10959362D77F}" srcOrd="2" destOrd="0" presId="urn:microsoft.com/office/officeart/2005/8/layout/target3"/>
    <dgm:cxn modelId="{41FFB2AD-2BA7-4FE3-B5AF-8D6EABF538AA}" type="presParOf" srcId="{D8E41EB0-CF7E-49C5-8B99-32AFDA8C2F22}" destId="{94542914-3C67-48E0-B52A-9D30AFC5C32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957753F-DC8B-473F-A4F8-9199F998A775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id-ID"/>
        </a:p>
      </dgm:t>
    </dgm:pt>
    <dgm:pt modelId="{8035D644-A9CC-4D09-840D-330D8A203758}">
      <dgm:prSet custT="1"/>
      <dgm:spPr/>
      <dgm:t>
        <a:bodyPr/>
        <a:lstStyle/>
        <a:p>
          <a:pPr rtl="0"/>
          <a:r>
            <a:rPr lang="id-ID" sz="2400" b="1" smtClean="0"/>
            <a:t>Biaya</a:t>
          </a:r>
          <a:r>
            <a:rPr lang="id-ID" sz="2400" smtClean="0"/>
            <a:t> pengembangan sistem e-bisnis yang tinggi.</a:t>
          </a:r>
          <a:endParaRPr lang="id-ID" sz="2400"/>
        </a:p>
      </dgm:t>
    </dgm:pt>
    <dgm:pt modelId="{0A91A4F6-2360-4ABC-9F0D-43B508D4754D}" type="parTrans" cxnId="{248FB394-C044-4DBB-9E7F-9A0E8409CC8C}">
      <dgm:prSet/>
      <dgm:spPr/>
      <dgm:t>
        <a:bodyPr/>
        <a:lstStyle/>
        <a:p>
          <a:endParaRPr lang="id-ID"/>
        </a:p>
      </dgm:t>
    </dgm:pt>
    <dgm:pt modelId="{6E3F51FE-3EDD-47B6-8F10-8745F723B895}" type="sibTrans" cxnId="{248FB394-C044-4DBB-9E7F-9A0E8409CC8C}">
      <dgm:prSet/>
      <dgm:spPr/>
      <dgm:t>
        <a:bodyPr/>
        <a:lstStyle/>
        <a:p>
          <a:endParaRPr lang="id-ID"/>
        </a:p>
      </dgm:t>
    </dgm:pt>
    <dgm:pt modelId="{BA318579-2AD6-4EE9-A2D3-B8CE833A84E1}">
      <dgm:prSet custT="1"/>
      <dgm:spPr/>
      <dgm:t>
        <a:bodyPr/>
        <a:lstStyle/>
        <a:p>
          <a:pPr rtl="0"/>
          <a:r>
            <a:rPr lang="id-ID" sz="2400" smtClean="0"/>
            <a:t>Resiko </a:t>
          </a:r>
          <a:r>
            <a:rPr lang="id-ID" sz="2400" b="1" smtClean="0"/>
            <a:t>kalah bersaing</a:t>
          </a:r>
          <a:r>
            <a:rPr lang="id-ID" sz="2400" smtClean="0"/>
            <a:t>, jika tidak menggunakan e-bisnis </a:t>
          </a:r>
          <a:endParaRPr lang="id-ID" sz="2400"/>
        </a:p>
      </dgm:t>
    </dgm:pt>
    <dgm:pt modelId="{B4B2D64C-73A5-4999-82B8-E2FBD32F88B7}" type="parTrans" cxnId="{68BB94C7-E9F2-475E-8C4B-6DB5DB5E23E1}">
      <dgm:prSet/>
      <dgm:spPr/>
      <dgm:t>
        <a:bodyPr/>
        <a:lstStyle/>
        <a:p>
          <a:endParaRPr lang="id-ID"/>
        </a:p>
      </dgm:t>
    </dgm:pt>
    <dgm:pt modelId="{DC579011-2B27-4D9D-98AB-51EAB8477E9D}" type="sibTrans" cxnId="{68BB94C7-E9F2-475E-8C4B-6DB5DB5E23E1}">
      <dgm:prSet/>
      <dgm:spPr/>
      <dgm:t>
        <a:bodyPr/>
        <a:lstStyle/>
        <a:p>
          <a:endParaRPr lang="id-ID"/>
        </a:p>
      </dgm:t>
    </dgm:pt>
    <dgm:pt modelId="{B312AC36-9ED9-4499-8830-AABD558B1060}">
      <dgm:prSet custT="1"/>
      <dgm:spPr/>
      <dgm:t>
        <a:bodyPr/>
        <a:lstStyle/>
        <a:p>
          <a:pPr rtl="0"/>
          <a:r>
            <a:rPr lang="id-ID" sz="2000" b="1" smtClean="0"/>
            <a:t>Sulit memperoleh dukungan eksekutif</a:t>
          </a:r>
          <a:r>
            <a:rPr lang="id-ID" sz="2000" smtClean="0"/>
            <a:t>, karena e-bisnis adalah strategi jangka panjang, jadi keuntungannya tidak langsung terasa</a:t>
          </a:r>
          <a:endParaRPr lang="id-ID" sz="2000"/>
        </a:p>
      </dgm:t>
    </dgm:pt>
    <dgm:pt modelId="{CD7FB047-03F7-4749-A12A-DC4CE514079E}" type="parTrans" cxnId="{F1E249CC-0CEC-4C48-8304-4944C083F239}">
      <dgm:prSet/>
      <dgm:spPr/>
      <dgm:t>
        <a:bodyPr/>
        <a:lstStyle/>
        <a:p>
          <a:endParaRPr lang="id-ID"/>
        </a:p>
      </dgm:t>
    </dgm:pt>
    <dgm:pt modelId="{3535E9D1-740B-48DA-9511-EFA0221403E7}" type="sibTrans" cxnId="{F1E249CC-0CEC-4C48-8304-4944C083F239}">
      <dgm:prSet/>
      <dgm:spPr/>
      <dgm:t>
        <a:bodyPr/>
        <a:lstStyle/>
        <a:p>
          <a:endParaRPr lang="id-ID"/>
        </a:p>
      </dgm:t>
    </dgm:pt>
    <dgm:pt modelId="{8C6F0566-CE27-4160-A059-141328CD30A3}">
      <dgm:prSet custT="1"/>
      <dgm:spPr/>
      <dgm:t>
        <a:bodyPr/>
        <a:lstStyle/>
        <a:p>
          <a:pPr rtl="0"/>
          <a:r>
            <a:rPr lang="id-ID" sz="2000" smtClean="0"/>
            <a:t>Harus dapat memilih </a:t>
          </a:r>
          <a:r>
            <a:rPr lang="id-ID" sz="2000" b="1" smtClean="0"/>
            <a:t>proses bisnis yang paling menguntungkan</a:t>
          </a:r>
          <a:r>
            <a:rPr lang="id-ID" sz="2000" smtClean="0"/>
            <a:t> yang akan dijadikan e-bisnis</a:t>
          </a:r>
          <a:endParaRPr lang="id-ID" sz="2000"/>
        </a:p>
      </dgm:t>
    </dgm:pt>
    <dgm:pt modelId="{16B651A1-6FB5-4429-9A2F-6DF8FA8A1C38}" type="parTrans" cxnId="{D423E632-324C-440E-BC48-7390B5F72A7D}">
      <dgm:prSet/>
      <dgm:spPr/>
      <dgm:t>
        <a:bodyPr/>
        <a:lstStyle/>
        <a:p>
          <a:endParaRPr lang="id-ID"/>
        </a:p>
      </dgm:t>
    </dgm:pt>
    <dgm:pt modelId="{94D3C4F3-8589-4981-82F1-09B9EAC6C3F8}" type="sibTrans" cxnId="{D423E632-324C-440E-BC48-7390B5F72A7D}">
      <dgm:prSet/>
      <dgm:spPr/>
      <dgm:t>
        <a:bodyPr/>
        <a:lstStyle/>
        <a:p>
          <a:endParaRPr lang="id-ID"/>
        </a:p>
      </dgm:t>
    </dgm:pt>
    <dgm:pt modelId="{6C55D3D1-A819-4C7A-B5AD-DDCD57F91B5B}">
      <dgm:prSet custT="1"/>
      <dgm:spPr/>
      <dgm:t>
        <a:bodyPr/>
        <a:lstStyle/>
        <a:p>
          <a:pPr rtl="0"/>
          <a:r>
            <a:rPr lang="id-ID" sz="1800" smtClean="0"/>
            <a:t>Bagaimana </a:t>
          </a:r>
          <a:r>
            <a:rPr lang="id-ID" sz="1800" b="1" smtClean="0"/>
            <a:t>meminimalkan resiko keamanan</a:t>
          </a:r>
          <a:r>
            <a:rPr lang="id-ID" sz="1800" smtClean="0"/>
            <a:t> yang dihadapi. Perusahaan dapat menerapkan teknologi keamanan di setiap komponen e-bisnis seperti  komponen aplikasi, perangkat lunak sistem, dan jaringan.</a:t>
          </a:r>
          <a:endParaRPr lang="id-ID" sz="1800"/>
        </a:p>
      </dgm:t>
    </dgm:pt>
    <dgm:pt modelId="{03EB8F3E-2FA0-4EEA-A59F-530C76CE824A}" type="parTrans" cxnId="{5A6BB69D-85FB-45AB-B532-A1B3EF42BEA3}">
      <dgm:prSet/>
      <dgm:spPr/>
      <dgm:t>
        <a:bodyPr/>
        <a:lstStyle/>
        <a:p>
          <a:endParaRPr lang="id-ID"/>
        </a:p>
      </dgm:t>
    </dgm:pt>
    <dgm:pt modelId="{3BF5EF6D-55DB-4D6D-9B2D-9AD33B0D2F23}" type="sibTrans" cxnId="{5A6BB69D-85FB-45AB-B532-A1B3EF42BEA3}">
      <dgm:prSet/>
      <dgm:spPr/>
      <dgm:t>
        <a:bodyPr/>
        <a:lstStyle/>
        <a:p>
          <a:endParaRPr lang="id-ID"/>
        </a:p>
      </dgm:t>
    </dgm:pt>
    <dgm:pt modelId="{E8C33BCB-1D71-4356-A83C-3151476226D0}" type="pres">
      <dgm:prSet presAssocID="{2957753F-DC8B-473F-A4F8-9199F998A7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8601358-F7E6-4727-844C-9BF1EEB89B32}" type="pres">
      <dgm:prSet presAssocID="{8035D644-A9CC-4D09-840D-330D8A20375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37B62C8-FD88-47E1-B24F-FA6FA5CDC05F}" type="pres">
      <dgm:prSet presAssocID="{6E3F51FE-3EDD-47B6-8F10-8745F723B895}" presName="spacer" presStyleCnt="0"/>
      <dgm:spPr/>
    </dgm:pt>
    <dgm:pt modelId="{7609E8D0-2E42-4651-A844-6E110A49AB32}" type="pres">
      <dgm:prSet presAssocID="{BA318579-2AD6-4EE9-A2D3-B8CE833A84E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D0A14C5-CD87-4335-B047-2017C5A86399}" type="pres">
      <dgm:prSet presAssocID="{DC579011-2B27-4D9D-98AB-51EAB8477E9D}" presName="spacer" presStyleCnt="0"/>
      <dgm:spPr/>
    </dgm:pt>
    <dgm:pt modelId="{87BB7880-C6C2-44CB-9B65-411DC68C325A}" type="pres">
      <dgm:prSet presAssocID="{B312AC36-9ED9-4499-8830-AABD558B106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4D9D9E8-F357-4B36-BB1D-5A8B9B81F53C}" type="pres">
      <dgm:prSet presAssocID="{3535E9D1-740B-48DA-9511-EFA0221403E7}" presName="spacer" presStyleCnt="0"/>
      <dgm:spPr/>
    </dgm:pt>
    <dgm:pt modelId="{F4F27D86-FEBF-4F5D-A230-362704850FE8}" type="pres">
      <dgm:prSet presAssocID="{8C6F0566-CE27-4160-A059-141328CD30A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A52390A-582E-4930-9962-5B5A1620F9D5}" type="pres">
      <dgm:prSet presAssocID="{94D3C4F3-8589-4981-82F1-09B9EAC6C3F8}" presName="spacer" presStyleCnt="0"/>
      <dgm:spPr/>
    </dgm:pt>
    <dgm:pt modelId="{D5C040D2-1925-4509-A6F7-FABBDAF39205}" type="pres">
      <dgm:prSet presAssocID="{6C55D3D1-A819-4C7A-B5AD-DDCD57F91B5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744E804-C84B-4ED6-88E0-ECAB245EC3B0}" type="presOf" srcId="{B312AC36-9ED9-4499-8830-AABD558B1060}" destId="{87BB7880-C6C2-44CB-9B65-411DC68C325A}" srcOrd="0" destOrd="0" presId="urn:microsoft.com/office/officeart/2005/8/layout/vList2"/>
    <dgm:cxn modelId="{68BB94C7-E9F2-475E-8C4B-6DB5DB5E23E1}" srcId="{2957753F-DC8B-473F-A4F8-9199F998A775}" destId="{BA318579-2AD6-4EE9-A2D3-B8CE833A84E1}" srcOrd="1" destOrd="0" parTransId="{B4B2D64C-73A5-4999-82B8-E2FBD32F88B7}" sibTransId="{DC579011-2B27-4D9D-98AB-51EAB8477E9D}"/>
    <dgm:cxn modelId="{CCC9A704-084F-41D0-9601-64E99B1C1F96}" type="presOf" srcId="{8035D644-A9CC-4D09-840D-330D8A203758}" destId="{B8601358-F7E6-4727-844C-9BF1EEB89B32}" srcOrd="0" destOrd="0" presId="urn:microsoft.com/office/officeart/2005/8/layout/vList2"/>
    <dgm:cxn modelId="{8EC1A630-F0BB-47BB-B2F6-EF93522B1FEF}" type="presOf" srcId="{2957753F-DC8B-473F-A4F8-9199F998A775}" destId="{E8C33BCB-1D71-4356-A83C-3151476226D0}" srcOrd="0" destOrd="0" presId="urn:microsoft.com/office/officeart/2005/8/layout/vList2"/>
    <dgm:cxn modelId="{5A6BB69D-85FB-45AB-B532-A1B3EF42BEA3}" srcId="{2957753F-DC8B-473F-A4F8-9199F998A775}" destId="{6C55D3D1-A819-4C7A-B5AD-DDCD57F91B5B}" srcOrd="4" destOrd="0" parTransId="{03EB8F3E-2FA0-4EEA-A59F-530C76CE824A}" sibTransId="{3BF5EF6D-55DB-4D6D-9B2D-9AD33B0D2F23}"/>
    <dgm:cxn modelId="{248FB394-C044-4DBB-9E7F-9A0E8409CC8C}" srcId="{2957753F-DC8B-473F-A4F8-9199F998A775}" destId="{8035D644-A9CC-4D09-840D-330D8A203758}" srcOrd="0" destOrd="0" parTransId="{0A91A4F6-2360-4ABC-9F0D-43B508D4754D}" sibTransId="{6E3F51FE-3EDD-47B6-8F10-8745F723B895}"/>
    <dgm:cxn modelId="{E0A37ECF-C21A-4514-94A2-D706BD1B1779}" type="presOf" srcId="{BA318579-2AD6-4EE9-A2D3-B8CE833A84E1}" destId="{7609E8D0-2E42-4651-A844-6E110A49AB32}" srcOrd="0" destOrd="0" presId="urn:microsoft.com/office/officeart/2005/8/layout/vList2"/>
    <dgm:cxn modelId="{D423E632-324C-440E-BC48-7390B5F72A7D}" srcId="{2957753F-DC8B-473F-A4F8-9199F998A775}" destId="{8C6F0566-CE27-4160-A059-141328CD30A3}" srcOrd="3" destOrd="0" parTransId="{16B651A1-6FB5-4429-9A2F-6DF8FA8A1C38}" sibTransId="{94D3C4F3-8589-4981-82F1-09B9EAC6C3F8}"/>
    <dgm:cxn modelId="{F1E249CC-0CEC-4C48-8304-4944C083F239}" srcId="{2957753F-DC8B-473F-A4F8-9199F998A775}" destId="{B312AC36-9ED9-4499-8830-AABD558B1060}" srcOrd="2" destOrd="0" parTransId="{CD7FB047-03F7-4749-A12A-DC4CE514079E}" sibTransId="{3535E9D1-740B-48DA-9511-EFA0221403E7}"/>
    <dgm:cxn modelId="{D67EEBEC-18A1-49C7-A489-647186086346}" type="presOf" srcId="{8C6F0566-CE27-4160-A059-141328CD30A3}" destId="{F4F27D86-FEBF-4F5D-A230-362704850FE8}" srcOrd="0" destOrd="0" presId="urn:microsoft.com/office/officeart/2005/8/layout/vList2"/>
    <dgm:cxn modelId="{A2F38483-2BA9-4B48-A02B-AA3B1E0CA6CB}" type="presOf" srcId="{6C55D3D1-A819-4C7A-B5AD-DDCD57F91B5B}" destId="{D5C040D2-1925-4509-A6F7-FABBDAF39205}" srcOrd="0" destOrd="0" presId="urn:microsoft.com/office/officeart/2005/8/layout/vList2"/>
    <dgm:cxn modelId="{BB3C3B13-28C2-4588-A921-D378E5FD65EB}" type="presParOf" srcId="{E8C33BCB-1D71-4356-A83C-3151476226D0}" destId="{B8601358-F7E6-4727-844C-9BF1EEB89B32}" srcOrd="0" destOrd="0" presId="urn:microsoft.com/office/officeart/2005/8/layout/vList2"/>
    <dgm:cxn modelId="{88022991-5FCE-4B73-9A43-16706BF98BF5}" type="presParOf" srcId="{E8C33BCB-1D71-4356-A83C-3151476226D0}" destId="{237B62C8-FD88-47E1-B24F-FA6FA5CDC05F}" srcOrd="1" destOrd="0" presId="urn:microsoft.com/office/officeart/2005/8/layout/vList2"/>
    <dgm:cxn modelId="{D2404EB4-3A96-4D64-A1B9-A2BDF8029ACD}" type="presParOf" srcId="{E8C33BCB-1D71-4356-A83C-3151476226D0}" destId="{7609E8D0-2E42-4651-A844-6E110A49AB32}" srcOrd="2" destOrd="0" presId="urn:microsoft.com/office/officeart/2005/8/layout/vList2"/>
    <dgm:cxn modelId="{302609F0-222C-42B7-A424-12E071964B4F}" type="presParOf" srcId="{E8C33BCB-1D71-4356-A83C-3151476226D0}" destId="{8D0A14C5-CD87-4335-B047-2017C5A86399}" srcOrd="3" destOrd="0" presId="urn:microsoft.com/office/officeart/2005/8/layout/vList2"/>
    <dgm:cxn modelId="{560F8B8D-E080-4BAB-BA87-5083E4927921}" type="presParOf" srcId="{E8C33BCB-1D71-4356-A83C-3151476226D0}" destId="{87BB7880-C6C2-44CB-9B65-411DC68C325A}" srcOrd="4" destOrd="0" presId="urn:microsoft.com/office/officeart/2005/8/layout/vList2"/>
    <dgm:cxn modelId="{A5BF2E66-769A-46C9-BC59-5C0F3614F4E8}" type="presParOf" srcId="{E8C33BCB-1D71-4356-A83C-3151476226D0}" destId="{34D9D9E8-F357-4B36-BB1D-5A8B9B81F53C}" srcOrd="5" destOrd="0" presId="urn:microsoft.com/office/officeart/2005/8/layout/vList2"/>
    <dgm:cxn modelId="{74E6254C-729E-4ED3-BFBA-DB0DDEA909BA}" type="presParOf" srcId="{E8C33BCB-1D71-4356-A83C-3151476226D0}" destId="{F4F27D86-FEBF-4F5D-A230-362704850FE8}" srcOrd="6" destOrd="0" presId="urn:microsoft.com/office/officeart/2005/8/layout/vList2"/>
    <dgm:cxn modelId="{40F24F6E-206D-439C-9B6C-10C039528AE3}" type="presParOf" srcId="{E8C33BCB-1D71-4356-A83C-3151476226D0}" destId="{6A52390A-582E-4930-9962-5B5A1620F9D5}" srcOrd="7" destOrd="0" presId="urn:microsoft.com/office/officeart/2005/8/layout/vList2"/>
    <dgm:cxn modelId="{0F0678E9-BB99-4439-BF0E-DB696D2F9968}" type="presParOf" srcId="{E8C33BCB-1D71-4356-A83C-3151476226D0}" destId="{D5C040D2-1925-4509-A6F7-FABBDAF3920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746205C-5350-41CB-B4A8-99E596678C9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37B32914-EEC7-4628-BFC2-5ABA6DFFA7E1}">
      <dgm:prSet/>
      <dgm:spPr/>
      <dgm:t>
        <a:bodyPr/>
        <a:lstStyle/>
        <a:p>
          <a:pPr rtl="0"/>
          <a:r>
            <a:rPr lang="id-ID" baseline="0" smtClean="0"/>
            <a:t>Siapkah Perusahaan ke e-Bisnis?</a:t>
          </a:r>
          <a:endParaRPr lang="id-ID"/>
        </a:p>
      </dgm:t>
    </dgm:pt>
    <dgm:pt modelId="{9CE6CAD6-4672-417D-9507-0CA6B309ED12}" type="parTrans" cxnId="{D7D7AB06-5E6C-4869-9A0B-A1DB3AF14F66}">
      <dgm:prSet/>
      <dgm:spPr/>
      <dgm:t>
        <a:bodyPr/>
        <a:lstStyle/>
        <a:p>
          <a:endParaRPr lang="id-ID"/>
        </a:p>
      </dgm:t>
    </dgm:pt>
    <dgm:pt modelId="{FE983A08-5231-4C03-AAD5-5005A3338A0E}" type="sibTrans" cxnId="{D7D7AB06-5E6C-4869-9A0B-A1DB3AF14F66}">
      <dgm:prSet/>
      <dgm:spPr/>
      <dgm:t>
        <a:bodyPr/>
        <a:lstStyle/>
        <a:p>
          <a:endParaRPr lang="id-ID"/>
        </a:p>
      </dgm:t>
    </dgm:pt>
    <dgm:pt modelId="{50BDA789-9F95-4F5A-A414-F4D33AED24CE}" type="pres">
      <dgm:prSet presAssocID="{1746205C-5350-41CB-B4A8-99E596678C9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10EBA8B-10F9-4BCA-AD4E-FE7F62BD9204}" type="pres">
      <dgm:prSet presAssocID="{37B32914-EEC7-4628-BFC2-5ABA6DFFA7E1}" presName="circle1" presStyleLbl="node1" presStyleIdx="0" presStyleCnt="1"/>
      <dgm:spPr/>
    </dgm:pt>
    <dgm:pt modelId="{89F5E368-1073-4C69-9AE0-D153845C3D86}" type="pres">
      <dgm:prSet presAssocID="{37B32914-EEC7-4628-BFC2-5ABA6DFFA7E1}" presName="space" presStyleCnt="0"/>
      <dgm:spPr/>
    </dgm:pt>
    <dgm:pt modelId="{609DB23D-5D59-48A3-BFD4-E9ED9FC90988}" type="pres">
      <dgm:prSet presAssocID="{37B32914-EEC7-4628-BFC2-5ABA6DFFA7E1}" presName="rect1" presStyleLbl="alignAcc1" presStyleIdx="0" presStyleCnt="1"/>
      <dgm:spPr/>
      <dgm:t>
        <a:bodyPr/>
        <a:lstStyle/>
        <a:p>
          <a:endParaRPr lang="id-ID"/>
        </a:p>
      </dgm:t>
    </dgm:pt>
    <dgm:pt modelId="{232D09EE-CAFA-4B1D-BB21-4E4E4479720E}" type="pres">
      <dgm:prSet presAssocID="{37B32914-EEC7-4628-BFC2-5ABA6DFFA7E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B636EFB-1E9A-4209-8918-EB565E17E558}" type="presOf" srcId="{37B32914-EEC7-4628-BFC2-5ABA6DFFA7E1}" destId="{609DB23D-5D59-48A3-BFD4-E9ED9FC90988}" srcOrd="0" destOrd="0" presId="urn:microsoft.com/office/officeart/2005/8/layout/target3"/>
    <dgm:cxn modelId="{B7E38DD1-B440-4FD9-BBB1-76AA8AD9F463}" type="presOf" srcId="{1746205C-5350-41CB-B4A8-99E596678C92}" destId="{50BDA789-9F95-4F5A-A414-F4D33AED24CE}" srcOrd="0" destOrd="0" presId="urn:microsoft.com/office/officeart/2005/8/layout/target3"/>
    <dgm:cxn modelId="{D7D7AB06-5E6C-4869-9A0B-A1DB3AF14F66}" srcId="{1746205C-5350-41CB-B4A8-99E596678C92}" destId="{37B32914-EEC7-4628-BFC2-5ABA6DFFA7E1}" srcOrd="0" destOrd="0" parTransId="{9CE6CAD6-4672-417D-9507-0CA6B309ED12}" sibTransId="{FE983A08-5231-4C03-AAD5-5005A3338A0E}"/>
    <dgm:cxn modelId="{D5173828-4471-4B30-98F4-A9C36CE9B771}" type="presOf" srcId="{37B32914-EEC7-4628-BFC2-5ABA6DFFA7E1}" destId="{232D09EE-CAFA-4B1D-BB21-4E4E4479720E}" srcOrd="1" destOrd="0" presId="urn:microsoft.com/office/officeart/2005/8/layout/target3"/>
    <dgm:cxn modelId="{0191B12B-CC55-4E30-9C73-02EF3B868999}" type="presParOf" srcId="{50BDA789-9F95-4F5A-A414-F4D33AED24CE}" destId="{410EBA8B-10F9-4BCA-AD4E-FE7F62BD9204}" srcOrd="0" destOrd="0" presId="urn:microsoft.com/office/officeart/2005/8/layout/target3"/>
    <dgm:cxn modelId="{5383F60C-2ADC-4C6C-8E70-3092DCAC1845}" type="presParOf" srcId="{50BDA789-9F95-4F5A-A414-F4D33AED24CE}" destId="{89F5E368-1073-4C69-9AE0-D153845C3D86}" srcOrd="1" destOrd="0" presId="urn:microsoft.com/office/officeart/2005/8/layout/target3"/>
    <dgm:cxn modelId="{A8E2899E-B2D5-42E0-9682-192BD9132A8F}" type="presParOf" srcId="{50BDA789-9F95-4F5A-A414-F4D33AED24CE}" destId="{609DB23D-5D59-48A3-BFD4-E9ED9FC90988}" srcOrd="2" destOrd="0" presId="urn:microsoft.com/office/officeart/2005/8/layout/target3"/>
    <dgm:cxn modelId="{606637B5-BADB-4726-931E-A4DAD0487FFC}" type="presParOf" srcId="{50BDA789-9F95-4F5A-A414-F4D33AED24CE}" destId="{232D09EE-CAFA-4B1D-BB21-4E4E4479720E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EDEBCEA-56BE-43A7-804B-F955017B0ACE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d-ID"/>
        </a:p>
      </dgm:t>
    </dgm:pt>
    <dgm:pt modelId="{519A83B7-D164-4C7F-A7C0-49CEF0263104}">
      <dgm:prSet custT="1"/>
      <dgm:spPr/>
      <dgm:t>
        <a:bodyPr/>
        <a:lstStyle/>
        <a:p>
          <a:pPr rtl="0"/>
          <a:r>
            <a:rPr lang="id-ID" sz="2400" dirty="0" smtClean="0"/>
            <a:t>Sudah</a:t>
          </a:r>
          <a:r>
            <a:rPr lang="en-US" sz="2400" dirty="0" err="1" smtClean="0"/>
            <a:t>kah</a:t>
          </a:r>
          <a:r>
            <a:rPr lang="id-ID" sz="2400" dirty="0" smtClean="0"/>
            <a:t> perusahaan menjalankan transaksi elektronik?</a:t>
          </a:r>
          <a:endParaRPr lang="id-ID" sz="2400" dirty="0"/>
        </a:p>
      </dgm:t>
    </dgm:pt>
    <dgm:pt modelId="{6CE067B3-57A4-4A47-8CED-71BCB4BD6FC9}" type="parTrans" cxnId="{242304F3-862C-4D3A-A156-A83C39D6E2F8}">
      <dgm:prSet/>
      <dgm:spPr/>
      <dgm:t>
        <a:bodyPr/>
        <a:lstStyle/>
        <a:p>
          <a:endParaRPr lang="id-ID"/>
        </a:p>
      </dgm:t>
    </dgm:pt>
    <dgm:pt modelId="{0E36753A-5EE6-4446-A1E8-1696BFE187B1}" type="sibTrans" cxnId="{242304F3-862C-4D3A-A156-A83C39D6E2F8}">
      <dgm:prSet/>
      <dgm:spPr/>
      <dgm:t>
        <a:bodyPr/>
        <a:lstStyle/>
        <a:p>
          <a:endParaRPr lang="id-ID"/>
        </a:p>
      </dgm:t>
    </dgm:pt>
    <dgm:pt modelId="{518D0A23-2BEA-4D28-A36A-5E2BF1524C52}">
      <dgm:prSet custT="1"/>
      <dgm:spPr/>
      <dgm:t>
        <a:bodyPr/>
        <a:lstStyle/>
        <a:p>
          <a:pPr rtl="0"/>
          <a:r>
            <a:rPr lang="id-ID" sz="2400" dirty="0" smtClean="0"/>
            <a:t>Apakah komunikasi EDI (</a:t>
          </a:r>
          <a:r>
            <a:rPr lang="id-ID" sz="2400" i="1" dirty="0" smtClean="0"/>
            <a:t>Electronic Data Interchange</a:t>
          </a:r>
          <a:r>
            <a:rPr lang="id-ID" sz="2400" dirty="0" smtClean="0"/>
            <a:t>) perusahaan telah terintegrasi dengan sistem internal?</a:t>
          </a:r>
          <a:endParaRPr lang="id-ID" sz="2400" dirty="0"/>
        </a:p>
      </dgm:t>
    </dgm:pt>
    <dgm:pt modelId="{01654826-AAE1-4F95-BB45-736F6FD5602C}" type="parTrans" cxnId="{324F341C-AECB-4A15-8444-741251B50ECC}">
      <dgm:prSet/>
      <dgm:spPr/>
      <dgm:t>
        <a:bodyPr/>
        <a:lstStyle/>
        <a:p>
          <a:endParaRPr lang="id-ID"/>
        </a:p>
      </dgm:t>
    </dgm:pt>
    <dgm:pt modelId="{96AEBC12-4D8F-4A4C-BFB4-3208E836A7B7}" type="sibTrans" cxnId="{324F341C-AECB-4A15-8444-741251B50ECC}">
      <dgm:prSet/>
      <dgm:spPr/>
      <dgm:t>
        <a:bodyPr/>
        <a:lstStyle/>
        <a:p>
          <a:endParaRPr lang="id-ID"/>
        </a:p>
      </dgm:t>
    </dgm:pt>
    <dgm:pt modelId="{4F8F96BB-B52E-4CF8-A59A-614786DFDBA9}">
      <dgm:prSet custT="1"/>
      <dgm:spPr/>
      <dgm:t>
        <a:bodyPr/>
        <a:lstStyle/>
        <a:p>
          <a:pPr rtl="0"/>
          <a:r>
            <a:rPr lang="id-ID" sz="2200" dirty="0" smtClean="0"/>
            <a:t>Apakah perusahaan dan para pemasoknya telah menggunakan definisi, kode, dan pengenal universal dalam produk dan prosedur dokumen elektroniknya?</a:t>
          </a:r>
          <a:endParaRPr lang="id-ID" sz="2200" dirty="0"/>
        </a:p>
      </dgm:t>
    </dgm:pt>
    <dgm:pt modelId="{797A119B-FFD2-44D3-A7A9-7D439E52785A}" type="parTrans" cxnId="{293D3E9A-C63C-461B-A179-1DE6ACADF552}">
      <dgm:prSet/>
      <dgm:spPr/>
      <dgm:t>
        <a:bodyPr/>
        <a:lstStyle/>
        <a:p>
          <a:endParaRPr lang="id-ID"/>
        </a:p>
      </dgm:t>
    </dgm:pt>
    <dgm:pt modelId="{1A664A62-1E70-4CFE-A1A0-EB39DAC64DD1}" type="sibTrans" cxnId="{293D3E9A-C63C-461B-A179-1DE6ACADF552}">
      <dgm:prSet/>
      <dgm:spPr/>
      <dgm:t>
        <a:bodyPr/>
        <a:lstStyle/>
        <a:p>
          <a:endParaRPr lang="id-ID"/>
        </a:p>
      </dgm:t>
    </dgm:pt>
    <dgm:pt modelId="{8782CD1C-1D71-465D-A40C-FE009E03E9E3}">
      <dgm:prSet custT="1"/>
      <dgm:spPr/>
      <dgm:t>
        <a:bodyPr/>
        <a:lstStyle/>
        <a:p>
          <a:pPr rtl="0"/>
          <a:r>
            <a:rPr lang="id-ID" sz="2200" dirty="0" smtClean="0"/>
            <a:t>Apakah barcode, perolehan data otomatis dan database bersama digunakan untuk mengelola data POS (Point of Sales)?  </a:t>
          </a:r>
          <a:endParaRPr lang="id-ID" sz="2200" dirty="0"/>
        </a:p>
      </dgm:t>
    </dgm:pt>
    <dgm:pt modelId="{F08220EB-4CC9-4399-999B-F996CBA851CF}" type="parTrans" cxnId="{9F9C124E-08C1-4DFF-A6DE-6C36C28BA04D}">
      <dgm:prSet/>
      <dgm:spPr/>
      <dgm:t>
        <a:bodyPr/>
        <a:lstStyle/>
        <a:p>
          <a:endParaRPr lang="id-ID"/>
        </a:p>
      </dgm:t>
    </dgm:pt>
    <dgm:pt modelId="{2D675623-667D-4D76-A8BD-ED023EC59FB8}" type="sibTrans" cxnId="{9F9C124E-08C1-4DFF-A6DE-6C36C28BA04D}">
      <dgm:prSet/>
      <dgm:spPr/>
      <dgm:t>
        <a:bodyPr/>
        <a:lstStyle/>
        <a:p>
          <a:endParaRPr lang="id-ID"/>
        </a:p>
      </dgm:t>
    </dgm:pt>
    <dgm:pt modelId="{92642D3C-EF28-48E1-8B54-F6D632BEED25}" type="pres">
      <dgm:prSet presAssocID="{6EDEBCEA-56BE-43A7-804B-F955017B0A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EF03BBBD-C905-4334-9312-AF40587BF21B}" type="pres">
      <dgm:prSet presAssocID="{519A83B7-D164-4C7F-A7C0-49CEF026310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FE32C2A-DA52-4BE2-BED9-DFE3948F7F00}" type="pres">
      <dgm:prSet presAssocID="{0E36753A-5EE6-4446-A1E8-1696BFE187B1}" presName="spacer" presStyleCnt="0"/>
      <dgm:spPr/>
    </dgm:pt>
    <dgm:pt modelId="{367F7893-8332-4FA1-8F58-87D4288AA6C2}" type="pres">
      <dgm:prSet presAssocID="{518D0A23-2BEA-4D28-A36A-5E2BF1524C5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429065F-AEBA-4C95-99EC-F75A996ED34C}" type="pres">
      <dgm:prSet presAssocID="{96AEBC12-4D8F-4A4C-BFB4-3208E836A7B7}" presName="spacer" presStyleCnt="0"/>
      <dgm:spPr/>
    </dgm:pt>
    <dgm:pt modelId="{3CD06D9A-1C3B-4113-B193-E71056726C19}" type="pres">
      <dgm:prSet presAssocID="{4F8F96BB-B52E-4CF8-A59A-614786DFDBA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0A0C908-B1FF-48FD-89A1-01427BBF6A06}" type="pres">
      <dgm:prSet presAssocID="{1A664A62-1E70-4CFE-A1A0-EB39DAC64DD1}" presName="spacer" presStyleCnt="0"/>
      <dgm:spPr/>
    </dgm:pt>
    <dgm:pt modelId="{F77E2A66-BBD6-4CDA-8665-46B1A3AA44A1}" type="pres">
      <dgm:prSet presAssocID="{8782CD1C-1D71-465D-A40C-FE009E03E9E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7B079E7-A48B-4865-86FE-C58B7988FCAA}" type="presOf" srcId="{6EDEBCEA-56BE-43A7-804B-F955017B0ACE}" destId="{92642D3C-EF28-48E1-8B54-F6D632BEED25}" srcOrd="0" destOrd="0" presId="urn:microsoft.com/office/officeart/2005/8/layout/vList2"/>
    <dgm:cxn modelId="{429B2C8A-FCB5-473A-9506-2181749DD5BA}" type="presOf" srcId="{4F8F96BB-B52E-4CF8-A59A-614786DFDBA9}" destId="{3CD06D9A-1C3B-4113-B193-E71056726C19}" srcOrd="0" destOrd="0" presId="urn:microsoft.com/office/officeart/2005/8/layout/vList2"/>
    <dgm:cxn modelId="{36C04F25-ABEC-4BC2-A26C-A4E16D03C20C}" type="presOf" srcId="{8782CD1C-1D71-465D-A40C-FE009E03E9E3}" destId="{F77E2A66-BBD6-4CDA-8665-46B1A3AA44A1}" srcOrd="0" destOrd="0" presId="urn:microsoft.com/office/officeart/2005/8/layout/vList2"/>
    <dgm:cxn modelId="{02D49C05-1533-4E8D-92AA-961F907682A9}" type="presOf" srcId="{518D0A23-2BEA-4D28-A36A-5E2BF1524C52}" destId="{367F7893-8332-4FA1-8F58-87D4288AA6C2}" srcOrd="0" destOrd="0" presId="urn:microsoft.com/office/officeart/2005/8/layout/vList2"/>
    <dgm:cxn modelId="{293D3E9A-C63C-461B-A179-1DE6ACADF552}" srcId="{6EDEBCEA-56BE-43A7-804B-F955017B0ACE}" destId="{4F8F96BB-B52E-4CF8-A59A-614786DFDBA9}" srcOrd="2" destOrd="0" parTransId="{797A119B-FFD2-44D3-A7A9-7D439E52785A}" sibTransId="{1A664A62-1E70-4CFE-A1A0-EB39DAC64DD1}"/>
    <dgm:cxn modelId="{1532FCF5-30CA-4598-A1DA-72C2D4D4B442}" type="presOf" srcId="{519A83B7-D164-4C7F-A7C0-49CEF0263104}" destId="{EF03BBBD-C905-4334-9312-AF40587BF21B}" srcOrd="0" destOrd="0" presId="urn:microsoft.com/office/officeart/2005/8/layout/vList2"/>
    <dgm:cxn modelId="{324F341C-AECB-4A15-8444-741251B50ECC}" srcId="{6EDEBCEA-56BE-43A7-804B-F955017B0ACE}" destId="{518D0A23-2BEA-4D28-A36A-5E2BF1524C52}" srcOrd="1" destOrd="0" parTransId="{01654826-AAE1-4F95-BB45-736F6FD5602C}" sibTransId="{96AEBC12-4D8F-4A4C-BFB4-3208E836A7B7}"/>
    <dgm:cxn modelId="{242304F3-862C-4D3A-A156-A83C39D6E2F8}" srcId="{6EDEBCEA-56BE-43A7-804B-F955017B0ACE}" destId="{519A83B7-D164-4C7F-A7C0-49CEF0263104}" srcOrd="0" destOrd="0" parTransId="{6CE067B3-57A4-4A47-8CED-71BCB4BD6FC9}" sibTransId="{0E36753A-5EE6-4446-A1E8-1696BFE187B1}"/>
    <dgm:cxn modelId="{9F9C124E-08C1-4DFF-A6DE-6C36C28BA04D}" srcId="{6EDEBCEA-56BE-43A7-804B-F955017B0ACE}" destId="{8782CD1C-1D71-465D-A40C-FE009E03E9E3}" srcOrd="3" destOrd="0" parTransId="{F08220EB-4CC9-4399-999B-F996CBA851CF}" sibTransId="{2D675623-667D-4D76-A8BD-ED023EC59FB8}"/>
    <dgm:cxn modelId="{0A46E30C-E132-4C79-95E5-9DFA9BFE0417}" type="presParOf" srcId="{92642D3C-EF28-48E1-8B54-F6D632BEED25}" destId="{EF03BBBD-C905-4334-9312-AF40587BF21B}" srcOrd="0" destOrd="0" presId="urn:microsoft.com/office/officeart/2005/8/layout/vList2"/>
    <dgm:cxn modelId="{EDB391DF-F0AB-4824-A92F-D85553A2BD06}" type="presParOf" srcId="{92642D3C-EF28-48E1-8B54-F6D632BEED25}" destId="{9FE32C2A-DA52-4BE2-BED9-DFE3948F7F00}" srcOrd="1" destOrd="0" presId="urn:microsoft.com/office/officeart/2005/8/layout/vList2"/>
    <dgm:cxn modelId="{C3D7435F-4CAB-47D6-B5B7-25A8F836E1D7}" type="presParOf" srcId="{92642D3C-EF28-48E1-8B54-F6D632BEED25}" destId="{367F7893-8332-4FA1-8F58-87D4288AA6C2}" srcOrd="2" destOrd="0" presId="urn:microsoft.com/office/officeart/2005/8/layout/vList2"/>
    <dgm:cxn modelId="{0F0AA540-7680-4286-9684-1D3A690D7C4B}" type="presParOf" srcId="{92642D3C-EF28-48E1-8B54-F6D632BEED25}" destId="{5429065F-AEBA-4C95-99EC-F75A996ED34C}" srcOrd="3" destOrd="0" presId="urn:microsoft.com/office/officeart/2005/8/layout/vList2"/>
    <dgm:cxn modelId="{25B20968-11FB-4879-B2E7-0AE0EBEB9E36}" type="presParOf" srcId="{92642D3C-EF28-48E1-8B54-F6D632BEED25}" destId="{3CD06D9A-1C3B-4113-B193-E71056726C19}" srcOrd="4" destOrd="0" presId="urn:microsoft.com/office/officeart/2005/8/layout/vList2"/>
    <dgm:cxn modelId="{888DEFAC-3860-4861-9802-76D0B7B9062A}" type="presParOf" srcId="{92642D3C-EF28-48E1-8B54-F6D632BEED25}" destId="{30A0C908-B1FF-48FD-89A1-01427BBF6A06}" srcOrd="5" destOrd="0" presId="urn:microsoft.com/office/officeart/2005/8/layout/vList2"/>
    <dgm:cxn modelId="{EB167989-F6F9-4EA8-8477-8E4C66286EC7}" type="presParOf" srcId="{92642D3C-EF28-48E1-8B54-F6D632BEED25}" destId="{F77E2A66-BBD6-4CDA-8665-46B1A3AA44A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5AA2F00-6325-4118-91A1-033A17AAE9F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E6689B9E-BA7A-45BE-8EC2-17E16C324329}">
      <dgm:prSet/>
      <dgm:spPr/>
      <dgm:t>
        <a:bodyPr/>
        <a:lstStyle/>
        <a:p>
          <a:pPr rtl="0"/>
          <a:r>
            <a:rPr lang="id-ID" baseline="0" smtClean="0"/>
            <a:t>Langkah Penerapan E-Bisnis</a:t>
          </a:r>
          <a:endParaRPr lang="id-ID"/>
        </a:p>
      </dgm:t>
    </dgm:pt>
    <dgm:pt modelId="{112EB955-544D-484E-A029-61B4A272A0A0}" type="parTrans" cxnId="{247B2E33-2DF2-41E9-9375-E9A22039EC8C}">
      <dgm:prSet/>
      <dgm:spPr/>
      <dgm:t>
        <a:bodyPr/>
        <a:lstStyle/>
        <a:p>
          <a:endParaRPr lang="id-ID"/>
        </a:p>
      </dgm:t>
    </dgm:pt>
    <dgm:pt modelId="{1FA0DF5C-BA75-48FB-B294-836ED5F49BC8}" type="sibTrans" cxnId="{247B2E33-2DF2-41E9-9375-E9A22039EC8C}">
      <dgm:prSet/>
      <dgm:spPr/>
      <dgm:t>
        <a:bodyPr/>
        <a:lstStyle/>
        <a:p>
          <a:endParaRPr lang="id-ID"/>
        </a:p>
      </dgm:t>
    </dgm:pt>
    <dgm:pt modelId="{8E90D7EC-24D7-4940-A34A-63C824C42651}" type="pres">
      <dgm:prSet presAssocID="{15AA2F00-6325-4118-91A1-033A17AAE9F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9CC2C272-1717-4CE0-A0AE-DA6081F61AE7}" type="pres">
      <dgm:prSet presAssocID="{E6689B9E-BA7A-45BE-8EC2-17E16C324329}" presName="circle1" presStyleLbl="node1" presStyleIdx="0" presStyleCnt="1"/>
      <dgm:spPr/>
    </dgm:pt>
    <dgm:pt modelId="{41B4B52B-263B-48CD-BF1E-0722C5CA2F42}" type="pres">
      <dgm:prSet presAssocID="{E6689B9E-BA7A-45BE-8EC2-17E16C324329}" presName="space" presStyleCnt="0"/>
      <dgm:spPr/>
    </dgm:pt>
    <dgm:pt modelId="{7266ED19-3AD4-4A09-99B7-869D89126210}" type="pres">
      <dgm:prSet presAssocID="{E6689B9E-BA7A-45BE-8EC2-17E16C324329}" presName="rect1" presStyleLbl="alignAcc1" presStyleIdx="0" presStyleCnt="1"/>
      <dgm:spPr/>
      <dgm:t>
        <a:bodyPr/>
        <a:lstStyle/>
        <a:p>
          <a:endParaRPr lang="id-ID"/>
        </a:p>
      </dgm:t>
    </dgm:pt>
    <dgm:pt modelId="{0A7C6468-6ED1-49CC-8802-F3D56A803DAA}" type="pres">
      <dgm:prSet presAssocID="{E6689B9E-BA7A-45BE-8EC2-17E16C324329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0B9CECE-85E4-484F-B0A8-9D435C779CE3}" type="presOf" srcId="{E6689B9E-BA7A-45BE-8EC2-17E16C324329}" destId="{0A7C6468-6ED1-49CC-8802-F3D56A803DAA}" srcOrd="1" destOrd="0" presId="urn:microsoft.com/office/officeart/2005/8/layout/target3"/>
    <dgm:cxn modelId="{6C4323BB-17BB-477A-A81F-94EAAEF508C1}" type="presOf" srcId="{15AA2F00-6325-4118-91A1-033A17AAE9F7}" destId="{8E90D7EC-24D7-4940-A34A-63C824C42651}" srcOrd="0" destOrd="0" presId="urn:microsoft.com/office/officeart/2005/8/layout/target3"/>
    <dgm:cxn modelId="{247B2E33-2DF2-41E9-9375-E9A22039EC8C}" srcId="{15AA2F00-6325-4118-91A1-033A17AAE9F7}" destId="{E6689B9E-BA7A-45BE-8EC2-17E16C324329}" srcOrd="0" destOrd="0" parTransId="{112EB955-544D-484E-A029-61B4A272A0A0}" sibTransId="{1FA0DF5C-BA75-48FB-B294-836ED5F49BC8}"/>
    <dgm:cxn modelId="{B26AD940-6556-494F-A1F9-C56F74675284}" type="presOf" srcId="{E6689B9E-BA7A-45BE-8EC2-17E16C324329}" destId="{7266ED19-3AD4-4A09-99B7-869D89126210}" srcOrd="0" destOrd="0" presId="urn:microsoft.com/office/officeart/2005/8/layout/target3"/>
    <dgm:cxn modelId="{0581E394-03BF-4849-9E74-BA7C185303F5}" type="presParOf" srcId="{8E90D7EC-24D7-4940-A34A-63C824C42651}" destId="{9CC2C272-1717-4CE0-A0AE-DA6081F61AE7}" srcOrd="0" destOrd="0" presId="urn:microsoft.com/office/officeart/2005/8/layout/target3"/>
    <dgm:cxn modelId="{84FD2FA0-B358-4561-86F5-751B6F3D105D}" type="presParOf" srcId="{8E90D7EC-24D7-4940-A34A-63C824C42651}" destId="{41B4B52B-263B-48CD-BF1E-0722C5CA2F42}" srcOrd="1" destOrd="0" presId="urn:microsoft.com/office/officeart/2005/8/layout/target3"/>
    <dgm:cxn modelId="{81C96A6E-4777-4240-B04A-44E83212122F}" type="presParOf" srcId="{8E90D7EC-24D7-4940-A34A-63C824C42651}" destId="{7266ED19-3AD4-4A09-99B7-869D89126210}" srcOrd="2" destOrd="0" presId="urn:microsoft.com/office/officeart/2005/8/layout/target3"/>
    <dgm:cxn modelId="{4A14AAFF-730B-4EA8-9EEC-FC745DC54140}" type="presParOf" srcId="{8E90D7EC-24D7-4940-A34A-63C824C42651}" destId="{0A7C6468-6ED1-49CC-8802-F3D56A803DA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2C26B18-685A-4964-B0D0-A27DF5A4E3D1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7FF29DB1-5F51-4B68-8D46-36543B80944A}">
      <dgm:prSet/>
      <dgm:spPr/>
      <dgm:t>
        <a:bodyPr/>
        <a:lstStyle/>
        <a:p>
          <a:pPr rtl="0"/>
          <a:r>
            <a:rPr lang="id-ID" baseline="0" smtClean="0"/>
            <a:t>Faktor Penentu Kesuksesan</a:t>
          </a:r>
          <a:endParaRPr lang="id-ID"/>
        </a:p>
      </dgm:t>
    </dgm:pt>
    <dgm:pt modelId="{FFE4FC9A-6CB1-4C13-983E-2D843C6323B3}" type="parTrans" cxnId="{F0F1B9D8-74D0-4EAE-B61F-2149F8435241}">
      <dgm:prSet/>
      <dgm:spPr/>
      <dgm:t>
        <a:bodyPr/>
        <a:lstStyle/>
        <a:p>
          <a:endParaRPr lang="id-ID"/>
        </a:p>
      </dgm:t>
    </dgm:pt>
    <dgm:pt modelId="{2EAB9D39-02A0-45CB-B918-440F27BBBB99}" type="sibTrans" cxnId="{F0F1B9D8-74D0-4EAE-B61F-2149F8435241}">
      <dgm:prSet/>
      <dgm:spPr/>
      <dgm:t>
        <a:bodyPr/>
        <a:lstStyle/>
        <a:p>
          <a:endParaRPr lang="id-ID"/>
        </a:p>
      </dgm:t>
    </dgm:pt>
    <dgm:pt modelId="{A92CB1F8-9404-4F4E-96A0-D50B3E3624E0}" type="pres">
      <dgm:prSet presAssocID="{22C26B18-685A-4964-B0D0-A27DF5A4E3D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8EAC7487-1CBF-43D5-BBAA-172CB797E8A4}" type="pres">
      <dgm:prSet presAssocID="{7FF29DB1-5F51-4B68-8D46-36543B80944A}" presName="circle1" presStyleLbl="node1" presStyleIdx="0" presStyleCnt="1"/>
      <dgm:spPr/>
    </dgm:pt>
    <dgm:pt modelId="{09752681-5D7F-462C-BFE9-E35EAFC14127}" type="pres">
      <dgm:prSet presAssocID="{7FF29DB1-5F51-4B68-8D46-36543B80944A}" presName="space" presStyleCnt="0"/>
      <dgm:spPr/>
    </dgm:pt>
    <dgm:pt modelId="{E1E8FBFF-9C4B-4AE5-817A-F4505A9710CC}" type="pres">
      <dgm:prSet presAssocID="{7FF29DB1-5F51-4B68-8D46-36543B80944A}" presName="rect1" presStyleLbl="alignAcc1" presStyleIdx="0" presStyleCnt="1"/>
      <dgm:spPr/>
      <dgm:t>
        <a:bodyPr/>
        <a:lstStyle/>
        <a:p>
          <a:endParaRPr lang="id-ID"/>
        </a:p>
      </dgm:t>
    </dgm:pt>
    <dgm:pt modelId="{EC602C31-2E7E-4B90-9F9B-252DE398E0FB}" type="pres">
      <dgm:prSet presAssocID="{7FF29DB1-5F51-4B68-8D46-36543B80944A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75A0B07-1E52-4887-8668-D2243246EF73}" type="presOf" srcId="{7FF29DB1-5F51-4B68-8D46-36543B80944A}" destId="{EC602C31-2E7E-4B90-9F9B-252DE398E0FB}" srcOrd="1" destOrd="0" presId="urn:microsoft.com/office/officeart/2005/8/layout/target3"/>
    <dgm:cxn modelId="{AAC6E4E0-2940-415C-8915-27DBD4E85747}" type="presOf" srcId="{7FF29DB1-5F51-4B68-8D46-36543B80944A}" destId="{E1E8FBFF-9C4B-4AE5-817A-F4505A9710CC}" srcOrd="0" destOrd="0" presId="urn:microsoft.com/office/officeart/2005/8/layout/target3"/>
    <dgm:cxn modelId="{AB30022B-6AC1-4A4A-8367-82ECCE483AC2}" type="presOf" srcId="{22C26B18-685A-4964-B0D0-A27DF5A4E3D1}" destId="{A92CB1F8-9404-4F4E-96A0-D50B3E3624E0}" srcOrd="0" destOrd="0" presId="urn:microsoft.com/office/officeart/2005/8/layout/target3"/>
    <dgm:cxn modelId="{F0F1B9D8-74D0-4EAE-B61F-2149F8435241}" srcId="{22C26B18-685A-4964-B0D0-A27DF5A4E3D1}" destId="{7FF29DB1-5F51-4B68-8D46-36543B80944A}" srcOrd="0" destOrd="0" parTransId="{FFE4FC9A-6CB1-4C13-983E-2D843C6323B3}" sibTransId="{2EAB9D39-02A0-45CB-B918-440F27BBBB99}"/>
    <dgm:cxn modelId="{9D8A888D-E67A-4D8E-9DA8-AAB9503C96E4}" type="presParOf" srcId="{A92CB1F8-9404-4F4E-96A0-D50B3E3624E0}" destId="{8EAC7487-1CBF-43D5-BBAA-172CB797E8A4}" srcOrd="0" destOrd="0" presId="urn:microsoft.com/office/officeart/2005/8/layout/target3"/>
    <dgm:cxn modelId="{AB03394A-6A56-4E41-A2A5-B4BF9779C153}" type="presParOf" srcId="{A92CB1F8-9404-4F4E-96A0-D50B3E3624E0}" destId="{09752681-5D7F-462C-BFE9-E35EAFC14127}" srcOrd="1" destOrd="0" presId="urn:microsoft.com/office/officeart/2005/8/layout/target3"/>
    <dgm:cxn modelId="{E57CF26F-C1DE-4671-B719-3083029AD797}" type="presParOf" srcId="{A92CB1F8-9404-4F4E-96A0-D50B3E3624E0}" destId="{E1E8FBFF-9C4B-4AE5-817A-F4505A9710CC}" srcOrd="2" destOrd="0" presId="urn:microsoft.com/office/officeart/2005/8/layout/target3"/>
    <dgm:cxn modelId="{295A2CE4-388B-477A-976B-9CB8CE3073B8}" type="presParOf" srcId="{A92CB1F8-9404-4F4E-96A0-D50B3E3624E0}" destId="{EC602C31-2E7E-4B90-9F9B-252DE398E0FB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00B8ADC-DD26-41AA-9C3E-05A96C38FAB1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6EEA1009-6FD6-4A35-BD80-D0450F82F4A6}">
      <dgm:prSet/>
      <dgm:spPr/>
      <dgm:t>
        <a:bodyPr/>
        <a:lstStyle/>
        <a:p>
          <a:pPr rtl="0"/>
          <a:r>
            <a:rPr lang="id-ID" baseline="0" smtClean="0"/>
            <a:t>Arsitektur Aplikasi E-Bisnis</a:t>
          </a:r>
          <a:endParaRPr lang="id-ID"/>
        </a:p>
      </dgm:t>
    </dgm:pt>
    <dgm:pt modelId="{DA5BCEDE-AE93-4B4F-BB12-4A9C7E3B46E7}" type="parTrans" cxnId="{099130E5-C469-42D4-81C8-439ABFF52311}">
      <dgm:prSet/>
      <dgm:spPr/>
      <dgm:t>
        <a:bodyPr/>
        <a:lstStyle/>
        <a:p>
          <a:endParaRPr lang="id-ID"/>
        </a:p>
      </dgm:t>
    </dgm:pt>
    <dgm:pt modelId="{874157D2-1E3F-4D17-9D1C-4E43C2FAE745}" type="sibTrans" cxnId="{099130E5-C469-42D4-81C8-439ABFF52311}">
      <dgm:prSet/>
      <dgm:spPr/>
      <dgm:t>
        <a:bodyPr/>
        <a:lstStyle/>
        <a:p>
          <a:endParaRPr lang="id-ID"/>
        </a:p>
      </dgm:t>
    </dgm:pt>
    <dgm:pt modelId="{CDA2723F-8D42-49F5-9DBC-40F10ECDFBD5}" type="pres">
      <dgm:prSet presAssocID="{600B8ADC-DD26-41AA-9C3E-05A96C38FAB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AF80768-B22E-4FBD-A0AB-CD94837E5859}" type="pres">
      <dgm:prSet presAssocID="{6EEA1009-6FD6-4A35-BD80-D0450F82F4A6}" presName="circle1" presStyleLbl="node1" presStyleIdx="0" presStyleCnt="1"/>
      <dgm:spPr/>
    </dgm:pt>
    <dgm:pt modelId="{56A9E462-211A-4686-A0F7-F1703E232F74}" type="pres">
      <dgm:prSet presAssocID="{6EEA1009-6FD6-4A35-BD80-D0450F82F4A6}" presName="space" presStyleCnt="0"/>
      <dgm:spPr/>
    </dgm:pt>
    <dgm:pt modelId="{115D33B7-6F07-400C-B8AE-C0CD0868C1CB}" type="pres">
      <dgm:prSet presAssocID="{6EEA1009-6FD6-4A35-BD80-D0450F82F4A6}" presName="rect1" presStyleLbl="alignAcc1" presStyleIdx="0" presStyleCnt="1"/>
      <dgm:spPr/>
      <dgm:t>
        <a:bodyPr/>
        <a:lstStyle/>
        <a:p>
          <a:endParaRPr lang="id-ID"/>
        </a:p>
      </dgm:t>
    </dgm:pt>
    <dgm:pt modelId="{AEB4D8AC-7ACF-49C4-8809-A46BC892E710}" type="pres">
      <dgm:prSet presAssocID="{6EEA1009-6FD6-4A35-BD80-D0450F82F4A6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2B355D8-6EBD-4151-A8BA-3D11334B0EE6}" type="presOf" srcId="{600B8ADC-DD26-41AA-9C3E-05A96C38FAB1}" destId="{CDA2723F-8D42-49F5-9DBC-40F10ECDFBD5}" srcOrd="0" destOrd="0" presId="urn:microsoft.com/office/officeart/2005/8/layout/target3"/>
    <dgm:cxn modelId="{97771F17-8C23-41CF-8E85-C5B43A8635CD}" type="presOf" srcId="{6EEA1009-6FD6-4A35-BD80-D0450F82F4A6}" destId="{AEB4D8AC-7ACF-49C4-8809-A46BC892E710}" srcOrd="1" destOrd="0" presId="urn:microsoft.com/office/officeart/2005/8/layout/target3"/>
    <dgm:cxn modelId="{BEC1B283-031D-45A3-A017-B206F78FC660}" type="presOf" srcId="{6EEA1009-6FD6-4A35-BD80-D0450F82F4A6}" destId="{115D33B7-6F07-400C-B8AE-C0CD0868C1CB}" srcOrd="0" destOrd="0" presId="urn:microsoft.com/office/officeart/2005/8/layout/target3"/>
    <dgm:cxn modelId="{099130E5-C469-42D4-81C8-439ABFF52311}" srcId="{600B8ADC-DD26-41AA-9C3E-05A96C38FAB1}" destId="{6EEA1009-6FD6-4A35-BD80-D0450F82F4A6}" srcOrd="0" destOrd="0" parTransId="{DA5BCEDE-AE93-4B4F-BB12-4A9C7E3B46E7}" sibTransId="{874157D2-1E3F-4D17-9D1C-4E43C2FAE745}"/>
    <dgm:cxn modelId="{B157E2E2-0B0D-40B8-A070-794DE7F2DF38}" type="presParOf" srcId="{CDA2723F-8D42-49F5-9DBC-40F10ECDFBD5}" destId="{BAF80768-B22E-4FBD-A0AB-CD94837E5859}" srcOrd="0" destOrd="0" presId="urn:microsoft.com/office/officeart/2005/8/layout/target3"/>
    <dgm:cxn modelId="{F21A2B6C-3D02-43DA-A9E7-ADC3F775CC40}" type="presParOf" srcId="{CDA2723F-8D42-49F5-9DBC-40F10ECDFBD5}" destId="{56A9E462-211A-4686-A0F7-F1703E232F74}" srcOrd="1" destOrd="0" presId="urn:microsoft.com/office/officeart/2005/8/layout/target3"/>
    <dgm:cxn modelId="{58F5C9C0-B05C-48AA-AAE7-4631DBD44136}" type="presParOf" srcId="{CDA2723F-8D42-49F5-9DBC-40F10ECDFBD5}" destId="{115D33B7-6F07-400C-B8AE-C0CD0868C1CB}" srcOrd="2" destOrd="0" presId="urn:microsoft.com/office/officeart/2005/8/layout/target3"/>
    <dgm:cxn modelId="{0FF4BCD3-044A-4574-97E2-6A73EC00569F}" type="presParOf" srcId="{CDA2723F-8D42-49F5-9DBC-40F10ECDFBD5}" destId="{AEB4D8AC-7ACF-49C4-8809-A46BC892E710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FDDE0B-968A-42E1-8653-A129EC38D5FE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id-ID"/>
        </a:p>
      </dgm:t>
    </dgm:pt>
    <dgm:pt modelId="{1A1542AC-0C4A-43D4-980C-8588587DA395}">
      <dgm:prSet/>
      <dgm:spPr/>
      <dgm:t>
        <a:bodyPr/>
        <a:lstStyle/>
        <a:p>
          <a:pPr rtl="0"/>
          <a:r>
            <a:rPr lang="en-US" smtClean="0"/>
            <a:t>“</a:t>
          </a:r>
          <a:r>
            <a:rPr lang="en-US" i="1" smtClean="0"/>
            <a:t>Penggunaan teknologi informasi dan </a:t>
          </a:r>
          <a:r>
            <a:rPr lang="id-ID" i="1" smtClean="0"/>
            <a:t>internet</a:t>
          </a:r>
          <a:r>
            <a:rPr lang="en-US" i="1" smtClean="0"/>
            <a:t> oleh organisasi, individu, atau pihak-pihak terkait untuk menjalankan dan mengelola proses bisnis utama sehingga  memberikan keuntungan berupa keamanan, fleksibilitas, integrasi, optimasi, efisiensi,</a:t>
          </a:r>
          <a:r>
            <a:rPr lang="id-ID" i="1" smtClean="0"/>
            <a:t> </a:t>
          </a:r>
          <a:r>
            <a:rPr lang="en-US" i="1" smtClean="0"/>
            <a:t> peningkatan produktivitas</a:t>
          </a:r>
          <a:r>
            <a:rPr lang="id-ID" i="1" smtClean="0"/>
            <a:t>,</a:t>
          </a:r>
          <a:r>
            <a:rPr lang="en-US" i="1" smtClean="0"/>
            <a:t> dan profit</a:t>
          </a:r>
          <a:r>
            <a:rPr lang="en-US" smtClean="0"/>
            <a:t>”.</a:t>
          </a:r>
          <a:endParaRPr lang="id-ID"/>
        </a:p>
      </dgm:t>
    </dgm:pt>
    <dgm:pt modelId="{F4322FF6-CA5A-45DB-8BF1-48E0FD0CFB5F}" type="parTrans" cxnId="{AADEE876-E971-4674-BD29-4DBD77BD75A3}">
      <dgm:prSet/>
      <dgm:spPr/>
      <dgm:t>
        <a:bodyPr/>
        <a:lstStyle/>
        <a:p>
          <a:endParaRPr lang="id-ID"/>
        </a:p>
      </dgm:t>
    </dgm:pt>
    <dgm:pt modelId="{F745414B-5019-4622-9E57-657FB9A4BD56}" type="sibTrans" cxnId="{AADEE876-E971-4674-BD29-4DBD77BD75A3}">
      <dgm:prSet/>
      <dgm:spPr/>
      <dgm:t>
        <a:bodyPr/>
        <a:lstStyle/>
        <a:p>
          <a:endParaRPr lang="id-ID"/>
        </a:p>
      </dgm:t>
    </dgm:pt>
    <dgm:pt modelId="{2609B32E-4326-44C6-B03A-77C2E2B213C8}" type="pres">
      <dgm:prSet presAssocID="{BBFDDE0B-968A-42E1-8653-A129EC38D5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C9A1E4A4-81C8-4C7A-98F1-EA0469303A7F}" type="pres">
      <dgm:prSet presAssocID="{1A1542AC-0C4A-43D4-980C-8588587DA39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ADEE876-E971-4674-BD29-4DBD77BD75A3}" srcId="{BBFDDE0B-968A-42E1-8653-A129EC38D5FE}" destId="{1A1542AC-0C4A-43D4-980C-8588587DA395}" srcOrd="0" destOrd="0" parTransId="{F4322FF6-CA5A-45DB-8BF1-48E0FD0CFB5F}" sibTransId="{F745414B-5019-4622-9E57-657FB9A4BD56}"/>
    <dgm:cxn modelId="{5C406F91-256C-4089-A43C-1BF2864F7E6C}" type="presOf" srcId="{BBFDDE0B-968A-42E1-8653-A129EC38D5FE}" destId="{2609B32E-4326-44C6-B03A-77C2E2B213C8}" srcOrd="0" destOrd="0" presId="urn:microsoft.com/office/officeart/2005/8/layout/vList2"/>
    <dgm:cxn modelId="{EF774DE4-7362-4A1B-ABE2-B2113B888E53}" type="presOf" srcId="{1A1542AC-0C4A-43D4-980C-8588587DA395}" destId="{C9A1E4A4-81C8-4C7A-98F1-EA0469303A7F}" srcOrd="0" destOrd="0" presId="urn:microsoft.com/office/officeart/2005/8/layout/vList2"/>
    <dgm:cxn modelId="{7BBCE4CE-70AB-4A0B-AD1E-A8F7DEB12FDF}" type="presParOf" srcId="{2609B32E-4326-44C6-B03A-77C2E2B213C8}" destId="{C9A1E4A4-81C8-4C7A-98F1-EA0469303A7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D02CC5-6026-417B-BE9D-7402CC8B32D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465BA410-1E16-402C-B231-12DE857C6A5E}">
      <dgm:prSet/>
      <dgm:spPr/>
      <dgm:t>
        <a:bodyPr/>
        <a:lstStyle/>
        <a:p>
          <a:pPr rtl="0"/>
          <a:r>
            <a:rPr lang="id-ID" baseline="0" smtClean="0"/>
            <a:t>Fungsi E-Bisnis</a:t>
          </a:r>
          <a:endParaRPr lang="id-ID"/>
        </a:p>
      </dgm:t>
    </dgm:pt>
    <dgm:pt modelId="{EC44D0E8-1939-4E05-974F-2A0A8E8E9E40}" type="parTrans" cxnId="{88D5B1A9-F5DF-49D0-89F9-5F6E3CCCD356}">
      <dgm:prSet/>
      <dgm:spPr/>
      <dgm:t>
        <a:bodyPr/>
        <a:lstStyle/>
        <a:p>
          <a:endParaRPr lang="id-ID"/>
        </a:p>
      </dgm:t>
    </dgm:pt>
    <dgm:pt modelId="{760B1B75-A834-42DC-83E2-5933F2CBA934}" type="sibTrans" cxnId="{88D5B1A9-F5DF-49D0-89F9-5F6E3CCCD356}">
      <dgm:prSet/>
      <dgm:spPr/>
      <dgm:t>
        <a:bodyPr/>
        <a:lstStyle/>
        <a:p>
          <a:endParaRPr lang="id-ID"/>
        </a:p>
      </dgm:t>
    </dgm:pt>
    <dgm:pt modelId="{8CCE2D10-1668-41F0-AC7E-483213FD70C9}" type="pres">
      <dgm:prSet presAssocID="{51D02CC5-6026-417B-BE9D-7402CC8B32D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F6080A3C-5E03-453E-970D-891B0676EDC9}" type="pres">
      <dgm:prSet presAssocID="{465BA410-1E16-402C-B231-12DE857C6A5E}" presName="circle1" presStyleLbl="node1" presStyleIdx="0" presStyleCnt="1"/>
      <dgm:spPr/>
    </dgm:pt>
    <dgm:pt modelId="{78D5571C-C2D8-4696-ACAD-64082C1473DE}" type="pres">
      <dgm:prSet presAssocID="{465BA410-1E16-402C-B231-12DE857C6A5E}" presName="space" presStyleCnt="0"/>
      <dgm:spPr/>
    </dgm:pt>
    <dgm:pt modelId="{FBA1A497-38EB-4733-BC6F-8B79F4724EB5}" type="pres">
      <dgm:prSet presAssocID="{465BA410-1E16-402C-B231-12DE857C6A5E}" presName="rect1" presStyleLbl="alignAcc1" presStyleIdx="0" presStyleCnt="1"/>
      <dgm:spPr/>
      <dgm:t>
        <a:bodyPr/>
        <a:lstStyle/>
        <a:p>
          <a:endParaRPr lang="id-ID"/>
        </a:p>
      </dgm:t>
    </dgm:pt>
    <dgm:pt modelId="{06BFB8FB-713B-4DDB-8567-ADBCA43EC3C8}" type="pres">
      <dgm:prSet presAssocID="{465BA410-1E16-402C-B231-12DE857C6A5E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AB78100-F1C6-4571-BC14-73979F26EC6D}" type="presOf" srcId="{51D02CC5-6026-417B-BE9D-7402CC8B32D8}" destId="{8CCE2D10-1668-41F0-AC7E-483213FD70C9}" srcOrd="0" destOrd="0" presId="urn:microsoft.com/office/officeart/2005/8/layout/target3"/>
    <dgm:cxn modelId="{16F90675-B380-4BCE-8EA9-1CA445D900F9}" type="presOf" srcId="{465BA410-1E16-402C-B231-12DE857C6A5E}" destId="{FBA1A497-38EB-4733-BC6F-8B79F4724EB5}" srcOrd="0" destOrd="0" presId="urn:microsoft.com/office/officeart/2005/8/layout/target3"/>
    <dgm:cxn modelId="{0A3C9A8B-EC8E-4B68-BE43-B4FC56FE458E}" type="presOf" srcId="{465BA410-1E16-402C-B231-12DE857C6A5E}" destId="{06BFB8FB-713B-4DDB-8567-ADBCA43EC3C8}" srcOrd="1" destOrd="0" presId="urn:microsoft.com/office/officeart/2005/8/layout/target3"/>
    <dgm:cxn modelId="{88D5B1A9-F5DF-49D0-89F9-5F6E3CCCD356}" srcId="{51D02CC5-6026-417B-BE9D-7402CC8B32D8}" destId="{465BA410-1E16-402C-B231-12DE857C6A5E}" srcOrd="0" destOrd="0" parTransId="{EC44D0E8-1939-4E05-974F-2A0A8E8E9E40}" sibTransId="{760B1B75-A834-42DC-83E2-5933F2CBA934}"/>
    <dgm:cxn modelId="{C5549DE5-3710-463C-9187-DCAE8D066960}" type="presParOf" srcId="{8CCE2D10-1668-41F0-AC7E-483213FD70C9}" destId="{F6080A3C-5E03-453E-970D-891B0676EDC9}" srcOrd="0" destOrd="0" presId="urn:microsoft.com/office/officeart/2005/8/layout/target3"/>
    <dgm:cxn modelId="{BA1E970F-70FF-43BA-B6E8-E7DE6D697993}" type="presParOf" srcId="{8CCE2D10-1668-41F0-AC7E-483213FD70C9}" destId="{78D5571C-C2D8-4696-ACAD-64082C1473DE}" srcOrd="1" destOrd="0" presId="urn:microsoft.com/office/officeart/2005/8/layout/target3"/>
    <dgm:cxn modelId="{4CB4B9D6-EEF1-4B4C-B6B3-03C9D1644C64}" type="presParOf" srcId="{8CCE2D10-1668-41F0-AC7E-483213FD70C9}" destId="{FBA1A497-38EB-4733-BC6F-8B79F4724EB5}" srcOrd="2" destOrd="0" presId="urn:microsoft.com/office/officeart/2005/8/layout/target3"/>
    <dgm:cxn modelId="{96733E43-D09B-4796-94B6-630B21A78321}" type="presParOf" srcId="{8CCE2D10-1668-41F0-AC7E-483213FD70C9}" destId="{06BFB8FB-713B-4DDB-8567-ADBCA43EC3C8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9AFA53-DE72-4CC4-8B34-CD0A8E471D1B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d-ID"/>
        </a:p>
      </dgm:t>
    </dgm:pt>
    <dgm:pt modelId="{A5770CBD-2170-4397-BBB1-EE3AF1DB28E6}">
      <dgm:prSet/>
      <dgm:spPr/>
      <dgm:t>
        <a:bodyPr/>
        <a:lstStyle/>
        <a:p>
          <a:pPr rtl="0"/>
          <a:r>
            <a:rPr lang="id-ID" dirty="0" smtClean="0"/>
            <a:t>menghubungkan pelanggan, pemasok, rekan bisnis, serta karyawan melalui </a:t>
          </a:r>
          <a:r>
            <a:rPr lang="id-ID" dirty="0" smtClean="0"/>
            <a:t>int</a:t>
          </a:r>
          <a:r>
            <a:rPr lang="en-US" dirty="0" err="1" smtClean="0"/>
            <a:t>er</a:t>
          </a:r>
          <a:r>
            <a:rPr lang="id-ID" dirty="0" smtClean="0"/>
            <a:t>net</a:t>
          </a:r>
          <a:r>
            <a:rPr lang="id-ID" dirty="0" smtClean="0"/>
            <a:t>, ekstranet, dan intranet.</a:t>
          </a:r>
          <a:endParaRPr lang="id-ID" dirty="0"/>
        </a:p>
      </dgm:t>
    </dgm:pt>
    <dgm:pt modelId="{4EA6B003-E07E-430C-8F41-D22DC51633C7}" type="parTrans" cxnId="{1619EEF4-7F39-487A-A36B-E1302BC5C345}">
      <dgm:prSet/>
      <dgm:spPr/>
      <dgm:t>
        <a:bodyPr/>
        <a:lstStyle/>
        <a:p>
          <a:endParaRPr lang="id-ID"/>
        </a:p>
      </dgm:t>
    </dgm:pt>
    <dgm:pt modelId="{72A347E4-484B-45F4-A31E-D32A03BB06E9}" type="sibTrans" cxnId="{1619EEF4-7F39-487A-A36B-E1302BC5C345}">
      <dgm:prSet/>
      <dgm:spPr/>
      <dgm:t>
        <a:bodyPr/>
        <a:lstStyle/>
        <a:p>
          <a:endParaRPr lang="id-ID"/>
        </a:p>
      </dgm:t>
    </dgm:pt>
    <dgm:pt modelId="{50B2DE18-F0F1-407D-A547-9DED41E2835B}">
      <dgm:prSet/>
      <dgm:spPr/>
      <dgm:t>
        <a:bodyPr/>
        <a:lstStyle/>
        <a:p>
          <a:pPr rtl="0"/>
          <a:r>
            <a:rPr lang="id-ID" dirty="0" smtClean="0"/>
            <a:t>Menangani transaksi pelanggan dengan e-commerce.</a:t>
          </a:r>
          <a:endParaRPr lang="id-ID" dirty="0"/>
        </a:p>
      </dgm:t>
    </dgm:pt>
    <dgm:pt modelId="{9819E744-159B-495B-A975-21C0C41A363D}" type="parTrans" cxnId="{46105232-82D4-48D8-8573-127A62A32745}">
      <dgm:prSet/>
      <dgm:spPr/>
      <dgm:t>
        <a:bodyPr/>
        <a:lstStyle/>
        <a:p>
          <a:endParaRPr lang="id-ID"/>
        </a:p>
      </dgm:t>
    </dgm:pt>
    <dgm:pt modelId="{7D2E19F0-3961-454F-9259-D592763A7FA2}" type="sibTrans" cxnId="{46105232-82D4-48D8-8573-127A62A32745}">
      <dgm:prSet/>
      <dgm:spPr/>
      <dgm:t>
        <a:bodyPr/>
        <a:lstStyle/>
        <a:p>
          <a:endParaRPr lang="id-ID"/>
        </a:p>
      </dgm:t>
    </dgm:pt>
    <dgm:pt modelId="{5D2D029A-8574-4B7B-9372-3F0AD61E86FB}">
      <dgm:prSet/>
      <dgm:spPr/>
      <dgm:t>
        <a:bodyPr/>
        <a:lstStyle/>
        <a:p>
          <a:pPr rtl="0"/>
          <a:r>
            <a:rPr lang="id-ID" dirty="0" smtClean="0"/>
            <a:t>Menyediakan portal web untuk karyawan yang berjalan di intranet, memberi mereka kemampuan akses yang lebih baik terhadap informasi sehingga meningkatkan produktivitas.</a:t>
          </a:r>
          <a:endParaRPr lang="id-ID" dirty="0"/>
        </a:p>
      </dgm:t>
    </dgm:pt>
    <dgm:pt modelId="{AACD2564-BC96-446D-8F43-7DFD7B471249}" type="parTrans" cxnId="{107CB7BE-AEE7-4207-92B2-E2406C87A574}">
      <dgm:prSet/>
      <dgm:spPr/>
      <dgm:t>
        <a:bodyPr/>
        <a:lstStyle/>
        <a:p>
          <a:endParaRPr lang="id-ID"/>
        </a:p>
      </dgm:t>
    </dgm:pt>
    <dgm:pt modelId="{0E639059-86D3-4124-9CEA-ED4700067A06}" type="sibTrans" cxnId="{107CB7BE-AEE7-4207-92B2-E2406C87A574}">
      <dgm:prSet/>
      <dgm:spPr/>
      <dgm:t>
        <a:bodyPr/>
        <a:lstStyle/>
        <a:p>
          <a:endParaRPr lang="id-ID"/>
        </a:p>
      </dgm:t>
    </dgm:pt>
    <dgm:pt modelId="{5BDB24AD-946B-47AA-9A17-E3F0F366D623}">
      <dgm:prSet/>
      <dgm:spPr/>
      <dgm:t>
        <a:bodyPr/>
        <a:lstStyle/>
        <a:p>
          <a:pPr rtl="0"/>
          <a:r>
            <a:rPr lang="id-ID" dirty="0" smtClean="0"/>
            <a:t>Menghubungkan perusahaan dengan rekan bisnisnya dengan  jaringan ekstranet yang akan mengalirkan informasi diantara mereka.</a:t>
          </a:r>
          <a:endParaRPr lang="id-ID" dirty="0"/>
        </a:p>
      </dgm:t>
    </dgm:pt>
    <dgm:pt modelId="{D297D9A9-3F9F-4F72-84EC-01131F5A2474}" type="parTrans" cxnId="{3B271688-FC5F-4CC8-ABB0-814A00A0C44E}">
      <dgm:prSet/>
      <dgm:spPr/>
      <dgm:t>
        <a:bodyPr/>
        <a:lstStyle/>
        <a:p>
          <a:endParaRPr lang="id-ID"/>
        </a:p>
      </dgm:t>
    </dgm:pt>
    <dgm:pt modelId="{663924DC-907A-4AD6-A326-539AA5B524F2}" type="sibTrans" cxnId="{3B271688-FC5F-4CC8-ABB0-814A00A0C44E}">
      <dgm:prSet/>
      <dgm:spPr/>
      <dgm:t>
        <a:bodyPr/>
        <a:lstStyle/>
        <a:p>
          <a:endParaRPr lang="id-ID"/>
        </a:p>
      </dgm:t>
    </dgm:pt>
    <dgm:pt modelId="{7440A8C3-FD7C-4BFE-AAF1-296E7F9E8C62}" type="pres">
      <dgm:prSet presAssocID="{5F9AFA53-DE72-4CC4-8B34-CD0A8E471D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812CA4E-45D6-4025-B4F9-A2801D0E7BD9}" type="pres">
      <dgm:prSet presAssocID="{A5770CBD-2170-4397-BBB1-EE3AF1DB28E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388E538-2D9E-4CBD-BD64-D31C9E2EBDEB}" type="pres">
      <dgm:prSet presAssocID="{72A347E4-484B-45F4-A31E-D32A03BB06E9}" presName="spacer" presStyleCnt="0"/>
      <dgm:spPr/>
    </dgm:pt>
    <dgm:pt modelId="{29D0667D-E1F0-474C-8653-489B357C09EF}" type="pres">
      <dgm:prSet presAssocID="{50B2DE18-F0F1-407D-A547-9DED41E2835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4AA44F4-E15C-4E4C-9645-BACEFF869789}" type="pres">
      <dgm:prSet presAssocID="{7D2E19F0-3961-454F-9259-D592763A7FA2}" presName="spacer" presStyleCnt="0"/>
      <dgm:spPr/>
    </dgm:pt>
    <dgm:pt modelId="{EB57326B-5E72-4F5F-A82E-C2C5D0E17623}" type="pres">
      <dgm:prSet presAssocID="{5D2D029A-8574-4B7B-9372-3F0AD61E86F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4A356B6-4D1E-45C3-A061-A5F0883064FB}" type="pres">
      <dgm:prSet presAssocID="{0E639059-86D3-4124-9CEA-ED4700067A06}" presName="spacer" presStyleCnt="0"/>
      <dgm:spPr/>
    </dgm:pt>
    <dgm:pt modelId="{DAB43140-B32F-4F97-949D-457EF23195D6}" type="pres">
      <dgm:prSet presAssocID="{5BDB24AD-946B-47AA-9A17-E3F0F366D62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199D244-217A-43B4-8B45-955EBD75C7A2}" type="presOf" srcId="{5D2D029A-8574-4B7B-9372-3F0AD61E86FB}" destId="{EB57326B-5E72-4F5F-A82E-C2C5D0E17623}" srcOrd="0" destOrd="0" presId="urn:microsoft.com/office/officeart/2005/8/layout/vList2"/>
    <dgm:cxn modelId="{107CB7BE-AEE7-4207-92B2-E2406C87A574}" srcId="{5F9AFA53-DE72-4CC4-8B34-CD0A8E471D1B}" destId="{5D2D029A-8574-4B7B-9372-3F0AD61E86FB}" srcOrd="2" destOrd="0" parTransId="{AACD2564-BC96-446D-8F43-7DFD7B471249}" sibTransId="{0E639059-86D3-4124-9CEA-ED4700067A06}"/>
    <dgm:cxn modelId="{EFF8D854-9367-423C-85C4-CB0D1A2A6337}" type="presOf" srcId="{5F9AFA53-DE72-4CC4-8B34-CD0A8E471D1B}" destId="{7440A8C3-FD7C-4BFE-AAF1-296E7F9E8C62}" srcOrd="0" destOrd="0" presId="urn:microsoft.com/office/officeart/2005/8/layout/vList2"/>
    <dgm:cxn modelId="{146A9E22-A6D5-4153-8536-1135A88F93BE}" type="presOf" srcId="{50B2DE18-F0F1-407D-A547-9DED41E2835B}" destId="{29D0667D-E1F0-474C-8653-489B357C09EF}" srcOrd="0" destOrd="0" presId="urn:microsoft.com/office/officeart/2005/8/layout/vList2"/>
    <dgm:cxn modelId="{EE1E53AA-5703-4E13-903E-5DA641CE800D}" type="presOf" srcId="{5BDB24AD-946B-47AA-9A17-E3F0F366D623}" destId="{DAB43140-B32F-4F97-949D-457EF23195D6}" srcOrd="0" destOrd="0" presId="urn:microsoft.com/office/officeart/2005/8/layout/vList2"/>
    <dgm:cxn modelId="{DDDFEB59-6FCD-493B-9544-ABD0F1731240}" type="presOf" srcId="{A5770CBD-2170-4397-BBB1-EE3AF1DB28E6}" destId="{A812CA4E-45D6-4025-B4F9-A2801D0E7BD9}" srcOrd="0" destOrd="0" presId="urn:microsoft.com/office/officeart/2005/8/layout/vList2"/>
    <dgm:cxn modelId="{3B271688-FC5F-4CC8-ABB0-814A00A0C44E}" srcId="{5F9AFA53-DE72-4CC4-8B34-CD0A8E471D1B}" destId="{5BDB24AD-946B-47AA-9A17-E3F0F366D623}" srcOrd="3" destOrd="0" parTransId="{D297D9A9-3F9F-4F72-84EC-01131F5A2474}" sibTransId="{663924DC-907A-4AD6-A326-539AA5B524F2}"/>
    <dgm:cxn modelId="{46105232-82D4-48D8-8573-127A62A32745}" srcId="{5F9AFA53-DE72-4CC4-8B34-CD0A8E471D1B}" destId="{50B2DE18-F0F1-407D-A547-9DED41E2835B}" srcOrd="1" destOrd="0" parTransId="{9819E744-159B-495B-A975-21C0C41A363D}" sibTransId="{7D2E19F0-3961-454F-9259-D592763A7FA2}"/>
    <dgm:cxn modelId="{1619EEF4-7F39-487A-A36B-E1302BC5C345}" srcId="{5F9AFA53-DE72-4CC4-8B34-CD0A8E471D1B}" destId="{A5770CBD-2170-4397-BBB1-EE3AF1DB28E6}" srcOrd="0" destOrd="0" parTransId="{4EA6B003-E07E-430C-8F41-D22DC51633C7}" sibTransId="{72A347E4-484B-45F4-A31E-D32A03BB06E9}"/>
    <dgm:cxn modelId="{A0628052-11ED-4839-B068-D8289EC7A8D8}" type="presParOf" srcId="{7440A8C3-FD7C-4BFE-AAF1-296E7F9E8C62}" destId="{A812CA4E-45D6-4025-B4F9-A2801D0E7BD9}" srcOrd="0" destOrd="0" presId="urn:microsoft.com/office/officeart/2005/8/layout/vList2"/>
    <dgm:cxn modelId="{F68C61FF-E272-4F69-A04B-CB4992980A07}" type="presParOf" srcId="{7440A8C3-FD7C-4BFE-AAF1-296E7F9E8C62}" destId="{5388E538-2D9E-4CBD-BD64-D31C9E2EBDEB}" srcOrd="1" destOrd="0" presId="urn:microsoft.com/office/officeart/2005/8/layout/vList2"/>
    <dgm:cxn modelId="{F2F930ED-31BD-42F5-BBDE-EC1E75352092}" type="presParOf" srcId="{7440A8C3-FD7C-4BFE-AAF1-296E7F9E8C62}" destId="{29D0667D-E1F0-474C-8653-489B357C09EF}" srcOrd="2" destOrd="0" presId="urn:microsoft.com/office/officeart/2005/8/layout/vList2"/>
    <dgm:cxn modelId="{8A4A93E9-2111-4D3C-82BD-48AB6DB31B05}" type="presParOf" srcId="{7440A8C3-FD7C-4BFE-AAF1-296E7F9E8C62}" destId="{44AA44F4-E15C-4E4C-9645-BACEFF869789}" srcOrd="3" destOrd="0" presId="urn:microsoft.com/office/officeart/2005/8/layout/vList2"/>
    <dgm:cxn modelId="{3EF1B8E3-5E0F-4C94-B947-DC493B9198F2}" type="presParOf" srcId="{7440A8C3-FD7C-4BFE-AAF1-296E7F9E8C62}" destId="{EB57326B-5E72-4F5F-A82E-C2C5D0E17623}" srcOrd="4" destOrd="0" presId="urn:microsoft.com/office/officeart/2005/8/layout/vList2"/>
    <dgm:cxn modelId="{CFB5AD4B-E50E-475D-98F8-EE3E5F2A07D7}" type="presParOf" srcId="{7440A8C3-FD7C-4BFE-AAF1-296E7F9E8C62}" destId="{24A356B6-4D1E-45C3-A061-A5F0883064FB}" srcOrd="5" destOrd="0" presId="urn:microsoft.com/office/officeart/2005/8/layout/vList2"/>
    <dgm:cxn modelId="{81E93083-0FA9-4B69-8213-B66BE73E5AC5}" type="presParOf" srcId="{7440A8C3-FD7C-4BFE-AAF1-296E7F9E8C62}" destId="{DAB43140-B32F-4F97-949D-457EF23195D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A47E68-9152-42C7-8C30-1A2D65A6438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2BE254FF-3D40-49A1-819A-4527CA501210}">
      <dgm:prSet/>
      <dgm:spPr/>
      <dgm:t>
        <a:bodyPr/>
        <a:lstStyle/>
        <a:p>
          <a:pPr rtl="0"/>
          <a:r>
            <a:rPr lang="id-ID" baseline="0" smtClean="0"/>
            <a:t>Keuntungan E-Bisnis</a:t>
          </a:r>
          <a:endParaRPr lang="id-ID"/>
        </a:p>
      </dgm:t>
    </dgm:pt>
    <dgm:pt modelId="{C4867AA6-931F-474D-8AD5-ED40EEBC7A72}" type="parTrans" cxnId="{25CCC33C-8D8F-4376-9D52-20067AAE3410}">
      <dgm:prSet/>
      <dgm:spPr/>
      <dgm:t>
        <a:bodyPr/>
        <a:lstStyle/>
        <a:p>
          <a:endParaRPr lang="id-ID"/>
        </a:p>
      </dgm:t>
    </dgm:pt>
    <dgm:pt modelId="{015BBEB7-367C-447E-B567-10608E7845DD}" type="sibTrans" cxnId="{25CCC33C-8D8F-4376-9D52-20067AAE3410}">
      <dgm:prSet/>
      <dgm:spPr/>
      <dgm:t>
        <a:bodyPr/>
        <a:lstStyle/>
        <a:p>
          <a:endParaRPr lang="id-ID"/>
        </a:p>
      </dgm:t>
    </dgm:pt>
    <dgm:pt modelId="{C74778AF-E4A1-474D-99A0-82E991D7812D}" type="pres">
      <dgm:prSet presAssocID="{5FA47E68-9152-42C7-8C30-1A2D65A6438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1B5CB61-3575-40CD-A7C7-77BC052192D8}" type="pres">
      <dgm:prSet presAssocID="{2BE254FF-3D40-49A1-819A-4527CA501210}" presName="circle1" presStyleLbl="node1" presStyleIdx="0" presStyleCnt="1"/>
      <dgm:spPr/>
    </dgm:pt>
    <dgm:pt modelId="{5D8A6A47-2DED-4873-B7CF-5F2DCB5CADB8}" type="pres">
      <dgm:prSet presAssocID="{2BE254FF-3D40-49A1-819A-4527CA501210}" presName="space" presStyleCnt="0"/>
      <dgm:spPr/>
    </dgm:pt>
    <dgm:pt modelId="{1AB228A9-91F7-4BBE-BCBF-41CBA851EB60}" type="pres">
      <dgm:prSet presAssocID="{2BE254FF-3D40-49A1-819A-4527CA501210}" presName="rect1" presStyleLbl="alignAcc1" presStyleIdx="0" presStyleCnt="1"/>
      <dgm:spPr/>
      <dgm:t>
        <a:bodyPr/>
        <a:lstStyle/>
        <a:p>
          <a:endParaRPr lang="id-ID"/>
        </a:p>
      </dgm:t>
    </dgm:pt>
    <dgm:pt modelId="{76CC6B9B-4914-4A39-B411-F66B31FF4B44}" type="pres">
      <dgm:prSet presAssocID="{2BE254FF-3D40-49A1-819A-4527CA501210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D056917-B31A-4EF3-949C-3DF9AA1E730F}" type="presOf" srcId="{2BE254FF-3D40-49A1-819A-4527CA501210}" destId="{1AB228A9-91F7-4BBE-BCBF-41CBA851EB60}" srcOrd="0" destOrd="0" presId="urn:microsoft.com/office/officeart/2005/8/layout/target3"/>
    <dgm:cxn modelId="{9689EE91-2B3D-4275-AEFF-74A681C0E890}" type="presOf" srcId="{2BE254FF-3D40-49A1-819A-4527CA501210}" destId="{76CC6B9B-4914-4A39-B411-F66B31FF4B44}" srcOrd="1" destOrd="0" presId="urn:microsoft.com/office/officeart/2005/8/layout/target3"/>
    <dgm:cxn modelId="{25CCC33C-8D8F-4376-9D52-20067AAE3410}" srcId="{5FA47E68-9152-42C7-8C30-1A2D65A6438B}" destId="{2BE254FF-3D40-49A1-819A-4527CA501210}" srcOrd="0" destOrd="0" parTransId="{C4867AA6-931F-474D-8AD5-ED40EEBC7A72}" sibTransId="{015BBEB7-367C-447E-B567-10608E7845DD}"/>
    <dgm:cxn modelId="{18142C33-4E48-468D-A3B4-A4724071670D}" type="presOf" srcId="{5FA47E68-9152-42C7-8C30-1A2D65A6438B}" destId="{C74778AF-E4A1-474D-99A0-82E991D7812D}" srcOrd="0" destOrd="0" presId="urn:microsoft.com/office/officeart/2005/8/layout/target3"/>
    <dgm:cxn modelId="{071B0BFC-6B49-4379-BE7D-6BC084715947}" type="presParOf" srcId="{C74778AF-E4A1-474D-99A0-82E991D7812D}" destId="{21B5CB61-3575-40CD-A7C7-77BC052192D8}" srcOrd="0" destOrd="0" presId="urn:microsoft.com/office/officeart/2005/8/layout/target3"/>
    <dgm:cxn modelId="{A2918166-F9FC-4D8A-8C41-6D906EDBFF24}" type="presParOf" srcId="{C74778AF-E4A1-474D-99A0-82E991D7812D}" destId="{5D8A6A47-2DED-4873-B7CF-5F2DCB5CADB8}" srcOrd="1" destOrd="0" presId="urn:microsoft.com/office/officeart/2005/8/layout/target3"/>
    <dgm:cxn modelId="{F3C5CE75-E88D-41D2-9928-1464404254E8}" type="presParOf" srcId="{C74778AF-E4A1-474D-99A0-82E991D7812D}" destId="{1AB228A9-91F7-4BBE-BCBF-41CBA851EB60}" srcOrd="2" destOrd="0" presId="urn:microsoft.com/office/officeart/2005/8/layout/target3"/>
    <dgm:cxn modelId="{6FA98550-773E-45A6-B059-95A58892F30C}" type="presParOf" srcId="{C74778AF-E4A1-474D-99A0-82E991D7812D}" destId="{76CC6B9B-4914-4A39-B411-F66B31FF4B4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DCD5B2-AF4C-4716-BA94-288656EC6FF4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id-ID"/>
        </a:p>
      </dgm:t>
    </dgm:pt>
    <dgm:pt modelId="{4DBCBD3C-172D-4068-A907-3F464567FF66}">
      <dgm:prSet/>
      <dgm:spPr/>
      <dgm:t>
        <a:bodyPr/>
        <a:lstStyle/>
        <a:p>
          <a:pPr rtl="0"/>
          <a:r>
            <a:rPr lang="id-ID" smtClean="0"/>
            <a:t>Meningkatkan efisiensi operasional perusahaan</a:t>
          </a:r>
          <a:endParaRPr lang="id-ID"/>
        </a:p>
      </dgm:t>
    </dgm:pt>
    <dgm:pt modelId="{ADCBB5B0-987B-422B-8B4E-50163F10E516}" type="parTrans" cxnId="{6C0D2979-D1BC-400B-93B9-16B9E327F682}">
      <dgm:prSet/>
      <dgm:spPr/>
      <dgm:t>
        <a:bodyPr/>
        <a:lstStyle/>
        <a:p>
          <a:endParaRPr lang="id-ID"/>
        </a:p>
      </dgm:t>
    </dgm:pt>
    <dgm:pt modelId="{1845F60C-A72C-4E1B-A339-49F22A81E260}" type="sibTrans" cxnId="{6C0D2979-D1BC-400B-93B9-16B9E327F682}">
      <dgm:prSet/>
      <dgm:spPr/>
      <dgm:t>
        <a:bodyPr/>
        <a:lstStyle/>
        <a:p>
          <a:endParaRPr lang="id-ID"/>
        </a:p>
      </dgm:t>
    </dgm:pt>
    <dgm:pt modelId="{D2C17038-F6EB-4C4A-9073-7BEE50A4D50D}">
      <dgm:prSet/>
      <dgm:spPr/>
      <dgm:t>
        <a:bodyPr/>
        <a:lstStyle/>
        <a:p>
          <a:pPr rtl="0"/>
          <a:r>
            <a:rPr lang="id-ID" smtClean="0"/>
            <a:t>Mengurangi tingkat dan biaya persediaan</a:t>
          </a:r>
          <a:endParaRPr lang="id-ID"/>
        </a:p>
      </dgm:t>
    </dgm:pt>
    <dgm:pt modelId="{5006A168-7065-4D72-9084-9B35AA04F770}" type="parTrans" cxnId="{1F63AA55-233D-4C0D-9D89-37DD095FB10A}">
      <dgm:prSet/>
      <dgm:spPr/>
      <dgm:t>
        <a:bodyPr/>
        <a:lstStyle/>
        <a:p>
          <a:endParaRPr lang="id-ID"/>
        </a:p>
      </dgm:t>
    </dgm:pt>
    <dgm:pt modelId="{C798E9AC-8275-4121-BEAB-F62398A928B8}" type="sibTrans" cxnId="{1F63AA55-233D-4C0D-9D89-37DD095FB10A}">
      <dgm:prSet/>
      <dgm:spPr/>
      <dgm:t>
        <a:bodyPr/>
        <a:lstStyle/>
        <a:p>
          <a:endParaRPr lang="id-ID"/>
        </a:p>
      </dgm:t>
    </dgm:pt>
    <dgm:pt modelId="{9DE0E077-8F01-4901-B3A4-FC324F1F237F}">
      <dgm:prSet/>
      <dgm:spPr/>
      <dgm:t>
        <a:bodyPr/>
        <a:lstStyle/>
        <a:p>
          <a:pPr rtl="0"/>
          <a:r>
            <a:rPr lang="id-ID" smtClean="0"/>
            <a:t>Meningkatkan kecepatan pemenuhan pesanan</a:t>
          </a:r>
          <a:endParaRPr lang="id-ID"/>
        </a:p>
      </dgm:t>
    </dgm:pt>
    <dgm:pt modelId="{8C676406-00BA-49B4-AB12-625FF9173838}" type="parTrans" cxnId="{6B4C7E73-BA92-4FE4-A3D5-95390C57AF28}">
      <dgm:prSet/>
      <dgm:spPr/>
      <dgm:t>
        <a:bodyPr/>
        <a:lstStyle/>
        <a:p>
          <a:endParaRPr lang="id-ID"/>
        </a:p>
      </dgm:t>
    </dgm:pt>
    <dgm:pt modelId="{8F9D7412-B897-4ECE-A5BE-5357DA018CE1}" type="sibTrans" cxnId="{6B4C7E73-BA92-4FE4-A3D5-95390C57AF28}">
      <dgm:prSet/>
      <dgm:spPr/>
      <dgm:t>
        <a:bodyPr/>
        <a:lstStyle/>
        <a:p>
          <a:endParaRPr lang="id-ID"/>
        </a:p>
      </dgm:t>
    </dgm:pt>
    <dgm:pt modelId="{D25F9063-75B7-48BA-BA60-C284A58505B7}">
      <dgm:prSet/>
      <dgm:spPr/>
      <dgm:t>
        <a:bodyPr/>
        <a:lstStyle/>
        <a:p>
          <a:pPr rtl="0"/>
          <a:r>
            <a:rPr lang="id-ID" smtClean="0"/>
            <a:t>Meningkatkan loyalitas pelanggan</a:t>
          </a:r>
          <a:endParaRPr lang="id-ID"/>
        </a:p>
      </dgm:t>
    </dgm:pt>
    <dgm:pt modelId="{A1B4755E-F7B4-4CBD-AAAC-D003EC81F549}" type="parTrans" cxnId="{469C2F1F-479C-4ABA-932C-682B320382F9}">
      <dgm:prSet/>
      <dgm:spPr/>
      <dgm:t>
        <a:bodyPr/>
        <a:lstStyle/>
        <a:p>
          <a:endParaRPr lang="id-ID"/>
        </a:p>
      </dgm:t>
    </dgm:pt>
    <dgm:pt modelId="{19381049-E0D9-4A5F-8A23-45400FAA356C}" type="sibTrans" cxnId="{469C2F1F-479C-4ABA-932C-682B320382F9}">
      <dgm:prSet/>
      <dgm:spPr/>
      <dgm:t>
        <a:bodyPr/>
        <a:lstStyle/>
        <a:p>
          <a:endParaRPr lang="id-ID"/>
        </a:p>
      </dgm:t>
    </dgm:pt>
    <dgm:pt modelId="{E8B1B545-7BE1-4723-9DEF-E0AF5E810B2B}" type="pres">
      <dgm:prSet presAssocID="{ABDCD5B2-AF4C-4716-BA94-288656EC6FF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8B3B0FC-A818-440A-B45B-3D6B9D6FF5EC}" type="pres">
      <dgm:prSet presAssocID="{ABDCD5B2-AF4C-4716-BA94-288656EC6FF4}" presName="arrow" presStyleLbl="bgShp" presStyleIdx="0" presStyleCnt="1"/>
      <dgm:spPr/>
    </dgm:pt>
    <dgm:pt modelId="{883C63B6-4A1B-42EF-9441-854D5E8F0718}" type="pres">
      <dgm:prSet presAssocID="{ABDCD5B2-AF4C-4716-BA94-288656EC6FF4}" presName="linearProcess" presStyleCnt="0"/>
      <dgm:spPr/>
    </dgm:pt>
    <dgm:pt modelId="{BCDCCCBC-F765-4E36-B6EB-4595DC710E64}" type="pres">
      <dgm:prSet presAssocID="{4DBCBD3C-172D-4068-A907-3F464567FF66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A5CE105-0F89-42D3-8544-FD817CA9CE02}" type="pres">
      <dgm:prSet presAssocID="{1845F60C-A72C-4E1B-A339-49F22A81E260}" presName="sibTrans" presStyleCnt="0"/>
      <dgm:spPr/>
    </dgm:pt>
    <dgm:pt modelId="{8725C08C-3D74-45CC-972B-261BD8EFAB8B}" type="pres">
      <dgm:prSet presAssocID="{D2C17038-F6EB-4C4A-9073-7BEE50A4D50D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2C608F6-CED7-49DF-8519-66F530E30EFF}" type="pres">
      <dgm:prSet presAssocID="{C798E9AC-8275-4121-BEAB-F62398A928B8}" presName="sibTrans" presStyleCnt="0"/>
      <dgm:spPr/>
    </dgm:pt>
    <dgm:pt modelId="{6D5DAA86-48CD-466B-A6DB-01BC419B671F}" type="pres">
      <dgm:prSet presAssocID="{9DE0E077-8F01-4901-B3A4-FC324F1F237F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F7A068F-4E11-46EC-BAC6-E6330CF66D95}" type="pres">
      <dgm:prSet presAssocID="{8F9D7412-B897-4ECE-A5BE-5357DA018CE1}" presName="sibTrans" presStyleCnt="0"/>
      <dgm:spPr/>
    </dgm:pt>
    <dgm:pt modelId="{52762438-D7FE-44D9-8712-0434F78458D3}" type="pres">
      <dgm:prSet presAssocID="{D25F9063-75B7-48BA-BA60-C284A58505B7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469C2F1F-479C-4ABA-932C-682B320382F9}" srcId="{ABDCD5B2-AF4C-4716-BA94-288656EC6FF4}" destId="{D25F9063-75B7-48BA-BA60-C284A58505B7}" srcOrd="3" destOrd="0" parTransId="{A1B4755E-F7B4-4CBD-AAAC-D003EC81F549}" sibTransId="{19381049-E0D9-4A5F-8A23-45400FAA356C}"/>
    <dgm:cxn modelId="{6C0D2979-D1BC-400B-93B9-16B9E327F682}" srcId="{ABDCD5B2-AF4C-4716-BA94-288656EC6FF4}" destId="{4DBCBD3C-172D-4068-A907-3F464567FF66}" srcOrd="0" destOrd="0" parTransId="{ADCBB5B0-987B-422B-8B4E-50163F10E516}" sibTransId="{1845F60C-A72C-4E1B-A339-49F22A81E260}"/>
    <dgm:cxn modelId="{D1F75763-87D1-4DC0-B680-2C9A26D70736}" type="presOf" srcId="{4DBCBD3C-172D-4068-A907-3F464567FF66}" destId="{BCDCCCBC-F765-4E36-B6EB-4595DC710E64}" srcOrd="0" destOrd="0" presId="urn:microsoft.com/office/officeart/2005/8/layout/hProcess9"/>
    <dgm:cxn modelId="{1F63AA55-233D-4C0D-9D89-37DD095FB10A}" srcId="{ABDCD5B2-AF4C-4716-BA94-288656EC6FF4}" destId="{D2C17038-F6EB-4C4A-9073-7BEE50A4D50D}" srcOrd="1" destOrd="0" parTransId="{5006A168-7065-4D72-9084-9B35AA04F770}" sibTransId="{C798E9AC-8275-4121-BEAB-F62398A928B8}"/>
    <dgm:cxn modelId="{55EF4A71-D072-419D-BACD-A0BB8A162170}" type="presOf" srcId="{9DE0E077-8F01-4901-B3A4-FC324F1F237F}" destId="{6D5DAA86-48CD-466B-A6DB-01BC419B671F}" srcOrd="0" destOrd="0" presId="urn:microsoft.com/office/officeart/2005/8/layout/hProcess9"/>
    <dgm:cxn modelId="{4E6A8C79-05A0-4029-98B7-8D01BDE2A0B5}" type="presOf" srcId="{D25F9063-75B7-48BA-BA60-C284A58505B7}" destId="{52762438-D7FE-44D9-8712-0434F78458D3}" srcOrd="0" destOrd="0" presId="urn:microsoft.com/office/officeart/2005/8/layout/hProcess9"/>
    <dgm:cxn modelId="{275D19F2-A010-4E9E-B1CC-04C514D7A8E9}" type="presOf" srcId="{ABDCD5B2-AF4C-4716-BA94-288656EC6FF4}" destId="{E8B1B545-7BE1-4723-9DEF-E0AF5E810B2B}" srcOrd="0" destOrd="0" presId="urn:microsoft.com/office/officeart/2005/8/layout/hProcess9"/>
    <dgm:cxn modelId="{CF3C6B24-EC98-4B5E-8396-4F32107FF9AE}" type="presOf" srcId="{D2C17038-F6EB-4C4A-9073-7BEE50A4D50D}" destId="{8725C08C-3D74-45CC-972B-261BD8EFAB8B}" srcOrd="0" destOrd="0" presId="urn:microsoft.com/office/officeart/2005/8/layout/hProcess9"/>
    <dgm:cxn modelId="{6B4C7E73-BA92-4FE4-A3D5-95390C57AF28}" srcId="{ABDCD5B2-AF4C-4716-BA94-288656EC6FF4}" destId="{9DE0E077-8F01-4901-B3A4-FC324F1F237F}" srcOrd="2" destOrd="0" parTransId="{8C676406-00BA-49B4-AB12-625FF9173838}" sibTransId="{8F9D7412-B897-4ECE-A5BE-5357DA018CE1}"/>
    <dgm:cxn modelId="{938585C1-615C-4235-9002-331BF24E71EB}" type="presParOf" srcId="{E8B1B545-7BE1-4723-9DEF-E0AF5E810B2B}" destId="{28B3B0FC-A818-440A-B45B-3D6B9D6FF5EC}" srcOrd="0" destOrd="0" presId="urn:microsoft.com/office/officeart/2005/8/layout/hProcess9"/>
    <dgm:cxn modelId="{454AFAC4-6681-4993-8965-73DCBC648E98}" type="presParOf" srcId="{E8B1B545-7BE1-4723-9DEF-E0AF5E810B2B}" destId="{883C63B6-4A1B-42EF-9441-854D5E8F0718}" srcOrd="1" destOrd="0" presId="urn:microsoft.com/office/officeart/2005/8/layout/hProcess9"/>
    <dgm:cxn modelId="{8180CBD2-5514-4007-B9FD-B685A6F328F6}" type="presParOf" srcId="{883C63B6-4A1B-42EF-9441-854D5E8F0718}" destId="{BCDCCCBC-F765-4E36-B6EB-4595DC710E64}" srcOrd="0" destOrd="0" presId="urn:microsoft.com/office/officeart/2005/8/layout/hProcess9"/>
    <dgm:cxn modelId="{94A4D06D-E7EB-4962-A843-73E6F842DA6A}" type="presParOf" srcId="{883C63B6-4A1B-42EF-9441-854D5E8F0718}" destId="{CA5CE105-0F89-42D3-8544-FD817CA9CE02}" srcOrd="1" destOrd="0" presId="urn:microsoft.com/office/officeart/2005/8/layout/hProcess9"/>
    <dgm:cxn modelId="{67DB1214-B266-4A14-ACD0-5E1609A92E6D}" type="presParOf" srcId="{883C63B6-4A1B-42EF-9441-854D5E8F0718}" destId="{8725C08C-3D74-45CC-972B-261BD8EFAB8B}" srcOrd="2" destOrd="0" presId="urn:microsoft.com/office/officeart/2005/8/layout/hProcess9"/>
    <dgm:cxn modelId="{D7C8E20B-0D85-4C4C-A011-EBCA0A565A74}" type="presParOf" srcId="{883C63B6-4A1B-42EF-9441-854D5E8F0718}" destId="{D2C608F6-CED7-49DF-8519-66F530E30EFF}" srcOrd="3" destOrd="0" presId="urn:microsoft.com/office/officeart/2005/8/layout/hProcess9"/>
    <dgm:cxn modelId="{6BBB38ED-9D2C-4EC4-A16D-CA7D908703E7}" type="presParOf" srcId="{883C63B6-4A1B-42EF-9441-854D5E8F0718}" destId="{6D5DAA86-48CD-466B-A6DB-01BC419B671F}" srcOrd="4" destOrd="0" presId="urn:microsoft.com/office/officeart/2005/8/layout/hProcess9"/>
    <dgm:cxn modelId="{19CABA19-0A2B-431A-A98C-5BD616D9A20B}" type="presParOf" srcId="{883C63B6-4A1B-42EF-9441-854D5E8F0718}" destId="{3F7A068F-4E11-46EC-BAC6-E6330CF66D95}" srcOrd="5" destOrd="0" presId="urn:microsoft.com/office/officeart/2005/8/layout/hProcess9"/>
    <dgm:cxn modelId="{7B6AAA60-B53E-4C8A-9E1A-3E90EBB175D2}" type="presParOf" srcId="{883C63B6-4A1B-42EF-9441-854D5E8F0718}" destId="{52762438-D7FE-44D9-8712-0434F78458D3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E8BEE7C-DB93-4EE6-918E-A413D3DFE4B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63733EED-09AF-4DC9-813F-015DE7070FCD}">
      <dgm:prSet/>
      <dgm:spPr/>
      <dgm:t>
        <a:bodyPr/>
        <a:lstStyle/>
        <a:p>
          <a:pPr rtl="0"/>
          <a:r>
            <a:rPr lang="id-ID" baseline="0" smtClean="0"/>
            <a:t>Kekurangan E-Bisnis</a:t>
          </a:r>
          <a:endParaRPr lang="id-ID"/>
        </a:p>
      </dgm:t>
    </dgm:pt>
    <dgm:pt modelId="{4EB6E4C8-BF78-4D77-9166-2418071C224B}" type="parTrans" cxnId="{45401EB8-0256-4C2B-9B17-923874D861C1}">
      <dgm:prSet/>
      <dgm:spPr/>
      <dgm:t>
        <a:bodyPr/>
        <a:lstStyle/>
        <a:p>
          <a:endParaRPr lang="id-ID"/>
        </a:p>
      </dgm:t>
    </dgm:pt>
    <dgm:pt modelId="{22974F11-9248-4959-A3C5-8D8137D0E353}" type="sibTrans" cxnId="{45401EB8-0256-4C2B-9B17-923874D861C1}">
      <dgm:prSet/>
      <dgm:spPr/>
      <dgm:t>
        <a:bodyPr/>
        <a:lstStyle/>
        <a:p>
          <a:endParaRPr lang="id-ID"/>
        </a:p>
      </dgm:t>
    </dgm:pt>
    <dgm:pt modelId="{6B13DEF5-8F59-48EB-AD67-C64637BEFEC2}" type="pres">
      <dgm:prSet presAssocID="{1E8BEE7C-DB93-4EE6-918E-A413D3DFE4B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C9DAF18-6457-429D-9DD7-900AFD18E508}" type="pres">
      <dgm:prSet presAssocID="{63733EED-09AF-4DC9-813F-015DE7070FCD}" presName="circle1" presStyleLbl="node1" presStyleIdx="0" presStyleCnt="1"/>
      <dgm:spPr/>
    </dgm:pt>
    <dgm:pt modelId="{131A4EE2-7879-469A-8F54-8E3878D40A02}" type="pres">
      <dgm:prSet presAssocID="{63733EED-09AF-4DC9-813F-015DE7070FCD}" presName="space" presStyleCnt="0"/>
      <dgm:spPr/>
    </dgm:pt>
    <dgm:pt modelId="{E8026D54-1648-4364-A61A-92F0B728D3DF}" type="pres">
      <dgm:prSet presAssocID="{63733EED-09AF-4DC9-813F-015DE7070FCD}" presName="rect1" presStyleLbl="alignAcc1" presStyleIdx="0" presStyleCnt="1"/>
      <dgm:spPr/>
      <dgm:t>
        <a:bodyPr/>
        <a:lstStyle/>
        <a:p>
          <a:endParaRPr lang="id-ID"/>
        </a:p>
      </dgm:t>
    </dgm:pt>
    <dgm:pt modelId="{56BD38B0-C816-4EF5-82B5-E18BE8A4F67E}" type="pres">
      <dgm:prSet presAssocID="{63733EED-09AF-4DC9-813F-015DE7070FCD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561AC879-E655-43F5-8C39-99C3EE8EA244}" type="presOf" srcId="{63733EED-09AF-4DC9-813F-015DE7070FCD}" destId="{56BD38B0-C816-4EF5-82B5-E18BE8A4F67E}" srcOrd="1" destOrd="0" presId="urn:microsoft.com/office/officeart/2005/8/layout/target3"/>
    <dgm:cxn modelId="{EBC83F0C-9A0B-42D0-B0BD-AEE19D108770}" type="presOf" srcId="{63733EED-09AF-4DC9-813F-015DE7070FCD}" destId="{E8026D54-1648-4364-A61A-92F0B728D3DF}" srcOrd="0" destOrd="0" presId="urn:microsoft.com/office/officeart/2005/8/layout/target3"/>
    <dgm:cxn modelId="{45401EB8-0256-4C2B-9B17-923874D861C1}" srcId="{1E8BEE7C-DB93-4EE6-918E-A413D3DFE4B3}" destId="{63733EED-09AF-4DC9-813F-015DE7070FCD}" srcOrd="0" destOrd="0" parTransId="{4EB6E4C8-BF78-4D77-9166-2418071C224B}" sibTransId="{22974F11-9248-4959-A3C5-8D8137D0E353}"/>
    <dgm:cxn modelId="{462C7F9F-4C31-4A39-BF25-E07E728B06BC}" type="presOf" srcId="{1E8BEE7C-DB93-4EE6-918E-A413D3DFE4B3}" destId="{6B13DEF5-8F59-48EB-AD67-C64637BEFEC2}" srcOrd="0" destOrd="0" presId="urn:microsoft.com/office/officeart/2005/8/layout/target3"/>
    <dgm:cxn modelId="{3F9DB39C-D08D-4D33-AF75-CA0FC311CF81}" type="presParOf" srcId="{6B13DEF5-8F59-48EB-AD67-C64637BEFEC2}" destId="{4C9DAF18-6457-429D-9DD7-900AFD18E508}" srcOrd="0" destOrd="0" presId="urn:microsoft.com/office/officeart/2005/8/layout/target3"/>
    <dgm:cxn modelId="{5CDC4FF2-4F40-469E-B381-E49290913A4E}" type="presParOf" srcId="{6B13DEF5-8F59-48EB-AD67-C64637BEFEC2}" destId="{131A4EE2-7879-469A-8F54-8E3878D40A02}" srcOrd="1" destOrd="0" presId="urn:microsoft.com/office/officeart/2005/8/layout/target3"/>
    <dgm:cxn modelId="{F7906901-A96A-47A5-B22B-2DF63373DE82}" type="presParOf" srcId="{6B13DEF5-8F59-48EB-AD67-C64637BEFEC2}" destId="{E8026D54-1648-4364-A61A-92F0B728D3DF}" srcOrd="2" destOrd="0" presId="urn:microsoft.com/office/officeart/2005/8/layout/target3"/>
    <dgm:cxn modelId="{FBACD098-4326-4C05-A90F-143468E21550}" type="presParOf" srcId="{6B13DEF5-8F59-48EB-AD67-C64637BEFEC2}" destId="{56BD38B0-C816-4EF5-82B5-E18BE8A4F67E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ABC0E80-50A6-4629-ACDB-4D3171EFE0E8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d-ID"/>
        </a:p>
      </dgm:t>
    </dgm:pt>
    <dgm:pt modelId="{51987CC8-BF9E-46B7-81A2-8D3A10A9BD5D}">
      <dgm:prSet/>
      <dgm:spPr/>
      <dgm:t>
        <a:bodyPr/>
        <a:lstStyle/>
        <a:p>
          <a:pPr rtl="0"/>
          <a:r>
            <a:rPr lang="id-ID" dirty="0" smtClean="0"/>
            <a:t>Biaya pengembangan sistem e-bisnis yang mahal karena kompleksnya sistem</a:t>
          </a:r>
          <a:endParaRPr lang="id-ID" dirty="0"/>
        </a:p>
      </dgm:t>
    </dgm:pt>
    <dgm:pt modelId="{6DB9D629-F830-48E6-956C-49ACC5909E5B}" type="parTrans" cxnId="{DBD500CA-7C75-4D5D-BE23-9E95CE7ACF7C}">
      <dgm:prSet/>
      <dgm:spPr/>
      <dgm:t>
        <a:bodyPr/>
        <a:lstStyle/>
        <a:p>
          <a:endParaRPr lang="id-ID"/>
        </a:p>
      </dgm:t>
    </dgm:pt>
    <dgm:pt modelId="{8D71D1E9-877A-4516-8EA3-71248B83D602}" type="sibTrans" cxnId="{DBD500CA-7C75-4D5D-BE23-9E95CE7ACF7C}">
      <dgm:prSet/>
      <dgm:spPr/>
      <dgm:t>
        <a:bodyPr/>
        <a:lstStyle/>
        <a:p>
          <a:endParaRPr lang="id-ID"/>
        </a:p>
      </dgm:t>
    </dgm:pt>
    <dgm:pt modelId="{4A9D113B-6733-45AD-B5D7-1254CA6E40C4}">
      <dgm:prSet/>
      <dgm:spPr/>
      <dgm:t>
        <a:bodyPr/>
        <a:lstStyle/>
        <a:p>
          <a:pPr rtl="0"/>
          <a:r>
            <a:rPr lang="id-ID" smtClean="0"/>
            <a:t>Perlu menata ulang sistem yang ada sehingga menimbulkan kebutuhan perangkat keras dan lunak yang baru serta merekrut serta melatih karyawan baru</a:t>
          </a:r>
          <a:endParaRPr lang="id-ID"/>
        </a:p>
      </dgm:t>
    </dgm:pt>
    <dgm:pt modelId="{86F697CE-20B5-4E63-BB9E-DF978ACDCE72}" type="parTrans" cxnId="{F90FC5A4-0177-42E2-A21D-519EC12F2971}">
      <dgm:prSet/>
      <dgm:spPr/>
      <dgm:t>
        <a:bodyPr/>
        <a:lstStyle/>
        <a:p>
          <a:endParaRPr lang="id-ID"/>
        </a:p>
      </dgm:t>
    </dgm:pt>
    <dgm:pt modelId="{480B011C-750F-4767-82BF-7459B37F50E9}" type="sibTrans" cxnId="{F90FC5A4-0177-42E2-A21D-519EC12F2971}">
      <dgm:prSet/>
      <dgm:spPr/>
      <dgm:t>
        <a:bodyPr/>
        <a:lstStyle/>
        <a:p>
          <a:endParaRPr lang="id-ID"/>
        </a:p>
      </dgm:t>
    </dgm:pt>
    <dgm:pt modelId="{C9B321B0-AD4A-4E6F-A1E5-E2299ED63F3F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id-ID" smtClean="0"/>
            <a:t>Mengandung resiko kegagalan penerapan yang besar</a:t>
          </a:r>
          <a:endParaRPr lang="id-ID"/>
        </a:p>
      </dgm:t>
    </dgm:pt>
    <dgm:pt modelId="{5D48BD10-A38B-456C-B52A-0105ECFD2A04}" type="parTrans" cxnId="{B5232F47-7254-4518-9882-09663FC7E9ED}">
      <dgm:prSet/>
      <dgm:spPr/>
      <dgm:t>
        <a:bodyPr/>
        <a:lstStyle/>
        <a:p>
          <a:endParaRPr lang="id-ID"/>
        </a:p>
      </dgm:t>
    </dgm:pt>
    <dgm:pt modelId="{5DB35F11-CB3F-45FE-8D3B-06DFDE6E396F}" type="sibTrans" cxnId="{B5232F47-7254-4518-9882-09663FC7E9ED}">
      <dgm:prSet/>
      <dgm:spPr/>
      <dgm:t>
        <a:bodyPr/>
        <a:lstStyle/>
        <a:p>
          <a:endParaRPr lang="id-ID"/>
        </a:p>
      </dgm:t>
    </dgm:pt>
    <dgm:pt modelId="{6417F48B-C1DA-465A-918A-01DFD9ABB83C}">
      <dgm:prSet/>
      <dgm:spPr/>
      <dgm:t>
        <a:bodyPr/>
        <a:lstStyle/>
        <a:p>
          <a:pPr rtl="0"/>
          <a:r>
            <a:rPr lang="id-ID" dirty="0" smtClean="0"/>
            <a:t>Serangan terhadap informasi perusahaan meningkat karena informasi ditransmisikan secara elektronik melewati jaringan internet.</a:t>
          </a:r>
          <a:endParaRPr lang="id-ID" dirty="0"/>
        </a:p>
      </dgm:t>
    </dgm:pt>
    <dgm:pt modelId="{8F07CDBB-5536-41ED-80AA-4E4511DCC4FC}" type="parTrans" cxnId="{9207DBEE-16D2-4DD0-BB48-E93153C7D133}">
      <dgm:prSet/>
      <dgm:spPr/>
      <dgm:t>
        <a:bodyPr/>
        <a:lstStyle/>
        <a:p>
          <a:endParaRPr lang="id-ID"/>
        </a:p>
      </dgm:t>
    </dgm:pt>
    <dgm:pt modelId="{FC462159-E8B1-47B0-989B-E1BDCC98794C}" type="sibTrans" cxnId="{9207DBEE-16D2-4DD0-BB48-E93153C7D133}">
      <dgm:prSet/>
      <dgm:spPr/>
      <dgm:t>
        <a:bodyPr/>
        <a:lstStyle/>
        <a:p>
          <a:endParaRPr lang="id-ID"/>
        </a:p>
      </dgm:t>
    </dgm:pt>
    <dgm:pt modelId="{C83A8612-3D61-4C42-B201-911103E985CB}" type="pres">
      <dgm:prSet presAssocID="{FABC0E80-50A6-4629-ACDB-4D3171EFE0E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99C93B7-0D03-4B27-8844-5183E53454D8}" type="pres">
      <dgm:prSet presAssocID="{51987CC8-BF9E-46B7-81A2-8D3A10A9BD5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04F441B-0158-47E2-A196-D0C47053515E}" type="pres">
      <dgm:prSet presAssocID="{8D71D1E9-877A-4516-8EA3-71248B83D602}" presName="spacer" presStyleCnt="0"/>
      <dgm:spPr/>
    </dgm:pt>
    <dgm:pt modelId="{50872AF0-2B25-4014-B202-2F437A662DE1}" type="pres">
      <dgm:prSet presAssocID="{4A9D113B-6733-45AD-B5D7-1254CA6E40C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2C3B5F2-B886-40A6-A67B-F61B37BC63D9}" type="pres">
      <dgm:prSet presAssocID="{480B011C-750F-4767-82BF-7459B37F50E9}" presName="spacer" presStyleCnt="0"/>
      <dgm:spPr/>
    </dgm:pt>
    <dgm:pt modelId="{4DE9C36B-9FF8-46F0-8FB0-515D0080ED49}" type="pres">
      <dgm:prSet presAssocID="{C9B321B0-AD4A-4E6F-A1E5-E2299ED63F3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FD51830-3FDE-4248-9968-AD6B7F4F12D0}" type="pres">
      <dgm:prSet presAssocID="{5DB35F11-CB3F-45FE-8D3B-06DFDE6E396F}" presName="spacer" presStyleCnt="0"/>
      <dgm:spPr/>
    </dgm:pt>
    <dgm:pt modelId="{CAFE42D2-2252-40AC-9FC1-45C313CD12C1}" type="pres">
      <dgm:prSet presAssocID="{6417F48B-C1DA-465A-918A-01DFD9ABB83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B5232F47-7254-4518-9882-09663FC7E9ED}" srcId="{FABC0E80-50A6-4629-ACDB-4D3171EFE0E8}" destId="{C9B321B0-AD4A-4E6F-A1E5-E2299ED63F3F}" srcOrd="2" destOrd="0" parTransId="{5D48BD10-A38B-456C-B52A-0105ECFD2A04}" sibTransId="{5DB35F11-CB3F-45FE-8D3B-06DFDE6E396F}"/>
    <dgm:cxn modelId="{F7E463C9-523F-4F39-AC3E-F01B36841990}" type="presOf" srcId="{4A9D113B-6733-45AD-B5D7-1254CA6E40C4}" destId="{50872AF0-2B25-4014-B202-2F437A662DE1}" srcOrd="0" destOrd="0" presId="urn:microsoft.com/office/officeart/2005/8/layout/vList2"/>
    <dgm:cxn modelId="{4F2A24FD-DDEF-48B0-B4CE-3BD3850F7827}" type="presOf" srcId="{6417F48B-C1DA-465A-918A-01DFD9ABB83C}" destId="{CAFE42D2-2252-40AC-9FC1-45C313CD12C1}" srcOrd="0" destOrd="0" presId="urn:microsoft.com/office/officeart/2005/8/layout/vList2"/>
    <dgm:cxn modelId="{DA6C7E54-0A59-4D7C-B2A8-43F14B9B0A2E}" type="presOf" srcId="{FABC0E80-50A6-4629-ACDB-4D3171EFE0E8}" destId="{C83A8612-3D61-4C42-B201-911103E985CB}" srcOrd="0" destOrd="0" presId="urn:microsoft.com/office/officeart/2005/8/layout/vList2"/>
    <dgm:cxn modelId="{F90FC5A4-0177-42E2-A21D-519EC12F2971}" srcId="{FABC0E80-50A6-4629-ACDB-4D3171EFE0E8}" destId="{4A9D113B-6733-45AD-B5D7-1254CA6E40C4}" srcOrd="1" destOrd="0" parTransId="{86F697CE-20B5-4E63-BB9E-DF978ACDCE72}" sibTransId="{480B011C-750F-4767-82BF-7459B37F50E9}"/>
    <dgm:cxn modelId="{DBD500CA-7C75-4D5D-BE23-9E95CE7ACF7C}" srcId="{FABC0E80-50A6-4629-ACDB-4D3171EFE0E8}" destId="{51987CC8-BF9E-46B7-81A2-8D3A10A9BD5D}" srcOrd="0" destOrd="0" parTransId="{6DB9D629-F830-48E6-956C-49ACC5909E5B}" sibTransId="{8D71D1E9-877A-4516-8EA3-71248B83D602}"/>
    <dgm:cxn modelId="{9207DBEE-16D2-4DD0-BB48-E93153C7D133}" srcId="{FABC0E80-50A6-4629-ACDB-4D3171EFE0E8}" destId="{6417F48B-C1DA-465A-918A-01DFD9ABB83C}" srcOrd="3" destOrd="0" parTransId="{8F07CDBB-5536-41ED-80AA-4E4511DCC4FC}" sibTransId="{FC462159-E8B1-47B0-989B-E1BDCC98794C}"/>
    <dgm:cxn modelId="{1672538B-60E6-4CC9-8A48-BA828FF4DCC1}" type="presOf" srcId="{C9B321B0-AD4A-4E6F-A1E5-E2299ED63F3F}" destId="{4DE9C36B-9FF8-46F0-8FB0-515D0080ED49}" srcOrd="0" destOrd="0" presId="urn:microsoft.com/office/officeart/2005/8/layout/vList2"/>
    <dgm:cxn modelId="{4971F33A-1B1A-46B4-A1B6-4BD7E6D1AAC3}" type="presOf" srcId="{51987CC8-BF9E-46B7-81A2-8D3A10A9BD5D}" destId="{199C93B7-0D03-4B27-8844-5183E53454D8}" srcOrd="0" destOrd="0" presId="urn:microsoft.com/office/officeart/2005/8/layout/vList2"/>
    <dgm:cxn modelId="{92771104-4EA3-41C5-8A84-C4608287CFD2}" type="presParOf" srcId="{C83A8612-3D61-4C42-B201-911103E985CB}" destId="{199C93B7-0D03-4B27-8844-5183E53454D8}" srcOrd="0" destOrd="0" presId="urn:microsoft.com/office/officeart/2005/8/layout/vList2"/>
    <dgm:cxn modelId="{F840E24E-9372-45A0-A6E3-211B4CFB8C8A}" type="presParOf" srcId="{C83A8612-3D61-4C42-B201-911103E985CB}" destId="{104F441B-0158-47E2-A196-D0C47053515E}" srcOrd="1" destOrd="0" presId="urn:microsoft.com/office/officeart/2005/8/layout/vList2"/>
    <dgm:cxn modelId="{37E4655F-6DCC-4A5A-BB2C-0E42EEC75D80}" type="presParOf" srcId="{C83A8612-3D61-4C42-B201-911103E985CB}" destId="{50872AF0-2B25-4014-B202-2F437A662DE1}" srcOrd="2" destOrd="0" presId="urn:microsoft.com/office/officeart/2005/8/layout/vList2"/>
    <dgm:cxn modelId="{E2D87DDD-EAF9-4927-8FC7-408630577638}" type="presParOf" srcId="{C83A8612-3D61-4C42-B201-911103E985CB}" destId="{A2C3B5F2-B886-40A6-A67B-F61B37BC63D9}" srcOrd="3" destOrd="0" presId="urn:microsoft.com/office/officeart/2005/8/layout/vList2"/>
    <dgm:cxn modelId="{B07AC41D-FA98-431F-AC5B-45667550D5EC}" type="presParOf" srcId="{C83A8612-3D61-4C42-B201-911103E985CB}" destId="{4DE9C36B-9FF8-46F0-8FB0-515D0080ED49}" srcOrd="4" destOrd="0" presId="urn:microsoft.com/office/officeart/2005/8/layout/vList2"/>
    <dgm:cxn modelId="{1786849D-CEED-4157-9D91-E217E9CF602E}" type="presParOf" srcId="{C83A8612-3D61-4C42-B201-911103E985CB}" destId="{1FD51830-3FDE-4248-9968-AD6B7F4F12D0}" srcOrd="5" destOrd="0" presId="urn:microsoft.com/office/officeart/2005/8/layout/vList2"/>
    <dgm:cxn modelId="{8AF11934-8BAB-438A-9901-A47843BA8C49}" type="presParOf" srcId="{C83A8612-3D61-4C42-B201-911103E985CB}" destId="{CAFE42D2-2252-40AC-9FC1-45C313CD12C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6C9CC78-DB30-403C-8384-EBF9ED8BD760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1ED89E8A-3197-4F2D-87A3-4C6C12AC8E2B}">
      <dgm:prSet/>
      <dgm:spPr/>
      <dgm:t>
        <a:bodyPr/>
        <a:lstStyle/>
        <a:p>
          <a:pPr rtl="0"/>
          <a:r>
            <a:rPr lang="id-ID" baseline="0" smtClean="0"/>
            <a:t>Tantangan E-Bisnis</a:t>
          </a:r>
          <a:endParaRPr lang="id-ID"/>
        </a:p>
      </dgm:t>
    </dgm:pt>
    <dgm:pt modelId="{FA02A490-B071-4F3D-8F04-4ADEC2EFBD87}" type="parTrans" cxnId="{E00E04A7-CD2B-4727-B6DB-2FA52F837F7A}">
      <dgm:prSet/>
      <dgm:spPr/>
      <dgm:t>
        <a:bodyPr/>
        <a:lstStyle/>
        <a:p>
          <a:endParaRPr lang="id-ID"/>
        </a:p>
      </dgm:t>
    </dgm:pt>
    <dgm:pt modelId="{75D798AC-FED2-4708-A71F-CF9F1AB180D4}" type="sibTrans" cxnId="{E00E04A7-CD2B-4727-B6DB-2FA52F837F7A}">
      <dgm:prSet/>
      <dgm:spPr/>
      <dgm:t>
        <a:bodyPr/>
        <a:lstStyle/>
        <a:p>
          <a:endParaRPr lang="id-ID"/>
        </a:p>
      </dgm:t>
    </dgm:pt>
    <dgm:pt modelId="{E557F36E-5856-497D-A6B3-71A240869F13}" type="pres">
      <dgm:prSet presAssocID="{26C9CC78-DB30-403C-8384-EBF9ED8BD76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3C89BA91-93C2-41F4-BD8B-385D2B138086}" type="pres">
      <dgm:prSet presAssocID="{1ED89E8A-3197-4F2D-87A3-4C6C12AC8E2B}" presName="circle1" presStyleLbl="node1" presStyleIdx="0" presStyleCnt="1"/>
      <dgm:spPr/>
    </dgm:pt>
    <dgm:pt modelId="{176FF718-3CD8-438C-90FA-091C9A81E790}" type="pres">
      <dgm:prSet presAssocID="{1ED89E8A-3197-4F2D-87A3-4C6C12AC8E2B}" presName="space" presStyleCnt="0"/>
      <dgm:spPr/>
    </dgm:pt>
    <dgm:pt modelId="{BBA2A67F-D690-44AF-93F3-6E1607E5A7D9}" type="pres">
      <dgm:prSet presAssocID="{1ED89E8A-3197-4F2D-87A3-4C6C12AC8E2B}" presName="rect1" presStyleLbl="alignAcc1" presStyleIdx="0" presStyleCnt="1"/>
      <dgm:spPr/>
      <dgm:t>
        <a:bodyPr/>
        <a:lstStyle/>
        <a:p>
          <a:endParaRPr lang="id-ID"/>
        </a:p>
      </dgm:t>
    </dgm:pt>
    <dgm:pt modelId="{D7EB9D3E-396A-4A60-9229-90245ABB03E2}" type="pres">
      <dgm:prSet presAssocID="{1ED89E8A-3197-4F2D-87A3-4C6C12AC8E2B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00E04A7-CD2B-4727-B6DB-2FA52F837F7A}" srcId="{26C9CC78-DB30-403C-8384-EBF9ED8BD760}" destId="{1ED89E8A-3197-4F2D-87A3-4C6C12AC8E2B}" srcOrd="0" destOrd="0" parTransId="{FA02A490-B071-4F3D-8F04-4ADEC2EFBD87}" sibTransId="{75D798AC-FED2-4708-A71F-CF9F1AB180D4}"/>
    <dgm:cxn modelId="{97BC003F-A66E-4756-AD76-BDEDF93220EF}" type="presOf" srcId="{26C9CC78-DB30-403C-8384-EBF9ED8BD760}" destId="{E557F36E-5856-497D-A6B3-71A240869F13}" srcOrd="0" destOrd="0" presId="urn:microsoft.com/office/officeart/2005/8/layout/target3"/>
    <dgm:cxn modelId="{4CAEF34D-B5AB-4173-9B8F-9B949CD69A41}" type="presOf" srcId="{1ED89E8A-3197-4F2D-87A3-4C6C12AC8E2B}" destId="{BBA2A67F-D690-44AF-93F3-6E1607E5A7D9}" srcOrd="0" destOrd="0" presId="urn:microsoft.com/office/officeart/2005/8/layout/target3"/>
    <dgm:cxn modelId="{A8CE24E0-F05F-4BD2-B419-1473F4738527}" type="presOf" srcId="{1ED89E8A-3197-4F2D-87A3-4C6C12AC8E2B}" destId="{D7EB9D3E-396A-4A60-9229-90245ABB03E2}" srcOrd="1" destOrd="0" presId="urn:microsoft.com/office/officeart/2005/8/layout/target3"/>
    <dgm:cxn modelId="{A907D530-9825-45A5-8997-6004BE1D8CAB}" type="presParOf" srcId="{E557F36E-5856-497D-A6B3-71A240869F13}" destId="{3C89BA91-93C2-41F4-BD8B-385D2B138086}" srcOrd="0" destOrd="0" presId="urn:microsoft.com/office/officeart/2005/8/layout/target3"/>
    <dgm:cxn modelId="{D1C7A8B8-C896-482E-9FCE-AD1053C27573}" type="presParOf" srcId="{E557F36E-5856-497D-A6B3-71A240869F13}" destId="{176FF718-3CD8-438C-90FA-091C9A81E790}" srcOrd="1" destOrd="0" presId="urn:microsoft.com/office/officeart/2005/8/layout/target3"/>
    <dgm:cxn modelId="{3C8C2036-40C0-4A98-8D1A-605D7E8CACFD}" type="presParOf" srcId="{E557F36E-5856-497D-A6B3-71A240869F13}" destId="{BBA2A67F-D690-44AF-93F3-6E1607E5A7D9}" srcOrd="2" destOrd="0" presId="urn:microsoft.com/office/officeart/2005/8/layout/target3"/>
    <dgm:cxn modelId="{D3ED3337-C877-4F1E-9E45-1F05689DA48B}" type="presParOf" srcId="{E557F36E-5856-497D-A6B3-71A240869F13}" destId="{D7EB9D3E-396A-4A60-9229-90245ABB03E2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8FBE5-E6BD-46FB-9A4E-25D715623FFE}">
      <dsp:nvSpPr>
        <dsp:cNvPr id="0" name=""/>
        <dsp:cNvSpPr/>
      </dsp:nvSpPr>
      <dsp:spPr>
        <a:xfrm>
          <a:off x="0" y="0"/>
          <a:ext cx="990600" cy="990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0C085D-38C6-4CE2-85C1-10959362D77F}">
      <dsp:nvSpPr>
        <dsp:cNvPr id="0" name=""/>
        <dsp:cNvSpPr/>
      </dsp:nvSpPr>
      <dsp:spPr>
        <a:xfrm>
          <a:off x="495300" y="0"/>
          <a:ext cx="7734300" cy="99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700" kern="1200" baseline="0" smtClean="0"/>
            <a:t>Definisi E-Bisnis</a:t>
          </a:r>
          <a:endParaRPr lang="id-ID" sz="4700" kern="1200"/>
        </a:p>
      </dsp:txBody>
      <dsp:txXfrm>
        <a:off x="495300" y="0"/>
        <a:ext cx="7734300" cy="9906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01358-F7E6-4727-844C-9BF1EEB89B32}">
      <dsp:nvSpPr>
        <dsp:cNvPr id="0" name=""/>
        <dsp:cNvSpPr/>
      </dsp:nvSpPr>
      <dsp:spPr>
        <a:xfrm>
          <a:off x="0" y="325"/>
          <a:ext cx="8229600" cy="945277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b="1" kern="1200" smtClean="0"/>
            <a:t>Biaya</a:t>
          </a:r>
          <a:r>
            <a:rPr lang="id-ID" sz="2400" kern="1200" smtClean="0"/>
            <a:t> pengembangan sistem e-bisnis yang tinggi.</a:t>
          </a:r>
          <a:endParaRPr lang="id-ID" sz="2400" kern="1200"/>
        </a:p>
      </dsp:txBody>
      <dsp:txXfrm>
        <a:off x="46145" y="46470"/>
        <a:ext cx="8137310" cy="852987"/>
      </dsp:txXfrm>
    </dsp:sp>
    <dsp:sp modelId="{7609E8D0-2E42-4651-A844-6E110A49AB32}">
      <dsp:nvSpPr>
        <dsp:cNvPr id="0" name=""/>
        <dsp:cNvSpPr/>
      </dsp:nvSpPr>
      <dsp:spPr>
        <a:xfrm>
          <a:off x="0" y="983043"/>
          <a:ext cx="8229600" cy="945277"/>
        </a:xfrm>
        <a:prstGeom prst="roundRect">
          <a:avLst/>
        </a:prstGeom>
        <a:solidFill>
          <a:schemeClr val="accent1">
            <a:shade val="50000"/>
            <a:hueOff val="312210"/>
            <a:satOff val="-18034"/>
            <a:lumOff val="19816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smtClean="0"/>
            <a:t>Resiko </a:t>
          </a:r>
          <a:r>
            <a:rPr lang="id-ID" sz="2400" b="1" kern="1200" smtClean="0"/>
            <a:t>kalah bersaing</a:t>
          </a:r>
          <a:r>
            <a:rPr lang="id-ID" sz="2400" kern="1200" smtClean="0"/>
            <a:t>, jika tidak menggunakan e-bisnis </a:t>
          </a:r>
          <a:endParaRPr lang="id-ID" sz="2400" kern="1200"/>
        </a:p>
      </dsp:txBody>
      <dsp:txXfrm>
        <a:off x="46145" y="1029188"/>
        <a:ext cx="8137310" cy="852987"/>
      </dsp:txXfrm>
    </dsp:sp>
    <dsp:sp modelId="{87BB7880-C6C2-44CB-9B65-411DC68C325A}">
      <dsp:nvSpPr>
        <dsp:cNvPr id="0" name=""/>
        <dsp:cNvSpPr/>
      </dsp:nvSpPr>
      <dsp:spPr>
        <a:xfrm>
          <a:off x="0" y="1965761"/>
          <a:ext cx="8229600" cy="945277"/>
        </a:xfrm>
        <a:prstGeom prst="roundRect">
          <a:avLst/>
        </a:prstGeom>
        <a:solidFill>
          <a:schemeClr val="accent1">
            <a:shade val="50000"/>
            <a:hueOff val="624420"/>
            <a:satOff val="-36069"/>
            <a:lumOff val="39631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b="1" kern="1200" smtClean="0"/>
            <a:t>Sulit memperoleh dukungan eksekutif</a:t>
          </a:r>
          <a:r>
            <a:rPr lang="id-ID" sz="2000" kern="1200" smtClean="0"/>
            <a:t>, karena e-bisnis adalah strategi jangka panjang, jadi keuntungannya tidak langsung terasa</a:t>
          </a:r>
          <a:endParaRPr lang="id-ID" sz="2000" kern="1200"/>
        </a:p>
      </dsp:txBody>
      <dsp:txXfrm>
        <a:off x="46145" y="2011906"/>
        <a:ext cx="8137310" cy="852987"/>
      </dsp:txXfrm>
    </dsp:sp>
    <dsp:sp modelId="{F4F27D86-FEBF-4F5D-A230-362704850FE8}">
      <dsp:nvSpPr>
        <dsp:cNvPr id="0" name=""/>
        <dsp:cNvSpPr/>
      </dsp:nvSpPr>
      <dsp:spPr>
        <a:xfrm>
          <a:off x="0" y="2948478"/>
          <a:ext cx="8229600" cy="945277"/>
        </a:xfrm>
        <a:prstGeom prst="roundRect">
          <a:avLst/>
        </a:prstGeom>
        <a:solidFill>
          <a:schemeClr val="accent1">
            <a:shade val="50000"/>
            <a:hueOff val="624420"/>
            <a:satOff val="-36069"/>
            <a:lumOff val="39631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smtClean="0"/>
            <a:t>Harus dapat memilih </a:t>
          </a:r>
          <a:r>
            <a:rPr lang="id-ID" sz="2000" b="1" kern="1200" smtClean="0"/>
            <a:t>proses bisnis yang paling menguntungkan</a:t>
          </a:r>
          <a:r>
            <a:rPr lang="id-ID" sz="2000" kern="1200" smtClean="0"/>
            <a:t> yang akan dijadikan e-bisnis</a:t>
          </a:r>
          <a:endParaRPr lang="id-ID" sz="2000" kern="1200"/>
        </a:p>
      </dsp:txBody>
      <dsp:txXfrm>
        <a:off x="46145" y="2994623"/>
        <a:ext cx="8137310" cy="852987"/>
      </dsp:txXfrm>
    </dsp:sp>
    <dsp:sp modelId="{D5C040D2-1925-4509-A6F7-FABBDAF39205}">
      <dsp:nvSpPr>
        <dsp:cNvPr id="0" name=""/>
        <dsp:cNvSpPr/>
      </dsp:nvSpPr>
      <dsp:spPr>
        <a:xfrm>
          <a:off x="0" y="3931196"/>
          <a:ext cx="8229600" cy="945277"/>
        </a:xfrm>
        <a:prstGeom prst="roundRect">
          <a:avLst/>
        </a:prstGeom>
        <a:solidFill>
          <a:schemeClr val="accent1">
            <a:shade val="50000"/>
            <a:hueOff val="312210"/>
            <a:satOff val="-18034"/>
            <a:lumOff val="19816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smtClean="0"/>
            <a:t>Bagaimana </a:t>
          </a:r>
          <a:r>
            <a:rPr lang="id-ID" sz="1800" b="1" kern="1200" smtClean="0"/>
            <a:t>meminimalkan resiko keamanan</a:t>
          </a:r>
          <a:r>
            <a:rPr lang="id-ID" sz="1800" kern="1200" smtClean="0"/>
            <a:t> yang dihadapi. Perusahaan dapat menerapkan teknologi keamanan di setiap komponen e-bisnis seperti  komponen aplikasi, perangkat lunak sistem, dan jaringan.</a:t>
          </a:r>
          <a:endParaRPr lang="id-ID" sz="1800" kern="1200"/>
        </a:p>
      </dsp:txBody>
      <dsp:txXfrm>
        <a:off x="46145" y="3977341"/>
        <a:ext cx="8137310" cy="85298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EBA8B-10F9-4BCA-AD4E-FE7F62BD9204}">
      <dsp:nvSpPr>
        <dsp:cNvPr id="0" name=""/>
        <dsp:cNvSpPr/>
      </dsp:nvSpPr>
      <dsp:spPr>
        <a:xfrm>
          <a:off x="0" y="0"/>
          <a:ext cx="990600" cy="990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9DB23D-5D59-48A3-BFD4-E9ED9FC90988}">
      <dsp:nvSpPr>
        <dsp:cNvPr id="0" name=""/>
        <dsp:cNvSpPr/>
      </dsp:nvSpPr>
      <dsp:spPr>
        <a:xfrm>
          <a:off x="495300" y="0"/>
          <a:ext cx="7734300" cy="99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900" kern="1200" baseline="0" smtClean="0"/>
            <a:t>Siapkah Perusahaan ke e-Bisnis?</a:t>
          </a:r>
          <a:endParaRPr lang="id-ID" sz="3900" kern="1200"/>
        </a:p>
      </dsp:txBody>
      <dsp:txXfrm>
        <a:off x="495300" y="0"/>
        <a:ext cx="7734300" cy="9906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03BBBD-C905-4334-9312-AF40587BF21B}">
      <dsp:nvSpPr>
        <dsp:cNvPr id="0" name=""/>
        <dsp:cNvSpPr/>
      </dsp:nvSpPr>
      <dsp:spPr>
        <a:xfrm>
          <a:off x="0" y="1412"/>
          <a:ext cx="8229600" cy="117313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Sudah</a:t>
          </a:r>
          <a:r>
            <a:rPr lang="en-US" sz="2400" kern="1200" dirty="0" err="1" smtClean="0"/>
            <a:t>kah</a:t>
          </a:r>
          <a:r>
            <a:rPr lang="id-ID" sz="2400" kern="1200" dirty="0" smtClean="0"/>
            <a:t> perusahaan menjalankan transaksi elektronik?</a:t>
          </a:r>
          <a:endParaRPr lang="id-ID" sz="2400" kern="1200" dirty="0"/>
        </a:p>
      </dsp:txBody>
      <dsp:txXfrm>
        <a:off x="57268" y="58680"/>
        <a:ext cx="8115064" cy="1058597"/>
      </dsp:txXfrm>
    </dsp:sp>
    <dsp:sp modelId="{367F7893-8332-4FA1-8F58-87D4288AA6C2}">
      <dsp:nvSpPr>
        <dsp:cNvPr id="0" name=""/>
        <dsp:cNvSpPr/>
      </dsp:nvSpPr>
      <dsp:spPr>
        <a:xfrm>
          <a:off x="0" y="1235026"/>
          <a:ext cx="8229600" cy="1173133"/>
        </a:xfrm>
        <a:prstGeom prst="roundRect">
          <a:avLst/>
        </a:prstGeom>
        <a:solidFill>
          <a:schemeClr val="accent1">
            <a:shade val="50000"/>
            <a:hueOff val="390263"/>
            <a:satOff val="-22543"/>
            <a:lumOff val="2477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Apakah komunikasi EDI (</a:t>
          </a:r>
          <a:r>
            <a:rPr lang="id-ID" sz="2400" i="1" kern="1200" dirty="0" smtClean="0"/>
            <a:t>Electronic Data Interchange</a:t>
          </a:r>
          <a:r>
            <a:rPr lang="id-ID" sz="2400" kern="1200" dirty="0" smtClean="0"/>
            <a:t>) perusahaan telah terintegrasi dengan sistem internal?</a:t>
          </a:r>
          <a:endParaRPr lang="id-ID" sz="2400" kern="1200" dirty="0"/>
        </a:p>
      </dsp:txBody>
      <dsp:txXfrm>
        <a:off x="57268" y="1292294"/>
        <a:ext cx="8115064" cy="1058597"/>
      </dsp:txXfrm>
    </dsp:sp>
    <dsp:sp modelId="{3CD06D9A-1C3B-4113-B193-E71056726C19}">
      <dsp:nvSpPr>
        <dsp:cNvPr id="0" name=""/>
        <dsp:cNvSpPr/>
      </dsp:nvSpPr>
      <dsp:spPr>
        <a:xfrm>
          <a:off x="0" y="2468639"/>
          <a:ext cx="8229600" cy="1173133"/>
        </a:xfrm>
        <a:prstGeom prst="roundRect">
          <a:avLst/>
        </a:prstGeom>
        <a:solidFill>
          <a:schemeClr val="accent1">
            <a:shade val="50000"/>
            <a:hueOff val="780526"/>
            <a:satOff val="-45086"/>
            <a:lumOff val="49539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Apakah perusahaan dan para pemasoknya telah menggunakan definisi, kode, dan pengenal universal dalam produk dan prosedur dokumen elektroniknya?</a:t>
          </a:r>
          <a:endParaRPr lang="id-ID" sz="2200" kern="1200" dirty="0"/>
        </a:p>
      </dsp:txBody>
      <dsp:txXfrm>
        <a:off x="57268" y="2525907"/>
        <a:ext cx="8115064" cy="1058597"/>
      </dsp:txXfrm>
    </dsp:sp>
    <dsp:sp modelId="{F77E2A66-BBD6-4CDA-8665-46B1A3AA44A1}">
      <dsp:nvSpPr>
        <dsp:cNvPr id="0" name=""/>
        <dsp:cNvSpPr/>
      </dsp:nvSpPr>
      <dsp:spPr>
        <a:xfrm>
          <a:off x="0" y="3702253"/>
          <a:ext cx="8229600" cy="1173133"/>
        </a:xfrm>
        <a:prstGeom prst="roundRect">
          <a:avLst/>
        </a:prstGeom>
        <a:solidFill>
          <a:schemeClr val="accent1">
            <a:shade val="50000"/>
            <a:hueOff val="390263"/>
            <a:satOff val="-22543"/>
            <a:lumOff val="2477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Apakah barcode, perolehan data otomatis dan database bersama digunakan untuk mengelola data POS (Point of Sales)?  </a:t>
          </a:r>
          <a:endParaRPr lang="id-ID" sz="2200" kern="1200" dirty="0"/>
        </a:p>
      </dsp:txBody>
      <dsp:txXfrm>
        <a:off x="57268" y="3759521"/>
        <a:ext cx="8115064" cy="105859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C2C272-1717-4CE0-A0AE-DA6081F61AE7}">
      <dsp:nvSpPr>
        <dsp:cNvPr id="0" name=""/>
        <dsp:cNvSpPr/>
      </dsp:nvSpPr>
      <dsp:spPr>
        <a:xfrm>
          <a:off x="0" y="0"/>
          <a:ext cx="990600" cy="990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66ED19-3AD4-4A09-99B7-869D89126210}">
      <dsp:nvSpPr>
        <dsp:cNvPr id="0" name=""/>
        <dsp:cNvSpPr/>
      </dsp:nvSpPr>
      <dsp:spPr>
        <a:xfrm>
          <a:off x="495300" y="0"/>
          <a:ext cx="7734300" cy="99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400" kern="1200" baseline="0" smtClean="0"/>
            <a:t>Langkah Penerapan E-Bisnis</a:t>
          </a:r>
          <a:endParaRPr lang="id-ID" sz="4400" kern="1200"/>
        </a:p>
      </dsp:txBody>
      <dsp:txXfrm>
        <a:off x="495300" y="0"/>
        <a:ext cx="7734300" cy="9906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A1E4A4-81C8-4C7A-98F1-EA0469303A7F}">
      <dsp:nvSpPr>
        <dsp:cNvPr id="0" name=""/>
        <dsp:cNvSpPr/>
      </dsp:nvSpPr>
      <dsp:spPr>
        <a:xfrm>
          <a:off x="0" y="227100"/>
          <a:ext cx="8229600" cy="442260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smtClean="0"/>
            <a:t>“</a:t>
          </a:r>
          <a:r>
            <a:rPr lang="en-US" sz="3500" i="1" kern="1200" smtClean="0"/>
            <a:t>Penggunaan teknologi informasi dan </a:t>
          </a:r>
          <a:r>
            <a:rPr lang="id-ID" sz="3500" i="1" kern="1200" smtClean="0"/>
            <a:t>internet</a:t>
          </a:r>
          <a:r>
            <a:rPr lang="en-US" sz="3500" i="1" kern="1200" smtClean="0"/>
            <a:t> oleh organisasi, individu, atau pihak-pihak terkait untuk menjalankan dan mengelola proses bisnis utama sehingga  memberikan keuntungan berupa keamanan, fleksibilitas, integrasi, optimasi, efisiensi,</a:t>
          </a:r>
          <a:r>
            <a:rPr lang="id-ID" sz="3500" i="1" kern="1200" smtClean="0"/>
            <a:t> </a:t>
          </a:r>
          <a:r>
            <a:rPr lang="en-US" sz="3500" i="1" kern="1200" smtClean="0"/>
            <a:t> peningkatan produktivitas</a:t>
          </a:r>
          <a:r>
            <a:rPr lang="id-ID" sz="3500" i="1" kern="1200" smtClean="0"/>
            <a:t>,</a:t>
          </a:r>
          <a:r>
            <a:rPr lang="en-US" sz="3500" i="1" kern="1200" smtClean="0"/>
            <a:t> dan profit</a:t>
          </a:r>
          <a:r>
            <a:rPr lang="en-US" sz="3500" kern="1200" smtClean="0"/>
            <a:t>”.</a:t>
          </a:r>
          <a:endParaRPr lang="id-ID" sz="3500" kern="1200"/>
        </a:p>
      </dsp:txBody>
      <dsp:txXfrm>
        <a:off x="215894" y="442994"/>
        <a:ext cx="7797812" cy="39908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080A3C-5E03-453E-970D-891B0676EDC9}">
      <dsp:nvSpPr>
        <dsp:cNvPr id="0" name=""/>
        <dsp:cNvSpPr/>
      </dsp:nvSpPr>
      <dsp:spPr>
        <a:xfrm>
          <a:off x="0" y="0"/>
          <a:ext cx="990600" cy="990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A1A497-38EB-4733-BC6F-8B79F4724EB5}">
      <dsp:nvSpPr>
        <dsp:cNvPr id="0" name=""/>
        <dsp:cNvSpPr/>
      </dsp:nvSpPr>
      <dsp:spPr>
        <a:xfrm>
          <a:off x="495300" y="0"/>
          <a:ext cx="7734300" cy="99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700" kern="1200" baseline="0" smtClean="0"/>
            <a:t>Fungsi E-Bisnis</a:t>
          </a:r>
          <a:endParaRPr lang="id-ID" sz="4700" kern="1200"/>
        </a:p>
      </dsp:txBody>
      <dsp:txXfrm>
        <a:off x="495300" y="0"/>
        <a:ext cx="7734300" cy="9906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12CA4E-45D6-4025-B4F9-A2801D0E7BD9}">
      <dsp:nvSpPr>
        <dsp:cNvPr id="0" name=""/>
        <dsp:cNvSpPr/>
      </dsp:nvSpPr>
      <dsp:spPr>
        <a:xfrm>
          <a:off x="0" y="7454"/>
          <a:ext cx="8229600" cy="1167952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menghubungkan pelanggan, pemasok, rekan bisnis, serta karyawan melalui </a:t>
          </a:r>
          <a:r>
            <a:rPr lang="id-ID" sz="2200" kern="1200" dirty="0" smtClean="0"/>
            <a:t>int</a:t>
          </a:r>
          <a:r>
            <a:rPr lang="en-US" sz="2200" kern="1200" dirty="0" err="1" smtClean="0"/>
            <a:t>er</a:t>
          </a:r>
          <a:r>
            <a:rPr lang="id-ID" sz="2200" kern="1200" dirty="0" smtClean="0"/>
            <a:t>net</a:t>
          </a:r>
          <a:r>
            <a:rPr lang="id-ID" sz="2200" kern="1200" dirty="0" smtClean="0"/>
            <a:t>, ekstranet, dan intranet.</a:t>
          </a:r>
          <a:endParaRPr lang="id-ID" sz="2200" kern="1200" dirty="0"/>
        </a:p>
      </dsp:txBody>
      <dsp:txXfrm>
        <a:off x="57015" y="64469"/>
        <a:ext cx="8115570" cy="1053922"/>
      </dsp:txXfrm>
    </dsp:sp>
    <dsp:sp modelId="{29D0667D-E1F0-474C-8653-489B357C09EF}">
      <dsp:nvSpPr>
        <dsp:cNvPr id="0" name=""/>
        <dsp:cNvSpPr/>
      </dsp:nvSpPr>
      <dsp:spPr>
        <a:xfrm>
          <a:off x="0" y="1238767"/>
          <a:ext cx="8229600" cy="1167952"/>
        </a:xfrm>
        <a:prstGeom prst="roundRect">
          <a:avLst/>
        </a:prstGeom>
        <a:solidFill>
          <a:schemeClr val="accent1">
            <a:shade val="50000"/>
            <a:hueOff val="390263"/>
            <a:satOff val="-22543"/>
            <a:lumOff val="2477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Menangani transaksi pelanggan dengan e-commerce.</a:t>
          </a:r>
          <a:endParaRPr lang="id-ID" sz="2200" kern="1200" dirty="0"/>
        </a:p>
      </dsp:txBody>
      <dsp:txXfrm>
        <a:off x="57015" y="1295782"/>
        <a:ext cx="8115570" cy="1053922"/>
      </dsp:txXfrm>
    </dsp:sp>
    <dsp:sp modelId="{EB57326B-5E72-4F5F-A82E-C2C5D0E17623}">
      <dsp:nvSpPr>
        <dsp:cNvPr id="0" name=""/>
        <dsp:cNvSpPr/>
      </dsp:nvSpPr>
      <dsp:spPr>
        <a:xfrm>
          <a:off x="0" y="2470080"/>
          <a:ext cx="8229600" cy="1167952"/>
        </a:xfrm>
        <a:prstGeom prst="roundRect">
          <a:avLst/>
        </a:prstGeom>
        <a:solidFill>
          <a:schemeClr val="accent1">
            <a:shade val="50000"/>
            <a:hueOff val="780526"/>
            <a:satOff val="-45086"/>
            <a:lumOff val="49539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Menyediakan portal web untuk karyawan yang berjalan di intranet, memberi mereka kemampuan akses yang lebih baik terhadap informasi sehingga meningkatkan produktivitas.</a:t>
          </a:r>
          <a:endParaRPr lang="id-ID" sz="2200" kern="1200" dirty="0"/>
        </a:p>
      </dsp:txBody>
      <dsp:txXfrm>
        <a:off x="57015" y="2527095"/>
        <a:ext cx="8115570" cy="1053922"/>
      </dsp:txXfrm>
    </dsp:sp>
    <dsp:sp modelId="{DAB43140-B32F-4F97-949D-457EF23195D6}">
      <dsp:nvSpPr>
        <dsp:cNvPr id="0" name=""/>
        <dsp:cNvSpPr/>
      </dsp:nvSpPr>
      <dsp:spPr>
        <a:xfrm>
          <a:off x="0" y="3701392"/>
          <a:ext cx="8229600" cy="1167952"/>
        </a:xfrm>
        <a:prstGeom prst="roundRect">
          <a:avLst/>
        </a:prstGeom>
        <a:solidFill>
          <a:schemeClr val="accent1">
            <a:shade val="50000"/>
            <a:hueOff val="390263"/>
            <a:satOff val="-22543"/>
            <a:lumOff val="2477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Menghubungkan perusahaan dengan rekan bisnisnya dengan  jaringan ekstranet yang akan mengalirkan informasi diantara mereka.</a:t>
          </a:r>
          <a:endParaRPr lang="id-ID" sz="2200" kern="1200" dirty="0"/>
        </a:p>
      </dsp:txBody>
      <dsp:txXfrm>
        <a:off x="57015" y="3758407"/>
        <a:ext cx="8115570" cy="10539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B5CB61-3575-40CD-A7C7-77BC052192D8}">
      <dsp:nvSpPr>
        <dsp:cNvPr id="0" name=""/>
        <dsp:cNvSpPr/>
      </dsp:nvSpPr>
      <dsp:spPr>
        <a:xfrm>
          <a:off x="0" y="0"/>
          <a:ext cx="990600" cy="990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B228A9-91F7-4BBE-BCBF-41CBA851EB60}">
      <dsp:nvSpPr>
        <dsp:cNvPr id="0" name=""/>
        <dsp:cNvSpPr/>
      </dsp:nvSpPr>
      <dsp:spPr>
        <a:xfrm>
          <a:off x="495300" y="0"/>
          <a:ext cx="7734300" cy="99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700" kern="1200" baseline="0" smtClean="0"/>
            <a:t>Keuntungan E-Bisnis</a:t>
          </a:r>
          <a:endParaRPr lang="id-ID" sz="4700" kern="1200"/>
        </a:p>
      </dsp:txBody>
      <dsp:txXfrm>
        <a:off x="495300" y="0"/>
        <a:ext cx="7734300" cy="9906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B3B0FC-A818-440A-B45B-3D6B9D6FF5EC}">
      <dsp:nvSpPr>
        <dsp:cNvPr id="0" name=""/>
        <dsp:cNvSpPr/>
      </dsp:nvSpPr>
      <dsp:spPr>
        <a:xfrm>
          <a:off x="617219" y="0"/>
          <a:ext cx="6995160" cy="4876800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DCCCBC-F765-4E36-B6EB-4595DC710E64}">
      <dsp:nvSpPr>
        <dsp:cNvPr id="0" name=""/>
        <dsp:cNvSpPr/>
      </dsp:nvSpPr>
      <dsp:spPr>
        <a:xfrm>
          <a:off x="4118" y="1463040"/>
          <a:ext cx="1981051" cy="19507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smtClean="0"/>
            <a:t>Meningkatkan efisiensi operasional perusahaan</a:t>
          </a:r>
          <a:endParaRPr lang="id-ID" sz="2000" kern="1200"/>
        </a:p>
      </dsp:txBody>
      <dsp:txXfrm>
        <a:off x="99344" y="1558266"/>
        <a:ext cx="1790599" cy="1760268"/>
      </dsp:txXfrm>
    </dsp:sp>
    <dsp:sp modelId="{8725C08C-3D74-45CC-972B-261BD8EFAB8B}">
      <dsp:nvSpPr>
        <dsp:cNvPr id="0" name=""/>
        <dsp:cNvSpPr/>
      </dsp:nvSpPr>
      <dsp:spPr>
        <a:xfrm>
          <a:off x="2084222" y="1463040"/>
          <a:ext cx="1981051" cy="19507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smtClean="0"/>
            <a:t>Mengurangi tingkat dan biaya persediaan</a:t>
          </a:r>
          <a:endParaRPr lang="id-ID" sz="2000" kern="1200"/>
        </a:p>
      </dsp:txBody>
      <dsp:txXfrm>
        <a:off x="2179448" y="1558266"/>
        <a:ext cx="1790599" cy="1760268"/>
      </dsp:txXfrm>
    </dsp:sp>
    <dsp:sp modelId="{6D5DAA86-48CD-466B-A6DB-01BC419B671F}">
      <dsp:nvSpPr>
        <dsp:cNvPr id="0" name=""/>
        <dsp:cNvSpPr/>
      </dsp:nvSpPr>
      <dsp:spPr>
        <a:xfrm>
          <a:off x="4164326" y="1463040"/>
          <a:ext cx="1981051" cy="19507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smtClean="0"/>
            <a:t>Meningkatkan kecepatan pemenuhan pesanan</a:t>
          </a:r>
          <a:endParaRPr lang="id-ID" sz="2000" kern="1200"/>
        </a:p>
      </dsp:txBody>
      <dsp:txXfrm>
        <a:off x="4259552" y="1558266"/>
        <a:ext cx="1790599" cy="1760268"/>
      </dsp:txXfrm>
    </dsp:sp>
    <dsp:sp modelId="{52762438-D7FE-44D9-8712-0434F78458D3}">
      <dsp:nvSpPr>
        <dsp:cNvPr id="0" name=""/>
        <dsp:cNvSpPr/>
      </dsp:nvSpPr>
      <dsp:spPr>
        <a:xfrm>
          <a:off x="6244430" y="1463040"/>
          <a:ext cx="1981051" cy="19507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smtClean="0"/>
            <a:t>Meningkatkan loyalitas pelanggan</a:t>
          </a:r>
          <a:endParaRPr lang="id-ID" sz="2000" kern="1200"/>
        </a:p>
      </dsp:txBody>
      <dsp:txXfrm>
        <a:off x="6339656" y="1558266"/>
        <a:ext cx="1790599" cy="17602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DAF18-6457-429D-9DD7-900AFD18E508}">
      <dsp:nvSpPr>
        <dsp:cNvPr id="0" name=""/>
        <dsp:cNvSpPr/>
      </dsp:nvSpPr>
      <dsp:spPr>
        <a:xfrm>
          <a:off x="0" y="0"/>
          <a:ext cx="990600" cy="990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026D54-1648-4364-A61A-92F0B728D3DF}">
      <dsp:nvSpPr>
        <dsp:cNvPr id="0" name=""/>
        <dsp:cNvSpPr/>
      </dsp:nvSpPr>
      <dsp:spPr>
        <a:xfrm>
          <a:off x="495300" y="0"/>
          <a:ext cx="7734300" cy="99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700" kern="1200" baseline="0" smtClean="0"/>
            <a:t>Kekurangan E-Bisnis</a:t>
          </a:r>
          <a:endParaRPr lang="id-ID" sz="4700" kern="1200"/>
        </a:p>
      </dsp:txBody>
      <dsp:txXfrm>
        <a:off x="495300" y="0"/>
        <a:ext cx="7734300" cy="9906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9C93B7-0D03-4B27-8844-5183E53454D8}">
      <dsp:nvSpPr>
        <dsp:cNvPr id="0" name=""/>
        <dsp:cNvSpPr/>
      </dsp:nvSpPr>
      <dsp:spPr>
        <a:xfrm>
          <a:off x="0" y="7454"/>
          <a:ext cx="8229600" cy="1167952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Biaya pengembangan sistem e-bisnis yang mahal karena kompleksnya sistem</a:t>
          </a:r>
          <a:endParaRPr lang="id-ID" sz="2200" kern="1200" dirty="0"/>
        </a:p>
      </dsp:txBody>
      <dsp:txXfrm>
        <a:off x="57015" y="64469"/>
        <a:ext cx="8115570" cy="1053922"/>
      </dsp:txXfrm>
    </dsp:sp>
    <dsp:sp modelId="{50872AF0-2B25-4014-B202-2F437A662DE1}">
      <dsp:nvSpPr>
        <dsp:cNvPr id="0" name=""/>
        <dsp:cNvSpPr/>
      </dsp:nvSpPr>
      <dsp:spPr>
        <a:xfrm>
          <a:off x="0" y="1238767"/>
          <a:ext cx="8229600" cy="1167952"/>
        </a:xfrm>
        <a:prstGeom prst="roundRect">
          <a:avLst/>
        </a:prstGeom>
        <a:solidFill>
          <a:schemeClr val="accent1">
            <a:shade val="50000"/>
            <a:hueOff val="390263"/>
            <a:satOff val="-22543"/>
            <a:lumOff val="2477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smtClean="0"/>
            <a:t>Perlu menata ulang sistem yang ada sehingga menimbulkan kebutuhan perangkat keras dan lunak yang baru serta merekrut serta melatih karyawan baru</a:t>
          </a:r>
          <a:endParaRPr lang="id-ID" sz="2200" kern="1200"/>
        </a:p>
      </dsp:txBody>
      <dsp:txXfrm>
        <a:off x="57015" y="1295782"/>
        <a:ext cx="8115570" cy="1053922"/>
      </dsp:txXfrm>
    </dsp:sp>
    <dsp:sp modelId="{4DE9C36B-9FF8-46F0-8FB0-515D0080ED49}">
      <dsp:nvSpPr>
        <dsp:cNvPr id="0" name=""/>
        <dsp:cNvSpPr/>
      </dsp:nvSpPr>
      <dsp:spPr>
        <a:xfrm>
          <a:off x="0" y="2470080"/>
          <a:ext cx="8229600" cy="1167952"/>
        </a:xfrm>
        <a:prstGeom prst="roundRect">
          <a:avLst/>
        </a:prstGeom>
        <a:solidFill>
          <a:schemeClr val="accent3"/>
        </a:solidFill>
        <a:ln w="44450" cap="flat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smtClean="0"/>
            <a:t>Mengandung resiko kegagalan penerapan yang besar</a:t>
          </a:r>
          <a:endParaRPr lang="id-ID" sz="2200" kern="1200"/>
        </a:p>
      </dsp:txBody>
      <dsp:txXfrm>
        <a:off x="57015" y="2527095"/>
        <a:ext cx="8115570" cy="1053922"/>
      </dsp:txXfrm>
    </dsp:sp>
    <dsp:sp modelId="{CAFE42D2-2252-40AC-9FC1-45C313CD12C1}">
      <dsp:nvSpPr>
        <dsp:cNvPr id="0" name=""/>
        <dsp:cNvSpPr/>
      </dsp:nvSpPr>
      <dsp:spPr>
        <a:xfrm>
          <a:off x="0" y="3701392"/>
          <a:ext cx="8229600" cy="1167952"/>
        </a:xfrm>
        <a:prstGeom prst="roundRect">
          <a:avLst/>
        </a:prstGeom>
        <a:solidFill>
          <a:schemeClr val="accent1">
            <a:shade val="50000"/>
            <a:hueOff val="390263"/>
            <a:satOff val="-22543"/>
            <a:lumOff val="2477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Serangan terhadap informasi perusahaan meningkat karena informasi ditransmisikan secara elektronik melewati jaringan internet.</a:t>
          </a:r>
          <a:endParaRPr lang="id-ID" sz="2200" kern="1200" dirty="0"/>
        </a:p>
      </dsp:txBody>
      <dsp:txXfrm>
        <a:off x="57015" y="3758407"/>
        <a:ext cx="8115570" cy="105392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89BA91-93C2-41F4-BD8B-385D2B138086}">
      <dsp:nvSpPr>
        <dsp:cNvPr id="0" name=""/>
        <dsp:cNvSpPr/>
      </dsp:nvSpPr>
      <dsp:spPr>
        <a:xfrm>
          <a:off x="0" y="0"/>
          <a:ext cx="990600" cy="990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A2A67F-D690-44AF-93F3-6E1607E5A7D9}">
      <dsp:nvSpPr>
        <dsp:cNvPr id="0" name=""/>
        <dsp:cNvSpPr/>
      </dsp:nvSpPr>
      <dsp:spPr>
        <a:xfrm>
          <a:off x="495300" y="0"/>
          <a:ext cx="7734300" cy="99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700" kern="1200" baseline="0" smtClean="0"/>
            <a:t>Tantangan E-Bisnis</a:t>
          </a:r>
          <a:endParaRPr lang="id-ID" sz="4700" kern="1200"/>
        </a:p>
      </dsp:txBody>
      <dsp:txXfrm>
        <a:off x="495300" y="0"/>
        <a:ext cx="7734300" cy="990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1391C-6E9F-4E75-95C0-1AA90AB9E189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BA511-A38F-4CAE-9E62-3CD38060F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50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Kinerja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perusahaan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bisnis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bergantung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seberapa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baik</a:t>
            </a:r>
            <a:r>
              <a:rPr lang="en-US" baseline="0" dirty="0" smtClean="0"/>
              <a:t> proses </a:t>
            </a:r>
            <a:r>
              <a:rPr lang="en-US" baseline="0" dirty="0" err="1" smtClean="0"/>
              <a:t>bisnis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dirancang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dikoordinasikan</a:t>
            </a:r>
            <a:r>
              <a:rPr lang="en-US" baseline="0" dirty="0" smtClean="0"/>
              <a:t>., Proses </a:t>
            </a:r>
            <a:r>
              <a:rPr lang="en-US" baseline="0" dirty="0" err="1" smtClean="0"/>
              <a:t>Bisnis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perusahaan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menjadi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sumber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kekuatan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kompetitif</a:t>
            </a:r>
            <a:r>
              <a:rPr lang="en-US" baseline="0" dirty="0" err="1" smtClean="0">
                <a:sym typeface="Wingdings" panose="05000000000000000000" pitchFamily="2" charset="2"/>
              </a:rPr>
              <a:t>jika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r>
              <a:rPr lang="en-US" baseline="0" dirty="0" err="1" smtClean="0">
                <a:sym typeface="Wingdings" panose="05000000000000000000" pitchFamily="2" charset="2"/>
              </a:rPr>
              <a:t>perusahaan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r>
              <a:rPr lang="en-US" baseline="0" dirty="0" err="1" smtClean="0">
                <a:sym typeface="Wingdings" panose="05000000000000000000" pitchFamily="2" charset="2"/>
              </a:rPr>
              <a:t>tersebut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r>
              <a:rPr lang="en-US" baseline="0" dirty="0" err="1" smtClean="0">
                <a:sym typeface="Wingdings" panose="05000000000000000000" pitchFamily="2" charset="2"/>
              </a:rPr>
              <a:t>melakukan</a:t>
            </a:r>
            <a:r>
              <a:rPr lang="en-US" baseline="0" dirty="0" smtClean="0">
                <a:sym typeface="Wingdings" panose="05000000000000000000" pitchFamily="2" charset="2"/>
              </a:rPr>
              <a:t> inovasi2 </a:t>
            </a:r>
            <a:r>
              <a:rPr lang="en-US" baseline="0" dirty="0" err="1" smtClean="0">
                <a:sym typeface="Wingdings" panose="05000000000000000000" pitchFamily="2" charset="2"/>
              </a:rPr>
              <a:t>atau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r>
              <a:rPr lang="en-US" baseline="0" dirty="0" err="1" smtClean="0">
                <a:sym typeface="Wingdings" panose="05000000000000000000" pitchFamily="2" charset="2"/>
              </a:rPr>
              <a:t>beroperasi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r>
              <a:rPr lang="en-US" baseline="0" dirty="0" err="1" smtClean="0">
                <a:sym typeface="Wingdings" panose="05000000000000000000" pitchFamily="2" charset="2"/>
              </a:rPr>
              <a:t>lbih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r>
              <a:rPr lang="en-US" baseline="0" dirty="0" err="1" smtClean="0">
                <a:sym typeface="Wingdings" panose="05000000000000000000" pitchFamily="2" charset="2"/>
              </a:rPr>
              <a:t>baik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r>
              <a:rPr lang="en-US" baseline="0" dirty="0" err="1" smtClean="0">
                <a:sym typeface="Wingdings" panose="05000000000000000000" pitchFamily="2" charset="2"/>
              </a:rPr>
              <a:t>dari</a:t>
            </a:r>
            <a:r>
              <a:rPr lang="en-US" baseline="0" dirty="0" smtClean="0">
                <a:sym typeface="Wingdings" panose="05000000000000000000" pitchFamily="2" charset="2"/>
              </a:rPr>
              <a:t> competitor.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BA511-A38F-4CAE-9E62-3CD38060FB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37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A723-0EE2-42ED-BA39-2A8F4D1E8577}" type="datetimeFigureOut">
              <a:rPr lang="id-ID" smtClean="0"/>
              <a:t>19/09/2021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8853-F399-4748-ADB3-D82AA3361B1A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A723-0EE2-42ED-BA39-2A8F4D1E8577}" type="datetimeFigureOut">
              <a:rPr lang="id-ID" smtClean="0"/>
              <a:t>19/09/2021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8853-F399-4748-ADB3-D82AA3361B1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A723-0EE2-42ED-BA39-2A8F4D1E8577}" type="datetimeFigureOut">
              <a:rPr lang="id-ID" smtClean="0"/>
              <a:t>19/09/2021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8853-F399-4748-ADB3-D82AA3361B1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A723-0EE2-42ED-BA39-2A8F4D1E8577}" type="datetimeFigureOut">
              <a:rPr lang="id-ID" smtClean="0"/>
              <a:t>19/09/2021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8853-F399-4748-ADB3-D82AA3361B1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A723-0EE2-42ED-BA39-2A8F4D1E8577}" type="datetimeFigureOut">
              <a:rPr lang="id-ID" smtClean="0"/>
              <a:t>19/09/2021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8853-F399-4748-ADB3-D82AA3361B1A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A723-0EE2-42ED-BA39-2A8F4D1E8577}" type="datetimeFigureOut">
              <a:rPr lang="id-ID" smtClean="0"/>
              <a:t>19/09/2021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8853-F399-4748-ADB3-D82AA3361B1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A723-0EE2-42ED-BA39-2A8F4D1E8577}" type="datetimeFigureOut">
              <a:rPr lang="id-ID" smtClean="0"/>
              <a:t>19/09/2021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8853-F399-4748-ADB3-D82AA3361B1A}" type="slidenum">
              <a:rPr lang="id-ID" smtClean="0"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A723-0EE2-42ED-BA39-2A8F4D1E8577}" type="datetimeFigureOut">
              <a:rPr lang="id-ID" smtClean="0"/>
              <a:t>19/09/2021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8853-F399-4748-ADB3-D82AA3361B1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A723-0EE2-42ED-BA39-2A8F4D1E8577}" type="datetimeFigureOut">
              <a:rPr lang="id-ID" smtClean="0"/>
              <a:t>19/09/2021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8853-F399-4748-ADB3-D82AA3361B1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A723-0EE2-42ED-BA39-2A8F4D1E8577}" type="datetimeFigureOut">
              <a:rPr lang="id-ID" smtClean="0"/>
              <a:t>19/09/2021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8853-F399-4748-ADB3-D82AA3361B1A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A723-0EE2-42ED-BA39-2A8F4D1E8577}" type="datetimeFigureOut">
              <a:rPr lang="id-ID" smtClean="0"/>
              <a:t>19/09/2021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8853-F399-4748-ADB3-D82AA3361B1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7B6A723-0EE2-42ED-BA39-2A8F4D1E8577}" type="datetimeFigureOut">
              <a:rPr lang="id-ID" smtClean="0"/>
              <a:t>19/09/2021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6338853-F399-4748-ADB3-D82AA3361B1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image" Target="../media/image6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4000" dirty="0" smtClean="0"/>
              <a:t>Pertemuan 3</a:t>
            </a:r>
            <a:br>
              <a:rPr lang="id-ID" sz="4000" dirty="0" smtClean="0"/>
            </a:br>
            <a:endParaRPr lang="id-ID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CN" sz="3200" dirty="0">
                <a:solidFill>
                  <a:schemeClr val="tx2"/>
                </a:solidFill>
              </a:rPr>
              <a:t>BISNIS </a:t>
            </a:r>
            <a:r>
              <a:rPr lang="en-US" altLang="zh-CN" sz="3200" dirty="0" smtClean="0">
                <a:solidFill>
                  <a:schemeClr val="tx2"/>
                </a:solidFill>
              </a:rPr>
              <a:t>ELEKTRONIK</a:t>
            </a:r>
          </a:p>
          <a:p>
            <a:pPr algn="ctr"/>
            <a:r>
              <a:rPr lang="en-US" altLang="zh-CN" sz="3200" dirty="0" smtClean="0">
                <a:solidFill>
                  <a:schemeClr val="tx2"/>
                </a:solidFill>
              </a:rPr>
              <a:t> </a:t>
            </a:r>
            <a:r>
              <a:rPr lang="en-US" altLang="zh-CN" sz="3200" dirty="0">
                <a:solidFill>
                  <a:schemeClr val="tx2"/>
                </a:solidFill>
              </a:rPr>
              <a:t>(E-BUSSINES) </a:t>
            </a:r>
            <a:br>
              <a:rPr lang="en-US" altLang="zh-CN" sz="3200" dirty="0">
                <a:solidFill>
                  <a:schemeClr val="tx2"/>
                </a:solidFill>
              </a:rPr>
            </a:br>
            <a:r>
              <a:rPr lang="en-US" altLang="zh-CN" sz="3200" dirty="0">
                <a:solidFill>
                  <a:schemeClr val="tx2"/>
                </a:solidFill>
              </a:rPr>
              <a:t>DAN KERJASAMA GLOBAL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3139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E-business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Comic Sans MS" pitchFamily="66" charset="0"/>
                <a:cs typeface="Arabic Typesetting" pitchFamily="66" charset="-78"/>
              </a:rPr>
              <a:t>E-</a:t>
            </a:r>
            <a:r>
              <a:rPr lang="en-US" sz="2200" dirty="0" err="1" smtClean="0">
                <a:latin typeface="Comic Sans MS" pitchFamily="66" charset="0"/>
                <a:cs typeface="Arabic Typesetting" pitchFamily="66" charset="-78"/>
              </a:rPr>
              <a:t>Bisnis</a:t>
            </a:r>
            <a:r>
              <a:rPr lang="en-US" sz="2200" dirty="0" smtClean="0">
                <a:latin typeface="Comic Sans MS" pitchFamily="66" charset="0"/>
                <a:cs typeface="Arabic Typesetting" pitchFamily="66" charset="-78"/>
              </a:rPr>
              <a:t> : </a:t>
            </a:r>
            <a:r>
              <a:rPr lang="en-US" sz="2200" dirty="0" err="1" smtClean="0">
                <a:latin typeface="Comic Sans MS" pitchFamily="66" charset="0"/>
                <a:cs typeface="Arabic Typesetting" pitchFamily="66" charset="-78"/>
              </a:rPr>
              <a:t>Penggunaan</a:t>
            </a:r>
            <a:r>
              <a:rPr lang="en-US" sz="2200" dirty="0" smtClean="0">
                <a:latin typeface="Comic Sans MS" pitchFamily="66" charset="0"/>
                <a:cs typeface="Arabic Typesetting" pitchFamily="66" charset="-78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Comic Sans MS" pitchFamily="66" charset="0"/>
                <a:cs typeface="Arabic Typesetting" pitchFamily="66" charset="-78"/>
              </a:rPr>
              <a:t>teknologi</a:t>
            </a:r>
            <a:r>
              <a:rPr lang="en-US" sz="2200" dirty="0" smtClean="0">
                <a:solidFill>
                  <a:srgbClr val="00B0F0"/>
                </a:solidFill>
                <a:latin typeface="Comic Sans MS" pitchFamily="66" charset="0"/>
                <a:cs typeface="Arabic Typesetting" pitchFamily="66" charset="-78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Comic Sans MS" pitchFamily="66" charset="0"/>
                <a:cs typeface="Arabic Typesetting" pitchFamily="66" charset="-78"/>
              </a:rPr>
              <a:t>elektronik</a:t>
            </a:r>
            <a:r>
              <a:rPr lang="en-US" sz="2200" dirty="0" smtClean="0">
                <a:latin typeface="Comic Sans MS" pitchFamily="66" charset="0"/>
                <a:cs typeface="Arabic Typesetting" pitchFamily="66" charset="-78"/>
              </a:rPr>
              <a:t> </a:t>
            </a:r>
            <a:r>
              <a:rPr lang="en-US" sz="2200" dirty="0" err="1" smtClean="0">
                <a:latin typeface="Comic Sans MS" pitchFamily="66" charset="0"/>
                <a:cs typeface="Arabic Typesetting" pitchFamily="66" charset="-78"/>
              </a:rPr>
              <a:t>pada</a:t>
            </a:r>
            <a:r>
              <a:rPr lang="en-US" sz="2200" dirty="0" smtClean="0">
                <a:latin typeface="Comic Sans MS" pitchFamily="66" charset="0"/>
                <a:cs typeface="Arabic Typesetting" pitchFamily="66" charset="-78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latin typeface="Comic Sans MS" pitchFamily="66" charset="0"/>
                <a:cs typeface="Arabic Typesetting" pitchFamily="66" charset="-78"/>
              </a:rPr>
              <a:t>transaksi</a:t>
            </a:r>
            <a:r>
              <a:rPr lang="en-US" sz="2200" dirty="0" smtClean="0">
                <a:solidFill>
                  <a:srgbClr val="00B050"/>
                </a:solidFill>
                <a:latin typeface="Comic Sans MS" pitchFamily="66" charset="0"/>
                <a:cs typeface="Arabic Typesetting" pitchFamily="66" charset="-78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latin typeface="Comic Sans MS" pitchFamily="66" charset="0"/>
                <a:cs typeface="Arabic Typesetting" pitchFamily="66" charset="-78"/>
              </a:rPr>
              <a:t>bisnis</a:t>
            </a:r>
            <a:endParaRPr lang="en-US" sz="2200" dirty="0" smtClean="0">
              <a:solidFill>
                <a:srgbClr val="00B050"/>
              </a:solidFill>
              <a:latin typeface="Comic Sans MS" pitchFamily="66" charset="0"/>
              <a:cs typeface="Arabic Typesetting" pitchFamily="66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982036"/>
            <a:ext cx="77724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omic Sans MS" pitchFamily="66" charset="0"/>
              </a:rPr>
              <a:t>“ e-business </a:t>
            </a:r>
            <a:r>
              <a:rPr lang="en-US" sz="2200" dirty="0" err="1" smtClean="0">
                <a:latin typeface="Comic Sans MS" pitchFamily="66" charset="0"/>
              </a:rPr>
              <a:t>mengacu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pada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semua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penggunaan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kemajuan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teknologi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informasi</a:t>
            </a:r>
            <a:r>
              <a:rPr lang="en-US" sz="2200" dirty="0" smtClean="0">
                <a:latin typeface="Comic Sans MS" pitchFamily="66" charset="0"/>
              </a:rPr>
              <a:t> (TI), </a:t>
            </a:r>
            <a:r>
              <a:rPr lang="en-US" sz="2200" dirty="0" err="1" smtClean="0">
                <a:latin typeface="Comic Sans MS" pitchFamily="66" charset="0"/>
              </a:rPr>
              <a:t>khususnya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teknologi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jaringan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dan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komunikasi</a:t>
            </a:r>
            <a:r>
              <a:rPr lang="en-US" sz="2200" dirty="0" smtClean="0">
                <a:latin typeface="Comic Sans MS" pitchFamily="66" charset="0"/>
              </a:rPr>
              <a:t>, </a:t>
            </a:r>
            <a:r>
              <a:rPr lang="en-US" sz="2200" dirty="0" err="1" smtClean="0">
                <a:latin typeface="Comic Sans MS" pitchFamily="66" charset="0"/>
              </a:rPr>
              <a:t>untuk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memperbaiki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cara</a:t>
            </a:r>
            <a:r>
              <a:rPr lang="en-US" sz="2200" dirty="0" smtClean="0">
                <a:latin typeface="Comic Sans MS" pitchFamily="66" charset="0"/>
              </a:rPr>
              <a:t> – </a:t>
            </a:r>
            <a:r>
              <a:rPr lang="en-US" sz="2200" dirty="0" err="1" smtClean="0">
                <a:latin typeface="Comic Sans MS" pitchFamily="66" charset="0"/>
              </a:rPr>
              <a:t>cara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sebuah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organisasi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dalam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melakukan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seluruh</a:t>
            </a:r>
            <a:r>
              <a:rPr lang="en-US" sz="2200" dirty="0" smtClean="0">
                <a:latin typeface="Comic Sans MS" pitchFamily="66" charset="0"/>
              </a:rPr>
              <a:t> proses – proses </a:t>
            </a:r>
            <a:r>
              <a:rPr lang="en-US" sz="2200" dirty="0" err="1" smtClean="0">
                <a:latin typeface="Comic Sans MS" pitchFamily="66" charset="0"/>
              </a:rPr>
              <a:t>bisnis</a:t>
            </a:r>
            <a:r>
              <a:rPr lang="en-US" sz="2200" dirty="0" smtClean="0">
                <a:latin typeface="Comic Sans MS" pitchFamily="66" charset="0"/>
              </a:rPr>
              <a:t>.” </a:t>
            </a:r>
            <a:r>
              <a:rPr lang="en-US" sz="1400" dirty="0" smtClean="0">
                <a:latin typeface="Comic Sans MS" pitchFamily="66" charset="0"/>
              </a:rPr>
              <a:t>- Romney / </a:t>
            </a:r>
            <a:r>
              <a:rPr lang="en-US" sz="1400" dirty="0" err="1" smtClean="0">
                <a:latin typeface="Comic Sans MS" pitchFamily="66" charset="0"/>
              </a:rPr>
              <a:t>Steinbart</a:t>
            </a:r>
            <a:endParaRPr lang="en-US" sz="1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4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3276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Comic Sans MS" pitchFamily="66" charset="0"/>
              </a:rPr>
              <a:t>Di </a:t>
            </a:r>
            <a:r>
              <a:rPr lang="en-US" sz="2200" dirty="0" err="1" smtClean="0">
                <a:latin typeface="Comic Sans MS" pitchFamily="66" charset="0"/>
              </a:rPr>
              <a:t>dalam</a:t>
            </a:r>
            <a:r>
              <a:rPr lang="en-US" sz="2200" dirty="0" smtClean="0">
                <a:latin typeface="Comic Sans MS" pitchFamily="66" charset="0"/>
              </a:rPr>
              <a:t> e – </a:t>
            </a:r>
            <a:r>
              <a:rPr lang="en-US" sz="2200" dirty="0" err="1" smtClean="0">
                <a:latin typeface="Comic Sans MS" pitchFamily="66" charset="0"/>
              </a:rPr>
              <a:t>Bisnis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terdapat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Comic Sans MS" pitchFamily="66" charset="0"/>
              </a:rPr>
              <a:t>interaksi</a:t>
            </a:r>
            <a:r>
              <a:rPr lang="en-US" sz="2200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Comic Sans MS" pitchFamily="66" charset="0"/>
              </a:rPr>
              <a:t>eksternal</a:t>
            </a:r>
            <a:r>
              <a:rPr lang="en-US" sz="2200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Comic Sans MS" pitchFamily="66" charset="0"/>
              </a:rPr>
              <a:t>organisasi</a:t>
            </a:r>
            <a:r>
              <a:rPr lang="en-US" sz="2200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200" dirty="0" smtClean="0">
                <a:latin typeface="Comic Sans MS" pitchFamily="66" charset="0"/>
              </a:rPr>
              <a:t>yang </a:t>
            </a:r>
            <a:r>
              <a:rPr lang="en-US" sz="2200" dirty="0" err="1" smtClean="0">
                <a:latin typeface="Comic Sans MS" pitchFamily="66" charset="0"/>
              </a:rPr>
              <a:t>meliputi</a:t>
            </a:r>
            <a:r>
              <a:rPr lang="en-US" sz="2200" dirty="0" smtClean="0">
                <a:latin typeface="Comic Sans MS" pitchFamily="66" charset="0"/>
              </a:rPr>
              <a:t> :</a:t>
            </a:r>
          </a:p>
          <a:p>
            <a:pPr lvl="1"/>
            <a:r>
              <a:rPr lang="en-US" sz="2200" dirty="0" smtClean="0">
                <a:latin typeface="Comic Sans MS" pitchFamily="66" charset="0"/>
              </a:rPr>
              <a:t>Supplier</a:t>
            </a:r>
          </a:p>
          <a:p>
            <a:pPr lvl="1"/>
            <a:r>
              <a:rPr lang="en-US" sz="2200" dirty="0" smtClean="0">
                <a:latin typeface="Comic Sans MS" pitchFamily="66" charset="0"/>
              </a:rPr>
              <a:t>Customer</a:t>
            </a:r>
          </a:p>
          <a:p>
            <a:pPr lvl="1"/>
            <a:r>
              <a:rPr lang="en-US" sz="2200" dirty="0" smtClean="0">
                <a:latin typeface="Comic Sans MS" pitchFamily="66" charset="0"/>
              </a:rPr>
              <a:t>Investor</a:t>
            </a:r>
          </a:p>
          <a:p>
            <a:pPr lvl="1"/>
            <a:r>
              <a:rPr lang="en-US" sz="2200" dirty="0" smtClean="0">
                <a:latin typeface="Comic Sans MS" pitchFamily="66" charset="0"/>
              </a:rPr>
              <a:t>Creditor</a:t>
            </a:r>
          </a:p>
          <a:p>
            <a:pPr lvl="1"/>
            <a:r>
              <a:rPr lang="en-US" sz="2200" dirty="0" smtClean="0">
                <a:latin typeface="Comic Sans MS" pitchFamily="66" charset="0"/>
              </a:rPr>
              <a:t>The Government</a:t>
            </a:r>
          </a:p>
          <a:p>
            <a:pPr lvl="1"/>
            <a:r>
              <a:rPr lang="en-US" sz="2200" dirty="0" smtClean="0">
                <a:latin typeface="Comic Sans MS" pitchFamily="66" charset="0"/>
              </a:rPr>
              <a:t>Media</a:t>
            </a:r>
          </a:p>
          <a:p>
            <a:endParaRPr lang="en-US" sz="2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40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E-</a:t>
            </a:r>
            <a:r>
              <a:rPr lang="en-US" dirty="0" err="1" smtClean="0"/>
              <a:t>Bisnis</a:t>
            </a:r>
            <a:endParaRPr lang="en-US" dirty="0"/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39917"/>
            <a:ext cx="8229600" cy="4099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38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E-business </a:t>
            </a:r>
            <a:r>
              <a:rPr lang="en-US" sz="4000" dirty="0" err="1" smtClean="0">
                <a:latin typeface="Comic Sans MS" pitchFamily="66" charset="0"/>
              </a:rPr>
              <a:t>dan</a:t>
            </a:r>
            <a:r>
              <a:rPr lang="en-US" sz="4000" dirty="0" smtClean="0">
                <a:latin typeface="Comic Sans MS" pitchFamily="66" charset="0"/>
              </a:rPr>
              <a:t> </a:t>
            </a:r>
            <a:r>
              <a:rPr lang="en-US" sz="4000" dirty="0" err="1" smtClean="0">
                <a:latin typeface="Comic Sans MS" pitchFamily="66" charset="0"/>
              </a:rPr>
              <a:t>Dunia</a:t>
            </a:r>
            <a:r>
              <a:rPr lang="en-US" sz="4000" dirty="0" smtClean="0">
                <a:latin typeface="Comic Sans MS" pitchFamily="66" charset="0"/>
              </a:rPr>
              <a:t> Maya [1]</a:t>
            </a:r>
            <a:endParaRPr lang="en-US" sz="4000" dirty="0">
              <a:latin typeface="Comic Sans MS" pitchFamily="66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777759"/>
              </p:ext>
            </p:extLst>
          </p:nvPr>
        </p:nvGraphicFramePr>
        <p:xfrm>
          <a:off x="152400" y="1371600"/>
          <a:ext cx="4962525" cy="488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Visio" r:id="rId3" imgW="5085305" imgH="5033794" progId="Visio.Drawing.11">
                  <p:embed/>
                </p:oleObj>
              </mc:Choice>
              <mc:Fallback>
                <p:oleObj name="Visio" r:id="rId3" imgW="5085305" imgH="503379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371600"/>
                        <a:ext cx="4962525" cy="4887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210032" y="2209800"/>
            <a:ext cx="362916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mic Sans MS" pitchFamily="66" charset="0"/>
              </a:rPr>
              <a:t>Untuk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dapat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menangkap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dimensi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ruang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lingkup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pengertian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e-business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cara</a:t>
            </a:r>
            <a:r>
              <a:rPr lang="en-US" dirty="0" smtClean="0">
                <a:latin typeface="Comic Sans MS" pitchFamily="66" charset="0"/>
              </a:rPr>
              <a:t> yang </a:t>
            </a:r>
            <a:r>
              <a:rPr lang="en-US" dirty="0" err="1" smtClean="0">
                <a:latin typeface="Comic Sans MS" pitchFamily="66" charset="0"/>
              </a:rPr>
              <a:t>sering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digunakan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adalah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menggunakan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prinsip</a:t>
            </a:r>
            <a:r>
              <a:rPr lang="en-US" dirty="0" smtClean="0">
                <a:latin typeface="Comic Sans MS" pitchFamily="66" charset="0"/>
              </a:rPr>
              <a:t> 4W:</a:t>
            </a:r>
          </a:p>
          <a:p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What</a:t>
            </a:r>
          </a:p>
          <a:p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Who</a:t>
            </a:r>
          </a:p>
          <a:p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Where</a:t>
            </a:r>
          </a:p>
          <a:p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Why </a:t>
            </a:r>
            <a:endParaRPr lang="en-US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61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1"/>
            <a:ext cx="8229600" cy="4724400"/>
          </a:xfrm>
        </p:spPr>
        <p:txBody>
          <a:bodyPr>
            <a:normAutofit/>
          </a:bodyPr>
          <a:lstStyle/>
          <a:p>
            <a:r>
              <a:rPr lang="en-US" sz="2200" dirty="0" err="1" smtClean="0">
                <a:latin typeface="Comic Sans MS" pitchFamily="66" charset="0"/>
              </a:rPr>
              <a:t>Dimensi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What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menjelaskan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tentang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chemeClr val="accent6"/>
                </a:solidFill>
                <a:latin typeface="Comic Sans MS" pitchFamily="66" charset="0"/>
              </a:rPr>
              <a:t>aktifitas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apa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saja</a:t>
            </a:r>
            <a:r>
              <a:rPr lang="en-US" sz="2200" dirty="0" smtClean="0">
                <a:latin typeface="Comic Sans MS" pitchFamily="66" charset="0"/>
              </a:rPr>
              <a:t> yang </a:t>
            </a:r>
            <a:r>
              <a:rPr lang="en-US" sz="2200" dirty="0" err="1" smtClean="0">
                <a:latin typeface="Comic Sans MS" pitchFamily="66" charset="0"/>
              </a:rPr>
              <a:t>ada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dalam</a:t>
            </a:r>
            <a:r>
              <a:rPr lang="en-US" sz="2200" dirty="0" smtClean="0">
                <a:latin typeface="Comic Sans MS" pitchFamily="66" charset="0"/>
              </a:rPr>
              <a:t> e-business</a:t>
            </a:r>
          </a:p>
          <a:p>
            <a:endParaRPr lang="en-US" sz="2200" dirty="0" smtClean="0">
              <a:latin typeface="Comic Sans MS" pitchFamily="66" charset="0"/>
            </a:endParaRPr>
          </a:p>
          <a:p>
            <a:r>
              <a:rPr lang="en-US" sz="2200" dirty="0" err="1" smtClean="0">
                <a:latin typeface="Comic Sans MS" pitchFamily="66" charset="0"/>
              </a:rPr>
              <a:t>Dimensi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Who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menjelaskan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chemeClr val="accent6"/>
                </a:solidFill>
                <a:latin typeface="Comic Sans MS" pitchFamily="66" charset="0"/>
              </a:rPr>
              <a:t>siapa</a:t>
            </a:r>
            <a:r>
              <a:rPr lang="en-US" sz="2200" dirty="0" smtClean="0">
                <a:solidFill>
                  <a:schemeClr val="accent6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chemeClr val="accent6"/>
                </a:solidFill>
                <a:latin typeface="Comic Sans MS" pitchFamily="66" charset="0"/>
              </a:rPr>
              <a:t>saja</a:t>
            </a:r>
            <a:r>
              <a:rPr lang="en-US" sz="2200" dirty="0" smtClean="0">
                <a:solidFill>
                  <a:schemeClr val="accent6"/>
                </a:solidFill>
                <a:latin typeface="Comic Sans MS" pitchFamily="66" charset="0"/>
              </a:rPr>
              <a:t> yang </a:t>
            </a:r>
            <a:r>
              <a:rPr lang="en-US" sz="2200" dirty="0" err="1" smtClean="0">
                <a:solidFill>
                  <a:schemeClr val="accent6"/>
                </a:solidFill>
                <a:latin typeface="Comic Sans MS" pitchFamily="66" charset="0"/>
              </a:rPr>
              <a:t>terlibat</a:t>
            </a:r>
            <a:r>
              <a:rPr lang="en-US" sz="2200" dirty="0" smtClean="0">
                <a:solidFill>
                  <a:schemeClr val="accent6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dalam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aktifis</a:t>
            </a:r>
            <a:r>
              <a:rPr lang="en-US" sz="2200" dirty="0" smtClean="0">
                <a:latin typeface="Comic Sans MS" pitchFamily="66" charset="0"/>
              </a:rPr>
              <a:t> e-</a:t>
            </a:r>
            <a:r>
              <a:rPr lang="en-US" sz="2200" dirty="0" err="1" smtClean="0">
                <a:latin typeface="Comic Sans MS" pitchFamily="66" charset="0"/>
              </a:rPr>
              <a:t>bussiness</a:t>
            </a:r>
            <a:endParaRPr lang="en-US" sz="2200" dirty="0" smtClean="0">
              <a:latin typeface="Comic Sans MS" pitchFamily="66" charset="0"/>
            </a:endParaRPr>
          </a:p>
          <a:p>
            <a:endParaRPr lang="en-US" sz="2200" dirty="0" smtClean="0">
              <a:latin typeface="Comic Sans MS" pitchFamily="66" charset="0"/>
            </a:endParaRPr>
          </a:p>
          <a:p>
            <a:r>
              <a:rPr lang="en-US" sz="2200" dirty="0" err="1" smtClean="0">
                <a:latin typeface="Comic Sans MS" pitchFamily="66" charset="0"/>
              </a:rPr>
              <a:t>Dimensi</a:t>
            </a:r>
            <a:r>
              <a:rPr lang="en-US" sz="2200" smtClean="0">
                <a:latin typeface="Comic Sans MS" pitchFamily="66" charset="0"/>
              </a:rPr>
              <a:t> </a:t>
            </a:r>
            <a:r>
              <a:rPr lang="en-US" sz="2200" smtClean="0">
                <a:solidFill>
                  <a:srgbClr val="92D050"/>
                </a:solidFill>
                <a:latin typeface="Comic Sans MS" pitchFamily="66" charset="0"/>
              </a:rPr>
              <a:t>Where</a:t>
            </a:r>
            <a:r>
              <a:rPr lang="en-US" sz="220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menjelaskan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chemeClr val="accent6"/>
                </a:solidFill>
                <a:latin typeface="Comic Sans MS" pitchFamily="66" charset="0"/>
              </a:rPr>
              <a:t>dimana</a:t>
            </a:r>
            <a:r>
              <a:rPr lang="en-US" sz="2200" dirty="0" smtClean="0">
                <a:solidFill>
                  <a:schemeClr val="accent6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chemeClr val="accent6"/>
                </a:solidFill>
                <a:latin typeface="Comic Sans MS" pitchFamily="66" charset="0"/>
              </a:rPr>
              <a:t>saja</a:t>
            </a:r>
            <a:r>
              <a:rPr lang="en-US" sz="2200" dirty="0" smtClean="0">
                <a:solidFill>
                  <a:schemeClr val="accent6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chemeClr val="accent6"/>
                </a:solidFill>
                <a:latin typeface="Comic Sans MS" pitchFamily="66" charset="0"/>
              </a:rPr>
              <a:t>aktifitas</a:t>
            </a:r>
            <a:r>
              <a:rPr lang="en-US" sz="2200" dirty="0" smtClean="0">
                <a:solidFill>
                  <a:schemeClr val="accent6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chemeClr val="accent6"/>
                </a:solidFill>
                <a:latin typeface="Comic Sans MS" pitchFamily="66" charset="0"/>
              </a:rPr>
              <a:t>bisnis</a:t>
            </a:r>
            <a:r>
              <a:rPr lang="en-US" sz="2200" dirty="0" smtClean="0">
                <a:solidFill>
                  <a:schemeClr val="accent6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dapat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dilakukan</a:t>
            </a:r>
            <a:endParaRPr lang="en-US" sz="2200" dirty="0" smtClean="0">
              <a:latin typeface="Comic Sans MS" pitchFamily="66" charset="0"/>
            </a:endParaRPr>
          </a:p>
          <a:p>
            <a:endParaRPr lang="en-US" sz="2200" dirty="0" smtClean="0">
              <a:latin typeface="Comic Sans MS" pitchFamily="66" charset="0"/>
            </a:endParaRPr>
          </a:p>
          <a:p>
            <a:r>
              <a:rPr lang="en-US" sz="2200" dirty="0" err="1" smtClean="0">
                <a:latin typeface="Comic Sans MS" pitchFamily="66" charset="0"/>
              </a:rPr>
              <a:t>Dimensi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Why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menjelaskan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chemeClr val="accent6"/>
                </a:solidFill>
                <a:latin typeface="Comic Sans MS" pitchFamily="66" charset="0"/>
              </a:rPr>
              <a:t>mengapa</a:t>
            </a:r>
            <a:r>
              <a:rPr lang="en-US" sz="2200" dirty="0" smtClean="0">
                <a:solidFill>
                  <a:schemeClr val="accent6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chemeClr val="accent6"/>
                </a:solidFill>
                <a:latin typeface="Comic Sans MS" pitchFamily="66" charset="0"/>
              </a:rPr>
              <a:t>para</a:t>
            </a:r>
            <a:r>
              <a:rPr lang="en-US" sz="2200" dirty="0" smtClean="0">
                <a:solidFill>
                  <a:schemeClr val="accent6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chemeClr val="accent6"/>
                </a:solidFill>
                <a:latin typeface="Comic Sans MS" pitchFamily="66" charset="0"/>
              </a:rPr>
              <a:t>praktisi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bisnis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diseluruh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dunia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sepakat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mengimplementasikan</a:t>
            </a:r>
            <a:r>
              <a:rPr lang="en-US" sz="2200" dirty="0" smtClean="0">
                <a:latin typeface="Comic Sans MS" pitchFamily="66" charset="0"/>
              </a:rPr>
              <a:t> e-business</a:t>
            </a:r>
          </a:p>
          <a:p>
            <a:endParaRPr lang="en-US" sz="2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18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533400"/>
          <a:ext cx="8229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690514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18794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533400"/>
          <a:ext cx="8229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412911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45557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IkaDewi\Documents\Present Picture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4" y="4116722"/>
            <a:ext cx="1571625" cy="1672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Comic Sans MS" pitchFamily="66" charset="0"/>
              </a:rPr>
              <a:t>Keuntungan</a:t>
            </a:r>
            <a:r>
              <a:rPr lang="en-US" sz="3600" dirty="0" smtClean="0">
                <a:latin typeface="Comic Sans MS" pitchFamily="66" charset="0"/>
              </a:rPr>
              <a:t> E-business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28193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mic Sans MS" pitchFamily="66" charset="0"/>
              </a:rPr>
              <a:t>Efficiency</a:t>
            </a:r>
          </a:p>
          <a:p>
            <a:pPr marL="0" indent="0">
              <a:buNone/>
            </a:pPr>
            <a:r>
              <a:rPr lang="en-US" dirty="0" err="1" smtClean="0">
                <a:latin typeface="Comic Sans MS" pitchFamily="66" charset="0"/>
              </a:rPr>
              <a:t>Sebuah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riset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memperlihaatkan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bahwa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kurang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lebih</a:t>
            </a:r>
            <a:r>
              <a:rPr lang="en-US" dirty="0" smtClean="0">
                <a:latin typeface="Comic Sans MS" pitchFamily="66" charset="0"/>
              </a:rPr>
              <a:t> 40% </a:t>
            </a:r>
            <a:r>
              <a:rPr lang="en-US" dirty="0" err="1" smtClean="0">
                <a:latin typeface="Comic Sans MS" pitchFamily="66" charset="0"/>
              </a:rPr>
              <a:t>dari</a:t>
            </a:r>
            <a:r>
              <a:rPr lang="en-US" dirty="0" smtClean="0">
                <a:latin typeface="Comic Sans MS" pitchFamily="66" charset="0"/>
              </a:rPr>
              <a:t> total </a:t>
            </a:r>
            <a:r>
              <a:rPr lang="en-US" dirty="0" err="1" smtClean="0">
                <a:latin typeface="Comic Sans MS" pitchFamily="66" charset="0"/>
              </a:rPr>
              <a:t>biaya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operasional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perusahaan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diperuntukkan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bagi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aktivitas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penyeberan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informasi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divisi-divisi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terkait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latin typeface="Comic Sans MS" pitchFamily="66" charset="0"/>
              </a:rPr>
              <a:t>Dengan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dimanfaatkannya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teknologi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informasi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maka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terlihat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bagaimana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perusahaan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dapat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mengurangi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total </a:t>
            </a: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biaya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operasional</a:t>
            </a:r>
            <a:endParaRPr lang="en-US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mic Sans MS" pitchFamily="66" charset="0"/>
              </a:rPr>
              <a:t>Contohnya</a:t>
            </a:r>
            <a:r>
              <a:rPr lang="en-US" dirty="0" smtClean="0">
                <a:latin typeface="Comic Sans MS" pitchFamily="66" charset="0"/>
              </a:rPr>
              <a:t> : </a:t>
            </a:r>
            <a:r>
              <a:rPr lang="en-US" dirty="0" err="1" smtClean="0">
                <a:latin typeface="Comic Sans MS" pitchFamily="66" charset="0"/>
              </a:rPr>
              <a:t>bagaimana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fasilitas</a:t>
            </a:r>
            <a:r>
              <a:rPr lang="en-US" dirty="0" smtClean="0">
                <a:latin typeface="Comic Sans MS" pitchFamily="66" charset="0"/>
              </a:rPr>
              <a:t> email </a:t>
            </a:r>
            <a:r>
              <a:rPr lang="en-US" dirty="0" err="1" smtClean="0">
                <a:latin typeface="Comic Sans MS" pitchFamily="66" charset="0"/>
              </a:rPr>
              <a:t>dapat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mengurangi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biaya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komunikasi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pengiriman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dokumen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6400" y="4953000"/>
            <a:ext cx="7010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accent6"/>
                </a:solidFill>
                <a:latin typeface="Comic Sans MS" pitchFamily="66" charset="0"/>
              </a:rPr>
              <a:t>Effectiveness</a:t>
            </a:r>
          </a:p>
          <a:p>
            <a:pPr algn="r"/>
            <a:r>
              <a:rPr lang="en-US" sz="2200" dirty="0" smtClean="0">
                <a:latin typeface="Comic Sans MS" pitchFamily="66" charset="0"/>
              </a:rPr>
              <a:t>	</a:t>
            </a:r>
            <a:r>
              <a:rPr lang="en-US" sz="2200" dirty="0" err="1" smtClean="0">
                <a:latin typeface="Comic Sans MS" pitchFamily="66" charset="0"/>
              </a:rPr>
              <a:t>Dengan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dimanfaatkannya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teknologi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informasi</a:t>
            </a:r>
            <a:r>
              <a:rPr lang="en-US" sz="2200" dirty="0" smtClean="0">
                <a:latin typeface="Comic Sans MS" pitchFamily="66" charset="0"/>
              </a:rPr>
              <a:t>, </a:t>
            </a:r>
            <a:r>
              <a:rPr lang="en-US" sz="2200" dirty="0" err="1" smtClean="0">
                <a:solidFill>
                  <a:srgbClr val="00B0F0"/>
                </a:solidFill>
                <a:latin typeface="Comic Sans MS" pitchFamily="66" charset="0"/>
              </a:rPr>
              <a:t>pelanggan</a:t>
            </a:r>
            <a:r>
              <a:rPr lang="en-US" sz="2200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Comic Sans MS" pitchFamily="66" charset="0"/>
              </a:rPr>
              <a:t>dapat</a:t>
            </a:r>
            <a:r>
              <a:rPr lang="en-US" sz="2200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Comic Sans MS" pitchFamily="66" charset="0"/>
              </a:rPr>
              <a:t>berhubungan</a:t>
            </a:r>
            <a:r>
              <a:rPr lang="en-US" sz="2200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Comic Sans MS" pitchFamily="66" charset="0"/>
              </a:rPr>
              <a:t>dengan</a:t>
            </a:r>
            <a:r>
              <a:rPr lang="en-US" sz="2200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Comic Sans MS" pitchFamily="66" charset="0"/>
              </a:rPr>
              <a:t>perusahaan</a:t>
            </a:r>
            <a:r>
              <a:rPr lang="en-US" sz="2200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Comic Sans MS" pitchFamily="66" charset="0"/>
              </a:rPr>
              <a:t>kapan</a:t>
            </a:r>
            <a:r>
              <a:rPr lang="en-US" sz="2200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Comic Sans MS" pitchFamily="66" charset="0"/>
              </a:rPr>
              <a:t>saja</a:t>
            </a:r>
            <a:r>
              <a:rPr lang="en-US" sz="2200" dirty="0" smtClean="0">
                <a:latin typeface="Comic Sans MS" pitchFamily="66" charset="0"/>
              </a:rPr>
              <a:t>. 7 </a:t>
            </a:r>
            <a:r>
              <a:rPr lang="en-US" sz="2200" dirty="0" err="1" smtClean="0">
                <a:latin typeface="Comic Sans MS" pitchFamily="66" charset="0"/>
              </a:rPr>
              <a:t>hari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seminggu</a:t>
            </a:r>
            <a:r>
              <a:rPr lang="en-US" sz="2200" dirty="0" smtClean="0">
                <a:latin typeface="Comic Sans MS" pitchFamily="66" charset="0"/>
              </a:rPr>
              <a:t> 24 jam non stop </a:t>
            </a:r>
          </a:p>
        </p:txBody>
      </p:sp>
    </p:spTree>
    <p:extLst>
      <p:ext uri="{BB962C8B-B14F-4D97-AF65-F5344CB8AC3E}">
        <p14:creationId xmlns:p14="http://schemas.microsoft.com/office/powerpoint/2010/main" val="241782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534400" cy="1828799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sz="2200" b="1" dirty="0" smtClean="0">
                <a:solidFill>
                  <a:schemeClr val="accent6"/>
                </a:solidFill>
                <a:latin typeface="Comic Sans MS" pitchFamily="66" charset="0"/>
              </a:rPr>
              <a:t>Reach</a:t>
            </a:r>
          </a:p>
          <a:p>
            <a:pPr marL="0" indent="0" algn="r">
              <a:buNone/>
            </a:pPr>
            <a:r>
              <a:rPr lang="en-US" sz="2200" dirty="0" smtClean="0">
                <a:latin typeface="Comic Sans MS" pitchFamily="66" charset="0"/>
              </a:rPr>
              <a:t>Perusahaan </a:t>
            </a:r>
            <a:r>
              <a:rPr lang="en-US" sz="2200" dirty="0" err="1" smtClean="0">
                <a:latin typeface="Comic Sans MS" pitchFamily="66" charset="0"/>
              </a:rPr>
              <a:t>mampu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Comic Sans MS" pitchFamily="66" charset="0"/>
              </a:rPr>
              <a:t>memperluas</a:t>
            </a:r>
            <a:r>
              <a:rPr lang="en-US" sz="2200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Comic Sans MS" pitchFamily="66" charset="0"/>
              </a:rPr>
              <a:t>jangkauan</a:t>
            </a:r>
            <a:r>
              <a:rPr lang="en-US" sz="2200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Comic Sans MS" pitchFamily="66" charset="0"/>
              </a:rPr>
              <a:t>dan</a:t>
            </a:r>
            <a:r>
              <a:rPr lang="en-US" sz="2200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Comic Sans MS" pitchFamily="66" charset="0"/>
              </a:rPr>
              <a:t>ruang</a:t>
            </a:r>
            <a:r>
              <a:rPr lang="en-US" sz="2200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Comic Sans MS" pitchFamily="66" charset="0"/>
              </a:rPr>
              <a:t>gerak</a:t>
            </a:r>
            <a:r>
              <a:rPr lang="en-US" sz="2200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perusahaan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untuk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ekspansi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dengan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mudah</a:t>
            </a:r>
            <a:r>
              <a:rPr lang="en-US" sz="2200" dirty="0" smtClean="0">
                <a:latin typeface="Comic Sans MS" pitchFamily="66" charset="0"/>
              </a:rPr>
              <a:t>(</a:t>
            </a:r>
            <a:r>
              <a:rPr lang="en-US" sz="2200" dirty="0" err="1" smtClean="0">
                <a:latin typeface="Comic Sans MS" pitchFamily="66" charset="0"/>
              </a:rPr>
              <a:t>menembus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batas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ruang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waktu</a:t>
            </a:r>
            <a:r>
              <a:rPr lang="en-US" sz="2200" dirty="0" smtClean="0">
                <a:latin typeface="Comic Sans MS" pitchFamily="66" charset="0"/>
              </a:rPr>
              <a:t>) </a:t>
            </a:r>
            <a:r>
              <a:rPr lang="en-US" sz="2200" dirty="0" err="1" smtClean="0">
                <a:latin typeface="Comic Sans MS" pitchFamily="66" charset="0"/>
              </a:rPr>
              <a:t>dan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tanpa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memerlukan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biaya</a:t>
            </a:r>
            <a:r>
              <a:rPr lang="en-US" sz="2200" dirty="0" smtClean="0">
                <a:latin typeface="Comic Sans MS" pitchFamily="66" charset="0"/>
              </a:rPr>
              <a:t> yang </a:t>
            </a:r>
            <a:r>
              <a:rPr lang="en-US" sz="2200" dirty="0" err="1" smtClean="0">
                <a:latin typeface="Comic Sans MS" pitchFamily="66" charset="0"/>
              </a:rPr>
              <a:t>relatif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mahal</a:t>
            </a:r>
            <a:endParaRPr lang="en-US" sz="2200" dirty="0" smtClean="0">
              <a:latin typeface="Comic Sans MS" pitchFamily="66" charset="0"/>
            </a:endParaRPr>
          </a:p>
          <a:p>
            <a:pPr algn="r"/>
            <a:endParaRPr lang="en-US" sz="2200" dirty="0" smtClean="0">
              <a:latin typeface="Comic Sans MS" pitchFamily="66" charset="0"/>
            </a:endParaRPr>
          </a:p>
          <a:p>
            <a:pPr marL="0" indent="0" algn="r">
              <a:buNone/>
            </a:pPr>
            <a:endParaRPr lang="en-US" sz="2200" dirty="0" smtClean="0">
              <a:latin typeface="Comic Sans MS" pitchFamily="66" charset="0"/>
            </a:endParaRPr>
          </a:p>
          <a:p>
            <a:pPr algn="r"/>
            <a:endParaRPr lang="en-US" sz="22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267200"/>
            <a:ext cx="8077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chemeClr val="accent6"/>
                </a:solidFill>
                <a:latin typeface="Comic Sans MS" pitchFamily="66" charset="0"/>
              </a:rPr>
              <a:t>Opportunity</a:t>
            </a:r>
          </a:p>
          <a:p>
            <a:r>
              <a:rPr lang="en-US" sz="2200" dirty="0" err="1" smtClean="0">
                <a:latin typeface="Comic Sans MS" pitchFamily="66" charset="0"/>
              </a:rPr>
              <a:t>Terbukannya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peluang</a:t>
            </a:r>
            <a:r>
              <a:rPr lang="en-US" sz="2200" dirty="0" smtClean="0">
                <a:latin typeface="Comic Sans MS" pitchFamily="66" charset="0"/>
              </a:rPr>
              <a:t> yang </a:t>
            </a:r>
            <a:r>
              <a:rPr lang="en-US" sz="2200" dirty="0" err="1" smtClean="0">
                <a:latin typeface="Comic Sans MS" pitchFamily="66" charset="0"/>
              </a:rPr>
              <a:t>lebar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bagi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pelaku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bisnis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untuk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Comic Sans MS" pitchFamily="66" charset="0"/>
              </a:rPr>
              <a:t>berinovasi</a:t>
            </a:r>
            <a:r>
              <a:rPr lang="en-US" sz="2200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Comic Sans MS" pitchFamily="66" charset="0"/>
              </a:rPr>
              <a:t>menciptakan</a:t>
            </a:r>
            <a:r>
              <a:rPr lang="en-US" sz="2200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Comic Sans MS" pitchFamily="66" charset="0"/>
              </a:rPr>
              <a:t>produk-produk</a:t>
            </a:r>
            <a:r>
              <a:rPr lang="en-US" sz="2200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atau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jasa-jasa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baru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akibat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ditemukannya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teknologi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baru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dari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masa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kemasa</a:t>
            </a: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1023013" y="2590800"/>
            <a:ext cx="6934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6"/>
                </a:solidFill>
                <a:latin typeface="Comic Sans MS" pitchFamily="66" charset="0"/>
              </a:rPr>
              <a:t>Structure</a:t>
            </a:r>
          </a:p>
          <a:p>
            <a:pPr algn="ctr"/>
            <a:r>
              <a:rPr lang="en-US" sz="2200" dirty="0" err="1" smtClean="0">
                <a:latin typeface="Comic Sans MS" pitchFamily="66" charset="0"/>
              </a:rPr>
              <a:t>Konsep</a:t>
            </a:r>
            <a:r>
              <a:rPr lang="en-US" sz="2200" dirty="0" smtClean="0">
                <a:latin typeface="Comic Sans MS" pitchFamily="66" charset="0"/>
              </a:rPr>
              <a:t> brick-and-</a:t>
            </a:r>
            <a:r>
              <a:rPr lang="en-US" sz="2200" dirty="0" err="1" smtClean="0">
                <a:latin typeface="Comic Sans MS" pitchFamily="66" charset="0"/>
              </a:rPr>
              <a:t>morter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menjelma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menjadi</a:t>
            </a:r>
            <a:r>
              <a:rPr lang="en-US" sz="2200" dirty="0" smtClean="0">
                <a:latin typeface="Comic Sans MS" pitchFamily="66" charset="0"/>
              </a:rPr>
              <a:t> click-and-</a:t>
            </a:r>
            <a:r>
              <a:rPr lang="en-US" sz="2200" dirty="0" err="1" smtClean="0">
                <a:latin typeface="Comic Sans MS" pitchFamily="66" charset="0"/>
              </a:rPr>
              <a:t>morter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telah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Comic Sans MS" pitchFamily="66" charset="0"/>
              </a:rPr>
              <a:t>mengubah</a:t>
            </a:r>
            <a:r>
              <a:rPr lang="en-US" sz="2200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Comic Sans MS" pitchFamily="66" charset="0"/>
              </a:rPr>
              <a:t>prilaku</a:t>
            </a:r>
            <a:r>
              <a:rPr lang="en-US" sz="2200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Comic Sans MS" pitchFamily="66" charset="0"/>
              </a:rPr>
              <a:t>perusahaan</a:t>
            </a:r>
            <a:r>
              <a:rPr lang="en-US" sz="2200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dalam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pendekatan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bisnis</a:t>
            </a:r>
            <a:endParaRPr lang="en-US" sz="2200" dirty="0"/>
          </a:p>
        </p:txBody>
      </p:sp>
      <p:pic>
        <p:nvPicPr>
          <p:cNvPr id="6" name="Picture 2" descr="C:\Users\IkaDewi\Documents\Present Picture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395415"/>
            <a:ext cx="1217229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21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>
                <a:latin typeface="Comic Sans MS" pitchFamily="66" charset="0"/>
              </a:rPr>
              <a:t>Faktor</a:t>
            </a:r>
            <a:r>
              <a:rPr lang="en-US" sz="3200" dirty="0" smtClean="0">
                <a:latin typeface="Comic Sans MS" pitchFamily="66" charset="0"/>
              </a:rPr>
              <a:t> yang </a:t>
            </a:r>
            <a:r>
              <a:rPr lang="en-US" sz="3200" dirty="0" err="1" smtClean="0">
                <a:latin typeface="Comic Sans MS" pitchFamily="66" charset="0"/>
              </a:rPr>
              <a:t>mempengaruhi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perkembangan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implementasi</a:t>
            </a:r>
            <a:r>
              <a:rPr lang="en-US" sz="3200" dirty="0" smtClean="0">
                <a:latin typeface="Comic Sans MS" pitchFamily="66" charset="0"/>
              </a:rPr>
              <a:t> e-business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Customer Expectations</a:t>
            </a:r>
          </a:p>
          <a:p>
            <a:pPr marL="0" indent="0">
              <a:buNone/>
            </a:pPr>
            <a:r>
              <a:rPr lang="en-US" sz="2200" dirty="0" smtClean="0">
                <a:latin typeface="Comic Sans MS" pitchFamily="66" charset="0"/>
              </a:rPr>
              <a:t>Yang </a:t>
            </a:r>
            <a:r>
              <a:rPr lang="en-US" sz="2200" dirty="0" err="1" smtClean="0">
                <a:latin typeface="Comic Sans MS" pitchFamily="66" charset="0"/>
              </a:rPr>
              <a:t>diharapkan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konsumen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pada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saat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ini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tidak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cukup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dipuaskan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dengan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baikknya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kualitas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sebuah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produk</a:t>
            </a:r>
            <a:r>
              <a:rPr lang="en-US" sz="2200" dirty="0" smtClean="0">
                <a:latin typeface="Comic Sans MS" pitchFamily="66" charset="0"/>
              </a:rPr>
              <a:t>, </a:t>
            </a:r>
            <a:r>
              <a:rPr lang="en-US" sz="2200" dirty="0" err="1" smtClean="0">
                <a:latin typeface="Comic Sans MS" pitchFamily="66" charset="0"/>
              </a:rPr>
              <a:t>tetapi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pelanggan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juga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mengharapkan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adanya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pelayanan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pra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dan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pasca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jual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yang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baik</a:t>
            </a:r>
            <a:endParaRPr lang="en-US" sz="22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22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2200" dirty="0" err="1" smtClean="0">
                <a:latin typeface="Comic Sans MS" pitchFamily="66" charset="0"/>
              </a:rPr>
              <a:t>Spektrum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pelayanan</a:t>
            </a:r>
            <a:r>
              <a:rPr lang="en-US" sz="2200" dirty="0" smtClean="0">
                <a:latin typeface="Comic Sans MS" pitchFamily="66" charset="0"/>
              </a:rPr>
              <a:t> yang </a:t>
            </a:r>
            <a:r>
              <a:rPr lang="en-US" sz="2200" dirty="0" err="1" smtClean="0">
                <a:latin typeface="Comic Sans MS" pitchFamily="66" charset="0"/>
              </a:rPr>
              <a:t>dimaksud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antar</a:t>
            </a:r>
            <a:r>
              <a:rPr lang="en-US" sz="2200" dirty="0" smtClean="0">
                <a:latin typeface="Comic Sans MS" pitchFamily="66" charset="0"/>
              </a:rPr>
              <a:t> lain:</a:t>
            </a:r>
          </a:p>
          <a:p>
            <a:pPr lvl="1"/>
            <a:r>
              <a:rPr lang="en-US" sz="1800" dirty="0" err="1" smtClean="0">
                <a:latin typeface="Comic Sans MS" pitchFamily="66" charset="0"/>
              </a:rPr>
              <a:t>Pemesanan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dapat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dilaksanakan</a:t>
            </a:r>
            <a:r>
              <a:rPr lang="en-US" sz="1800" dirty="0" smtClean="0">
                <a:latin typeface="Comic Sans MS" pitchFamily="66" charset="0"/>
              </a:rPr>
              <a:t> anytime, </a:t>
            </a:r>
            <a:r>
              <a:rPr lang="en-US" sz="1800" dirty="0" err="1" smtClean="0">
                <a:latin typeface="Comic Sans MS" pitchFamily="66" charset="0"/>
              </a:rPr>
              <a:t>anywhare</a:t>
            </a:r>
            <a:endParaRPr lang="en-US" sz="1800" dirty="0" smtClean="0">
              <a:latin typeface="Comic Sans MS" pitchFamily="66" charset="0"/>
            </a:endParaRPr>
          </a:p>
          <a:p>
            <a:pPr lvl="1"/>
            <a:r>
              <a:rPr lang="en-US" sz="1800" dirty="0" err="1" smtClean="0">
                <a:latin typeface="Comic Sans MS" pitchFamily="66" charset="0"/>
              </a:rPr>
              <a:t>Pembayaran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pembelian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produk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dengan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metode</a:t>
            </a:r>
            <a:r>
              <a:rPr lang="en-US" sz="1800" dirty="0" smtClean="0">
                <a:latin typeface="Comic Sans MS" pitchFamily="66" charset="0"/>
              </a:rPr>
              <a:t> yang </a:t>
            </a:r>
            <a:r>
              <a:rPr lang="en-US" sz="1800" dirty="0" err="1" smtClean="0">
                <a:latin typeface="Comic Sans MS" pitchFamily="66" charset="0"/>
              </a:rPr>
              <a:t>beragam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misalnya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kartu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kredit</a:t>
            </a:r>
            <a:r>
              <a:rPr lang="en-US" sz="1800" dirty="0" smtClean="0">
                <a:latin typeface="Comic Sans MS" pitchFamily="66" charset="0"/>
              </a:rPr>
              <a:t>, </a:t>
            </a:r>
            <a:r>
              <a:rPr lang="en-US" sz="1800" dirty="0" err="1" smtClean="0">
                <a:latin typeface="Comic Sans MS" pitchFamily="66" charset="0"/>
              </a:rPr>
              <a:t>kartu</a:t>
            </a:r>
            <a:r>
              <a:rPr lang="en-US" sz="1800" dirty="0" smtClean="0">
                <a:latin typeface="Comic Sans MS" pitchFamily="66" charset="0"/>
              </a:rPr>
              <a:t> debit </a:t>
            </a:r>
            <a:r>
              <a:rPr lang="en-US" sz="1800" dirty="0" err="1" smtClean="0">
                <a:latin typeface="Comic Sans MS" pitchFamily="66" charset="0"/>
              </a:rPr>
              <a:t>maupun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layanan</a:t>
            </a:r>
            <a:r>
              <a:rPr lang="en-US" sz="1800" dirty="0" smtClean="0">
                <a:latin typeface="Comic Sans MS" pitchFamily="66" charset="0"/>
              </a:rPr>
              <a:t> transfer</a:t>
            </a:r>
          </a:p>
          <a:p>
            <a:pPr lvl="1"/>
            <a:r>
              <a:rPr lang="en-US" sz="1800" dirty="0" err="1" smtClean="0">
                <a:latin typeface="Comic Sans MS" pitchFamily="66" charset="0"/>
              </a:rPr>
              <a:t>Adanya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fasilatas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asuransi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produk</a:t>
            </a:r>
            <a:endParaRPr lang="en-US" sz="1800" dirty="0" smtClean="0">
              <a:latin typeface="Comic Sans MS" pitchFamily="66" charset="0"/>
            </a:endParaRPr>
          </a:p>
          <a:p>
            <a:pPr lvl="1"/>
            <a:r>
              <a:rPr lang="en-US" sz="1800" dirty="0" err="1" smtClean="0">
                <a:latin typeface="Comic Sans MS" pitchFamily="66" charset="0"/>
              </a:rPr>
              <a:t>Pengiriman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produk</a:t>
            </a:r>
            <a:r>
              <a:rPr lang="en-US" sz="1800" dirty="0" smtClean="0">
                <a:latin typeface="Comic Sans MS" pitchFamily="66" charset="0"/>
              </a:rPr>
              <a:t> yang </a:t>
            </a:r>
            <a:r>
              <a:rPr lang="en-US" sz="1800" dirty="0" err="1" smtClean="0">
                <a:latin typeface="Comic Sans MS" pitchFamily="66" charset="0"/>
              </a:rPr>
              <a:t>cepat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dan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harga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kompetitif</a:t>
            </a:r>
            <a:endParaRPr lang="en-US" sz="2200" dirty="0" smtClean="0">
              <a:latin typeface="Comic Sans MS" pitchFamily="66" charset="0"/>
            </a:endParaRPr>
          </a:p>
          <a:p>
            <a:endParaRPr lang="en-US" sz="2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9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altLang="en-US" sz="3200" dirty="0">
                <a:solidFill>
                  <a:srgbClr val="C00000"/>
                </a:solidFill>
              </a:rPr>
              <a:t>Sub CP MK</a:t>
            </a:r>
            <a:r>
              <a:rPr lang="en-US" altLang="en-US" sz="3200" dirty="0">
                <a:solidFill>
                  <a:srgbClr val="C00000"/>
                </a:solidFill>
              </a:rPr>
              <a:t/>
            </a:r>
            <a:br>
              <a:rPr lang="en-US" altLang="en-US" sz="3200" dirty="0">
                <a:solidFill>
                  <a:srgbClr val="C00000"/>
                </a:solidFill>
              </a:rPr>
            </a:br>
            <a:r>
              <a:rPr lang="id-ID" altLang="en-US" sz="3200" dirty="0">
                <a:solidFill>
                  <a:srgbClr val="C00000"/>
                </a:solidFill>
              </a:rPr>
              <a:t>(sebagai kemampuan akhir yang diharapkan)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Mahasiswa mampu menjelaskan tentang proses bisnis elektronik (E-Business) dalam mengatur aktifitas kerja perusahaan agar dapat beroperasi secara efisien, membuat keputusan lebih baik dan meningkatkan pelaksanaan proses bisnis</a:t>
            </a:r>
            <a:endParaRPr lang="en-US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50481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228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solidFill>
                  <a:srgbClr val="00B0F0"/>
                </a:solidFill>
                <a:latin typeface="Comic Sans MS" pitchFamily="66" charset="0"/>
              </a:rPr>
              <a:t>Competitive Imperatives</a:t>
            </a:r>
          </a:p>
          <a:p>
            <a:pPr marL="0" indent="0">
              <a:buNone/>
            </a:pPr>
            <a:r>
              <a:rPr lang="en-US" sz="2200" dirty="0" err="1" smtClean="0">
                <a:latin typeface="Comic Sans MS" pitchFamily="66" charset="0"/>
              </a:rPr>
              <a:t>Globalisasi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telah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membentuk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sebuah</a:t>
            </a:r>
            <a:r>
              <a:rPr lang="en-US" sz="2200" dirty="0" smtClean="0">
                <a:latin typeface="Comic Sans MS" pitchFamily="66" charset="0"/>
              </a:rPr>
              <a:t> arena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persaingan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dunia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usaha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yang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sangat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ketat</a:t>
            </a:r>
            <a:r>
              <a:rPr lang="en-US" sz="2200" dirty="0" smtClean="0">
                <a:latin typeface="Comic Sans MS" pitchFamily="66" charset="0"/>
              </a:rPr>
              <a:t>. </a:t>
            </a:r>
            <a:r>
              <a:rPr lang="en-US" sz="2200" dirty="0" err="1" smtClean="0">
                <a:latin typeface="Comic Sans MS" pitchFamily="66" charset="0"/>
              </a:rPr>
              <a:t>Pelanggan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akan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dengan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mudah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membandingkan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kualitas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produk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pelayanan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antar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perusahaan</a:t>
            </a:r>
            <a:r>
              <a:rPr lang="en-US" sz="2200" dirty="0" smtClean="0">
                <a:latin typeface="Comic Sans MS" pitchFamily="66" charset="0"/>
              </a:rPr>
              <a:t>, </a:t>
            </a:r>
            <a:r>
              <a:rPr lang="en-US" sz="2200" dirty="0" err="1" smtClean="0">
                <a:latin typeface="Comic Sans MS" pitchFamily="66" charset="0"/>
              </a:rPr>
              <a:t>hal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ini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memaksa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perusahaaan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mengembangkan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strategi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bisnis</a:t>
            </a:r>
            <a:r>
              <a:rPr lang="en-US" sz="2200" dirty="0" smtClean="0">
                <a:latin typeface="Comic Sans MS" pitchFamily="66" charset="0"/>
              </a:rPr>
              <a:t> yang </a:t>
            </a:r>
            <a:r>
              <a:rPr lang="en-US" sz="2200" dirty="0" err="1" smtClean="0">
                <a:latin typeface="Comic Sans MS" pitchFamily="66" charset="0"/>
              </a:rPr>
              <a:t>tepat</a:t>
            </a:r>
            <a:endParaRPr lang="en-US" sz="2200" dirty="0" smtClean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124200"/>
            <a:ext cx="8305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00B0F0"/>
                </a:solidFill>
                <a:latin typeface="Comic Sans MS" pitchFamily="66" charset="0"/>
              </a:rPr>
              <a:t>Deregulation</a:t>
            </a:r>
          </a:p>
          <a:p>
            <a:r>
              <a:rPr lang="en-US" sz="2200" dirty="0" err="1" smtClean="0">
                <a:latin typeface="Comic Sans MS" pitchFamily="66" charset="0"/>
              </a:rPr>
              <a:t>Secara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makro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deregulasi</a:t>
            </a:r>
            <a:r>
              <a:rPr lang="en-US" sz="2200" dirty="0" smtClean="0">
                <a:latin typeface="Comic Sans MS" pitchFamily="66" charset="0"/>
              </a:rPr>
              <a:t> yang </a:t>
            </a:r>
            <a:r>
              <a:rPr lang="en-US" sz="2200" dirty="0" err="1" smtClean="0">
                <a:latin typeface="Comic Sans MS" pitchFamily="66" charset="0"/>
              </a:rPr>
              <a:t>dilakukan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oleh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pemerintah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maupun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negara-negara</a:t>
            </a:r>
            <a:r>
              <a:rPr lang="en-US" sz="2200" dirty="0" smtClean="0">
                <a:latin typeface="Comic Sans MS" pitchFamily="66" charset="0"/>
              </a:rPr>
              <a:t> lain (</a:t>
            </a:r>
            <a:r>
              <a:rPr lang="en-US" sz="2200" dirty="0" err="1" smtClean="0">
                <a:latin typeface="Comic Sans MS" pitchFamily="66" charset="0"/>
              </a:rPr>
              <a:t>atau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lembaga</a:t>
            </a:r>
            <a:r>
              <a:rPr lang="en-US" sz="2200" dirty="0" smtClean="0">
                <a:latin typeface="Comic Sans MS" pitchFamily="66" charset="0"/>
              </a:rPr>
              <a:t> lain </a:t>
            </a:r>
            <a:r>
              <a:rPr lang="en-US" sz="2200" dirty="0" err="1" smtClean="0">
                <a:latin typeface="Comic Sans MS" pitchFamily="66" charset="0"/>
              </a:rPr>
              <a:t>seperti</a:t>
            </a:r>
            <a:r>
              <a:rPr lang="en-US" sz="2200" dirty="0" smtClean="0">
                <a:latin typeface="Comic Sans MS" pitchFamily="66" charset="0"/>
              </a:rPr>
              <a:t> WTO,APEC,AFTA </a:t>
            </a:r>
            <a:r>
              <a:rPr lang="en-US" sz="2200" dirty="0" err="1" smtClean="0">
                <a:latin typeface="Comic Sans MS" pitchFamily="66" charset="0"/>
              </a:rPr>
              <a:t>dll</a:t>
            </a:r>
            <a:r>
              <a:rPr lang="en-US" sz="2200" dirty="0" smtClean="0">
                <a:latin typeface="Comic Sans MS" pitchFamily="66" charset="0"/>
              </a:rPr>
              <a:t>) </a:t>
            </a:r>
            <a:r>
              <a:rPr lang="en-US" sz="2200" dirty="0" err="1" smtClean="0">
                <a:latin typeface="Comic Sans MS" pitchFamily="66" charset="0"/>
              </a:rPr>
              <a:t>turut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mewarnai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bentuk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dunia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usaha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dimasa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datang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terutama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dengan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konsep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perdagangan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bebas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antar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negara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industri</a:t>
            </a:r>
            <a:r>
              <a:rPr lang="en-US" sz="2200" dirty="0" smtClean="0">
                <a:latin typeface="Comic Sans MS" pitchFamily="66" charset="0"/>
              </a:rPr>
              <a:t>. </a:t>
            </a:r>
          </a:p>
          <a:p>
            <a:r>
              <a:rPr lang="en-US" sz="2200" dirty="0" smtClean="0">
                <a:latin typeface="Comic Sans MS" pitchFamily="66" charset="0"/>
              </a:rPr>
              <a:t>Internet </a:t>
            </a:r>
            <a:r>
              <a:rPr lang="en-US" sz="2200" dirty="0" err="1" smtClean="0">
                <a:latin typeface="Comic Sans MS" pitchFamily="66" charset="0"/>
              </a:rPr>
              <a:t>disini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dinggap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sebagai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sebuah</a:t>
            </a:r>
            <a:r>
              <a:rPr lang="en-US" sz="2200" dirty="0" smtClean="0">
                <a:latin typeface="Comic Sans MS" pitchFamily="66" charset="0"/>
              </a:rPr>
              <a:t> arena </a:t>
            </a:r>
            <a:r>
              <a:rPr lang="en-US" sz="2200" dirty="0" err="1" smtClean="0">
                <a:latin typeface="Comic Sans MS" pitchFamily="66" charset="0"/>
              </a:rPr>
              <a:t>dimana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konsep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kompetisi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sempurna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pasar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terbuka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telah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terjadi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terutama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produk</a:t>
            </a:r>
            <a:r>
              <a:rPr lang="en-US" sz="2200" dirty="0" smtClean="0">
                <a:latin typeface="Comic Sans MS" pitchFamily="66" charset="0"/>
              </a:rPr>
              <a:t> –</a:t>
            </a:r>
            <a:r>
              <a:rPr lang="en-US" sz="2200" dirty="0" err="1" smtClean="0">
                <a:latin typeface="Comic Sans MS" pitchFamily="66" charset="0"/>
              </a:rPr>
              <a:t>produk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jasa-jasa</a:t>
            </a:r>
            <a:r>
              <a:rPr lang="en-US" sz="2200" dirty="0" smtClean="0">
                <a:latin typeface="Comic Sans MS" pitchFamily="66" charset="0"/>
              </a:rPr>
              <a:t> yang </a:t>
            </a:r>
            <a:r>
              <a:rPr lang="en-US" sz="2200" dirty="0" err="1" smtClean="0">
                <a:latin typeface="Comic Sans MS" pitchFamily="66" charset="0"/>
              </a:rPr>
              <a:t>dapat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digitalisasi</a:t>
            </a:r>
            <a:endParaRPr lang="en-US" sz="22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26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solidFill>
                  <a:srgbClr val="00B0F0"/>
                </a:solidFill>
                <a:latin typeface="Comic Sans MS" pitchFamily="66" charset="0"/>
              </a:rPr>
              <a:t>Technology</a:t>
            </a:r>
          </a:p>
          <a:p>
            <a:pPr marL="0" indent="0">
              <a:buNone/>
            </a:pPr>
            <a:r>
              <a:rPr lang="en-US" sz="2200" dirty="0" smtClean="0">
                <a:latin typeface="Comic Sans MS" pitchFamily="66" charset="0"/>
              </a:rPr>
              <a:t>E-business </a:t>
            </a:r>
            <a:r>
              <a:rPr lang="en-US" sz="2200" dirty="0" err="1" smtClean="0">
                <a:latin typeface="Comic Sans MS" pitchFamily="66" charset="0"/>
              </a:rPr>
              <a:t>adalah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kemajuan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teknologi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informasi</a:t>
            </a:r>
            <a:r>
              <a:rPr lang="en-US" sz="2200" dirty="0" smtClean="0">
                <a:latin typeface="Comic Sans MS" pitchFamily="66" charset="0"/>
              </a:rPr>
              <a:t> yang </a:t>
            </a:r>
            <a:r>
              <a:rPr lang="en-US" sz="2200" dirty="0" err="1" smtClean="0">
                <a:latin typeface="Comic Sans MS" pitchFamily="66" charset="0"/>
              </a:rPr>
              <a:t>didominasi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oleh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percepatan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teknologi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komputer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telekomunikasi</a:t>
            </a:r>
            <a:r>
              <a:rPr lang="en-US" sz="2200" dirty="0" smtClean="0">
                <a:latin typeface="Comic Sans MS" pitchFamily="66" charset="0"/>
              </a:rPr>
              <a:t>.</a:t>
            </a:r>
          </a:p>
          <a:p>
            <a:pPr marL="0" indent="0">
              <a:buFont typeface="Wingdings" pitchFamily="2" charset="2"/>
              <a:buNone/>
            </a:pPr>
            <a:r>
              <a:rPr lang="en-US" sz="2200" dirty="0" err="1" smtClean="0">
                <a:latin typeface="Comic Sans MS" pitchFamily="66" charset="0"/>
              </a:rPr>
              <a:t>Fungsi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dari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teknologi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informasi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tidak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hanya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kritikal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bagi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perkembangan</a:t>
            </a:r>
            <a:r>
              <a:rPr lang="en-US" sz="2200" dirty="0" smtClean="0">
                <a:latin typeface="Comic Sans MS" pitchFamily="66" charset="0"/>
              </a:rPr>
              <a:t> e-business </a:t>
            </a:r>
            <a:r>
              <a:rPr lang="en-US" sz="2200" dirty="0" err="1" smtClean="0">
                <a:latin typeface="Comic Sans MS" pitchFamily="66" charset="0"/>
              </a:rPr>
              <a:t>tetapi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justru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menjadi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penggerak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dari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dimungkinkannya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model-model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bisnis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baru</a:t>
            </a:r>
            <a:r>
              <a:rPr lang="en-US" sz="2200" dirty="0" smtClean="0">
                <a:latin typeface="Comic Sans MS" pitchFamily="66" charset="0"/>
              </a:rPr>
              <a:t>. </a:t>
            </a:r>
          </a:p>
          <a:p>
            <a:pPr>
              <a:buFont typeface="Wingdings" pitchFamily="2" charset="2"/>
              <a:buNone/>
            </a:pPr>
            <a:r>
              <a:rPr lang="en-US" sz="2200" dirty="0" smtClean="0">
                <a:latin typeface="Comic Sans MS" pitchFamily="66" charset="0"/>
              </a:rPr>
              <a:t>	</a:t>
            </a:r>
          </a:p>
          <a:p>
            <a:endParaRPr lang="en-US" sz="2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58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err="1" smtClean="0">
                <a:latin typeface="Comic Sans MS" pitchFamily="66" charset="0"/>
              </a:rPr>
              <a:t>Tahap</a:t>
            </a:r>
            <a:r>
              <a:rPr lang="en-US" sz="3800" dirty="0" smtClean="0">
                <a:latin typeface="Comic Sans MS" pitchFamily="66" charset="0"/>
              </a:rPr>
              <a:t> </a:t>
            </a:r>
            <a:r>
              <a:rPr lang="en-US" sz="3800" dirty="0" err="1" smtClean="0">
                <a:latin typeface="Comic Sans MS" pitchFamily="66" charset="0"/>
              </a:rPr>
              <a:t>Evolusi</a:t>
            </a:r>
            <a:r>
              <a:rPr lang="en-US" sz="3800" dirty="0" smtClean="0">
                <a:latin typeface="Comic Sans MS" pitchFamily="66" charset="0"/>
              </a:rPr>
              <a:t> E-business</a:t>
            </a:r>
            <a:endParaRPr lang="en-US" sz="3800" dirty="0">
              <a:latin typeface="Comic Sans MS" pitchFamily="66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126364"/>
              </p:ext>
            </p:extLst>
          </p:nvPr>
        </p:nvGraphicFramePr>
        <p:xfrm>
          <a:off x="1600200" y="1600199"/>
          <a:ext cx="6860232" cy="4914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Visio" r:id="rId3" imgW="7620809" imgH="4588213" progId="Visio.Drawing.11">
                  <p:embed/>
                </p:oleObj>
              </mc:Choice>
              <mc:Fallback>
                <p:oleObj name="Visio" r:id="rId3" imgW="7620809" imgH="458821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600199"/>
                        <a:ext cx="6860232" cy="49141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801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>
                <a:solidFill>
                  <a:srgbClr val="FFC000"/>
                </a:solidFill>
                <a:latin typeface="Comic Sans MS" pitchFamily="66" charset="0"/>
              </a:rPr>
              <a:t>Tahap</a:t>
            </a:r>
            <a:r>
              <a:rPr lang="en-US" b="1" dirty="0" smtClean="0">
                <a:solidFill>
                  <a:srgbClr val="FFC000"/>
                </a:solidFill>
                <a:latin typeface="Comic Sans MS" pitchFamily="66" charset="0"/>
              </a:rPr>
              <a:t> Inform</a:t>
            </a:r>
          </a:p>
          <a:p>
            <a:pPr marL="0" indent="0">
              <a:buNone/>
            </a:pPr>
            <a:r>
              <a:rPr lang="en-US" dirty="0" err="1" smtClean="0">
                <a:latin typeface="Comic Sans MS" pitchFamily="66" charset="0"/>
              </a:rPr>
              <a:t>Ditandai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adanya</a:t>
            </a:r>
            <a:r>
              <a:rPr lang="en-US" dirty="0" smtClean="0">
                <a:latin typeface="Comic Sans MS" pitchFamily="66" charset="0"/>
              </a:rPr>
              <a:t> unit-unit </a:t>
            </a:r>
            <a:r>
              <a:rPr lang="en-US" dirty="0" err="1" smtClean="0">
                <a:latin typeface="Comic Sans MS" pitchFamily="66" charset="0"/>
              </a:rPr>
              <a:t>kecil</a:t>
            </a:r>
            <a:r>
              <a:rPr lang="en-US" dirty="0" smtClean="0">
                <a:latin typeface="Comic Sans MS" pitchFamily="66" charset="0"/>
              </a:rPr>
              <a:t> di </a:t>
            </a:r>
            <a:r>
              <a:rPr lang="en-US" dirty="0" err="1" smtClean="0">
                <a:latin typeface="Comic Sans MS" pitchFamily="66" charset="0"/>
              </a:rPr>
              <a:t>dalam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perusahaan</a:t>
            </a:r>
            <a:r>
              <a:rPr lang="en-US" dirty="0" smtClean="0">
                <a:latin typeface="Comic Sans MS" pitchFamily="66" charset="0"/>
              </a:rPr>
              <a:t> yang </a:t>
            </a:r>
            <a:r>
              <a:rPr lang="en-US" dirty="0" err="1" smtClean="0">
                <a:latin typeface="Comic Sans MS" pitchFamily="66" charset="0"/>
              </a:rPr>
              <a:t>mulai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mencoba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membangun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software-software </a:t>
            </a: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kecil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berbasis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internet</a:t>
            </a:r>
          </a:p>
          <a:p>
            <a:pPr marL="0" indent="0"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b="1" dirty="0" err="1" smtClean="0">
                <a:solidFill>
                  <a:srgbClr val="FFC000"/>
                </a:solidFill>
                <a:latin typeface="Comic Sans MS" pitchFamily="66" charset="0"/>
              </a:rPr>
              <a:t>Tahap</a:t>
            </a:r>
            <a:r>
              <a:rPr lang="en-US" b="1" dirty="0" smtClean="0">
                <a:solidFill>
                  <a:srgbClr val="FFC000"/>
                </a:solidFill>
                <a:latin typeface="Comic Sans MS" pitchFamily="66" charset="0"/>
              </a:rPr>
              <a:t> Automate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Mengintegrasikan</a:t>
            </a:r>
            <a:r>
              <a:rPr lang="en-US" dirty="0" smtClean="0">
                <a:latin typeface="Comic Sans MS" pitchFamily="66" charset="0"/>
              </a:rPr>
              <a:t> unit-unit </a:t>
            </a:r>
            <a:r>
              <a:rPr lang="en-US" dirty="0" err="1" smtClean="0">
                <a:latin typeface="Comic Sans MS" pitchFamily="66" charset="0"/>
              </a:rPr>
              <a:t>kecil</a:t>
            </a:r>
            <a:r>
              <a:rPr lang="en-US" dirty="0" smtClean="0">
                <a:latin typeface="Comic Sans MS" pitchFamily="66" charset="0"/>
              </a:rPr>
              <a:t> software </a:t>
            </a: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dalam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perusahaan</a:t>
            </a:r>
            <a:endParaRPr lang="en-US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b="1" dirty="0" err="1" smtClean="0">
                <a:solidFill>
                  <a:srgbClr val="FFC000"/>
                </a:solidFill>
                <a:latin typeface="Comic Sans MS" pitchFamily="66" charset="0"/>
              </a:rPr>
              <a:t>Tahap</a:t>
            </a:r>
            <a:r>
              <a:rPr lang="en-US" b="1" dirty="0" smtClean="0">
                <a:solidFill>
                  <a:srgbClr val="FFC000"/>
                </a:solidFill>
                <a:latin typeface="Comic Sans MS" pitchFamily="66" charset="0"/>
              </a:rPr>
              <a:t> Integrate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Mengintegrasikan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aplikasi</a:t>
            </a:r>
            <a:r>
              <a:rPr lang="en-US" dirty="0" smtClean="0">
                <a:latin typeface="Comic Sans MS" pitchFamily="66" charset="0"/>
              </a:rPr>
              <a:t> e-business </a:t>
            </a:r>
            <a:r>
              <a:rPr lang="en-US" dirty="0" err="1" smtClean="0">
                <a:latin typeface="Comic Sans MS" pitchFamily="66" charset="0"/>
              </a:rPr>
              <a:t>perusahaan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dengan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entiti-entiti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lain </a:t>
            </a: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diluar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perusahaan</a:t>
            </a:r>
            <a:endParaRPr lang="en-US" dirty="0">
              <a:solidFill>
                <a:srgbClr val="00B0F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b="1" dirty="0" err="1" smtClean="0">
                <a:solidFill>
                  <a:srgbClr val="FFC000"/>
                </a:solidFill>
                <a:latin typeface="Comic Sans MS" pitchFamily="66" charset="0"/>
              </a:rPr>
              <a:t>Tahap</a:t>
            </a:r>
            <a:r>
              <a:rPr lang="en-US" b="1" dirty="0" smtClean="0">
                <a:solidFill>
                  <a:srgbClr val="FFC000"/>
                </a:solidFill>
                <a:latin typeface="Comic Sans MS" pitchFamily="66" charset="0"/>
              </a:rPr>
              <a:t> Reinvent</a:t>
            </a:r>
          </a:p>
          <a:p>
            <a:pPr marL="0" indent="0">
              <a:buNone/>
            </a:pPr>
            <a:r>
              <a:rPr lang="en-US" dirty="0" err="1" smtClean="0">
                <a:latin typeface="Comic Sans MS" pitchFamily="66" charset="0"/>
              </a:rPr>
              <a:t>Adanya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perubahan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secara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mendasar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dari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manajemen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perusahaan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terutama</a:t>
            </a:r>
            <a:r>
              <a:rPr lang="en-US" dirty="0" smtClean="0">
                <a:latin typeface="Comic Sans MS" pitchFamily="66" charset="0"/>
              </a:rPr>
              <a:t> yang </a:t>
            </a:r>
            <a:r>
              <a:rPr lang="en-US" dirty="0" err="1" smtClean="0">
                <a:latin typeface="Comic Sans MS" pitchFamily="66" charset="0"/>
              </a:rPr>
              <a:t>berkaitan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cara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melihat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bisnis</a:t>
            </a:r>
            <a:r>
              <a:rPr lang="en-US" dirty="0" smtClean="0">
                <a:latin typeface="Comic Sans MS" pitchFamily="66" charset="0"/>
              </a:rPr>
              <a:t> yang </a:t>
            </a:r>
            <a:r>
              <a:rPr lang="en-US" dirty="0" err="1" smtClean="0">
                <a:latin typeface="Comic Sans MS" pitchFamily="66" charset="0"/>
              </a:rPr>
              <a:t>ada</a:t>
            </a:r>
            <a:r>
              <a:rPr lang="en-US" dirty="0" smtClean="0">
                <a:latin typeface="Comic Sans MS" pitchFamily="66" charset="0"/>
              </a:rPr>
              <a:t>	</a:t>
            </a:r>
          </a:p>
          <a:p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83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533400"/>
          <a:ext cx="8229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527302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4616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533400"/>
          <a:ext cx="8229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89434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0951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533400"/>
          <a:ext cx="8229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89398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10250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533400"/>
          <a:ext cx="8229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/>
            <a:r>
              <a:rPr lang="id-ID" sz="1800" b="1" dirty="0" smtClean="0">
                <a:solidFill>
                  <a:srgbClr val="FF0000"/>
                </a:solidFill>
              </a:rPr>
              <a:t>Meminta dukungan dari eksekutif</a:t>
            </a:r>
            <a:r>
              <a:rPr lang="id-ID" sz="1800" dirty="0" smtClean="0"/>
              <a:t>. Pengembangan e-bisnis itu proyek bisnis bukan pekerjaan teknis, jadi harus dapat dukungan dari pihak yang mengerti bisnis: para eksekutif.</a:t>
            </a:r>
            <a:endParaRPr lang="id-ID" sz="1800" dirty="0"/>
          </a:p>
          <a:p>
            <a:pPr lvl="0" rtl="0"/>
            <a:r>
              <a:rPr lang="id-ID" sz="1800" b="1" dirty="0" smtClean="0">
                <a:solidFill>
                  <a:srgbClr val="FF0000"/>
                </a:solidFill>
              </a:rPr>
              <a:t>Membuang paradigma lama</a:t>
            </a:r>
            <a:r>
              <a:rPr lang="id-ID" sz="1800" dirty="0" smtClean="0">
                <a:solidFill>
                  <a:srgbClr val="FF0000"/>
                </a:solidFill>
              </a:rPr>
              <a:t> </a:t>
            </a:r>
            <a:r>
              <a:rPr lang="id-ID" sz="1800" dirty="0" smtClean="0"/>
              <a:t>tentang bagaimana bisnis beroperasi dan menggunakan cara baru yang radikal untuk menjalankan bisnis.</a:t>
            </a:r>
            <a:endParaRPr lang="id-ID" sz="1800" dirty="0"/>
          </a:p>
          <a:p>
            <a:pPr lvl="0" rtl="0"/>
            <a:r>
              <a:rPr lang="id-ID" sz="1800" b="1" dirty="0" smtClean="0">
                <a:solidFill>
                  <a:srgbClr val="FF0000"/>
                </a:solidFill>
              </a:rPr>
              <a:t>Mengetahui pasar perusahaan</a:t>
            </a:r>
            <a:r>
              <a:rPr lang="id-ID" sz="1800" dirty="0" smtClean="0"/>
              <a:t>. Identitas dagang, pelanggan, peta persaingan, dan rantai pasok perusahaan harus dianalisa.</a:t>
            </a:r>
            <a:endParaRPr lang="id-ID" sz="1800" dirty="0"/>
          </a:p>
          <a:p>
            <a:pPr lvl="0" rtl="0"/>
            <a:r>
              <a:rPr lang="id-ID" sz="1800" b="1" dirty="0" smtClean="0">
                <a:solidFill>
                  <a:srgbClr val="FF0000"/>
                </a:solidFill>
              </a:rPr>
              <a:t>Menentukan visi</a:t>
            </a:r>
            <a:r>
              <a:rPr lang="id-ID" sz="1800" dirty="0" smtClean="0"/>
              <a:t>. Perusahaan harus punya visi berisi apa yang akan dilakukan oleh perusahaan</a:t>
            </a:r>
            <a:endParaRPr lang="id-ID" sz="1800" dirty="0"/>
          </a:p>
          <a:p>
            <a:pPr lvl="0" rtl="0"/>
            <a:r>
              <a:rPr lang="id-ID" sz="1800" b="1" dirty="0" smtClean="0">
                <a:solidFill>
                  <a:srgbClr val="FF0000"/>
                </a:solidFill>
              </a:rPr>
              <a:t>Mendefinisikan strategi</a:t>
            </a:r>
            <a:r>
              <a:rPr lang="id-ID" sz="1800" dirty="0" smtClean="0"/>
              <a:t>. Berisi cara tentang bagaimana perusahaan akan mencapai visinya.</a:t>
            </a:r>
            <a:endParaRPr lang="id-ID" sz="1800" dirty="0"/>
          </a:p>
          <a:p>
            <a:pPr lvl="0" rtl="0"/>
            <a:r>
              <a:rPr lang="id-ID" sz="1800" b="1" dirty="0" smtClean="0">
                <a:solidFill>
                  <a:srgbClr val="FF0000"/>
                </a:solidFill>
              </a:rPr>
              <a:t>Merealisasikan</a:t>
            </a:r>
            <a:r>
              <a:rPr lang="id-ID" sz="1800" dirty="0" smtClean="0"/>
              <a:t>. Menerapkan e-bisnis.</a:t>
            </a:r>
            <a:endParaRPr lang="id-ID" sz="1800" dirty="0"/>
          </a:p>
          <a:p>
            <a:pPr lvl="0" rtl="0"/>
            <a:r>
              <a:rPr lang="id-ID" sz="1800" b="1" dirty="0" smtClean="0">
                <a:solidFill>
                  <a:srgbClr val="FF0000"/>
                </a:solidFill>
              </a:rPr>
              <a:t>Refresh secara periodik</a:t>
            </a:r>
            <a:r>
              <a:rPr lang="id-ID" sz="1800" dirty="0" smtClean="0"/>
              <a:t>. Perusahaan perlu merevisi periodik e-bisnisnya karena kecepatan dan inovasi adalah kunci sukses di dunia e-bisnis.</a:t>
            </a:r>
            <a:endParaRPr lang="id-ID" sz="1800" dirty="0"/>
          </a:p>
        </p:txBody>
      </p:sp>
    </p:spTree>
    <p:extLst>
      <p:ext uri="{BB962C8B-B14F-4D97-AF65-F5344CB8AC3E}">
        <p14:creationId xmlns:p14="http://schemas.microsoft.com/office/powerpoint/2010/main" val="18869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533400"/>
          <a:ext cx="8229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id-ID" b="1" dirty="0">
                <a:solidFill>
                  <a:srgbClr val="FF0000"/>
                </a:solidFill>
              </a:rPr>
              <a:t>Visi yang tepat</a:t>
            </a:r>
            <a:r>
              <a:rPr lang="id-ID" dirty="0"/>
              <a:t>. Visi memberikan arahan kepada setiap orang dalam suatu organisasi kemana harus pergi</a:t>
            </a:r>
          </a:p>
          <a:p>
            <a:pPr lvl="0"/>
            <a:r>
              <a:rPr lang="id-ID" b="1" dirty="0">
                <a:solidFill>
                  <a:srgbClr val="FF0000"/>
                </a:solidFill>
              </a:rPr>
              <a:t>Pemimpin yang memahami e-bisnis</a:t>
            </a:r>
            <a:r>
              <a:rPr lang="id-ID" dirty="0"/>
              <a:t>. Pemimpin yang energik, dan bergairah terhadap transformasi perusahaan menuju e-bisnis yang akan membuat visi menjadi </a:t>
            </a:r>
            <a:r>
              <a:rPr lang="id-ID" dirty="0" smtClean="0"/>
              <a:t>kenyataan</a:t>
            </a:r>
            <a:endParaRPr lang="id-ID" dirty="0"/>
          </a:p>
          <a:p>
            <a:pPr lvl="0"/>
            <a:r>
              <a:rPr lang="id-ID" b="1" dirty="0">
                <a:solidFill>
                  <a:srgbClr val="FF0000"/>
                </a:solidFill>
              </a:rPr>
              <a:t>Penciptaan budaya perusahaan</a:t>
            </a:r>
            <a:r>
              <a:rPr lang="id-ID" dirty="0">
                <a:solidFill>
                  <a:srgbClr val="FF0000"/>
                </a:solidFill>
              </a:rPr>
              <a:t> </a:t>
            </a:r>
            <a:r>
              <a:rPr lang="id-ID" dirty="0"/>
              <a:t>yang melibatkan semua karyawan terlibat dalam setiap proses pengambilan </a:t>
            </a:r>
            <a:r>
              <a:rPr lang="id-ID" dirty="0" smtClean="0"/>
              <a:t>keputusan</a:t>
            </a:r>
            <a:endParaRPr lang="id-ID" dirty="0"/>
          </a:p>
          <a:p>
            <a:pPr lvl="0"/>
            <a:r>
              <a:rPr lang="id-ID" b="1" dirty="0">
                <a:solidFill>
                  <a:srgbClr val="FF0000"/>
                </a:solidFill>
              </a:rPr>
              <a:t>Membuat rencana untuk mencapai e-transformation (perubahan menuju e-bisnis)</a:t>
            </a:r>
            <a:r>
              <a:rPr lang="id-ID" b="1" dirty="0"/>
              <a:t>. </a:t>
            </a:r>
            <a:r>
              <a:rPr lang="id-ID" dirty="0"/>
              <a:t>Rencana harus terdokumentasi dan meliputi berbagai </a:t>
            </a:r>
            <a:r>
              <a:rPr lang="id-ID" i="1" dirty="0"/>
              <a:t>milestone</a:t>
            </a:r>
            <a:r>
              <a:rPr lang="id-ID" dirty="0"/>
              <a:t> (tahapan pencapaian) dan </a:t>
            </a:r>
            <a:r>
              <a:rPr lang="id-ID" dirty="0" smtClean="0"/>
              <a:t>metric (ukuran)</a:t>
            </a:r>
            <a:endParaRPr lang="id-ID" dirty="0"/>
          </a:p>
          <a:p>
            <a:pPr lvl="0"/>
            <a:r>
              <a:rPr lang="id-ID" b="1" dirty="0">
                <a:solidFill>
                  <a:srgbClr val="FF0000"/>
                </a:solidFill>
              </a:rPr>
              <a:t>Mengimplementasikan strategi komunikasi yang kuat </a:t>
            </a:r>
            <a:r>
              <a:rPr lang="id-ID" b="1" dirty="0" smtClean="0">
                <a:solidFill>
                  <a:srgbClr val="FF0000"/>
                </a:solidFill>
              </a:rPr>
              <a:t>dalam </a:t>
            </a:r>
            <a:r>
              <a:rPr lang="id-ID" b="1" dirty="0">
                <a:solidFill>
                  <a:srgbClr val="FF0000"/>
                </a:solidFill>
              </a:rPr>
              <a:t>perusahaan</a:t>
            </a:r>
            <a:r>
              <a:rPr lang="id-ID" dirty="0"/>
              <a:t>. Komunikasi yang baik dalam perusahaan menyediakan umpan balik yang </a:t>
            </a:r>
            <a:r>
              <a:rPr lang="id-ID" dirty="0" smtClean="0"/>
              <a:t>diperlukan</a:t>
            </a:r>
            <a:endParaRPr lang="id-ID" dirty="0"/>
          </a:p>
          <a:p>
            <a:pPr lvl="0"/>
            <a:r>
              <a:rPr lang="id-ID" b="1" dirty="0">
                <a:solidFill>
                  <a:srgbClr val="FF0000"/>
                </a:solidFill>
              </a:rPr>
              <a:t>Kemampuan menciptakan solusi e-bisnis yang </a:t>
            </a:r>
            <a:r>
              <a:rPr lang="id-ID" b="1" dirty="0" smtClean="0">
                <a:solidFill>
                  <a:srgbClr val="FF0000"/>
                </a:solidFill>
              </a:rPr>
              <a:t>lentur</a:t>
            </a:r>
            <a:r>
              <a:rPr lang="id-ID" dirty="0" smtClean="0"/>
              <a:t>. </a:t>
            </a:r>
            <a:r>
              <a:rPr lang="id-ID" dirty="0"/>
              <a:t>Solusi yang lentur membuat perusahaan dapat tumbuh di masa depan </a:t>
            </a:r>
            <a:r>
              <a:rPr lang="id-ID" dirty="0" smtClean="0"/>
              <a:t>dan dapat </a:t>
            </a:r>
            <a:r>
              <a:rPr lang="id-ID" dirty="0"/>
              <a:t>membuat personalisasi untuk pelanggan dan pemasok yang beragam.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7830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47664" y="188640"/>
          <a:ext cx="6336704" cy="850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91" t="17540" r="11800" b="15417"/>
          <a:stretch/>
        </p:blipFill>
        <p:spPr bwMode="auto">
          <a:xfrm>
            <a:off x="467544" y="1124744"/>
            <a:ext cx="8208912" cy="5446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595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INDIKATOR PENCAPAIAN PEMBELAJARAN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id-ID" altLang="en-US" sz="2800" dirty="0"/>
              <a:t>Mahasiswa dapat</a:t>
            </a:r>
            <a:r>
              <a:rPr lang="en-US" altLang="en-US" sz="2800" dirty="0"/>
              <a:t> </a:t>
            </a:r>
            <a:r>
              <a:rPr lang="id-ID" altLang="en-US" sz="2800" dirty="0"/>
              <a:t>memahami dan menjelaskan :</a:t>
            </a:r>
            <a:endParaRPr lang="en-US" altLang="en-US" sz="2800" dirty="0"/>
          </a:p>
          <a:p>
            <a:pPr marL="800100" lvl="1" indent="-342900"/>
            <a:r>
              <a:rPr lang="id-ID" altLang="en-US" sz="2800" dirty="0"/>
              <a:t>Apa yang dimaksud dengan proses bisnis dan kaitannya dengan sistem informasi</a:t>
            </a:r>
            <a:endParaRPr lang="en-US" altLang="en-US" sz="2800" dirty="0"/>
          </a:p>
          <a:p>
            <a:pPr marL="800100" lvl="1" indent="-342900"/>
            <a:r>
              <a:rPr lang="id-ID" altLang="en-US" sz="2800" dirty="0"/>
              <a:t>Proses pelayanan sistem terhadap kelompok yang berbeda dalam suatu organisasi bisnis</a:t>
            </a:r>
            <a:endParaRPr lang="en-US" altLang="en-US" sz="2800" dirty="0"/>
          </a:p>
          <a:p>
            <a:pPr marL="800100" lvl="1" indent="-342900"/>
            <a:r>
              <a:rPr lang="id-ID" altLang="en-US" sz="2800" dirty="0"/>
              <a:t>Hubungan sistem dengan perusahaan untuk meningkatkan kinerja organisasi</a:t>
            </a:r>
            <a:endParaRPr lang="en-US" alt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3401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Model </a:t>
            </a:r>
            <a:r>
              <a:rPr lang="en-US" sz="3600" dirty="0" err="1" smtClean="0">
                <a:latin typeface="Comic Sans MS" pitchFamily="66" charset="0"/>
              </a:rPr>
              <a:t>Arsitektur</a:t>
            </a:r>
            <a:r>
              <a:rPr lang="en-US" sz="3600" dirty="0" smtClean="0">
                <a:latin typeface="Comic Sans MS" pitchFamily="66" charset="0"/>
              </a:rPr>
              <a:t> E-business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b="1" dirty="0" smtClean="0">
                <a:solidFill>
                  <a:srgbClr val="00B0F0"/>
                </a:solidFill>
                <a:latin typeface="Comic Sans MS" pitchFamily="66" charset="0"/>
              </a:rPr>
              <a:t>Model Sequential</a:t>
            </a:r>
          </a:p>
          <a:p>
            <a:pPr marL="0" indent="0">
              <a:buNone/>
            </a:pPr>
            <a:r>
              <a:rPr lang="en-US" sz="2200" dirty="0" smtClean="0">
                <a:latin typeface="Comic Sans MS" pitchFamily="66" charset="0"/>
              </a:rPr>
              <a:t>Model </a:t>
            </a:r>
            <a:r>
              <a:rPr lang="en-US" sz="2200" dirty="0" err="1" smtClean="0">
                <a:latin typeface="Comic Sans MS" pitchFamily="66" charset="0"/>
              </a:rPr>
              <a:t>arsitektur</a:t>
            </a:r>
            <a:r>
              <a:rPr lang="en-US" sz="2200" dirty="0" smtClean="0">
                <a:latin typeface="Comic Sans MS" pitchFamily="66" charset="0"/>
              </a:rPr>
              <a:t> yang </a:t>
            </a:r>
            <a:r>
              <a:rPr lang="en-US" sz="2200" dirty="0" err="1" smtClean="0">
                <a:latin typeface="Comic Sans MS" pitchFamily="66" charset="0"/>
              </a:rPr>
              <a:t>mengembangkan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aplikasi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berdasarkan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fungsi-fungsi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yang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ada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dalam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perusahaan</a:t>
            </a:r>
            <a:r>
              <a:rPr lang="en-US" sz="2200" dirty="0" smtClean="0">
                <a:latin typeface="Comic Sans MS" pitchFamily="66" charset="0"/>
              </a:rPr>
              <a:t>. </a:t>
            </a:r>
            <a:r>
              <a:rPr lang="en-US" sz="2200" dirty="0" err="1" smtClean="0">
                <a:latin typeface="Comic Sans MS" pitchFamily="66" charset="0"/>
              </a:rPr>
              <a:t>Untuk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mengintegrasikan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fungsi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fungsi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tersebut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diperlukan</a:t>
            </a:r>
            <a:r>
              <a:rPr lang="en-US" sz="2200" dirty="0" smtClean="0">
                <a:latin typeface="Comic Sans MS" pitchFamily="66" charset="0"/>
              </a:rPr>
              <a:t> interface agar output </a:t>
            </a:r>
            <a:r>
              <a:rPr lang="en-US" sz="2200" dirty="0" err="1" smtClean="0">
                <a:latin typeface="Comic Sans MS" pitchFamily="66" charset="0"/>
              </a:rPr>
              <a:t>dari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aplikasi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dapat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dibaca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oleh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aplikasi</a:t>
            </a:r>
            <a:r>
              <a:rPr lang="en-US" sz="2200" dirty="0" smtClean="0">
                <a:latin typeface="Comic Sans MS" pitchFamily="66" charset="0"/>
              </a:rPr>
              <a:t> lain</a:t>
            </a:r>
          </a:p>
          <a:p>
            <a:endParaRPr lang="en-US" sz="2200" dirty="0" smtClean="0">
              <a:latin typeface="Comic Sans MS" pitchFamily="66" charset="0"/>
            </a:endParaRPr>
          </a:p>
          <a:p>
            <a:r>
              <a:rPr lang="en-US" sz="2200" b="1" dirty="0" smtClean="0">
                <a:solidFill>
                  <a:srgbClr val="00B0F0"/>
                </a:solidFill>
                <a:latin typeface="Comic Sans MS" pitchFamily="66" charset="0"/>
              </a:rPr>
              <a:t>Model Synchronous</a:t>
            </a:r>
          </a:p>
          <a:p>
            <a:pPr marL="0" indent="0">
              <a:buNone/>
            </a:pPr>
            <a:r>
              <a:rPr lang="en-US" sz="2200" dirty="0" err="1" smtClean="0">
                <a:latin typeface="Comic Sans MS" pitchFamily="66" charset="0"/>
              </a:rPr>
              <a:t>Aplikasi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besar</a:t>
            </a:r>
            <a:r>
              <a:rPr lang="en-US" sz="2200" dirty="0" smtClean="0">
                <a:latin typeface="Comic Sans MS" pitchFamily="66" charset="0"/>
              </a:rPr>
              <a:t> yang </a:t>
            </a:r>
            <a:r>
              <a:rPr lang="en-US" sz="2200" dirty="0" err="1" smtClean="0">
                <a:latin typeface="Comic Sans MS" pitchFamily="66" charset="0"/>
              </a:rPr>
              <a:t>akan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mensikronisasi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mekanisme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IPO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masing-masing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unit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dengan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cara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memusatkan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data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dan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proses </a:t>
            </a:r>
            <a:r>
              <a:rPr lang="en-US" sz="2200" dirty="0" err="1" smtClean="0">
                <a:latin typeface="Comic Sans MS" pitchFamily="66" charset="0"/>
              </a:rPr>
              <a:t>pada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sebuat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titik</a:t>
            </a:r>
            <a:r>
              <a:rPr lang="en-US" sz="2200" dirty="0" smtClean="0">
                <a:latin typeface="Comic Sans MS" pitchFamily="66" charset="0"/>
              </a:rPr>
              <a:t>. </a:t>
            </a:r>
            <a:r>
              <a:rPr lang="en-US" sz="2200" dirty="0" err="1" smtClean="0">
                <a:latin typeface="Comic Sans MS" pitchFamily="66" charset="0"/>
              </a:rPr>
              <a:t>Contoh</a:t>
            </a:r>
            <a:r>
              <a:rPr lang="en-US" sz="2200" dirty="0" smtClean="0">
                <a:latin typeface="Comic Sans MS" pitchFamily="66" charset="0"/>
              </a:rPr>
              <a:t>: </a:t>
            </a:r>
            <a:r>
              <a:rPr lang="en-US" sz="2200" dirty="0" err="1" smtClean="0">
                <a:latin typeface="Comic Sans MS" pitchFamily="66" charset="0"/>
              </a:rPr>
              <a:t>Aplikasi</a:t>
            </a:r>
            <a:r>
              <a:rPr lang="en-US" sz="2200" dirty="0" smtClean="0">
                <a:latin typeface="Comic Sans MS" pitchFamily="66" charset="0"/>
              </a:rPr>
              <a:t> ERP(Enterprise Resource Planning) </a:t>
            </a:r>
          </a:p>
          <a:p>
            <a:endParaRPr lang="en-US" sz="2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03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415017"/>
              </p:ext>
            </p:extLst>
          </p:nvPr>
        </p:nvGraphicFramePr>
        <p:xfrm>
          <a:off x="1371600" y="990600"/>
          <a:ext cx="6264275" cy="453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Visio" r:id="rId3" imgW="6218999" imgH="4638202" progId="Visio.Drawing.11">
                  <p:embed/>
                </p:oleObj>
              </mc:Choice>
              <mc:Fallback>
                <p:oleObj name="Visio" r:id="rId3" imgW="6218999" imgH="463820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990600"/>
                        <a:ext cx="6264275" cy="453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615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Comic Sans MS" pitchFamily="66" charset="0"/>
              </a:rPr>
              <a:t>Aplikasi</a:t>
            </a:r>
            <a:r>
              <a:rPr lang="en-US" sz="3600" dirty="0" smtClean="0">
                <a:latin typeface="Comic Sans MS" pitchFamily="66" charset="0"/>
              </a:rPr>
              <a:t> E-business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082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Internal Business System</a:t>
            </a:r>
            <a:r>
              <a:rPr lang="en-US" dirty="0" smtClean="0">
                <a:latin typeface="Comic Sans MS" pitchFamily="66" charset="0"/>
              </a:rPr>
              <a:t>:</a:t>
            </a:r>
          </a:p>
          <a:p>
            <a:r>
              <a:rPr lang="en-US" dirty="0" smtClean="0">
                <a:latin typeface="Comic Sans MS" pitchFamily="66" charset="0"/>
              </a:rPr>
              <a:t>CRM (Customer Relationship Management)</a:t>
            </a:r>
            <a:r>
              <a:rPr lang="en-US" dirty="0" smtClean="0">
                <a:latin typeface="Comic Sans MS" pitchFamily="66" charset="0"/>
                <a:sym typeface="Wingdings" panose="05000000000000000000" pitchFamily="2" charset="2"/>
              </a:rPr>
              <a:t></a:t>
            </a:r>
            <a:r>
              <a:rPr lang="en-US" dirty="0" smtClean="0">
                <a:latin typeface="Comic Sans MS" pitchFamily="66" charset="0"/>
              </a:rPr>
              <a:t> 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memadukan</a:t>
            </a:r>
            <a:r>
              <a:rPr lang="en-US" dirty="0"/>
              <a:t> proses,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prospek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, </a:t>
            </a:r>
            <a:r>
              <a:rPr lang="en-US" dirty="0" err="1"/>
              <a:t>mengkonfersi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, </a:t>
            </a:r>
            <a:r>
              <a:rPr lang="en-US" dirty="0" err="1"/>
              <a:t>pelanggan</a:t>
            </a:r>
            <a:r>
              <a:rPr lang="en-US" dirty="0"/>
              <a:t> yang </a:t>
            </a:r>
            <a:r>
              <a:rPr lang="en-US" dirty="0" err="1"/>
              <a:t>puas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loyal.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ERP (Enterprise Resource Planning)</a:t>
            </a:r>
            <a:r>
              <a:rPr lang="en-US" dirty="0" smtClean="0">
                <a:latin typeface="Comic Sans MS" pitchFamily="66" charset="0"/>
                <a:sym typeface="Wingdings" panose="05000000000000000000" pitchFamily="2" charset="2"/>
              </a:rPr>
              <a:t></a:t>
            </a:r>
            <a:r>
              <a:rPr lang="en-US" dirty="0"/>
              <a:t>proses </a:t>
            </a:r>
            <a:r>
              <a:rPr lang="en-US" dirty="0" err="1"/>
              <a:t>konsolidasi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pengorganisasian</a:t>
            </a:r>
            <a:r>
              <a:rPr lang="en-US" dirty="0"/>
              <a:t> data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terintegrasi</a:t>
            </a:r>
            <a:r>
              <a:rPr lang="en-US" dirty="0"/>
              <a:t>. Software ERP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mengotomatiskan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,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, </a:t>
            </a:r>
            <a:r>
              <a:rPr lang="en-US" dirty="0" err="1"/>
              <a:t>akuntansi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r>
              <a:rPr lang="en-US" dirty="0" smtClean="0">
                <a:latin typeface="Comic Sans MS" pitchFamily="66" charset="0"/>
              </a:rPr>
              <a:t>DMS (Distribution Management System) </a:t>
            </a:r>
            <a:r>
              <a:rPr lang="en-US" dirty="0" smtClean="0">
                <a:latin typeface="Comic Sans MS" pitchFamily="66" charset="0"/>
                <a:sym typeface="Wingdings" panose="05000000000000000000" pitchFamily="2" charset="2"/>
              </a:rPr>
              <a:t>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 </a:t>
            </a:r>
            <a:r>
              <a:rPr lang="en-US" dirty="0" err="1"/>
              <a:t>seputar</a:t>
            </a:r>
            <a:r>
              <a:rPr lang="en-US" dirty="0"/>
              <a:t> order </a:t>
            </a:r>
            <a:r>
              <a:rPr lang="en-US" dirty="0" err="1"/>
              <a:t>penjualan</a:t>
            </a:r>
            <a:r>
              <a:rPr lang="en-US" dirty="0"/>
              <a:t>, </a:t>
            </a:r>
            <a:r>
              <a:rPr lang="en-US" dirty="0" err="1"/>
              <a:t>pembelian</a:t>
            </a:r>
            <a:r>
              <a:rPr lang="en-US" dirty="0"/>
              <a:t>,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 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. </a:t>
            </a:r>
            <a:r>
              <a:rPr lang="en-US" dirty="0"/>
              <a:t>Dan yang </a:t>
            </a:r>
            <a:r>
              <a:rPr lang="en-US" dirty="0" err="1"/>
              <a:t>terpenting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DMS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mempermudah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HRM H</a:t>
            </a:r>
            <a:r>
              <a:rPr lang="en-US" i="1" dirty="0" smtClean="0"/>
              <a:t>uman </a:t>
            </a:r>
            <a:r>
              <a:rPr lang="en-US" i="1" dirty="0"/>
              <a:t>Resources Management 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(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)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diciptakan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memaksimalkan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.</a:t>
            </a:r>
            <a:endParaRPr lang="en-US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13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mic Sans MS" pitchFamily="66" charset="0"/>
              </a:rPr>
              <a:t>Aplikasi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E-business </a:t>
            </a:r>
            <a:r>
              <a:rPr lang="en-US" dirty="0" err="1" smtClean="0">
                <a:latin typeface="Comic Sans MS" pitchFamily="66" charset="0"/>
              </a:rPr>
              <a:t>lanjutan</a:t>
            </a:r>
            <a:r>
              <a:rPr lang="en-US" dirty="0" smtClean="0">
                <a:latin typeface="Comic Sans MS" pitchFamily="66" charset="0"/>
              </a:rPr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92D050"/>
                </a:solidFill>
                <a:latin typeface="Comic Sans MS" pitchFamily="66" charset="0"/>
              </a:rPr>
              <a:t>Enterprise Communication and Collaboration</a:t>
            </a:r>
            <a:r>
              <a:rPr lang="en-US" dirty="0">
                <a:latin typeface="Comic Sans MS" pitchFamily="66" charset="0"/>
              </a:rPr>
              <a:t>:</a:t>
            </a:r>
          </a:p>
          <a:p>
            <a:r>
              <a:rPr lang="en-US" dirty="0" smtClean="0">
                <a:latin typeface="Comic Sans MS" pitchFamily="66" charset="0"/>
              </a:rPr>
              <a:t>VoIP </a:t>
            </a:r>
            <a:r>
              <a:rPr lang="en-US" dirty="0"/>
              <a:t> Voice over Internet Protocol. VoIP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IP Telephony, Internet Telephony, </a:t>
            </a:r>
            <a:r>
              <a:rPr lang="en-US" dirty="0" err="1"/>
              <a:t>atau</a:t>
            </a:r>
            <a:r>
              <a:rPr lang="en-US" dirty="0"/>
              <a:t> Digital Phone. VoIP </a:t>
            </a:r>
            <a:r>
              <a:rPr lang="en-US" dirty="0" err="1"/>
              <a:t>menukar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data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ditransfer</a:t>
            </a:r>
            <a:r>
              <a:rPr lang="en-US" dirty="0"/>
              <a:t> via </a:t>
            </a:r>
            <a:r>
              <a:rPr lang="en-US" dirty="0" err="1"/>
              <a:t>jaringan</a:t>
            </a:r>
            <a:r>
              <a:rPr lang="en-US" dirty="0"/>
              <a:t> internet </a:t>
            </a:r>
            <a:r>
              <a:rPr lang="en-US" dirty="0" err="1"/>
              <a:t>atau</a:t>
            </a:r>
            <a:r>
              <a:rPr lang="en-US" dirty="0"/>
              <a:t> Internet Protocol (IP).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sambungan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simpel</a:t>
            </a:r>
            <a:r>
              <a:rPr lang="en-US" dirty="0"/>
              <a:t>, </a:t>
            </a:r>
            <a:r>
              <a:rPr lang="en-US" dirty="0" err="1"/>
              <a:t>murah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</a:t>
            </a:r>
            <a:endParaRPr lang="en-US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CMS </a:t>
            </a:r>
            <a:r>
              <a:rPr lang="en-US" dirty="0"/>
              <a:t>Content Management System (CMS)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, </a:t>
            </a:r>
            <a:r>
              <a:rPr lang="en-US" dirty="0" err="1"/>
              <a:t>mengubah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mempublikasikan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web. CMS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berkolaborasi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web.</a:t>
            </a:r>
            <a:endParaRPr lang="en-US" dirty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E-mail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mengirim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format digital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internet.</a:t>
            </a:r>
            <a:endParaRPr lang="en-US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Voice </a:t>
            </a:r>
            <a:r>
              <a:rPr lang="en-US" dirty="0" smtClean="0">
                <a:latin typeface="Comic Sans MS" pitchFamily="66" charset="0"/>
              </a:rPr>
              <a:t>mail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bertukar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memproses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,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 </a:t>
            </a:r>
            <a:r>
              <a:rPr lang="en-US" dirty="0" err="1"/>
              <a:t>biasa</a:t>
            </a:r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9249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mic Sans MS" pitchFamily="66" charset="0"/>
              </a:rPr>
              <a:t>Aplikasi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E-business </a:t>
            </a:r>
            <a:r>
              <a:rPr lang="en-US" dirty="0" err="1" smtClean="0">
                <a:latin typeface="Comic Sans MS" pitchFamily="66" charset="0"/>
              </a:rPr>
              <a:t>Lanjutan</a:t>
            </a:r>
            <a:r>
              <a:rPr lang="en-US" dirty="0" smtClean="0">
                <a:latin typeface="Comic Sans MS" pitchFamily="66" charset="0"/>
              </a:rPr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92D050"/>
                </a:solidFill>
                <a:latin typeface="Comic Sans MS" pitchFamily="66" charset="0"/>
              </a:rPr>
              <a:t>Electronic commerce:</a:t>
            </a:r>
          </a:p>
          <a:p>
            <a:r>
              <a:rPr lang="en-US" dirty="0">
                <a:latin typeface="Comic Sans MS" pitchFamily="66" charset="0"/>
              </a:rPr>
              <a:t>Internet </a:t>
            </a:r>
            <a:r>
              <a:rPr lang="en-US" dirty="0" smtClean="0">
                <a:latin typeface="Comic Sans MS" pitchFamily="66" charset="0"/>
              </a:rPr>
              <a:t>shop </a:t>
            </a:r>
            <a:r>
              <a:rPr lang="en-US" dirty="0" err="1" smtClean="0">
                <a:latin typeface="+mj-lt"/>
              </a:rPr>
              <a:t>toko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yang </a:t>
            </a:r>
            <a:r>
              <a:rPr lang="en-US" dirty="0" err="1">
                <a:latin typeface="+mj-lt"/>
              </a:rPr>
              <a:t>semua</a:t>
            </a:r>
            <a:r>
              <a:rPr lang="en-US" dirty="0">
                <a:latin typeface="+mj-lt"/>
              </a:rPr>
              <a:t> proses </a:t>
            </a:r>
            <a:r>
              <a:rPr lang="en-US" dirty="0" err="1">
                <a:latin typeface="+mj-lt"/>
              </a:rPr>
              <a:t>transaksinya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dilakukan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secara</a:t>
            </a:r>
            <a:r>
              <a:rPr lang="en-US" dirty="0">
                <a:latin typeface="+mj-lt"/>
              </a:rPr>
              <a:t> digital</a:t>
            </a:r>
            <a:r>
              <a:rPr lang="en-US" dirty="0"/>
              <a:t> 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perantara</a:t>
            </a:r>
            <a:r>
              <a:rPr lang="en-US" dirty="0"/>
              <a:t> </a:t>
            </a:r>
            <a:r>
              <a:rPr lang="en-US" i="1" dirty="0"/>
              <a:t>device</a:t>
            </a:r>
            <a:r>
              <a:rPr lang="en-US" dirty="0"/>
              <a:t> 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penjual</a:t>
            </a:r>
            <a:r>
              <a:rPr lang="en-US" dirty="0"/>
              <a:t>.</a:t>
            </a:r>
            <a:endParaRPr lang="en-US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Online </a:t>
            </a:r>
            <a:r>
              <a:rPr lang="en-US" dirty="0" smtClean="0">
                <a:latin typeface="Comic Sans MS" pitchFamily="66" charset="0"/>
              </a:rPr>
              <a:t>marketing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online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media internet. </a:t>
            </a:r>
          </a:p>
        </p:txBody>
      </p:sp>
    </p:spTree>
    <p:extLst>
      <p:ext uri="{BB962C8B-B14F-4D97-AF65-F5344CB8AC3E}">
        <p14:creationId xmlns:p14="http://schemas.microsoft.com/office/powerpoint/2010/main" val="9373858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Comic Sans MS" pitchFamily="66" charset="0"/>
                <a:cs typeface="Arabic Typesetting" pitchFamily="66" charset="-78"/>
              </a:rPr>
              <a:t>Hambatan</a:t>
            </a:r>
            <a:r>
              <a:rPr lang="en-US" sz="3600" dirty="0" smtClean="0">
                <a:latin typeface="Comic Sans MS" pitchFamily="66" charset="0"/>
                <a:cs typeface="Arabic Typesetting" pitchFamily="66" charset="-78"/>
              </a:rPr>
              <a:t> E-business di Indonesia</a:t>
            </a:r>
            <a:endParaRPr lang="en-US" sz="3600" dirty="0">
              <a:latin typeface="Comic Sans MS" pitchFamily="66" charset="0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err="1" smtClean="0">
                <a:latin typeface="Comic Sans MS" pitchFamily="66" charset="0"/>
              </a:rPr>
              <a:t>Belum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terbentuknya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high trust society</a:t>
            </a:r>
          </a:p>
          <a:p>
            <a:r>
              <a:rPr lang="en-US" sz="2200" dirty="0" err="1" smtClean="0">
                <a:latin typeface="Comic Sans MS" pitchFamily="66" charset="0"/>
              </a:rPr>
              <a:t>Pada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umumnya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harga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produk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tidak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dapat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ditawar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lagi</a:t>
            </a:r>
            <a:endParaRPr lang="en-US" sz="2200" dirty="0" smtClean="0">
              <a:latin typeface="Comic Sans MS" pitchFamily="66" charset="0"/>
            </a:endParaRPr>
          </a:p>
          <a:p>
            <a:r>
              <a:rPr lang="en-US" sz="2200" dirty="0" err="1" smtClean="0">
                <a:latin typeface="Comic Sans MS" pitchFamily="66" charset="0"/>
              </a:rPr>
              <a:t>Sarana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prasarana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masih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belum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memadai</a:t>
            </a:r>
            <a:endParaRPr lang="en-US" sz="2200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r>
              <a:rPr lang="en-US" sz="2200" dirty="0" err="1" smtClean="0">
                <a:latin typeface="Comic Sans MS" pitchFamily="66" charset="0"/>
              </a:rPr>
              <a:t>Masih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sangat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sedikit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SDM</a:t>
            </a:r>
            <a:r>
              <a:rPr lang="en-US" sz="2200" dirty="0" smtClean="0">
                <a:latin typeface="Comic Sans MS" pitchFamily="66" charset="0"/>
              </a:rPr>
              <a:t> yang </a:t>
            </a:r>
            <a:r>
              <a:rPr lang="en-US" sz="2200" dirty="0" err="1" smtClean="0">
                <a:latin typeface="Comic Sans MS" pitchFamily="66" charset="0"/>
              </a:rPr>
              <a:t>memahami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dan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menguasai</a:t>
            </a:r>
            <a:r>
              <a:rPr lang="en-US" sz="2200" dirty="0" smtClean="0">
                <a:latin typeface="Comic Sans MS" pitchFamily="66" charset="0"/>
              </a:rPr>
              <a:t>  </a:t>
            </a:r>
            <a:r>
              <a:rPr lang="en-US" sz="2200" dirty="0" err="1" smtClean="0">
                <a:latin typeface="Comic Sans MS" pitchFamily="66" charset="0"/>
              </a:rPr>
              <a:t>konsep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implementasi</a:t>
            </a:r>
            <a:r>
              <a:rPr lang="en-US" sz="2200" dirty="0" smtClean="0">
                <a:latin typeface="Comic Sans MS" pitchFamily="66" charset="0"/>
              </a:rPr>
              <a:t> TI</a:t>
            </a:r>
          </a:p>
          <a:p>
            <a:r>
              <a:rPr lang="en-US" sz="2200" dirty="0" err="1" smtClean="0">
                <a:latin typeface="Comic Sans MS" pitchFamily="66" charset="0"/>
              </a:rPr>
              <a:t>Jasa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pos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masih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membutuhkan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pembenahan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dan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peningkatan</a:t>
            </a:r>
            <a:r>
              <a:rPr lang="en-US" sz="2200" dirty="0" smtClean="0">
                <a:latin typeface="Comic Sans MS" pitchFamily="66" charset="0"/>
              </a:rPr>
              <a:t> </a:t>
            </a:r>
          </a:p>
          <a:p>
            <a:r>
              <a:rPr lang="en-US" sz="2200" dirty="0" err="1" smtClean="0">
                <a:latin typeface="Comic Sans MS" pitchFamily="66" charset="0"/>
              </a:rPr>
              <a:t>Adanya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tindak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kejahatan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kartu</a:t>
            </a:r>
            <a:r>
              <a:rPr lang="en-US" sz="22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  <a:latin typeface="Comic Sans MS" pitchFamily="66" charset="0"/>
              </a:rPr>
              <a:t>kredit</a:t>
            </a:r>
            <a:endParaRPr lang="en-US" sz="2200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endParaRPr lang="en-US" sz="2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97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 err="1" smtClean="0"/>
              <a:t>Sistem</a:t>
            </a:r>
            <a:r>
              <a:rPr lang="en-US" sz="3400" dirty="0" smtClean="0"/>
              <a:t> </a:t>
            </a:r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dirty="0" err="1" smtClean="0"/>
              <a:t>Kolaborasi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Bisnis</a:t>
            </a:r>
            <a:r>
              <a:rPr lang="en-US" sz="3400" dirty="0" smtClean="0"/>
              <a:t> </a:t>
            </a:r>
            <a:r>
              <a:rPr lang="en-US" sz="3400" dirty="0" err="1" smtClean="0"/>
              <a:t>Jejaring</a:t>
            </a:r>
            <a:r>
              <a:rPr lang="en-US" sz="3400" dirty="0" smtClean="0"/>
              <a:t> </a:t>
            </a:r>
            <a:r>
              <a:rPr lang="en-US" sz="3400" dirty="0" err="1" smtClean="0"/>
              <a:t>Sosial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Kolaborasi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bekerja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bersama-sama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dengan</a:t>
            </a:r>
            <a:r>
              <a:rPr lang="en-US" dirty="0" smtClean="0">
                <a:sym typeface="Wingdings" panose="05000000000000000000" pitchFamily="2" charset="2"/>
              </a:rPr>
              <a:t> orang lain </a:t>
            </a:r>
            <a:r>
              <a:rPr lang="en-US" dirty="0" err="1" smtClean="0">
                <a:sym typeface="Wingdings" panose="05000000000000000000" pitchFamily="2" charset="2"/>
              </a:rPr>
              <a:t>untuk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mencapai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tujuan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bersama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jelas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Kolaborasi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fokus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pada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penyelesaian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tugas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ataupun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misi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biasanya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digunakan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pada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organisasi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bisnis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atau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organisasi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lainnya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Karyawan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dapat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berkolaborasi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sym typeface="Wingdings" panose="05000000000000000000" pitchFamily="2" charset="2"/>
              </a:rPr>
              <a:t>kelompok-kelompok</a:t>
            </a:r>
            <a:r>
              <a:rPr lang="en-US" dirty="0" smtClean="0">
                <a:sym typeface="Wingdings" panose="05000000000000000000" pitchFamily="2" charset="2"/>
              </a:rPr>
              <a:t> informal  </a:t>
            </a:r>
            <a:r>
              <a:rPr lang="en-US" dirty="0" err="1" smtClean="0">
                <a:sym typeface="Wingdings" panose="05000000000000000000" pitchFamily="2" charset="2"/>
              </a:rPr>
              <a:t>bukan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merupakan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bagian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resmi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suatu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organisasi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perusahaan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atau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mereka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dapat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dibentuk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menjadi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kelompok-kelompok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resmi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b="1" dirty="0" smtClean="0">
                <a:sym typeface="Wingdings" panose="05000000000000000000" pitchFamily="2" charset="2"/>
              </a:rPr>
              <a:t>Tim)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Tim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memiliki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sebuah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misi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khusus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diberkan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oleh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seseorang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suatu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organisasi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bisnis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7396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Kolaborasi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Jejaring</a:t>
            </a:r>
            <a:r>
              <a:rPr lang="en-US" dirty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Misi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Tim: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Menangkan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permainan</a:t>
            </a:r>
            <a:r>
              <a:rPr lang="en-US" dirty="0" smtClean="0">
                <a:sym typeface="Wingdings" panose="05000000000000000000" pitchFamily="2" charset="2"/>
              </a:rPr>
              <a:t>/</a:t>
            </a:r>
            <a:r>
              <a:rPr lang="en-US" dirty="0" err="1" smtClean="0">
                <a:sym typeface="Wingdings" panose="05000000000000000000" pitchFamily="2" charset="2"/>
              </a:rPr>
              <a:t>persaingan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Tingkatkan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penjualan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secara</a:t>
            </a:r>
            <a:r>
              <a:rPr lang="en-US" dirty="0" smtClean="0">
                <a:sym typeface="Wingdings" panose="05000000000000000000" pitchFamily="2" charset="2"/>
              </a:rPr>
              <a:t> online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Alasan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Kolaborasi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Kerjasama</a:t>
            </a:r>
            <a:r>
              <a:rPr lang="en-US" dirty="0" smtClean="0">
                <a:sym typeface="Wingdings" panose="05000000000000000000" pitchFamily="2" charset="2"/>
              </a:rPr>
              <a:t> Tim: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Mengubah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sifat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pekerjaan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Pertumbuhan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bidang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pekerjaan</a:t>
            </a:r>
            <a:r>
              <a:rPr lang="en-US" dirty="0" smtClean="0">
                <a:sym typeface="Wingdings" panose="05000000000000000000" pitchFamily="2" charset="2"/>
              </a:rPr>
              <a:t> professional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Mengubah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struktur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organisasi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perusahaan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Mengubah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ruang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lingkup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perusahaan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Menitik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beratkan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pada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inovasi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Mengubah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budaya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kerja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bisnis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3471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Kolaborasi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Jejaring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lanjutan</a:t>
            </a:r>
            <a:r>
              <a:rPr lang="en-US" dirty="0"/>
              <a:t>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Perusahaan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meningkatkan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kolaborasi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dengan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memanfaatkan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ym typeface="Wingdings" panose="05000000000000000000" pitchFamily="2" charset="2"/>
              </a:rPr>
              <a:t>Bisnis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ym typeface="Wingdings" panose="05000000000000000000" pitchFamily="2" charset="2"/>
              </a:rPr>
              <a:t>jejaring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ym typeface="Wingdings" panose="05000000000000000000" pitchFamily="2" charset="2"/>
              </a:rPr>
              <a:t>sosial</a:t>
            </a:r>
            <a:r>
              <a:rPr lang="en-US" b="1" dirty="0" smtClean="0">
                <a:sym typeface="Wingdings" panose="05000000000000000000" pitchFamily="2" charset="2"/>
              </a:rPr>
              <a:t> (</a:t>
            </a:r>
            <a:r>
              <a:rPr lang="en-US" dirty="0" smtClean="0">
                <a:sym typeface="Wingdings" panose="05000000000000000000" pitchFamily="2" charset="2"/>
              </a:rPr>
              <a:t>Facebook, Twitter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perangkat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sosial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perusahaan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sym typeface="Wingdings" panose="05000000000000000000" pitchFamily="2" charset="2"/>
              </a:rPr>
              <a:t>berhubungan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dengan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karyawan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pelanggan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pemasok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mereka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Tujuan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Bisnis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jejaring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sosial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memperdalam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interaksi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dengan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kelompok-kelompok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luar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perusahaan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guna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memperlancar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memperbaiki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pendistribusian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informasi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inovasi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pengambilan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keputusan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Kunci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Utama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bisnis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Jejaring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Sosial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n-US" b="1" dirty="0" err="1" smtClean="0">
                <a:sym typeface="Wingdings" panose="05000000000000000000" pitchFamily="2" charset="2"/>
              </a:rPr>
              <a:t>Percakapan</a:t>
            </a:r>
            <a:endParaRPr lang="en-US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b="1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5215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Dari </a:t>
            </a:r>
            <a:r>
              <a:rPr lang="en-US" dirty="0" err="1" smtClean="0"/>
              <a:t>Kolaborasi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Jejaring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err="1" smtClean="0"/>
              <a:t>Produktivitas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orang-orang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bekerja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secara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bersama-sama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mampu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mendapat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pengetahuan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mendalamdan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meyelesaikan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masalah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lebih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cepat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b="1" dirty="0" err="1" smtClean="0">
                <a:sym typeface="Wingdings" panose="05000000000000000000" pitchFamily="2" charset="2"/>
              </a:rPr>
              <a:t>Kualitas</a:t>
            </a:r>
            <a:r>
              <a:rPr lang="en-US" b="1" dirty="0" smtClean="0">
                <a:sym typeface="Wingdings" panose="05000000000000000000" pitchFamily="2" charset="2"/>
              </a:rPr>
              <a:t>  </a:t>
            </a:r>
            <a:r>
              <a:rPr lang="en-US" dirty="0" smtClean="0">
                <a:sym typeface="Wingdings" panose="05000000000000000000" pitchFamily="2" charset="2"/>
              </a:rPr>
              <a:t>orang-orang yang </a:t>
            </a:r>
            <a:r>
              <a:rPr lang="en-US" dirty="0" err="1" smtClean="0">
                <a:sym typeface="Wingdings" panose="05000000000000000000" pitchFamily="2" charset="2"/>
              </a:rPr>
              <a:t>bekerja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secara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kolaboratif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saling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mengoreksi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kesalahan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lebih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cepat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mereka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bekerja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individu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b="1" dirty="0" err="1" smtClean="0">
                <a:sym typeface="Wingdings" panose="05000000000000000000" pitchFamily="2" charset="2"/>
              </a:rPr>
              <a:t>Inovasi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 orang yang </a:t>
            </a:r>
            <a:r>
              <a:rPr lang="en-US" dirty="0" err="1" smtClean="0">
                <a:sym typeface="Wingdings" panose="05000000000000000000" pitchFamily="2" charset="2"/>
              </a:rPr>
              <a:t>bekerja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bersama-sama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dapat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mendatangkan</a:t>
            </a:r>
            <a:r>
              <a:rPr lang="en-US" dirty="0" smtClean="0">
                <a:sym typeface="Wingdings" panose="05000000000000000000" pitchFamily="2" charset="2"/>
              </a:rPr>
              <a:t> ide yang </a:t>
            </a:r>
            <a:r>
              <a:rPr lang="en-US" dirty="0" err="1" smtClean="0">
                <a:sym typeface="Wingdings" panose="05000000000000000000" pitchFamily="2" charset="2"/>
              </a:rPr>
              <a:t>lebih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inovatif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tentang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produk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layanan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serta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administrasi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daripada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bekerja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terisolasi</a:t>
            </a:r>
            <a:r>
              <a:rPr lang="en-US" dirty="0" smtClean="0">
                <a:sym typeface="Wingdings" panose="05000000000000000000" pitchFamily="2" charset="2"/>
              </a:rPr>
              <a:t>/</a:t>
            </a:r>
            <a:r>
              <a:rPr lang="en-US" dirty="0" err="1" smtClean="0">
                <a:sym typeface="Wingdings" panose="05000000000000000000" pitchFamily="2" charset="2"/>
              </a:rPr>
              <a:t>sendiri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b="1" dirty="0" smtClean="0">
                <a:sym typeface="Wingdings" panose="05000000000000000000" pitchFamily="2" charset="2"/>
              </a:rPr>
              <a:t>Customer service  </a:t>
            </a:r>
            <a:r>
              <a:rPr lang="en-US" dirty="0" smtClean="0">
                <a:sym typeface="Wingdings" panose="05000000000000000000" pitchFamily="2" charset="2"/>
              </a:rPr>
              <a:t> orang yang </a:t>
            </a:r>
            <a:r>
              <a:rPr lang="en-US" dirty="0" err="1" smtClean="0">
                <a:sym typeface="Wingdings" panose="05000000000000000000" pitchFamily="2" charset="2"/>
              </a:rPr>
              <a:t>bekerja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bersama-sama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menggunakan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perangkat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kolaborasi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jejaring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sosial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dapat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menyelesaikan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masalah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keluhan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pelanggan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lebih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cepat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efektif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daripada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mereka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bekerja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secara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terisolasi</a:t>
            </a:r>
            <a:endParaRPr lang="en-US" b="1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955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Pokok Bahasan...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/>
          <a:lstStyle/>
          <a:p>
            <a:r>
              <a:rPr lang="id-ID" dirty="0" smtClean="0"/>
              <a:t>Pengantar Bisnis</a:t>
            </a:r>
            <a:endParaRPr lang="en-US" dirty="0" smtClean="0"/>
          </a:p>
          <a:p>
            <a:r>
              <a:rPr lang="en-US" dirty="0" smtClean="0"/>
              <a:t>Proses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id-ID" dirty="0" smtClean="0"/>
          </a:p>
          <a:p>
            <a:r>
              <a:rPr lang="id-ID" dirty="0" smtClean="0"/>
              <a:t>Pengantar Elektronik Bisnis (E-Business)</a:t>
            </a:r>
          </a:p>
          <a:p>
            <a:r>
              <a:rPr lang="id-ID" dirty="0" smtClean="0"/>
              <a:t>Langkah Penerapan E-Bisnis</a:t>
            </a:r>
          </a:p>
          <a:p>
            <a:r>
              <a:rPr lang="id-ID" dirty="0" smtClean="0"/>
              <a:t>Penentu Kesuksesan E-Bisnis</a:t>
            </a:r>
          </a:p>
          <a:p>
            <a:r>
              <a:rPr lang="id-ID" dirty="0" smtClean="0"/>
              <a:t>Arsitektur E-Bisnis</a:t>
            </a:r>
          </a:p>
          <a:p>
            <a:r>
              <a:rPr lang="id-ID" dirty="0" smtClean="0"/>
              <a:t>Fungsi E-Bisnis</a:t>
            </a:r>
          </a:p>
          <a:p>
            <a:r>
              <a:rPr lang="id-ID" dirty="0" smtClean="0"/>
              <a:t>Keuntungan E-Bisnis</a:t>
            </a:r>
          </a:p>
          <a:p>
            <a:r>
              <a:rPr lang="id-ID" dirty="0" smtClean="0"/>
              <a:t>Tahap Evolusi E-Bisnis</a:t>
            </a:r>
          </a:p>
          <a:p>
            <a:r>
              <a:rPr lang="id-ID" dirty="0" smtClean="0"/>
              <a:t>Hambatan E-Bisnis di Indonesia</a:t>
            </a:r>
            <a:endParaRPr lang="en-US" dirty="0" smtClean="0"/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Kolaborasi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Jejaring</a:t>
            </a:r>
            <a:r>
              <a:rPr lang="en-US" dirty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Dari </a:t>
            </a:r>
            <a:r>
              <a:rPr lang="en-US" dirty="0" err="1"/>
              <a:t>Kolaborasi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Jejaring</a:t>
            </a:r>
            <a:r>
              <a:rPr lang="en-US" dirty="0"/>
              <a:t> </a:t>
            </a:r>
            <a:r>
              <a:rPr lang="en-US" dirty="0" err="1"/>
              <a:t>Sosial</a:t>
            </a:r>
            <a:endParaRPr lang="en-US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377441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Dari </a:t>
            </a:r>
            <a:r>
              <a:rPr lang="en-US" dirty="0" err="1"/>
              <a:t>Kolaborasi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Jejaring</a:t>
            </a:r>
            <a:r>
              <a:rPr lang="en-US" dirty="0"/>
              <a:t> </a:t>
            </a:r>
            <a:r>
              <a:rPr lang="en-US" dirty="0" err="1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Kinerja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anose="05000000000000000000" pitchFamily="2" charset="2"/>
              </a:rPr>
              <a:t>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sebagai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hasil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semua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hal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disebutkan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sebelumnya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perusahaan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kolaboratif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memiliki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penjualan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pertumbuhan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penjualan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kinerja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keuangan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lebih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unggul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03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Comic Sans MS" pitchFamily="66" charset="0"/>
              </a:rPr>
              <a:t>Bisnis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err="1" smtClean="0">
                <a:latin typeface="Comic Sans MS" pitchFamily="66" charset="0"/>
              </a:rPr>
              <a:t>Bisnis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menurut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Ilmu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Ekonomi</a:t>
            </a:r>
            <a:r>
              <a:rPr lang="en-US" sz="2200" dirty="0" smtClean="0">
                <a:latin typeface="Comic Sans MS" pitchFamily="66" charset="0"/>
              </a:rPr>
              <a:t> :</a:t>
            </a:r>
          </a:p>
          <a:p>
            <a:pPr marL="0" indent="0">
              <a:buNone/>
            </a:pPr>
            <a:r>
              <a:rPr lang="en-US" sz="2200" dirty="0" smtClean="0">
                <a:latin typeface="Comic Sans MS" pitchFamily="66" charset="0"/>
              </a:rPr>
              <a:t>“</a:t>
            </a:r>
            <a:r>
              <a:rPr lang="en-US" sz="2200" dirty="0" err="1" smtClean="0">
                <a:latin typeface="Comic Sans MS" pitchFamily="66" charset="0"/>
              </a:rPr>
              <a:t>organisasi</a:t>
            </a:r>
            <a:r>
              <a:rPr lang="en-US" sz="2200" dirty="0" smtClean="0">
                <a:latin typeface="Comic Sans MS" pitchFamily="66" charset="0"/>
              </a:rPr>
              <a:t> yang </a:t>
            </a:r>
            <a:r>
              <a:rPr lang="en-US" sz="2200" dirty="0" err="1" smtClean="0">
                <a:solidFill>
                  <a:srgbClr val="00B050"/>
                </a:solidFill>
                <a:latin typeface="Comic Sans MS" pitchFamily="66" charset="0"/>
              </a:rPr>
              <a:t>menjual</a:t>
            </a:r>
            <a:r>
              <a:rPr lang="en-US" sz="22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latin typeface="Comic Sans MS" pitchFamily="66" charset="0"/>
              </a:rPr>
              <a:t>barang</a:t>
            </a:r>
            <a:r>
              <a:rPr lang="en-US" sz="22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latin typeface="Comic Sans MS" pitchFamily="66" charset="0"/>
              </a:rPr>
              <a:t>atau</a:t>
            </a:r>
            <a:r>
              <a:rPr lang="en-US" sz="22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latin typeface="Comic Sans MS" pitchFamily="66" charset="0"/>
              </a:rPr>
              <a:t>jasa</a:t>
            </a:r>
            <a:r>
              <a:rPr lang="en-US" sz="22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latin typeface="Comic Sans MS" pitchFamily="66" charset="0"/>
              </a:rPr>
              <a:t>kepada</a:t>
            </a:r>
            <a:r>
              <a:rPr lang="en-US" sz="22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latin typeface="Comic Sans MS" pitchFamily="66" charset="0"/>
              </a:rPr>
              <a:t>konsumen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atau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bisnis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lainnya</a:t>
            </a:r>
            <a:r>
              <a:rPr lang="en-US" sz="2200" dirty="0" smtClean="0">
                <a:latin typeface="Comic Sans MS" pitchFamily="66" charset="0"/>
              </a:rPr>
              <a:t>, </a:t>
            </a:r>
            <a:r>
              <a:rPr lang="en-US" sz="2200" dirty="0" err="1" smtClean="0">
                <a:latin typeface="Comic Sans MS" pitchFamily="66" charset="0"/>
              </a:rPr>
              <a:t>untuk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latin typeface="Comic Sans MS" pitchFamily="66" charset="0"/>
              </a:rPr>
              <a:t>mendapatkan</a:t>
            </a:r>
            <a:r>
              <a:rPr lang="en-US" sz="22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latin typeface="Comic Sans MS" pitchFamily="66" charset="0"/>
              </a:rPr>
              <a:t>laba</a:t>
            </a:r>
            <a:r>
              <a:rPr lang="en-US" sz="2200" dirty="0" smtClean="0">
                <a:latin typeface="Comic Sans MS" pitchFamily="66" charset="0"/>
              </a:rPr>
              <a:t>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657600"/>
            <a:ext cx="8077200" cy="21236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200" dirty="0" err="1" smtClean="0">
                <a:latin typeface="Comic Sans MS" pitchFamily="66" charset="0"/>
              </a:rPr>
              <a:t>Bisnis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secara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historis</a:t>
            </a:r>
            <a:r>
              <a:rPr lang="en-US" sz="2200" dirty="0" smtClean="0">
                <a:latin typeface="Comic Sans MS" pitchFamily="66" charset="0"/>
              </a:rPr>
              <a:t> :</a:t>
            </a:r>
          </a:p>
          <a:p>
            <a:r>
              <a:rPr lang="en-US" sz="2200" dirty="0" smtClean="0">
                <a:latin typeface="Comic Sans MS" pitchFamily="66" charset="0"/>
              </a:rPr>
              <a:t>“kata </a:t>
            </a:r>
            <a:r>
              <a:rPr lang="en-US" sz="2200" dirty="0" err="1" smtClean="0">
                <a:latin typeface="Comic Sans MS" pitchFamily="66" charset="0"/>
              </a:rPr>
              <a:t>bisnis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dari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bahasa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Inggris</a:t>
            </a:r>
            <a:r>
              <a:rPr lang="en-US" sz="2200" dirty="0" smtClean="0">
                <a:latin typeface="Comic Sans MS" pitchFamily="66" charset="0"/>
              </a:rPr>
              <a:t> business, </a:t>
            </a:r>
            <a:r>
              <a:rPr lang="en-US" sz="2200" dirty="0" err="1" smtClean="0">
                <a:latin typeface="Comic Sans MS" pitchFamily="66" charset="0"/>
              </a:rPr>
              <a:t>dari</a:t>
            </a:r>
            <a:r>
              <a:rPr lang="en-US" sz="2200" dirty="0" smtClean="0">
                <a:latin typeface="Comic Sans MS" pitchFamily="66" charset="0"/>
              </a:rPr>
              <a:t> kata </a:t>
            </a:r>
            <a:r>
              <a:rPr lang="en-US" sz="2200" dirty="0" err="1" smtClean="0">
                <a:latin typeface="Comic Sans MS" pitchFamily="66" charset="0"/>
              </a:rPr>
              <a:t>dasar</a:t>
            </a:r>
            <a:r>
              <a:rPr lang="en-US" sz="2200" dirty="0" smtClean="0">
                <a:latin typeface="Comic Sans MS" pitchFamily="66" charset="0"/>
              </a:rPr>
              <a:t> busy yang </a:t>
            </a:r>
            <a:r>
              <a:rPr lang="en-US" sz="2200" dirty="0" err="1" smtClean="0">
                <a:latin typeface="Comic Sans MS" pitchFamily="66" charset="0"/>
              </a:rPr>
              <a:t>berarti</a:t>
            </a:r>
            <a:r>
              <a:rPr lang="en-US" sz="2200" dirty="0" smtClean="0">
                <a:latin typeface="Comic Sans MS" pitchFamily="66" charset="0"/>
              </a:rPr>
              <a:t> ‘</a:t>
            </a:r>
            <a:r>
              <a:rPr lang="en-US" sz="2200" dirty="0" err="1" smtClean="0">
                <a:latin typeface="Comic Sans MS" pitchFamily="66" charset="0"/>
              </a:rPr>
              <a:t>sibuk</a:t>
            </a:r>
            <a:r>
              <a:rPr lang="en-US" sz="2200" dirty="0" smtClean="0">
                <a:latin typeface="Comic Sans MS" pitchFamily="66" charset="0"/>
              </a:rPr>
              <a:t>’ </a:t>
            </a:r>
            <a:r>
              <a:rPr lang="en-US" sz="2200" dirty="0" err="1" smtClean="0">
                <a:latin typeface="Comic Sans MS" pitchFamily="66" charset="0"/>
              </a:rPr>
              <a:t>dalam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konteks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individu</a:t>
            </a:r>
            <a:r>
              <a:rPr lang="en-US" sz="2200" dirty="0" smtClean="0">
                <a:latin typeface="Comic Sans MS" pitchFamily="66" charset="0"/>
              </a:rPr>
              <a:t>, </a:t>
            </a:r>
            <a:r>
              <a:rPr lang="en-US" sz="2200" dirty="0" err="1" smtClean="0">
                <a:latin typeface="Comic Sans MS" pitchFamily="66" charset="0"/>
              </a:rPr>
              <a:t>komunitas</a:t>
            </a:r>
            <a:r>
              <a:rPr lang="en-US" sz="2200" dirty="0" smtClean="0">
                <a:latin typeface="Comic Sans MS" pitchFamily="66" charset="0"/>
              </a:rPr>
              <a:t>, </a:t>
            </a:r>
            <a:r>
              <a:rPr lang="en-US" sz="2200" dirty="0" err="1" smtClean="0">
                <a:latin typeface="Comic Sans MS" pitchFamily="66" charset="0"/>
              </a:rPr>
              <a:t>ataupun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masyarakat</a:t>
            </a:r>
            <a:r>
              <a:rPr lang="en-US" sz="2200" dirty="0" smtClean="0">
                <a:latin typeface="Comic Sans MS" pitchFamily="66" charset="0"/>
              </a:rPr>
              <a:t>.</a:t>
            </a:r>
          </a:p>
          <a:p>
            <a:r>
              <a:rPr lang="en-US" sz="2200" dirty="0" err="1" smtClean="0">
                <a:latin typeface="Comic Sans MS" pitchFamily="66" charset="0"/>
              </a:rPr>
              <a:t>Dalam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artian</a:t>
            </a:r>
            <a:r>
              <a:rPr lang="en-US" sz="2200" dirty="0" smtClean="0">
                <a:latin typeface="Comic Sans MS" pitchFamily="66" charset="0"/>
              </a:rPr>
              <a:t>, </a:t>
            </a:r>
            <a:r>
              <a:rPr lang="en-US" sz="2200" dirty="0" err="1" smtClean="0">
                <a:latin typeface="Comic Sans MS" pitchFamily="66" charset="0"/>
              </a:rPr>
              <a:t>sibuk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mengerjakan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latin typeface="Comic Sans MS" pitchFamily="66" charset="0"/>
              </a:rPr>
              <a:t>aktivitas</a:t>
            </a:r>
            <a:r>
              <a:rPr lang="en-US" sz="22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latin typeface="Comic Sans MS" pitchFamily="66" charset="0"/>
              </a:rPr>
              <a:t>dan</a:t>
            </a:r>
            <a:r>
              <a:rPr lang="en-US" sz="22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latin typeface="Comic Sans MS" pitchFamily="66" charset="0"/>
              </a:rPr>
              <a:t>pekerjaan</a:t>
            </a:r>
            <a:r>
              <a:rPr lang="en-US" sz="2200" dirty="0" smtClean="0">
                <a:solidFill>
                  <a:srgbClr val="00B050"/>
                </a:solidFill>
                <a:latin typeface="Comic Sans MS" pitchFamily="66" charset="0"/>
              </a:rPr>
              <a:t> yang </a:t>
            </a:r>
            <a:r>
              <a:rPr lang="en-US" sz="2200" dirty="0" err="1" smtClean="0">
                <a:solidFill>
                  <a:srgbClr val="00B050"/>
                </a:solidFill>
                <a:latin typeface="Comic Sans MS" pitchFamily="66" charset="0"/>
              </a:rPr>
              <a:t>mendapat</a:t>
            </a:r>
            <a:r>
              <a:rPr lang="en-US" sz="22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latin typeface="Comic Sans MS" pitchFamily="66" charset="0"/>
              </a:rPr>
              <a:t>keuntungan</a:t>
            </a:r>
            <a:r>
              <a:rPr lang="en-US" sz="2200" dirty="0" smtClean="0">
                <a:latin typeface="Comic Sans MS" pitchFamily="66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67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Proses </a:t>
            </a:r>
            <a:r>
              <a:rPr lang="en-US" sz="2800" dirty="0" err="1"/>
              <a:t>Bisnis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Kumpulan </a:t>
            </a:r>
            <a:r>
              <a:rPr lang="en-US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kegiatan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dibutuhkan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menghasilkan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suatu</a:t>
            </a: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produk</a:t>
            </a: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barang</a:t>
            </a: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jasa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Proses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Bisnis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didukung</a:t>
            </a: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oleh</a:t>
            </a: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aliran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material, </a:t>
            </a:r>
            <a:r>
              <a:rPr lang="en-US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informasi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pengetahuan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berbagai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pihak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terlibat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proses </a:t>
            </a:r>
            <a:r>
              <a:rPr lang="en-US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bisnis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ex:proses</a:t>
            </a: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mempekerjakan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karyawan</a:t>
            </a:r>
            <a:endParaRPr lang="en-US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Bisnis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dilihat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sebagai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kumpulan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proses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bisnis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beberapa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diantaranya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merupakan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bagian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dari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proses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cakupan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yang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lebih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besar</a:t>
            </a:r>
            <a:endParaRPr lang="id-ID" sz="2800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Proses </a:t>
            </a:r>
            <a:r>
              <a:rPr lang="en-US" dirty="0" err="1" smtClean="0"/>
              <a:t>Bisnis</a:t>
            </a:r>
            <a:r>
              <a:rPr lang="en-US" dirty="0" smtClean="0"/>
              <a:t> Dan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9071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fontAlgn="t"/>
            <a:r>
              <a:rPr lang="en-US" altLang="en-US" sz="3600" dirty="0" smtClean="0"/>
              <a:t>Area </a:t>
            </a:r>
            <a:r>
              <a:rPr lang="en-US" altLang="en-US" sz="3600" dirty="0" err="1" smtClean="0"/>
              <a:t>fungsional</a:t>
            </a:r>
            <a:endParaRPr lang="en-US" sz="3600" dirty="0" smtClean="0"/>
          </a:p>
          <a:p>
            <a:pPr lvl="2" fontAlgn="t"/>
            <a:r>
              <a:rPr lang="en-US" sz="3200" dirty="0" err="1" smtClean="0"/>
              <a:t>Manufaktur</a:t>
            </a:r>
            <a:r>
              <a:rPr lang="en-US" sz="3200" dirty="0" smtClean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Produksi</a:t>
            </a:r>
            <a:endParaRPr lang="en-US" sz="3200" dirty="0"/>
          </a:p>
          <a:p>
            <a:pPr lvl="2" fontAlgn="t"/>
            <a:r>
              <a:rPr lang="en-US" sz="3200" dirty="0" err="1"/>
              <a:t>Penjualan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Pemasaran</a:t>
            </a:r>
            <a:endParaRPr lang="en-US" sz="3200" dirty="0"/>
          </a:p>
          <a:p>
            <a:pPr lvl="2" fontAlgn="t"/>
            <a:r>
              <a:rPr lang="en-US" sz="3200" dirty="0" err="1"/>
              <a:t>Keuangan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akuntansi</a:t>
            </a:r>
            <a:endParaRPr lang="en-US" sz="3200" dirty="0"/>
          </a:p>
          <a:p>
            <a:pPr lvl="2" fontAlgn="t"/>
            <a:r>
              <a:rPr lang="en-US" sz="3200" dirty="0" err="1"/>
              <a:t>Sumber</a:t>
            </a:r>
            <a:r>
              <a:rPr lang="en-US" sz="3200" dirty="0"/>
              <a:t> </a:t>
            </a:r>
            <a:r>
              <a:rPr lang="en-US" sz="3200" dirty="0" err="1"/>
              <a:t>daya</a:t>
            </a:r>
            <a:r>
              <a:rPr lang="en-US" sz="3200" dirty="0"/>
              <a:t> </a:t>
            </a:r>
            <a:r>
              <a:rPr lang="en-US" sz="3200" dirty="0" err="1" smtClean="0"/>
              <a:t>manusia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7093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</a:t>
            </a:r>
            <a:r>
              <a:rPr lang="en-US" dirty="0" err="1" smtClean="0"/>
              <a:t>Fungsional</a:t>
            </a:r>
            <a:r>
              <a:rPr lang="en-US" dirty="0" smtClean="0"/>
              <a:t> Proses </a:t>
            </a:r>
            <a:r>
              <a:rPr lang="en-US" dirty="0" err="1" smtClean="0"/>
              <a:t>Bisnis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537693"/>
              </p:ext>
            </p:extLst>
          </p:nvPr>
        </p:nvGraphicFramePr>
        <p:xfrm>
          <a:off x="0" y="1700808"/>
          <a:ext cx="91440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AREA</a:t>
                      </a:r>
                      <a:r>
                        <a:rPr lang="en-US" baseline="0" dirty="0" smtClean="0"/>
                        <a:t> FUNGSIONAL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PROSES-PROSES</a:t>
                      </a:r>
                      <a:r>
                        <a:rPr lang="en-US" baseline="0" dirty="0" smtClean="0"/>
                        <a:t> BISNIS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Manufaktur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Produksi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Menyusun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Produk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Pemeriksaan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kualitas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Menyediakan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kebutuhan</a:t>
                      </a:r>
                      <a:r>
                        <a:rPr lang="en-US" dirty="0" smtClean="0"/>
                        <a:t> material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Penjualan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Pemasaran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Mengidentifikasi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pelanggan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Memperkenalkan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produk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kepada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konsumen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Menjual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produk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Keuangan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akuntansi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Membayar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kreditur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Menyusun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Laporan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keuangan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Mengelola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keuangan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Sumber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manusia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Merekrut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karyawan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Mengevaluasi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hasil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pekerjaan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karyawan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Melibatkan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karyawan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dalam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rencana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menguntungkan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91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533400"/>
          <a:ext cx="8229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591232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7679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1827</TotalTime>
  <Words>2019</Words>
  <Application>Microsoft Office PowerPoint</Application>
  <PresentationFormat>On-screen Show (4:3)</PresentationFormat>
  <Paragraphs>235</Paragraphs>
  <Slides>40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Arabic Typesetting</vt:lpstr>
      <vt:lpstr>Arial</vt:lpstr>
      <vt:lpstr>Calibri</vt:lpstr>
      <vt:lpstr>Comic Sans MS</vt:lpstr>
      <vt:lpstr>方正舒体</vt:lpstr>
      <vt:lpstr>Wingdings</vt:lpstr>
      <vt:lpstr>Clarity</vt:lpstr>
      <vt:lpstr>Visio</vt:lpstr>
      <vt:lpstr>Pertemuan 3 </vt:lpstr>
      <vt:lpstr>Sub CP MK (sebagai kemampuan akhir yang diharapkan)</vt:lpstr>
      <vt:lpstr>INDIKATOR PENCAPAIAN PEMBELAJARAN</vt:lpstr>
      <vt:lpstr>Pokok Bahasan...</vt:lpstr>
      <vt:lpstr>Bisnis</vt:lpstr>
      <vt:lpstr>Proses Bisnis Dan Sistem Informasi</vt:lpstr>
      <vt:lpstr>Sistem informasi bisnis terdiri dari : </vt:lpstr>
      <vt:lpstr>Area Fungsional Proses Bisnis</vt:lpstr>
      <vt:lpstr>PowerPoint Presentation</vt:lpstr>
      <vt:lpstr>E-business</vt:lpstr>
      <vt:lpstr>PowerPoint Presentation</vt:lpstr>
      <vt:lpstr>Jenis-jenis E-Bisnis</vt:lpstr>
      <vt:lpstr>E-business dan Dunia Maya [1]</vt:lpstr>
      <vt:lpstr>PowerPoint Presentation</vt:lpstr>
      <vt:lpstr>PowerPoint Presentation</vt:lpstr>
      <vt:lpstr>PowerPoint Presentation</vt:lpstr>
      <vt:lpstr>Keuntungan E-business</vt:lpstr>
      <vt:lpstr>PowerPoint Presentation</vt:lpstr>
      <vt:lpstr>Faktor yang mempengaruhi perkembangan implementasi e-business</vt:lpstr>
      <vt:lpstr>PowerPoint Presentation</vt:lpstr>
      <vt:lpstr>PowerPoint Presentation</vt:lpstr>
      <vt:lpstr>Tahap Evolusi E-business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Model Arsitektur E-business</vt:lpstr>
      <vt:lpstr>PowerPoint Presentation</vt:lpstr>
      <vt:lpstr>Aplikasi E-business</vt:lpstr>
      <vt:lpstr>Aplikasi E-business lanjutan…</vt:lpstr>
      <vt:lpstr>Aplikasi E-business Lanjutan….</vt:lpstr>
      <vt:lpstr>Hambatan E-business di Indonesia</vt:lpstr>
      <vt:lpstr>Sistem Untuk Kolaborasi dan Bisnis Jejaring Sosial</vt:lpstr>
      <vt:lpstr>Sistem Untuk Kolaborasi dan Bisnis Jejaring Sosial lanjutan….</vt:lpstr>
      <vt:lpstr>Sistem Untuk Kolaborasi dan Bisnis Jejaring Sosial lanjutan….</vt:lpstr>
      <vt:lpstr>Manfaat Bisnis Dari Kolaborasi dan bisnis Jejaring Sosial</vt:lpstr>
      <vt:lpstr>Manfaat Bisnis Dari Kolaborasi dan bisnis Jejaring Sosial</vt:lpstr>
    </vt:vector>
  </TitlesOfParts>
  <Company>Udinus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lerawan</dc:creator>
  <cp:lastModifiedBy>BU ERY</cp:lastModifiedBy>
  <cp:revision>67</cp:revision>
  <dcterms:created xsi:type="dcterms:W3CDTF">2017-03-06T15:45:32Z</dcterms:created>
  <dcterms:modified xsi:type="dcterms:W3CDTF">2021-09-19T04:44:58Z</dcterms:modified>
</cp:coreProperties>
</file>