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20" r:id="rId3"/>
    <p:sldMasterId id="2147483732" r:id="rId4"/>
    <p:sldMasterId id="2147483745" r:id="rId5"/>
    <p:sldMasterId id="2147483758" r:id="rId6"/>
  </p:sldMasterIdLst>
  <p:sldIdLst>
    <p:sldId id="256" r:id="rId7"/>
    <p:sldId id="261" r:id="rId8"/>
    <p:sldId id="290" r:id="rId9"/>
    <p:sldId id="265" r:id="rId10"/>
    <p:sldId id="283" r:id="rId11"/>
    <p:sldId id="295" r:id="rId12"/>
    <p:sldId id="350" r:id="rId13"/>
    <p:sldId id="351" r:id="rId14"/>
    <p:sldId id="352" r:id="rId15"/>
    <p:sldId id="293" r:id="rId16"/>
    <p:sldId id="296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39" r:id="rId27"/>
    <p:sldId id="309" r:id="rId28"/>
    <p:sldId id="310" r:id="rId29"/>
    <p:sldId id="311" r:id="rId30"/>
    <p:sldId id="312" r:id="rId31"/>
    <p:sldId id="353" r:id="rId32"/>
    <p:sldId id="313" r:id="rId33"/>
    <p:sldId id="314" r:id="rId34"/>
    <p:sldId id="315" r:id="rId35"/>
    <p:sldId id="316" r:id="rId36"/>
    <p:sldId id="323" r:id="rId37"/>
    <p:sldId id="324" r:id="rId38"/>
    <p:sldId id="325" r:id="rId39"/>
    <p:sldId id="326" r:id="rId40"/>
    <p:sldId id="327" r:id="rId41"/>
    <p:sldId id="328" r:id="rId42"/>
    <p:sldId id="329" r:id="rId43"/>
    <p:sldId id="330" r:id="rId44"/>
    <p:sldId id="331" r:id="rId45"/>
    <p:sldId id="332" r:id="rId46"/>
    <p:sldId id="282" r:id="rId47"/>
    <p:sldId id="291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085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viewProps" Target="viewProps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8" Type="http://schemas.openxmlformats.org/officeDocument/2006/relationships/slide" Target="slides/slide2.xml"/><Relationship Id="rId51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600" b="1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98F5DA9-2B10-40C7-AAB9-E567EC71E8C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FFFFFF"/>
              </a:solidFill>
            </a:endParaRPr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5135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5136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5138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5139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5140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5141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1979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12BDF3-58AE-457C-B73C-ECF1B1A7A7E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5823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ED49AC-77DC-4AEE-861C-E6DDC3D505E1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838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6B256B-3CF0-4C89-8A55-A4F02C2535BA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6725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8A8E9A-0A45-4D57-BC54-9276E5142AE2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6620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95B776-4473-4AD7-8B16-B0A7B1325BD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980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4FE755-E8EE-4F8F-9679-0C8F4D474E7F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4655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AEECF4-7F82-4D22-A7BD-99C8A9C78444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2304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683211-2F9E-4FB2-94C0-2A20673886C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5771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814865-4F2A-4374-B5B0-50AA7035A66E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5708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B719FF-EAB7-40A8-99FC-8106439E4687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71108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57800" y="19812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57800" y="41148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8294FDA-8EEF-48C4-8D54-37261DA44771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5450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600" b="1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98F5DA9-2B10-40C7-AAB9-E567EC71E8C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FFFFFF"/>
              </a:solidFill>
            </a:endParaRPr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5135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5136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5138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5139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5140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5141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68490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12BDF3-58AE-457C-B73C-ECF1B1A7A7E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99256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ED49AC-77DC-4AEE-861C-E6DDC3D505E1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16696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6B256B-3CF0-4C89-8A55-A4F02C2535BA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8A8E9A-0A45-4D57-BC54-9276E5142AE2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04812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95B776-4473-4AD7-8B16-B0A7B1325BD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1647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4FE755-E8EE-4F8F-9679-0C8F4D474E7F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12532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AEECF4-7F82-4D22-A7BD-99C8A9C78444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2629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683211-2F9E-4FB2-94C0-2A20673886C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11191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814865-4F2A-4374-B5B0-50AA7035A66E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1737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B719FF-EAB7-40A8-99FC-8106439E4687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84088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57800" y="19812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57800" y="41148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8294FDA-8EEF-48C4-8D54-37261DA44771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94513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D6769-8BE2-4B59-B1CD-BBF066E6E64D}" type="datetime3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5 March 2018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BF5F9">
                    <a:shade val="90000"/>
                  </a:srgbClr>
                </a:solidFill>
              </a:rPr>
              <a:t>TIS7021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B9F13037-1108-49DE-A489-2D7CEA0901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69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9A3AB-9A20-4E90-9B51-165BA1649050}" type="datetime3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5 March 2018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4617B">
                    <a:shade val="90000"/>
                  </a:srgbClr>
                </a:solidFill>
              </a:rPr>
              <a:t>TIS7021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F6617-3D17-4819-B3E9-6113355247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8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23655-1E44-466E-93F4-A6EC7535D1F3}" type="datetime3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5 March 2018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BF5F9">
                    <a:shade val="90000"/>
                  </a:srgbClr>
                </a:solidFill>
              </a:rPr>
              <a:t>TIS7021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CE47CC46-817A-4520-A8DB-E4B6DCB5BC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625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19867-9325-44BF-A407-D882D15F4C1E}" type="datetime3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5 March 2018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4617B">
                    <a:shade val="90000"/>
                  </a:srgbClr>
                </a:solidFill>
              </a:rPr>
              <a:t>TIS7021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E3AE7-615B-4F19-9B81-FB7A676E3E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5784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1630D-6B2B-4E7A-83ED-B54FE0DACAD8}" type="datetime3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5 March 2018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4617B">
                    <a:shade val="90000"/>
                  </a:srgbClr>
                </a:solidFill>
              </a:rPr>
              <a:t>TIS7021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1D989-D1FE-481D-BD3B-19CCE10072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3207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9C0B6-8963-45C6-A675-B7F2964E3F66}" type="datetime3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5 March 2018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4617B">
                    <a:shade val="90000"/>
                  </a:srgbClr>
                </a:solidFill>
              </a:rPr>
              <a:t>TIS7021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01184-2836-4267-87AD-EC28717B27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2981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5FB47-FC2E-47D1-89FD-8FDD9AB5300F}" type="datetime3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5 March 2018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4617B">
                    <a:shade val="90000"/>
                  </a:srgbClr>
                </a:solidFill>
              </a:rPr>
              <a:t>TIS7021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E4547-4E55-4A5E-8CCA-35B317A69F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0241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C1AB6-43AB-4D04-AFE5-50D8CA600B1A}" type="datetime3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5 March 2018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4617B">
                    <a:shade val="90000"/>
                  </a:srgbClr>
                </a:solidFill>
              </a:rPr>
              <a:t>TIS7021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05E10-FFCB-4D9F-B9CE-1F58DB1383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0039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BF9BC-6968-4031-AD1E-C78CBEF745E8}" type="datetime3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5 March 2018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4617B">
                    <a:shade val="90000"/>
                  </a:srgbClr>
                </a:solidFill>
              </a:rPr>
              <a:t>TIS7021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0DEDFE96-0D5C-4DB4-980D-758674415E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3029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0B627-2DD7-4424-93D6-DD59A8D91693}" type="datetime3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5 March 2018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4617B">
                    <a:shade val="90000"/>
                  </a:srgbClr>
                </a:solidFill>
              </a:rPr>
              <a:t>TIS7021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93F3E-EDEF-4860-BCF9-0B4FC9171B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801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0AA19-0BDE-42A8-A871-863B4DC11C4A}" type="datetime3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5 March 2018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4617B">
                    <a:shade val="90000"/>
                  </a:srgbClr>
                </a:solidFill>
              </a:rPr>
              <a:t>TIS7021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23A64-12E7-4331-940C-4CA9442AED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0086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580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9D88F2-F5D8-44C8-B5DB-5876F19C74F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758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11FFCC4-A66C-4EC9-A41B-F663585B6CA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068EBA3-0590-4B8D-96AB-3F8EF871A5A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i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FFFFFF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B8E9259-8886-44E5-A1B9-85185A12BC1A}" type="slidenum">
              <a:rPr lang="en-GB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mtClean="0">
              <a:solidFill>
                <a:srgbClr val="FFFFFF"/>
              </a:solidFill>
            </a:endParaRP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FFFFFF"/>
              </a:solidFill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FFFFFF"/>
              </a:solidFill>
            </a:endParaRPr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99113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anose="05000000000000000000" pitchFamily="2" charset="2"/>
        <a:buChar char="o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5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p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i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FFFFFF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B8E9259-8886-44E5-A1B9-85185A12BC1A}" type="slidenum">
              <a:rPr lang="en-GB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mtClean="0">
              <a:solidFill>
                <a:srgbClr val="FFFFFF"/>
              </a:solidFill>
            </a:endParaRP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FFFFFF"/>
              </a:solidFill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FFFFFF"/>
              </a:solidFill>
            </a:endParaRPr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56203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anose="05000000000000000000" pitchFamily="2" charset="2"/>
        <a:buChar char="o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5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p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F94A12-53A4-45E4-B803-6EA06AF79CC5}" type="datetime3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5 March 2018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4617B">
                    <a:shade val="90000"/>
                  </a:srgbClr>
                </a:solidFill>
              </a:rPr>
              <a:t>TIS7021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C9BE70-E484-4FEF-9427-C157473167E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3188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.zainul.fanani@dsn.dinus.ac.id" TargetMode="External"/><Relationship Id="rId2" Type="http://schemas.openxmlformats.org/officeDocument/2006/relationships/hyperlink" Target="mailto:zafanani71@gmail.com" TargetMode="Externa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8.png"/><Relationship Id="rId5" Type="http://schemas.openxmlformats.org/officeDocument/2006/relationships/image" Target="../media/image17.gif"/><Relationship Id="rId4" Type="http://schemas.openxmlformats.org/officeDocument/2006/relationships/image" Target="../media/image16.jp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227794"/>
          </a:xfrm>
        </p:spPr>
        <p:txBody>
          <a:bodyPr>
            <a:normAutofit fontScale="90000"/>
          </a:bodyPr>
          <a:lstStyle/>
          <a:p>
            <a:r>
              <a:rPr lang="en-US" sz="6000" dirty="0" err="1" smtClean="0"/>
              <a:t>Sistem</a:t>
            </a:r>
            <a:r>
              <a:rPr lang="en-US" sz="6000" dirty="0" smtClean="0"/>
              <a:t> Basis Data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2060"/>
                </a:solidFill>
              </a:rPr>
              <a:t>Pertemuan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Pertama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65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9" name="Oval 7"/>
          <p:cNvSpPr>
            <a:spLocks noChangeArrowheads="1"/>
          </p:cNvSpPr>
          <p:nvPr/>
        </p:nvSpPr>
        <p:spPr bwMode="auto">
          <a:xfrm>
            <a:off x="3722529" y="4713287"/>
            <a:ext cx="936625" cy="1008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9412" name="Rectangle 20"/>
          <p:cNvSpPr>
            <a:spLocks noGrp="1" noChangeArrowheads="1"/>
          </p:cNvSpPr>
          <p:nvPr>
            <p:ph type="title"/>
          </p:nvPr>
        </p:nvSpPr>
        <p:spPr>
          <a:xfrm>
            <a:off x="2750978" y="1406524"/>
            <a:ext cx="5507196" cy="877888"/>
          </a:xfrm>
        </p:spPr>
        <p:txBody>
          <a:bodyPr/>
          <a:lstStyle/>
          <a:p>
            <a:r>
              <a:rPr lang="en-US" dirty="0"/>
              <a:t>Input-Proses-</a:t>
            </a:r>
            <a:r>
              <a:rPr lang="en-US" dirty="0" err="1"/>
              <a:t>Ouput</a:t>
            </a:r>
            <a:endParaRPr lang="en-US" dirty="0"/>
          </a:p>
        </p:txBody>
      </p:sp>
      <p:pic>
        <p:nvPicPr>
          <p:cNvPr id="59403" name="Picture 11" descr="job-vacancy-business-career-property%20(308)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904" y="3416300"/>
            <a:ext cx="1363663" cy="10239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9396" name="AutoShape 4" descr="Woven mat"/>
          <p:cNvSpPr>
            <a:spLocks noChangeArrowheads="1"/>
          </p:cNvSpPr>
          <p:nvPr/>
        </p:nvSpPr>
        <p:spPr bwMode="auto">
          <a:xfrm>
            <a:off x="3866992" y="4857750"/>
            <a:ext cx="288925" cy="431800"/>
          </a:xfrm>
          <a:prstGeom prst="flowChartMagneticDisk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AutoShape 5" descr="Denim"/>
          <p:cNvSpPr>
            <a:spLocks noChangeArrowheads="1"/>
          </p:cNvSpPr>
          <p:nvPr/>
        </p:nvSpPr>
        <p:spPr bwMode="auto">
          <a:xfrm>
            <a:off x="4154329" y="4857750"/>
            <a:ext cx="287338" cy="504825"/>
          </a:xfrm>
          <a:prstGeom prst="flowChartMagneticDis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AutoShape 6" descr="Medium wood"/>
          <p:cNvSpPr>
            <a:spLocks noChangeArrowheads="1"/>
          </p:cNvSpPr>
          <p:nvPr/>
        </p:nvSpPr>
        <p:spPr bwMode="auto">
          <a:xfrm>
            <a:off x="3938429" y="5073650"/>
            <a:ext cx="360363" cy="431800"/>
          </a:xfrm>
          <a:prstGeom prst="flowChartMagneticDisk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1" name="AutoShape 9"/>
          <p:cNvSpPr>
            <a:spLocks noChangeArrowheads="1"/>
          </p:cNvSpPr>
          <p:nvPr/>
        </p:nvSpPr>
        <p:spPr bwMode="auto">
          <a:xfrm>
            <a:off x="1995329" y="3705225"/>
            <a:ext cx="1511298" cy="431800"/>
          </a:xfrm>
          <a:prstGeom prst="rightArrow">
            <a:avLst>
              <a:gd name="adj1" fmla="val 50000"/>
              <a:gd name="adj2" fmla="val 89868"/>
            </a:avLst>
          </a:prstGeom>
          <a:solidFill>
            <a:srgbClr val="39834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/>
              <a:t>Input Data</a:t>
            </a:r>
          </a:p>
        </p:txBody>
      </p:sp>
      <p:sp>
        <p:nvSpPr>
          <p:cNvPr id="59402" name="AutoShape 10"/>
          <p:cNvSpPr>
            <a:spLocks noChangeArrowheads="1"/>
          </p:cNvSpPr>
          <p:nvPr/>
        </p:nvSpPr>
        <p:spPr bwMode="auto">
          <a:xfrm>
            <a:off x="838200" y="1674812"/>
            <a:ext cx="1508125" cy="863600"/>
          </a:xfrm>
          <a:prstGeom prst="flowChartMultidocumen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Data</a:t>
            </a:r>
          </a:p>
          <a:p>
            <a:pPr algn="ctr"/>
            <a:r>
              <a:rPr lang="en-US" dirty="0" err="1">
                <a:solidFill>
                  <a:srgbClr val="FFFF00"/>
                </a:solidFill>
              </a:rPr>
              <a:t>Formulir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1419067" y="2481262"/>
            <a:ext cx="0" cy="935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0" name="Rectangle 18"/>
          <p:cNvSpPr>
            <a:spLocks noChangeArrowheads="1"/>
          </p:cNvSpPr>
          <p:nvPr/>
        </p:nvSpPr>
        <p:spPr bwMode="auto">
          <a:xfrm>
            <a:off x="3506628" y="3200400"/>
            <a:ext cx="1584325" cy="1223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/>
              <a:t>Proses</a:t>
            </a:r>
          </a:p>
        </p:txBody>
      </p:sp>
      <p:pic>
        <p:nvPicPr>
          <p:cNvPr id="59411" name="Picture 19" descr="cewex dan komput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75279" y="2913062"/>
            <a:ext cx="1655763" cy="1655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9414" name="AutoShape 22"/>
          <p:cNvSpPr>
            <a:spLocks noChangeArrowheads="1"/>
          </p:cNvSpPr>
          <p:nvPr/>
        </p:nvSpPr>
        <p:spPr bwMode="auto">
          <a:xfrm>
            <a:off x="5181441" y="3633787"/>
            <a:ext cx="1441450" cy="50323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Informasi</a:t>
            </a:r>
          </a:p>
        </p:txBody>
      </p:sp>
      <p:sp>
        <p:nvSpPr>
          <p:cNvPr id="59415" name="WordArt 23"/>
          <p:cNvSpPr>
            <a:spLocks noChangeArrowheads="1" noChangeShapeType="1" noTextEdit="1"/>
          </p:cNvSpPr>
          <p:nvPr/>
        </p:nvSpPr>
        <p:spPr bwMode="auto">
          <a:xfrm>
            <a:off x="3866992" y="4641850"/>
            <a:ext cx="720725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SBD</a:t>
            </a:r>
          </a:p>
        </p:txBody>
      </p:sp>
      <p:sp>
        <p:nvSpPr>
          <p:cNvPr id="59417" name="AutoShape 25"/>
          <p:cNvSpPr>
            <a:spLocks noChangeArrowheads="1"/>
          </p:cNvSpPr>
          <p:nvPr/>
        </p:nvSpPr>
        <p:spPr bwMode="auto">
          <a:xfrm>
            <a:off x="3506629" y="4424362"/>
            <a:ext cx="287338" cy="792163"/>
          </a:xfrm>
          <a:prstGeom prst="curvedRightArrow">
            <a:avLst>
              <a:gd name="adj1" fmla="val 55138"/>
              <a:gd name="adj2" fmla="val 110276"/>
              <a:gd name="adj3" fmla="val 33333"/>
            </a:avLst>
          </a:prstGeom>
          <a:solidFill>
            <a:srgbClr val="39834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8" name="AutoShape 26"/>
          <p:cNvSpPr>
            <a:spLocks noChangeArrowheads="1"/>
          </p:cNvSpPr>
          <p:nvPr/>
        </p:nvSpPr>
        <p:spPr bwMode="auto">
          <a:xfrm rot="11689268">
            <a:off x="4587717" y="4424362"/>
            <a:ext cx="360362" cy="792163"/>
          </a:xfrm>
          <a:prstGeom prst="curvedRightArrow">
            <a:avLst>
              <a:gd name="adj1" fmla="val 43965"/>
              <a:gd name="adj2" fmla="val 87930"/>
              <a:gd name="adj3" fmla="val 33333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6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381000"/>
            <a:ext cx="8183880" cy="105156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err="1" smtClean="0">
                <a:solidFill>
                  <a:srgbClr val="CC3300"/>
                </a:solidFill>
              </a:rPr>
              <a:t>Pendahuluan</a:t>
            </a:r>
            <a:endParaRPr lang="en-US" dirty="0">
              <a:solidFill>
                <a:srgbClr val="CC33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1432560"/>
            <a:ext cx="8305800" cy="4611687"/>
          </a:xfrm>
          <a:prstGeom prst="rect">
            <a:avLst/>
          </a:prstGeom>
        </p:spPr>
        <p:txBody>
          <a:bodyPr/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400" dirty="0" smtClean="0"/>
          </a:p>
          <a:p>
            <a:pPr marL="457200" indent="-457200" algn="just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folHlink"/>
                </a:solidFill>
              </a:rPr>
              <a:t>Database </a:t>
            </a:r>
            <a:r>
              <a:rPr lang="en-US" sz="2400" dirty="0" err="1" smtClean="0">
                <a:solidFill>
                  <a:schemeClr val="folHlink"/>
                </a:solidFill>
              </a:rPr>
              <a:t>dan</a:t>
            </a:r>
            <a:r>
              <a:rPr lang="en-US" sz="2400" dirty="0" smtClean="0">
                <a:solidFill>
                  <a:schemeClr val="folHlink"/>
                </a:solidFill>
              </a:rPr>
              <a:t>  </a:t>
            </a:r>
            <a:r>
              <a:rPr lang="en-US" sz="2400" dirty="0" err="1" smtClean="0">
                <a:solidFill>
                  <a:schemeClr val="folHlink"/>
                </a:solidFill>
              </a:rPr>
              <a:t>Sistem</a:t>
            </a:r>
            <a:r>
              <a:rPr lang="en-US" sz="2400" dirty="0" smtClean="0">
                <a:solidFill>
                  <a:schemeClr val="folHlink"/>
                </a:solidFill>
              </a:rPr>
              <a:t> Database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modern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.</a:t>
            </a:r>
          </a:p>
          <a:p>
            <a:pPr marL="457200" indent="-457200" algn="just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database (ex. Bank, </a:t>
            </a:r>
            <a:r>
              <a:rPr lang="en-US" sz="2400" dirty="0" err="1" smtClean="0"/>
              <a:t>reservasi</a:t>
            </a:r>
            <a:r>
              <a:rPr lang="en-US" sz="2400" dirty="0" smtClean="0"/>
              <a:t>, </a:t>
            </a:r>
            <a:r>
              <a:rPr lang="en-US" sz="2400" dirty="0" err="1" smtClean="0"/>
              <a:t>perpustakaan</a:t>
            </a:r>
            <a:r>
              <a:rPr lang="en-US" sz="2400" dirty="0" smtClean="0"/>
              <a:t>, supermarket, </a:t>
            </a:r>
            <a:r>
              <a:rPr lang="en-US" sz="2400" dirty="0" err="1" smtClean="0"/>
              <a:t>dll</a:t>
            </a:r>
            <a:r>
              <a:rPr lang="en-US" sz="2400" dirty="0" smtClean="0"/>
              <a:t>)</a:t>
            </a:r>
          </a:p>
          <a:p>
            <a:pPr marL="457200" indent="-457200" algn="just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interaksi</a:t>
            </a:r>
            <a:r>
              <a:rPr lang="en-US" sz="2400" dirty="0" smtClean="0"/>
              <a:t> </a:t>
            </a:r>
            <a:r>
              <a:rPr lang="en-US" sz="2400" dirty="0" err="1" smtClean="0"/>
              <a:t>diatas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chemeClr val="folHlink"/>
                </a:solidFill>
              </a:rPr>
              <a:t>aplikasi</a:t>
            </a:r>
            <a:r>
              <a:rPr lang="en-US" sz="2400" dirty="0" smtClean="0">
                <a:solidFill>
                  <a:schemeClr val="folHlink"/>
                </a:solidFill>
              </a:rPr>
              <a:t> database </a:t>
            </a:r>
            <a:r>
              <a:rPr lang="en-US" sz="2400" dirty="0" err="1" smtClean="0">
                <a:solidFill>
                  <a:schemeClr val="folHlink"/>
                </a:solidFill>
              </a:rPr>
              <a:t>tradisional</a:t>
            </a:r>
            <a:r>
              <a:rPr lang="en-US" sz="2400" dirty="0" smtClean="0"/>
              <a:t>,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hampir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disimpan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diakses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data </a:t>
            </a:r>
            <a:r>
              <a:rPr lang="en-US" sz="2400" dirty="0" err="1" smtClean="0">
                <a:solidFill>
                  <a:schemeClr val="folHlink"/>
                </a:solidFill>
              </a:rPr>
              <a:t>teks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numerik</a:t>
            </a:r>
            <a:endParaRPr lang="en-US" sz="2400" dirty="0" smtClean="0">
              <a:solidFill>
                <a:schemeClr val="hlink"/>
              </a:solidFill>
            </a:endParaRPr>
          </a:p>
          <a:p>
            <a:pPr marL="571500" indent="-57150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668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381000"/>
            <a:ext cx="8183880" cy="105156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err="1" smtClean="0">
                <a:solidFill>
                  <a:srgbClr val="CC3300"/>
                </a:solidFill>
              </a:rPr>
              <a:t>Pendahuluan</a:t>
            </a:r>
            <a:endParaRPr lang="en-US" dirty="0">
              <a:solidFill>
                <a:srgbClr val="CC33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1432560"/>
            <a:ext cx="8305800" cy="4611687"/>
          </a:xfrm>
          <a:prstGeom prst="rect">
            <a:avLst/>
          </a:prstGeom>
        </p:spPr>
        <p:txBody>
          <a:bodyPr/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400" dirty="0" smtClean="0"/>
          </a:p>
          <a:p>
            <a:pPr marL="571500" indent="-57150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609600" y="1388442"/>
            <a:ext cx="807720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smtClean="0"/>
              <a:t>database multimedia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menyimpan</a:t>
            </a:r>
            <a:r>
              <a:rPr lang="en-US" sz="2400" dirty="0"/>
              <a:t>  data </a:t>
            </a:r>
            <a:r>
              <a:rPr lang="en-US" sz="2400" dirty="0" err="1"/>
              <a:t>gambar</a:t>
            </a:r>
            <a:r>
              <a:rPr lang="en-US" sz="2400" dirty="0"/>
              <a:t>, video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suara</a:t>
            </a:r>
            <a:r>
              <a:rPr lang="en-US" sz="2400" dirty="0" smtClean="0"/>
              <a:t>.</a:t>
            </a:r>
            <a:endParaRPr lang="en-US" sz="2400" dirty="0"/>
          </a:p>
          <a:p>
            <a:pPr marL="342900" indent="-342900" algn="just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GIS </a:t>
            </a:r>
            <a:r>
              <a:rPr lang="en-US" sz="2400" dirty="0"/>
              <a:t>(Geographic Information System), </a:t>
            </a:r>
            <a:r>
              <a:rPr lang="en-US" sz="2400" dirty="0" err="1"/>
              <a:t>untuk</a:t>
            </a:r>
            <a:r>
              <a:rPr lang="en-US" sz="2400" dirty="0"/>
              <a:t>  </a:t>
            </a:r>
            <a:r>
              <a:rPr lang="en-US" sz="2400" dirty="0" err="1"/>
              <a:t>menyimpan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 </a:t>
            </a:r>
            <a:r>
              <a:rPr lang="en-US" sz="2400" dirty="0" err="1" smtClean="0"/>
              <a:t>menganalisa</a:t>
            </a:r>
            <a:r>
              <a:rPr lang="en-US" sz="2400" dirty="0" smtClean="0"/>
              <a:t> </a:t>
            </a:r>
            <a:r>
              <a:rPr lang="en-US" sz="2400" dirty="0"/>
              <a:t>data </a:t>
            </a:r>
            <a:r>
              <a:rPr lang="en-US" sz="2400" dirty="0" err="1"/>
              <a:t>peta</a:t>
            </a:r>
            <a:r>
              <a:rPr lang="en-US" sz="2400" dirty="0"/>
              <a:t>, data  </a:t>
            </a:r>
            <a:r>
              <a:rPr lang="en-US" sz="2400" dirty="0" err="1"/>
              <a:t>cuaca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gambar</a:t>
            </a:r>
            <a:r>
              <a:rPr lang="en-US" sz="2400" dirty="0"/>
              <a:t> </a:t>
            </a:r>
            <a:r>
              <a:rPr lang="en-US" sz="2400" dirty="0" err="1"/>
              <a:t>satelit</a:t>
            </a:r>
            <a:r>
              <a:rPr lang="en-US" sz="2400" dirty="0"/>
              <a:t>.</a:t>
            </a:r>
          </a:p>
          <a:p>
            <a:pPr marL="342900" indent="-342900" algn="just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Data </a:t>
            </a:r>
            <a:r>
              <a:rPr lang="en-US" sz="2400" dirty="0"/>
              <a:t>warehouse </a:t>
            </a:r>
            <a:r>
              <a:rPr lang="en-US" sz="2400" dirty="0" err="1"/>
              <a:t>dan</a:t>
            </a:r>
            <a:r>
              <a:rPr lang="en-US" sz="2400" dirty="0"/>
              <a:t>  OLAP (On-Line Analytical  Processing),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</a:t>
            </a:r>
            <a:r>
              <a:rPr lang="en-US" sz="2400" dirty="0"/>
              <a:t>- </a:t>
            </a:r>
            <a:r>
              <a:rPr lang="en-US" sz="2400" dirty="0" err="1"/>
              <a:t>ekstract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menganalisa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yang  </a:t>
            </a:r>
            <a:r>
              <a:rPr lang="en-US" sz="2400" dirty="0" err="1"/>
              <a:t>berguna</a:t>
            </a:r>
            <a:r>
              <a:rPr lang="en-US" sz="2400" dirty="0"/>
              <a:t>, </a:t>
            </a:r>
            <a:r>
              <a:rPr lang="en-US" sz="2400" dirty="0" err="1"/>
              <a:t>dari</a:t>
            </a:r>
            <a:r>
              <a:rPr lang="en-US" sz="2400" dirty="0"/>
              <a:t> database yang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 </a:t>
            </a:r>
            <a:r>
              <a:rPr lang="en-US" sz="2400" dirty="0" err="1"/>
              <a:t>kepentingan</a:t>
            </a:r>
            <a:r>
              <a:rPr lang="en-US" sz="2400" dirty="0"/>
              <a:t> </a:t>
            </a:r>
            <a:r>
              <a:rPr lang="en-US" sz="2400" dirty="0" err="1"/>
              <a:t>pengambilan</a:t>
            </a:r>
            <a:r>
              <a:rPr lang="en-US" sz="2400" dirty="0"/>
              <a:t> 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smtClean="0"/>
              <a:t>(decision </a:t>
            </a:r>
            <a:r>
              <a:rPr lang="en-US" sz="2400" dirty="0"/>
              <a:t>making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7414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2C3C4E-F21D-4671-B5A3-CA9EE368E819}" type="slidenum">
              <a:rPr lang="en-GB">
                <a:solidFill>
                  <a:srgbClr val="FFFFFF"/>
                </a:solidFill>
              </a:rPr>
              <a:pPr/>
              <a:t>13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811213"/>
          </a:xfrm>
        </p:spPr>
        <p:txBody>
          <a:bodyPr/>
          <a:lstStyle/>
          <a:p>
            <a:r>
              <a:rPr lang="en-US" sz="3500" dirty="0" err="1">
                <a:solidFill>
                  <a:srgbClr val="CC3300"/>
                </a:solidFill>
              </a:rPr>
              <a:t>Definisi</a:t>
            </a:r>
            <a:r>
              <a:rPr lang="en-US" sz="3500" dirty="0">
                <a:solidFill>
                  <a:srgbClr val="CC3300"/>
                </a:solidFill>
              </a:rPr>
              <a:t> Basis </a:t>
            </a:r>
            <a:r>
              <a:rPr lang="en-US" sz="3500" dirty="0" smtClean="0">
                <a:solidFill>
                  <a:srgbClr val="CC3300"/>
                </a:solidFill>
              </a:rPr>
              <a:t>Data</a:t>
            </a:r>
            <a:endParaRPr lang="en-US" sz="3500" dirty="0">
              <a:solidFill>
                <a:srgbClr val="CC330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6300" y="1452563"/>
            <a:ext cx="8115300" cy="4611687"/>
          </a:xfrm>
        </p:spPr>
        <p:txBody>
          <a:bodyPr/>
          <a:lstStyle/>
          <a:p>
            <a:pPr marL="1343025" indent="-523875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 dirty="0" err="1">
                <a:solidFill>
                  <a:schemeClr val="folHlink"/>
                </a:solidFill>
              </a:rPr>
              <a:t>Istilah</a:t>
            </a:r>
            <a:r>
              <a:rPr lang="en-US" sz="2200" dirty="0">
                <a:solidFill>
                  <a:schemeClr val="folHlink"/>
                </a:solidFill>
              </a:rPr>
              <a:t> Basis Data :</a:t>
            </a:r>
          </a:p>
          <a:p>
            <a:pPr marL="1343025" indent="-523875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 dirty="0"/>
              <a:t>	• </a:t>
            </a:r>
            <a:r>
              <a:rPr lang="en-US" sz="2200" dirty="0" err="1"/>
              <a:t>Lemari</a:t>
            </a:r>
            <a:r>
              <a:rPr lang="en-US" sz="2200" dirty="0"/>
              <a:t> </a:t>
            </a:r>
            <a:r>
              <a:rPr lang="en-US" sz="2200" dirty="0" err="1"/>
              <a:t>arsip</a:t>
            </a:r>
            <a:endParaRPr lang="en-US" sz="2200" dirty="0"/>
          </a:p>
          <a:p>
            <a:pPr marL="1343025" indent="-523875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 dirty="0"/>
              <a:t>	• </a:t>
            </a:r>
            <a:r>
              <a:rPr lang="en-US" sz="2200" dirty="0" err="1"/>
              <a:t>Penyimpanan</a:t>
            </a:r>
            <a:r>
              <a:rPr lang="en-US" sz="2200" dirty="0"/>
              <a:t> data</a:t>
            </a:r>
          </a:p>
          <a:p>
            <a:pPr marL="1343025" indent="-523875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 dirty="0">
                <a:solidFill>
                  <a:schemeClr val="folHlink"/>
                </a:solidFill>
              </a:rPr>
              <a:t>Basis Data :</a:t>
            </a:r>
          </a:p>
          <a:p>
            <a:pPr marL="1343025" indent="-523875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 dirty="0"/>
              <a:t>	• Basis : </a:t>
            </a:r>
            <a:r>
              <a:rPr lang="en-US" sz="2200" dirty="0" err="1"/>
              <a:t>markas</a:t>
            </a:r>
            <a:r>
              <a:rPr lang="en-US" sz="2200" dirty="0"/>
              <a:t>/</a:t>
            </a:r>
            <a:r>
              <a:rPr lang="en-US" sz="2200" dirty="0" err="1"/>
              <a:t>gudang</a:t>
            </a:r>
            <a:r>
              <a:rPr lang="en-US" sz="2200" dirty="0"/>
              <a:t>, </a:t>
            </a:r>
            <a:r>
              <a:rPr lang="en-US" sz="2200" dirty="0" err="1"/>
              <a:t>tempat</a:t>
            </a:r>
            <a:r>
              <a:rPr lang="en-US" sz="2200" dirty="0"/>
              <a:t> </a:t>
            </a:r>
            <a:r>
              <a:rPr lang="en-US" sz="2200" dirty="0" err="1"/>
              <a:t>bersarang</a:t>
            </a:r>
            <a:r>
              <a:rPr lang="en-US" sz="2200" dirty="0"/>
              <a:t> /   </a:t>
            </a:r>
          </a:p>
          <a:p>
            <a:pPr marL="1343025" indent="-523875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 dirty="0"/>
              <a:t>       </a:t>
            </a:r>
            <a:r>
              <a:rPr lang="en-US" sz="2200" dirty="0" err="1"/>
              <a:t>berkumpul</a:t>
            </a:r>
            <a:endParaRPr lang="en-US" sz="2200" dirty="0"/>
          </a:p>
          <a:p>
            <a:pPr marL="1343025" indent="-523875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 dirty="0"/>
              <a:t>	• Data : </a:t>
            </a:r>
            <a:r>
              <a:rPr lang="en-US" sz="2200" dirty="0" err="1"/>
              <a:t>representasi</a:t>
            </a:r>
            <a:r>
              <a:rPr lang="en-US" sz="2200" dirty="0"/>
              <a:t> </a:t>
            </a:r>
            <a:r>
              <a:rPr lang="en-US" sz="2200" dirty="0" err="1"/>
              <a:t>fakta</a:t>
            </a:r>
            <a:r>
              <a:rPr lang="en-US" sz="2200" dirty="0"/>
              <a:t> </a:t>
            </a:r>
            <a:r>
              <a:rPr lang="en-US" sz="2200" dirty="0" err="1"/>
              <a:t>dunia</a:t>
            </a:r>
            <a:r>
              <a:rPr lang="en-US" sz="2200" dirty="0"/>
              <a:t> </a:t>
            </a:r>
            <a:r>
              <a:rPr lang="en-US" sz="2200" dirty="0" err="1"/>
              <a:t>nyata</a:t>
            </a:r>
            <a:r>
              <a:rPr lang="en-US" sz="2200" dirty="0"/>
              <a:t> yang  </a:t>
            </a:r>
          </a:p>
          <a:p>
            <a:pPr marL="1343025" indent="-523875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 dirty="0"/>
              <a:t>	</a:t>
            </a:r>
            <a:r>
              <a:rPr lang="en-US" sz="2200" dirty="0" err="1"/>
              <a:t>mewakili</a:t>
            </a:r>
            <a:r>
              <a:rPr lang="en-US" sz="2200" dirty="0"/>
              <a:t> 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obyek</a:t>
            </a:r>
            <a:r>
              <a:rPr lang="en-US" sz="2200" dirty="0"/>
              <a:t> (</a:t>
            </a:r>
            <a:r>
              <a:rPr lang="en-US" sz="2200" dirty="0" err="1"/>
              <a:t>spt</a:t>
            </a:r>
            <a:r>
              <a:rPr lang="en-US" sz="2200" dirty="0"/>
              <a:t>, </a:t>
            </a:r>
            <a:r>
              <a:rPr lang="en-US" sz="2200" dirty="0" err="1"/>
              <a:t>manusia</a:t>
            </a:r>
            <a:r>
              <a:rPr lang="en-US" sz="2200" dirty="0"/>
              <a:t>: </a:t>
            </a:r>
            <a:r>
              <a:rPr lang="en-US" sz="2200" dirty="0" err="1"/>
              <a:t>dosen</a:t>
            </a:r>
            <a:r>
              <a:rPr lang="en-US" sz="2200" dirty="0"/>
              <a:t>, </a:t>
            </a:r>
            <a:r>
              <a:rPr lang="en-US" sz="2200" dirty="0" err="1"/>
              <a:t>mhs</a:t>
            </a:r>
            <a:r>
              <a:rPr lang="en-US" sz="2200" dirty="0"/>
              <a:t>, </a:t>
            </a:r>
            <a:r>
              <a:rPr lang="en-US" sz="2200" dirty="0" err="1"/>
              <a:t>elanggan,dll</a:t>
            </a:r>
            <a:r>
              <a:rPr lang="en-US" sz="2200" dirty="0"/>
              <a:t>; </a:t>
            </a:r>
            <a:r>
              <a:rPr lang="en-US" sz="2200" dirty="0" err="1"/>
              <a:t>barang</a:t>
            </a:r>
            <a:r>
              <a:rPr lang="en-US" sz="2200" dirty="0"/>
              <a:t>: </a:t>
            </a:r>
            <a:r>
              <a:rPr lang="en-US" sz="2200" dirty="0" err="1"/>
              <a:t>buku</a:t>
            </a:r>
            <a:r>
              <a:rPr lang="en-US" sz="2200" dirty="0"/>
              <a:t>, </a:t>
            </a:r>
            <a:r>
              <a:rPr lang="en-US" sz="2200" dirty="0" err="1"/>
              <a:t>meja</a:t>
            </a:r>
            <a:r>
              <a:rPr lang="en-US" sz="2200" dirty="0"/>
              <a:t>; </a:t>
            </a:r>
            <a:r>
              <a:rPr lang="en-US" sz="2200" dirty="0" err="1"/>
              <a:t>peristiwa</a:t>
            </a:r>
            <a:r>
              <a:rPr lang="en-US" sz="2200" dirty="0"/>
              <a:t>, </a:t>
            </a:r>
            <a:r>
              <a:rPr lang="en-US" sz="2200" dirty="0" err="1"/>
              <a:t>konsep</a:t>
            </a:r>
            <a:r>
              <a:rPr lang="en-US" sz="2200" dirty="0"/>
              <a:t>, </a:t>
            </a:r>
            <a:r>
              <a:rPr lang="en-US" sz="2200" dirty="0" err="1"/>
              <a:t>dsb</a:t>
            </a:r>
            <a:r>
              <a:rPr lang="en-US" sz="2200" dirty="0"/>
              <a:t>.), yang </a:t>
            </a:r>
            <a:r>
              <a:rPr lang="en-US" sz="2200" dirty="0" err="1"/>
              <a:t>direkam</a:t>
            </a:r>
            <a:r>
              <a:rPr lang="en-US" sz="2200" dirty="0"/>
              <a:t> </a:t>
            </a:r>
            <a:r>
              <a:rPr lang="en-US" sz="2200" dirty="0" err="1"/>
              <a:t>baik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bentuk</a:t>
            </a:r>
            <a:r>
              <a:rPr lang="en-US" sz="2200" dirty="0"/>
              <a:t> </a:t>
            </a:r>
            <a:r>
              <a:rPr lang="en-US" sz="2200" dirty="0" err="1"/>
              <a:t>angka</a:t>
            </a:r>
            <a:r>
              <a:rPr lang="en-US" sz="2200" dirty="0"/>
              <a:t>, </a:t>
            </a:r>
            <a:r>
              <a:rPr lang="en-US" sz="2200" dirty="0" err="1"/>
              <a:t>huruf</a:t>
            </a:r>
            <a:r>
              <a:rPr lang="en-US" sz="2200" dirty="0"/>
              <a:t>, </a:t>
            </a:r>
            <a:r>
              <a:rPr lang="en-US" sz="2200" dirty="0" err="1"/>
              <a:t>teks</a:t>
            </a:r>
            <a:r>
              <a:rPr lang="en-US" sz="2200" dirty="0"/>
              <a:t>, </a:t>
            </a:r>
            <a:r>
              <a:rPr lang="en-US" sz="2200" dirty="0" err="1"/>
              <a:t>gambar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suara</a:t>
            </a:r>
            <a:r>
              <a:rPr lang="en-US" sz="2200" dirty="0"/>
              <a:t>.</a:t>
            </a:r>
          </a:p>
          <a:p>
            <a:pPr marL="1343025" indent="-523875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 dirty="0">
                <a:solidFill>
                  <a:schemeClr val="folHlink"/>
                </a:solidFill>
              </a:rPr>
              <a:t>Basis Data</a:t>
            </a:r>
            <a:r>
              <a:rPr lang="en-US" sz="2200" dirty="0"/>
              <a:t> :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sekumpulan</a:t>
            </a:r>
            <a:r>
              <a:rPr lang="en-US" sz="2200" dirty="0"/>
              <a:t> data yang </a:t>
            </a:r>
            <a:r>
              <a:rPr lang="en-US" sz="2200" dirty="0" err="1"/>
              <a:t>saling</a:t>
            </a:r>
            <a:r>
              <a:rPr lang="en-US" sz="2200" dirty="0"/>
              <a:t> </a:t>
            </a:r>
            <a:r>
              <a:rPr lang="en-US" sz="2200" dirty="0" err="1"/>
              <a:t>ber-relasi</a:t>
            </a:r>
            <a:r>
              <a:rPr lang="en-US" sz="2200" dirty="0"/>
              <a:t> </a:t>
            </a:r>
            <a:r>
              <a:rPr lang="en-US" sz="2200" dirty="0" err="1"/>
              <a:t>menurut</a:t>
            </a:r>
            <a:r>
              <a:rPr lang="en-US" sz="2200" dirty="0"/>
              <a:t> </a:t>
            </a:r>
            <a:r>
              <a:rPr lang="en-US" sz="2200" dirty="0" err="1"/>
              <a:t>aturan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tatanan</a:t>
            </a:r>
            <a:r>
              <a:rPr lang="en-US" sz="2200" dirty="0"/>
              <a:t> </a:t>
            </a:r>
            <a:r>
              <a:rPr lang="en-US" sz="2200" dirty="0" err="1"/>
              <a:t>tertentu</a:t>
            </a:r>
            <a:endParaRPr lang="en-US" sz="2200" dirty="0"/>
          </a:p>
          <a:p>
            <a:pPr marL="1343025" indent="-523875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3803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1E2EB1-D605-46AA-B69B-A8EEC92782F6}" type="slidenum">
              <a:rPr lang="en-GB">
                <a:solidFill>
                  <a:srgbClr val="FFFFFF"/>
                </a:solidFill>
              </a:rPr>
              <a:pPr/>
              <a:t>14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955675"/>
          </a:xfrm>
        </p:spPr>
        <p:txBody>
          <a:bodyPr/>
          <a:lstStyle/>
          <a:p>
            <a:r>
              <a:rPr lang="en-US">
                <a:solidFill>
                  <a:srgbClr val="CC3300"/>
                </a:solidFill>
              </a:rPr>
              <a:t>Definisi Basis Data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8300" y="1492250"/>
            <a:ext cx="7402513" cy="41148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>
                <a:solidFill>
                  <a:schemeClr val="folHlink"/>
                </a:solidFill>
              </a:rPr>
              <a:t>Basis Data: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data (</a:t>
            </a:r>
            <a:r>
              <a:rPr lang="en-US" sz="2400" dirty="0" err="1"/>
              <a:t>arsip</a:t>
            </a:r>
            <a:r>
              <a:rPr lang="en-US" sz="2400" dirty="0"/>
              <a:t>) yang </a:t>
            </a:r>
            <a:r>
              <a:rPr lang="en-US" sz="2400" dirty="0" err="1"/>
              <a:t>saling</a:t>
            </a:r>
            <a:r>
              <a:rPr lang="en-US" sz="2400" dirty="0"/>
              <a:t> 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, </a:t>
            </a:r>
            <a:r>
              <a:rPr lang="en-US" sz="2400" dirty="0"/>
              <a:t>yang </a:t>
            </a:r>
            <a:r>
              <a:rPr lang="en-US" sz="2400" dirty="0" err="1"/>
              <a:t>diorganisasi</a:t>
            </a:r>
            <a:r>
              <a:rPr lang="en-US" sz="2400" dirty="0"/>
              <a:t> </a:t>
            </a:r>
            <a:r>
              <a:rPr lang="en-US" sz="2400" dirty="0" err="1" smtClean="0"/>
              <a:t>sedemikian</a:t>
            </a:r>
            <a:r>
              <a:rPr lang="en-US" sz="2400" dirty="0" smtClean="0"/>
              <a:t> </a:t>
            </a:r>
            <a:r>
              <a:rPr lang="en-US" sz="2400" dirty="0" err="1"/>
              <a:t>rupa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kelak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 smtClean="0"/>
              <a:t>dimanfaatkan</a:t>
            </a:r>
            <a:r>
              <a:rPr lang="en-US" sz="2400" dirty="0" smtClean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400" dirty="0" smtClean="0"/>
              <a:t>Kumpulan </a:t>
            </a:r>
            <a:r>
              <a:rPr lang="en-US" sz="2400" dirty="0"/>
              <a:t>data yang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berhubungan</a:t>
            </a:r>
            <a:r>
              <a:rPr lang="en-US" sz="2400" dirty="0"/>
              <a:t> </a:t>
            </a:r>
            <a:r>
              <a:rPr lang="en-US" sz="2400" dirty="0" smtClean="0"/>
              <a:t> yang  </a:t>
            </a:r>
            <a:r>
              <a:rPr lang="en-US" sz="2400" dirty="0" err="1"/>
              <a:t>disimpan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bersama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/>
              <a:t>pengulangan</a:t>
            </a:r>
            <a:r>
              <a:rPr lang="en-US" sz="2400" dirty="0"/>
              <a:t> (</a:t>
            </a:r>
            <a:r>
              <a:rPr lang="en-US" sz="2400" dirty="0" err="1"/>
              <a:t>redudansi</a:t>
            </a:r>
            <a:r>
              <a:rPr lang="en-US" sz="2400" dirty="0"/>
              <a:t>) data.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400" dirty="0" smtClean="0"/>
              <a:t>Kumpulan </a:t>
            </a:r>
            <a:r>
              <a:rPr lang="en-US" sz="2400" dirty="0"/>
              <a:t>file/</a:t>
            </a:r>
            <a:r>
              <a:rPr lang="en-US" sz="2400" dirty="0" err="1"/>
              <a:t>tabel</a:t>
            </a:r>
            <a:r>
              <a:rPr lang="en-US" sz="2400" dirty="0"/>
              <a:t>/</a:t>
            </a:r>
            <a:r>
              <a:rPr lang="en-US" sz="2400" dirty="0" err="1"/>
              <a:t>arsip</a:t>
            </a:r>
            <a:r>
              <a:rPr lang="en-US" sz="2400" dirty="0"/>
              <a:t> yang 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disimpan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media </a:t>
            </a:r>
            <a:r>
              <a:rPr lang="en-US" sz="2400" dirty="0" err="1" smtClean="0"/>
              <a:t>penyimpanan</a:t>
            </a:r>
            <a:r>
              <a:rPr lang="en-US" sz="2400" dirty="0" smtClean="0"/>
              <a:t> </a:t>
            </a:r>
            <a:r>
              <a:rPr lang="en-US" sz="2400" dirty="0" err="1"/>
              <a:t>elektronik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323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EF8ED7-22C3-4509-A098-A218A65839D4}" type="slidenum">
              <a:rPr lang="en-GB">
                <a:solidFill>
                  <a:srgbClr val="FFFFFF"/>
                </a:solidFill>
              </a:rPr>
              <a:pPr/>
              <a:t>15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333375"/>
            <a:ext cx="7010400" cy="720725"/>
          </a:xfrm>
        </p:spPr>
        <p:txBody>
          <a:bodyPr/>
          <a:lstStyle/>
          <a:p>
            <a:r>
              <a:rPr lang="en-US">
                <a:solidFill>
                  <a:srgbClr val="CC3300"/>
                </a:solidFill>
              </a:rPr>
              <a:t>Sistem Basis Data (DBMS)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268413"/>
            <a:ext cx="7010400" cy="48275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z="2400" dirty="0" err="1">
                <a:solidFill>
                  <a:schemeClr val="folHlink"/>
                </a:solidFill>
              </a:rPr>
              <a:t>Sistem</a:t>
            </a:r>
            <a:r>
              <a:rPr lang="en-US" sz="2400" dirty="0">
                <a:solidFill>
                  <a:schemeClr val="folHlink"/>
                </a:solidFill>
              </a:rPr>
              <a:t> Basis Data 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dirty="0"/>
              <a:t>   </a:t>
            </a:r>
            <a:r>
              <a:rPr lang="en-US" sz="2200" dirty="0" err="1"/>
              <a:t>Sistem</a:t>
            </a:r>
            <a:r>
              <a:rPr lang="en-US" sz="2200" dirty="0"/>
              <a:t> yang </a:t>
            </a:r>
            <a:r>
              <a:rPr lang="en-US" sz="2200" dirty="0" err="1"/>
              <a:t>terdiri</a:t>
            </a:r>
            <a:r>
              <a:rPr lang="en-US" sz="2200" dirty="0"/>
              <a:t> </a:t>
            </a:r>
            <a:r>
              <a:rPr lang="en-US" sz="2200" dirty="0" err="1"/>
              <a:t>atas</a:t>
            </a:r>
            <a:r>
              <a:rPr lang="en-US" sz="2200" dirty="0"/>
              <a:t> </a:t>
            </a:r>
            <a:r>
              <a:rPr lang="en-US" sz="2200" dirty="0" err="1"/>
              <a:t>sekumpulan</a:t>
            </a:r>
            <a:r>
              <a:rPr lang="en-US" sz="2200" dirty="0"/>
              <a:t> </a:t>
            </a:r>
            <a:r>
              <a:rPr lang="en-US" sz="2200" dirty="0" err="1"/>
              <a:t>tabel</a:t>
            </a:r>
            <a:r>
              <a:rPr lang="en-US" sz="2200" dirty="0"/>
              <a:t> data yang  </a:t>
            </a:r>
            <a:r>
              <a:rPr lang="en-US" sz="2200" dirty="0" err="1"/>
              <a:t>saling</a:t>
            </a:r>
            <a:r>
              <a:rPr lang="en-US" sz="2200" dirty="0"/>
              <a:t> </a:t>
            </a:r>
            <a:r>
              <a:rPr lang="en-US" sz="2200" dirty="0" err="1"/>
              <a:t>berhubungan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sekumpulan</a:t>
            </a:r>
            <a:r>
              <a:rPr lang="en-US" sz="2200" dirty="0"/>
              <a:t> program </a:t>
            </a:r>
            <a:r>
              <a:rPr lang="en-US" sz="2200" dirty="0" smtClean="0"/>
              <a:t>(DBMS </a:t>
            </a:r>
            <a:r>
              <a:rPr lang="en-US" sz="2200" dirty="0"/>
              <a:t>: Database Management System) yang </a:t>
            </a:r>
            <a:r>
              <a:rPr lang="en-US" sz="2200" dirty="0" err="1"/>
              <a:t>memungkinkan</a:t>
            </a:r>
            <a:r>
              <a:rPr lang="en-US" sz="2200" dirty="0"/>
              <a:t> </a:t>
            </a:r>
            <a:r>
              <a:rPr lang="en-US" sz="2200" dirty="0" err="1"/>
              <a:t>berbagai</a:t>
            </a:r>
            <a:r>
              <a:rPr lang="en-US" sz="2200" dirty="0"/>
              <a:t> user </a:t>
            </a:r>
            <a:r>
              <a:rPr lang="en-US" sz="2200" dirty="0" err="1"/>
              <a:t>dan</a:t>
            </a:r>
            <a:r>
              <a:rPr lang="en-US" sz="2200" dirty="0"/>
              <a:t>/</a:t>
            </a:r>
            <a:r>
              <a:rPr lang="en-US" sz="2200" dirty="0" err="1"/>
              <a:t>atau</a:t>
            </a:r>
            <a:r>
              <a:rPr lang="en-US" sz="2200" dirty="0"/>
              <a:t> program lain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mengakses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memanipulasi</a:t>
            </a:r>
            <a:r>
              <a:rPr lang="en-US" sz="2200" dirty="0"/>
              <a:t> </a:t>
            </a:r>
            <a:r>
              <a:rPr lang="en-US" sz="2200" dirty="0" err="1"/>
              <a:t>tabel-tabel</a:t>
            </a:r>
            <a:r>
              <a:rPr lang="en-US" sz="2200" dirty="0"/>
              <a:t> </a:t>
            </a:r>
            <a:r>
              <a:rPr lang="en-US" sz="2200" dirty="0" err="1"/>
              <a:t>tersebut</a:t>
            </a:r>
            <a:r>
              <a:rPr lang="en-US" sz="2200" dirty="0"/>
              <a:t>.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663156"/>
            <a:ext cx="4419600" cy="2297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240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14FF8C-0600-487E-8637-92FCD52FEB59}" type="slidenum">
              <a:rPr lang="en-GB">
                <a:solidFill>
                  <a:srgbClr val="FFFFFF"/>
                </a:solidFill>
              </a:rPr>
              <a:pPr/>
              <a:t>16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668338"/>
          </a:xfrm>
        </p:spPr>
        <p:txBody>
          <a:bodyPr/>
          <a:lstStyle/>
          <a:p>
            <a:r>
              <a:rPr lang="en-US" sz="3500">
                <a:solidFill>
                  <a:srgbClr val="CC3300"/>
                </a:solidFill>
              </a:rPr>
              <a:t>Sistem Basis Data (DBMS)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268413"/>
            <a:ext cx="7010400" cy="4827587"/>
          </a:xfrm>
        </p:spPr>
        <p:txBody>
          <a:bodyPr/>
          <a:lstStyle/>
          <a:p>
            <a:pPr marL="542925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/>
          </a:p>
          <a:p>
            <a:pPr marL="542925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• </a:t>
            </a:r>
            <a:r>
              <a:rPr lang="en-US" sz="2000">
                <a:solidFill>
                  <a:schemeClr val="folHlink"/>
                </a:solidFill>
              </a:rPr>
              <a:t>DBMS (Database Management System):</a:t>
            </a:r>
            <a:r>
              <a:rPr lang="en-US" sz="2000"/>
              <a:t> kumpulan  program yang digunakan user untuk me-management database (create, maintain) </a:t>
            </a:r>
          </a:p>
          <a:p>
            <a:pPr marL="542925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• </a:t>
            </a:r>
            <a:r>
              <a:rPr lang="en-US" sz="2000">
                <a:solidFill>
                  <a:schemeClr val="folHlink"/>
                </a:solidFill>
              </a:rPr>
              <a:t>DBMS mencakup proses:</a:t>
            </a:r>
            <a:r>
              <a:rPr lang="en-US" sz="2000"/>
              <a:t> </a:t>
            </a:r>
          </a:p>
          <a:p>
            <a:pPr marL="542925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	– </a:t>
            </a:r>
            <a:r>
              <a:rPr lang="en-US" sz="2000">
                <a:solidFill>
                  <a:srgbClr val="CC3300"/>
                </a:solidFill>
              </a:rPr>
              <a:t>Defining :</a:t>
            </a:r>
            <a:r>
              <a:rPr lang="en-US" sz="2000"/>
              <a:t> database mendefiniskan tipe data, struktur   </a:t>
            </a:r>
          </a:p>
          <a:p>
            <a:pPr marL="542925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        dan   batasan (constraint) dari data yang disimpan </a:t>
            </a:r>
          </a:p>
          <a:p>
            <a:pPr marL="542925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        dalam  database.</a:t>
            </a:r>
          </a:p>
          <a:p>
            <a:pPr marL="542925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	– </a:t>
            </a:r>
            <a:r>
              <a:rPr lang="en-US" sz="2000">
                <a:solidFill>
                  <a:srgbClr val="CC3300"/>
                </a:solidFill>
              </a:rPr>
              <a:t>Manipulating :</a:t>
            </a:r>
            <a:r>
              <a:rPr lang="en-US" sz="2000"/>
              <a:t> database mencakup berbagai fungsi </a:t>
            </a:r>
          </a:p>
          <a:p>
            <a:pPr marL="542925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        dan query untuk mendapatkan data yang dicari, </a:t>
            </a:r>
          </a:p>
          <a:p>
            <a:pPr marL="542925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        termasuk operasi insert, update dan delete serta </a:t>
            </a:r>
          </a:p>
          <a:p>
            <a:pPr marL="542925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       dalam generate 	report data. </a:t>
            </a:r>
          </a:p>
          <a:p>
            <a:pPr marL="542925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	– </a:t>
            </a:r>
            <a:r>
              <a:rPr lang="en-US" sz="2000">
                <a:solidFill>
                  <a:srgbClr val="CC3300"/>
                </a:solidFill>
              </a:rPr>
              <a:t>Sharing :</a:t>
            </a:r>
            <a:r>
              <a:rPr lang="en-US" sz="2000"/>
              <a:t> database dapat diatur untuk dapat sharing </a:t>
            </a:r>
          </a:p>
          <a:p>
            <a:pPr marL="542925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        multiple user dan program untuk mengakses </a:t>
            </a:r>
          </a:p>
          <a:p>
            <a:pPr marL="542925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       database secara bersama-sama. </a:t>
            </a:r>
          </a:p>
        </p:txBody>
      </p:sp>
    </p:spTree>
    <p:extLst>
      <p:ext uri="{BB962C8B-B14F-4D97-AF65-F5344CB8AC3E}">
        <p14:creationId xmlns:p14="http://schemas.microsoft.com/office/powerpoint/2010/main" val="73244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F34B4F-66E0-4060-980C-06A554EEEACA}" type="slidenum">
              <a:rPr lang="en-GB">
                <a:solidFill>
                  <a:srgbClr val="FFFFFF"/>
                </a:solidFill>
              </a:rPr>
              <a:pPr/>
              <a:t>17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668338"/>
          </a:xfrm>
        </p:spPr>
        <p:txBody>
          <a:bodyPr/>
          <a:lstStyle/>
          <a:p>
            <a:r>
              <a:rPr lang="en-US" sz="3500">
                <a:solidFill>
                  <a:srgbClr val="CC3300"/>
                </a:solidFill>
              </a:rPr>
              <a:t>Sistem Basis Data (DBMS)</a:t>
            </a:r>
            <a:r>
              <a:rPr lang="en-US" sz="3500"/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052513"/>
            <a:ext cx="7010400" cy="5043487"/>
          </a:xfrm>
        </p:spPr>
        <p:txBody>
          <a:bodyPr/>
          <a:lstStyle/>
          <a:p>
            <a:pPr marL="447675" indent="0">
              <a:buFont typeface="Wingdings" panose="05000000000000000000" pitchFamily="2" charset="2"/>
              <a:buNone/>
            </a:pPr>
            <a:endParaRPr lang="en-US" sz="2000" dirty="0"/>
          </a:p>
          <a:p>
            <a:pPr marL="447675" indent="0">
              <a:buFont typeface="Wingdings" panose="05000000000000000000" pitchFamily="2" charset="2"/>
              <a:buNone/>
            </a:pPr>
            <a:r>
              <a:rPr lang="en-US" sz="2000" dirty="0" err="1"/>
              <a:t>Fungsi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penting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smtClean="0"/>
              <a:t>DBMS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/>
              <a:t>proteksi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maintain database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jangka</a:t>
            </a:r>
            <a:r>
              <a:rPr lang="en-US" sz="2000" dirty="0"/>
              <a:t> </a:t>
            </a:r>
            <a:r>
              <a:rPr lang="en-US" sz="2000" dirty="0" err="1"/>
              <a:t>panjang</a:t>
            </a:r>
            <a:r>
              <a:rPr lang="en-US" sz="2000" dirty="0"/>
              <a:t>. </a:t>
            </a:r>
          </a:p>
          <a:p>
            <a:pPr marL="1008063" lvl="1" indent="-293688">
              <a:buFont typeface="Wingdings" panose="05000000000000000000" pitchFamily="2" charset="2"/>
              <a:buNone/>
            </a:pPr>
            <a:r>
              <a:rPr lang="en-US" sz="2000" dirty="0"/>
              <a:t>–  </a:t>
            </a:r>
            <a:r>
              <a:rPr lang="en-US" sz="2000" dirty="0" err="1">
                <a:solidFill>
                  <a:schemeClr val="folHlink"/>
                </a:solidFill>
              </a:rPr>
              <a:t>Proteksi</a:t>
            </a:r>
            <a:r>
              <a:rPr lang="en-US" sz="2000" dirty="0">
                <a:solidFill>
                  <a:schemeClr val="folHlink"/>
                </a:solidFill>
              </a:rPr>
              <a:t> :</a:t>
            </a:r>
            <a:r>
              <a:rPr lang="en-US" sz="2000" dirty="0"/>
              <a:t> </a:t>
            </a:r>
            <a:r>
              <a:rPr lang="en-US" sz="2000" dirty="0" err="1"/>
              <a:t>mengandung</a:t>
            </a:r>
            <a:r>
              <a:rPr lang="en-US" sz="2000" dirty="0"/>
              <a:t>  system protection yang  </a:t>
            </a:r>
            <a:r>
              <a:rPr lang="en-US" sz="2000" dirty="0" err="1"/>
              <a:t>menangani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malfunction (crash)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hardware </a:t>
            </a:r>
            <a:r>
              <a:rPr lang="en-US" sz="2000" dirty="0" err="1"/>
              <a:t>ataupun</a:t>
            </a:r>
            <a:r>
              <a:rPr lang="en-US" sz="2000" dirty="0"/>
              <a:t> software,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mengandung</a:t>
            </a:r>
            <a:r>
              <a:rPr lang="en-US" sz="2000" dirty="0"/>
              <a:t> security Protection yang </a:t>
            </a:r>
            <a:r>
              <a:rPr lang="en-US" sz="2000" dirty="0" err="1"/>
              <a:t>menangani</a:t>
            </a:r>
            <a:r>
              <a:rPr lang="en-US" sz="2000" dirty="0"/>
              <a:t> </a:t>
            </a:r>
            <a:r>
              <a:rPr lang="en-US" sz="2000" dirty="0" err="1"/>
              <a:t>pengaksesan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user </a:t>
            </a:r>
            <a:r>
              <a:rPr lang="en-US" sz="2000" dirty="0" err="1"/>
              <a:t>terlarang</a:t>
            </a:r>
            <a:r>
              <a:rPr lang="en-US" sz="2000" dirty="0"/>
              <a:t>.  </a:t>
            </a:r>
          </a:p>
          <a:p>
            <a:pPr marL="447675" indent="0">
              <a:buFont typeface="Wingdings" panose="05000000000000000000" pitchFamily="2" charset="2"/>
              <a:buNone/>
            </a:pPr>
            <a:r>
              <a:rPr lang="en-US" sz="2000" dirty="0"/>
              <a:t>    – </a:t>
            </a:r>
            <a:r>
              <a:rPr lang="en-US" sz="2000" dirty="0">
                <a:solidFill>
                  <a:schemeClr val="folHlink"/>
                </a:solidFill>
              </a:rPr>
              <a:t>Maintain :</a:t>
            </a:r>
            <a:r>
              <a:rPr lang="en-US" sz="2000" dirty="0"/>
              <a:t> </a:t>
            </a:r>
            <a:r>
              <a:rPr lang="en-US" sz="2000" dirty="0" err="1"/>
              <a:t>mengandung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maintaining yang 	 </a:t>
            </a:r>
            <a:r>
              <a:rPr lang="en-US" sz="2000" dirty="0" err="1"/>
              <a:t>selalu</a:t>
            </a:r>
            <a:r>
              <a:rPr lang="en-US" sz="2000" dirty="0"/>
              <a:t> </a:t>
            </a:r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 smtClean="0"/>
              <a:t>tiap</a:t>
            </a:r>
            <a:endParaRPr lang="en-US" sz="2000" dirty="0"/>
          </a:p>
          <a:p>
            <a:pPr marL="447675" indent="0">
              <a:buFont typeface="Wingdings" panose="05000000000000000000" pitchFamily="2" charset="2"/>
              <a:buNone/>
            </a:pPr>
            <a:r>
              <a:rPr lang="en-US" sz="2000" dirty="0"/>
              <a:t>       </a:t>
            </a:r>
            <a:r>
              <a:rPr lang="en-US" sz="2000" dirty="0" err="1"/>
              <a:t>waktu</a:t>
            </a:r>
            <a:r>
              <a:rPr lang="en-US" sz="2000" dirty="0"/>
              <a:t>.</a:t>
            </a:r>
          </a:p>
          <a:p>
            <a:pPr marL="447675" indent="0">
              <a:buFont typeface="Wingdings" panose="05000000000000000000" pitchFamily="2" charset="2"/>
              <a:buNone/>
            </a:pPr>
            <a:endParaRPr lang="en-US" sz="2000" dirty="0"/>
          </a:p>
          <a:p>
            <a:pPr marL="447675" indent="0">
              <a:buFont typeface="Wingdings" panose="05000000000000000000" pitchFamily="2" charset="2"/>
              <a:buNone/>
            </a:pPr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dirty="0" err="1"/>
              <a:t>Sistem</a:t>
            </a:r>
            <a:r>
              <a:rPr lang="en-US" sz="2400" dirty="0"/>
              <a:t> Database : database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database-</a:t>
            </a:r>
            <a:r>
              <a:rPr lang="en-US" sz="2400" dirty="0" err="1"/>
              <a:t>nya</a:t>
            </a:r>
            <a:r>
              <a:rPr lang="en-US" sz="2400" dirty="0"/>
              <a:t> (DBMS)</a:t>
            </a:r>
          </a:p>
        </p:txBody>
      </p:sp>
    </p:spTree>
    <p:extLst>
      <p:ext uri="{BB962C8B-B14F-4D97-AF65-F5344CB8AC3E}">
        <p14:creationId xmlns:p14="http://schemas.microsoft.com/office/powerpoint/2010/main" val="35694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E74D8C-32DF-4297-964D-6F555A4743F7}" type="slidenum">
              <a:rPr lang="en-GB">
                <a:solidFill>
                  <a:srgbClr val="FFFFFF"/>
                </a:solidFill>
              </a:rPr>
              <a:pPr/>
              <a:t>18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638969"/>
            <a:ext cx="7010400" cy="668338"/>
          </a:xfrm>
        </p:spPr>
        <p:txBody>
          <a:bodyPr/>
          <a:lstStyle/>
          <a:p>
            <a:r>
              <a:rPr lang="en-US" sz="3500" dirty="0" err="1">
                <a:solidFill>
                  <a:srgbClr val="CC3300"/>
                </a:solidFill>
              </a:rPr>
              <a:t>Tujuan</a:t>
            </a:r>
            <a:r>
              <a:rPr lang="en-US" sz="3500" dirty="0">
                <a:solidFill>
                  <a:srgbClr val="CC3300"/>
                </a:solidFill>
              </a:rPr>
              <a:t> Basis Data</a:t>
            </a:r>
            <a:r>
              <a:rPr lang="en-US" sz="3500" dirty="0"/>
              <a:t/>
            </a:r>
            <a:br>
              <a:rPr lang="en-US" sz="3500" dirty="0"/>
            </a:br>
            <a:endParaRPr lang="en-US" sz="3500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87538"/>
            <a:ext cx="8077200" cy="49704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 dirty="0" err="1">
                <a:solidFill>
                  <a:srgbClr val="43ADA3"/>
                </a:solidFill>
              </a:rPr>
              <a:t>Prinsip</a:t>
            </a:r>
            <a:r>
              <a:rPr lang="en-US" sz="2200" dirty="0">
                <a:solidFill>
                  <a:srgbClr val="43ADA3"/>
                </a:solidFill>
              </a:rPr>
              <a:t> </a:t>
            </a:r>
            <a:r>
              <a:rPr lang="en-US" sz="2200" dirty="0" err="1">
                <a:solidFill>
                  <a:srgbClr val="43ADA3"/>
                </a:solidFill>
              </a:rPr>
              <a:t>kerja</a:t>
            </a:r>
            <a:r>
              <a:rPr lang="en-US" sz="2200" dirty="0">
                <a:solidFill>
                  <a:srgbClr val="43ADA3"/>
                </a:solidFill>
              </a:rPr>
              <a:t> Basis Data :</a:t>
            </a:r>
            <a:r>
              <a:rPr lang="en-US" sz="2200" dirty="0">
                <a:solidFill>
                  <a:schemeClr val="accent1"/>
                </a:solidFill>
              </a:rPr>
              <a:t> </a:t>
            </a:r>
            <a:r>
              <a:rPr lang="en-US" sz="2200" dirty="0" err="1">
                <a:solidFill>
                  <a:schemeClr val="accent1"/>
                </a:solidFill>
              </a:rPr>
              <a:t>Pengaturan</a:t>
            </a:r>
            <a:r>
              <a:rPr lang="en-US" sz="2200" dirty="0">
                <a:solidFill>
                  <a:schemeClr val="accent1"/>
                </a:solidFill>
              </a:rPr>
              <a:t> data / </a:t>
            </a:r>
            <a:r>
              <a:rPr lang="en-US" sz="2200" dirty="0" err="1">
                <a:solidFill>
                  <a:schemeClr val="accent1"/>
                </a:solidFill>
              </a:rPr>
              <a:t>arsip</a:t>
            </a:r>
            <a:endParaRPr lang="en-US" sz="22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2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 dirty="0" err="1">
                <a:solidFill>
                  <a:schemeClr val="folHlink"/>
                </a:solidFill>
              </a:rPr>
              <a:t>Tujuan</a:t>
            </a:r>
            <a:r>
              <a:rPr lang="en-US" sz="2200" dirty="0">
                <a:solidFill>
                  <a:schemeClr val="folHlink"/>
                </a:solidFill>
              </a:rPr>
              <a:t> Basis Data :</a:t>
            </a:r>
          </a:p>
          <a:p>
            <a:pPr>
              <a:lnSpc>
                <a:spcPct val="90000"/>
              </a:lnSpc>
            </a:pPr>
            <a:r>
              <a:rPr lang="en-US" sz="2200" dirty="0" err="1" smtClean="0"/>
              <a:t>Kemudahan</a:t>
            </a:r>
            <a:r>
              <a:rPr lang="en-US" sz="2200" dirty="0" smtClean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kecepatan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pengambilan</a:t>
            </a:r>
            <a:r>
              <a:rPr lang="en-US" sz="2200" dirty="0"/>
              <a:t> data </a:t>
            </a:r>
            <a:r>
              <a:rPr lang="en-US" sz="2200" dirty="0" smtClean="0"/>
              <a:t>(speed)</a:t>
            </a:r>
          </a:p>
          <a:p>
            <a:pPr>
              <a:lnSpc>
                <a:spcPct val="90000"/>
              </a:lnSpc>
            </a:pPr>
            <a:r>
              <a:rPr lang="en-US" sz="2200" dirty="0" err="1" smtClean="0"/>
              <a:t>Efisiensi</a:t>
            </a:r>
            <a:r>
              <a:rPr lang="en-US" sz="2200" dirty="0" smtClean="0"/>
              <a:t> </a:t>
            </a:r>
            <a:r>
              <a:rPr lang="en-US" sz="2200" dirty="0" err="1"/>
              <a:t>ruang</a:t>
            </a:r>
            <a:r>
              <a:rPr lang="en-US" sz="2200" dirty="0"/>
              <a:t> </a:t>
            </a:r>
            <a:r>
              <a:rPr lang="en-US" sz="2200" dirty="0" err="1"/>
              <a:t>penyimpanan</a:t>
            </a:r>
            <a:r>
              <a:rPr lang="en-US" sz="2200" dirty="0"/>
              <a:t> ( space) </a:t>
            </a:r>
            <a:endParaRPr lang="en-US" sz="2200" dirty="0" smtClean="0"/>
          </a:p>
          <a:p>
            <a:pPr>
              <a:lnSpc>
                <a:spcPct val="90000"/>
              </a:lnSpc>
            </a:pPr>
            <a:r>
              <a:rPr lang="en-US" sz="2200" dirty="0" err="1" smtClean="0"/>
              <a:t>Mengurangi</a:t>
            </a:r>
            <a:r>
              <a:rPr lang="en-US" sz="2200" dirty="0" smtClean="0"/>
              <a:t> </a:t>
            </a:r>
            <a:r>
              <a:rPr lang="en-US" sz="2200" dirty="0" err="1" smtClean="0"/>
              <a:t>menghilangkan</a:t>
            </a:r>
            <a:r>
              <a:rPr lang="en-US" sz="2200" dirty="0" smtClean="0"/>
              <a:t> </a:t>
            </a:r>
            <a:r>
              <a:rPr lang="en-US" sz="2200" dirty="0" err="1"/>
              <a:t>redudansi</a:t>
            </a:r>
            <a:r>
              <a:rPr lang="en-US" sz="2200" dirty="0"/>
              <a:t> </a:t>
            </a:r>
            <a:r>
              <a:rPr lang="en-US" sz="2200" dirty="0" smtClean="0"/>
              <a:t>data</a:t>
            </a:r>
          </a:p>
          <a:p>
            <a:pPr>
              <a:lnSpc>
                <a:spcPct val="90000"/>
              </a:lnSpc>
            </a:pPr>
            <a:r>
              <a:rPr lang="en-US" sz="2200" dirty="0" err="1" smtClean="0"/>
              <a:t>Keakuratan</a:t>
            </a:r>
            <a:r>
              <a:rPr lang="en-US" sz="2200" dirty="0" smtClean="0"/>
              <a:t> </a:t>
            </a:r>
            <a:r>
              <a:rPr lang="en-US" sz="2200" dirty="0"/>
              <a:t>(</a:t>
            </a:r>
            <a:r>
              <a:rPr lang="en-US" sz="2200" dirty="0" smtClean="0"/>
              <a:t>Accuracy)</a:t>
            </a:r>
          </a:p>
          <a:p>
            <a:pPr>
              <a:lnSpc>
                <a:spcPct val="90000"/>
              </a:lnSpc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Pembentukan</a:t>
            </a:r>
            <a:r>
              <a:rPr lang="en-US" sz="2200" dirty="0" smtClean="0"/>
              <a:t> </a:t>
            </a:r>
            <a:r>
              <a:rPr lang="en-US" sz="2200" dirty="0" err="1"/>
              <a:t>kode</a:t>
            </a:r>
            <a:r>
              <a:rPr lang="en-US" sz="2200" dirty="0"/>
              <a:t> &amp; </a:t>
            </a:r>
            <a:r>
              <a:rPr lang="en-US" sz="2200" dirty="0" err="1"/>
              <a:t>relasi</a:t>
            </a:r>
            <a:r>
              <a:rPr lang="en-US" sz="2200" dirty="0"/>
              <a:t> </a:t>
            </a:r>
            <a:r>
              <a:rPr lang="en-US" sz="2200" dirty="0" err="1"/>
              <a:t>antar</a:t>
            </a:r>
            <a:r>
              <a:rPr lang="en-US" sz="2200" dirty="0"/>
              <a:t> data </a:t>
            </a:r>
            <a:r>
              <a:rPr lang="en-US" sz="2200" dirty="0" err="1"/>
              <a:t>berdasar</a:t>
            </a:r>
            <a:r>
              <a:rPr lang="en-US" sz="2200" dirty="0"/>
              <a:t> </a:t>
            </a:r>
            <a:r>
              <a:rPr lang="en-US" sz="2200" dirty="0" err="1"/>
              <a:t>aturan</a:t>
            </a:r>
            <a:r>
              <a:rPr lang="en-US" sz="2200" dirty="0"/>
              <a:t> </a:t>
            </a:r>
            <a:r>
              <a:rPr lang="en-US" sz="2200" dirty="0" smtClean="0"/>
              <a:t>/ </a:t>
            </a:r>
            <a:r>
              <a:rPr lang="en-US" sz="2200" dirty="0" err="1" smtClean="0"/>
              <a:t>batasan</a:t>
            </a:r>
            <a:r>
              <a:rPr lang="en-US" sz="2200" dirty="0" smtClean="0"/>
              <a:t> </a:t>
            </a:r>
            <a:r>
              <a:rPr lang="en-US" sz="2200" dirty="0"/>
              <a:t>(constraint) </a:t>
            </a:r>
            <a:r>
              <a:rPr lang="en-US" sz="2200" dirty="0" err="1"/>
              <a:t>tipe</a:t>
            </a:r>
            <a:r>
              <a:rPr lang="en-US" sz="2200" dirty="0"/>
              <a:t> data, domain data, </a:t>
            </a:r>
            <a:r>
              <a:rPr lang="en-US" sz="2200" dirty="0" err="1"/>
              <a:t>keunikan</a:t>
            </a:r>
            <a:r>
              <a:rPr lang="en-US" sz="2200" dirty="0"/>
              <a:t> data,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/>
              <a:t>menekan</a:t>
            </a:r>
            <a:r>
              <a:rPr lang="en-US" sz="2200" dirty="0"/>
              <a:t> </a:t>
            </a:r>
            <a:r>
              <a:rPr lang="en-US" sz="2200" dirty="0" err="1"/>
              <a:t>ketidakakuratan</a:t>
            </a:r>
            <a:r>
              <a:rPr lang="en-US" sz="2200" dirty="0"/>
              <a:t> </a:t>
            </a:r>
            <a:r>
              <a:rPr lang="en-US" sz="2200" dirty="0" err="1"/>
              <a:t>saat</a:t>
            </a:r>
            <a:r>
              <a:rPr lang="en-US" sz="2200" dirty="0"/>
              <a:t> entry / </a:t>
            </a:r>
            <a:r>
              <a:rPr lang="en-US" sz="2200" dirty="0" err="1"/>
              <a:t>penyimpanan</a:t>
            </a:r>
            <a:r>
              <a:rPr lang="en-US" sz="2200" dirty="0"/>
              <a:t> </a:t>
            </a:r>
            <a:r>
              <a:rPr lang="en-US" sz="2200" dirty="0" smtClean="0"/>
              <a:t>data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506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E22746-B2E7-4F69-9B95-0B06D6C63671}" type="slidenum">
              <a:rPr lang="en-GB">
                <a:solidFill>
                  <a:srgbClr val="FFFFFF"/>
                </a:solidFill>
              </a:rPr>
              <a:pPr/>
              <a:t>19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620713"/>
            <a:ext cx="7010400" cy="523875"/>
          </a:xfrm>
        </p:spPr>
        <p:txBody>
          <a:bodyPr/>
          <a:lstStyle/>
          <a:p>
            <a:r>
              <a:rPr lang="en-US" sz="3500">
                <a:solidFill>
                  <a:srgbClr val="CC3300"/>
                </a:solidFill>
              </a:rPr>
              <a:t>Tujuan Basis Data (con’t)</a:t>
            </a:r>
            <a:br>
              <a:rPr lang="en-US" sz="3500">
                <a:solidFill>
                  <a:srgbClr val="CC3300"/>
                </a:solidFill>
              </a:rPr>
            </a:br>
            <a:endParaRPr lang="en-US" sz="3500">
              <a:solidFill>
                <a:srgbClr val="CC3300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268413"/>
            <a:ext cx="7010400" cy="48275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z="2400" dirty="0" err="1">
                <a:solidFill>
                  <a:schemeClr val="folHlink"/>
                </a:solidFill>
              </a:rPr>
              <a:t>Tujuan</a:t>
            </a:r>
            <a:r>
              <a:rPr lang="en-US" sz="2400" dirty="0">
                <a:solidFill>
                  <a:schemeClr val="folHlink"/>
                </a:solidFill>
              </a:rPr>
              <a:t> Basis Data: (</a:t>
            </a:r>
            <a:r>
              <a:rPr lang="en-US" sz="2400" dirty="0" err="1">
                <a:solidFill>
                  <a:schemeClr val="folHlink"/>
                </a:solidFill>
              </a:rPr>
              <a:t>Con’t</a:t>
            </a:r>
            <a:r>
              <a:rPr lang="en-US" sz="2400" dirty="0">
                <a:solidFill>
                  <a:schemeClr val="folHlink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/>
              <a:t>Ketersediaan</a:t>
            </a:r>
            <a:r>
              <a:rPr lang="en-US" sz="2400" dirty="0" smtClean="0"/>
              <a:t> (</a:t>
            </a:r>
            <a:r>
              <a:rPr lang="en-US" sz="2400" dirty="0" err="1" smtClean="0"/>
              <a:t>Avaibility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Pemilahan</a:t>
            </a:r>
            <a:r>
              <a:rPr lang="en-US" sz="2400" dirty="0" smtClean="0"/>
              <a:t> </a:t>
            </a:r>
            <a:r>
              <a:rPr lang="en-US" sz="2400" dirty="0"/>
              <a:t>data yang </a:t>
            </a:r>
            <a:r>
              <a:rPr lang="en-US" sz="2400" dirty="0" err="1"/>
              <a:t>sifatnya</a:t>
            </a:r>
            <a:r>
              <a:rPr lang="en-US" sz="2400" dirty="0"/>
              <a:t> </a:t>
            </a:r>
            <a:r>
              <a:rPr lang="en-US" sz="2400" dirty="0" err="1"/>
              <a:t>pasif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database </a:t>
            </a:r>
            <a:r>
              <a:rPr lang="en-US" sz="2400" dirty="0" err="1"/>
              <a:t>aktif</a:t>
            </a:r>
            <a:r>
              <a:rPr lang="en-US" sz="24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/>
              <a:t>Kelengkapan</a:t>
            </a:r>
            <a:r>
              <a:rPr lang="en-US" sz="2400" dirty="0" smtClean="0"/>
              <a:t> </a:t>
            </a:r>
            <a:r>
              <a:rPr lang="en-US" sz="2400" dirty="0"/>
              <a:t>(Completeness)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Kompleksnya</a:t>
            </a:r>
            <a:r>
              <a:rPr lang="en-US" sz="2400" dirty="0"/>
              <a:t> data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struktur</a:t>
            </a:r>
            <a:r>
              <a:rPr lang="en-US" sz="2400" dirty="0"/>
              <a:t> database.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/>
              <a:t>Keamanan</a:t>
            </a:r>
            <a:r>
              <a:rPr lang="en-US" sz="2400" dirty="0" smtClean="0"/>
              <a:t> </a:t>
            </a:r>
            <a:r>
              <a:rPr lang="en-US" sz="2400" dirty="0"/>
              <a:t>(Security)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keamanan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akses</a:t>
            </a:r>
            <a:r>
              <a:rPr lang="en-US" sz="2400" dirty="0"/>
              <a:t> data.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/>
              <a:t>Kebersamaan</a:t>
            </a:r>
            <a:r>
              <a:rPr lang="en-US" sz="2400" dirty="0" smtClean="0"/>
              <a:t> </a:t>
            </a:r>
            <a:r>
              <a:rPr lang="en-US" sz="2400" dirty="0" err="1"/>
              <a:t>pemakaian</a:t>
            </a:r>
            <a:r>
              <a:rPr lang="en-US" sz="2400" dirty="0"/>
              <a:t> (</a:t>
            </a:r>
            <a:r>
              <a:rPr lang="en-US" sz="2400" dirty="0" err="1"/>
              <a:t>Sharability</a:t>
            </a:r>
            <a:r>
              <a:rPr lang="en-US" sz="2400" dirty="0"/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dirty="0"/>
              <a:t> 	</a:t>
            </a:r>
            <a:r>
              <a:rPr lang="en-US" sz="2400" dirty="0" err="1"/>
              <a:t>Bersifat</a:t>
            </a:r>
            <a:r>
              <a:rPr lang="en-US" sz="2400" dirty="0"/>
              <a:t> multiuser.</a:t>
            </a:r>
          </a:p>
        </p:txBody>
      </p:sp>
    </p:spTree>
    <p:extLst>
      <p:ext uri="{BB962C8B-B14F-4D97-AF65-F5344CB8AC3E}">
        <p14:creationId xmlns:p14="http://schemas.microsoft.com/office/powerpoint/2010/main" val="152340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err="1" smtClean="0">
                <a:latin typeface="Algerian" pitchFamily="82" charset="0"/>
              </a:rPr>
              <a:t>biodata</a:t>
            </a: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495300" y="914400"/>
            <a:ext cx="8382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err="1" smtClean="0"/>
              <a:t>Nama</a:t>
            </a:r>
            <a:r>
              <a:rPr lang="en-US" sz="2000" dirty="0"/>
              <a:t>		</a:t>
            </a:r>
            <a:r>
              <a:rPr lang="en-US" sz="2000" dirty="0" smtClean="0"/>
              <a:t>	: Ahmad </a:t>
            </a:r>
            <a:r>
              <a:rPr lang="en-US" sz="2000" dirty="0" err="1" smtClean="0"/>
              <a:t>Zainul</a:t>
            </a:r>
            <a:r>
              <a:rPr lang="en-US" sz="2000" dirty="0" smtClean="0"/>
              <a:t> </a:t>
            </a:r>
            <a:r>
              <a:rPr lang="en-US" sz="2000" dirty="0" err="1" smtClean="0"/>
              <a:t>Fanani</a:t>
            </a: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err="1" smtClean="0"/>
              <a:t>Tempat</a:t>
            </a:r>
            <a:r>
              <a:rPr lang="en-US" sz="2000" dirty="0" smtClean="0"/>
              <a:t>/</a:t>
            </a:r>
            <a:r>
              <a:rPr lang="en-US" sz="2000" dirty="0" err="1" smtClean="0"/>
              <a:t>Tgl</a:t>
            </a:r>
            <a:r>
              <a:rPr lang="en-US" sz="2000" dirty="0" smtClean="0"/>
              <a:t> </a:t>
            </a:r>
            <a:r>
              <a:rPr lang="en-US" sz="2000" dirty="0" err="1" smtClean="0"/>
              <a:t>Lahir</a:t>
            </a:r>
            <a:r>
              <a:rPr lang="en-US" sz="2000" dirty="0" smtClean="0"/>
              <a:t>		: </a:t>
            </a:r>
            <a:r>
              <a:rPr lang="en-US" sz="2000" dirty="0" err="1" smtClean="0"/>
              <a:t>Ponorogo</a:t>
            </a:r>
            <a:r>
              <a:rPr lang="en-US" sz="2000" dirty="0" smtClean="0"/>
              <a:t>/08 </a:t>
            </a:r>
            <a:r>
              <a:rPr lang="en-US" sz="2000" dirty="0" err="1" smtClean="0"/>
              <a:t>Januari</a:t>
            </a:r>
            <a:r>
              <a:rPr lang="en-US" sz="2000" dirty="0" smtClean="0"/>
              <a:t> 1971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 smtClean="0"/>
              <a:t>Pendidikan</a:t>
            </a:r>
            <a:r>
              <a:rPr lang="en-US" sz="2000" dirty="0" smtClean="0"/>
              <a:t>		: S1-Matematika –FMIPA ITS (lulus 1995)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			  S2-Teknik </a:t>
            </a:r>
            <a:r>
              <a:rPr lang="en-US" sz="2000" dirty="0" err="1" smtClean="0"/>
              <a:t>Informatika</a:t>
            </a:r>
            <a:r>
              <a:rPr lang="en-US" sz="2000" dirty="0" smtClean="0"/>
              <a:t> STTIBI Jakarta (lulus 2001)</a:t>
            </a:r>
          </a:p>
          <a:p>
            <a:pPr algn="just">
              <a:lnSpc>
                <a:spcPct val="150000"/>
              </a:lnSpc>
            </a:pPr>
            <a:r>
              <a:rPr lang="en-US" sz="2000" dirty="0"/>
              <a:t>	</a:t>
            </a:r>
            <a:r>
              <a:rPr lang="en-US" sz="2000" dirty="0" smtClean="0"/>
              <a:t>		  S3-Teknik </a:t>
            </a:r>
            <a:r>
              <a:rPr lang="en-US" sz="2000" dirty="0" err="1" smtClean="0"/>
              <a:t>Elektro</a:t>
            </a:r>
            <a:r>
              <a:rPr lang="en-US" sz="2000" dirty="0" smtClean="0"/>
              <a:t> ITS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</a:t>
            </a:r>
            <a:r>
              <a:rPr lang="en-US" sz="2000" dirty="0" err="1" smtClean="0"/>
              <a:t>Cerdas</a:t>
            </a:r>
            <a:r>
              <a:rPr lang="en-US" sz="2000" dirty="0" smtClean="0"/>
              <a:t> 			  Multimedia (lulus </a:t>
            </a:r>
            <a:r>
              <a:rPr lang="en-US" sz="2000" dirty="0" smtClean="0"/>
              <a:t>2018)</a:t>
            </a: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Research Interest	: Computer Vision, Multimedia &amp; Game Technology</a:t>
            </a:r>
          </a:p>
          <a:p>
            <a:pPr marL="2855913" indent="-2855913" algn="just">
              <a:lnSpc>
                <a:spcPct val="150000"/>
              </a:lnSpc>
              <a:tabLst>
                <a:tab pos="2743200" algn="l"/>
                <a:tab pos="2855913" algn="l"/>
              </a:tabLst>
            </a:pPr>
            <a:r>
              <a:rPr lang="en-US" sz="2000" dirty="0" smtClean="0"/>
              <a:t>Mata </a:t>
            </a:r>
            <a:r>
              <a:rPr lang="en-US" sz="2000" dirty="0" err="1" smtClean="0"/>
              <a:t>Kuliah</a:t>
            </a:r>
            <a:r>
              <a:rPr lang="en-US" sz="2000" dirty="0" smtClean="0"/>
              <a:t> </a:t>
            </a:r>
            <a:r>
              <a:rPr lang="en-US" sz="2000" dirty="0" err="1" smtClean="0"/>
              <a:t>Smt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	:	</a:t>
            </a:r>
            <a:r>
              <a:rPr lang="en-US" sz="2000" dirty="0" err="1" smtClean="0"/>
              <a:t>Sistem</a:t>
            </a:r>
            <a:r>
              <a:rPr lang="en-US" sz="2000" dirty="0" smtClean="0"/>
              <a:t> Basis Data,  Algorithm &amp; Complexity, Multimedia &amp; Game Design, Artificial </a:t>
            </a:r>
            <a:r>
              <a:rPr lang="en-US" sz="2000" dirty="0" err="1" smtClean="0"/>
              <a:t>Intellegence</a:t>
            </a: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Email			: </a:t>
            </a:r>
            <a:r>
              <a:rPr lang="en-US" sz="2000" dirty="0" smtClean="0">
                <a:hlinkClick r:id="rId2"/>
              </a:rPr>
              <a:t>zafanani71@gmail.com</a:t>
            </a:r>
            <a:r>
              <a:rPr lang="en-US" sz="2000" dirty="0" smtClean="0"/>
              <a:t> cc 					  </a:t>
            </a:r>
            <a:r>
              <a:rPr lang="en-US" sz="2000" dirty="0" smtClean="0">
                <a:hlinkClick r:id="rId3"/>
              </a:rPr>
              <a:t>a.zainul.fanani@dsn.dinus.ac.id</a:t>
            </a: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No. HP			: 081325006278</a:t>
            </a:r>
            <a:endParaRPr lang="en-US" sz="2000" dirty="0"/>
          </a:p>
          <a:p>
            <a:pPr algn="just">
              <a:lnSpc>
                <a:spcPct val="150000"/>
              </a:lnSpc>
            </a:pPr>
            <a:endParaRPr lang="en-US" sz="2000" dirty="0" smtClean="0"/>
          </a:p>
          <a:p>
            <a:pPr algn="just">
              <a:lnSpc>
                <a:spcPct val="15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9563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3D71B1-9942-4960-BDE9-0E80C7B95673}" type="slidenum">
              <a:rPr lang="en-GB">
                <a:solidFill>
                  <a:srgbClr val="FFFFFF"/>
                </a:solidFill>
              </a:rPr>
              <a:pPr/>
              <a:t>20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639763"/>
            <a:ext cx="6783388" cy="523875"/>
          </a:xfrm>
        </p:spPr>
        <p:txBody>
          <a:bodyPr/>
          <a:lstStyle/>
          <a:p>
            <a:r>
              <a:rPr lang="en-US" sz="3500" dirty="0" err="1">
                <a:solidFill>
                  <a:srgbClr val="CC3300"/>
                </a:solidFill>
              </a:rPr>
              <a:t>Komponen</a:t>
            </a:r>
            <a:r>
              <a:rPr lang="en-US" sz="3500" dirty="0">
                <a:solidFill>
                  <a:srgbClr val="CC3300"/>
                </a:solidFill>
              </a:rPr>
              <a:t> </a:t>
            </a:r>
            <a:r>
              <a:rPr lang="en-US" sz="3500" dirty="0" err="1">
                <a:solidFill>
                  <a:srgbClr val="CC3300"/>
                </a:solidFill>
              </a:rPr>
              <a:t>Sistem</a:t>
            </a:r>
            <a:r>
              <a:rPr lang="en-US" sz="3500" dirty="0">
                <a:solidFill>
                  <a:srgbClr val="CC3300"/>
                </a:solidFill>
              </a:rPr>
              <a:t> Basis Data</a:t>
            </a:r>
            <a:r>
              <a:rPr lang="en-US" sz="3500" dirty="0"/>
              <a:t/>
            </a:r>
            <a:br>
              <a:rPr lang="en-US" sz="3500" dirty="0"/>
            </a:br>
            <a:endParaRPr lang="en-US" sz="3500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8300" y="1220788"/>
            <a:ext cx="7353300" cy="49704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 err="1">
                <a:solidFill>
                  <a:schemeClr val="folHlink"/>
                </a:solidFill>
              </a:rPr>
              <a:t>Komponen</a:t>
            </a:r>
            <a:r>
              <a:rPr lang="en-US" sz="1800" dirty="0">
                <a:solidFill>
                  <a:schemeClr val="folHlink"/>
                </a:solidFill>
              </a:rPr>
              <a:t> </a:t>
            </a:r>
            <a:r>
              <a:rPr lang="en-US" sz="1800" dirty="0" err="1">
                <a:solidFill>
                  <a:schemeClr val="folHlink"/>
                </a:solidFill>
              </a:rPr>
              <a:t>Sistem</a:t>
            </a:r>
            <a:r>
              <a:rPr lang="en-US" sz="1800" dirty="0">
                <a:solidFill>
                  <a:schemeClr val="folHlink"/>
                </a:solidFill>
              </a:rPr>
              <a:t> Basis Data 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 dirty="0">
              <a:solidFill>
                <a:schemeClr val="folHlink"/>
              </a:solidFill>
            </a:endParaRPr>
          </a:p>
          <a:p>
            <a:pPr marL="285750"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700" dirty="0"/>
              <a:t>• </a:t>
            </a:r>
            <a:r>
              <a:rPr lang="en-US" sz="1700" dirty="0" smtClean="0"/>
              <a:t>	</a:t>
            </a:r>
            <a:r>
              <a:rPr lang="en-US" sz="2000" dirty="0" err="1" smtClean="0">
                <a:solidFill>
                  <a:srgbClr val="CC3300"/>
                </a:solidFill>
              </a:rPr>
              <a:t>Perangkat</a:t>
            </a:r>
            <a:r>
              <a:rPr lang="en-US" sz="2000" dirty="0" smtClean="0">
                <a:solidFill>
                  <a:srgbClr val="CC3300"/>
                </a:solidFill>
              </a:rPr>
              <a:t> </a:t>
            </a:r>
            <a:r>
              <a:rPr lang="en-US" sz="2000" dirty="0" err="1">
                <a:solidFill>
                  <a:srgbClr val="CC3300"/>
                </a:solidFill>
              </a:rPr>
              <a:t>Keras</a:t>
            </a:r>
            <a:r>
              <a:rPr lang="en-US" sz="2000" dirty="0">
                <a:solidFill>
                  <a:srgbClr val="CC3300"/>
                </a:solidFill>
              </a:rPr>
              <a:t> (Hardware)</a:t>
            </a:r>
          </a:p>
          <a:p>
            <a:pPr marL="285750"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/>
              <a:t>	</a:t>
            </a:r>
            <a:r>
              <a:rPr lang="en-US" sz="2000" dirty="0" err="1"/>
              <a:t>Komputer</a:t>
            </a:r>
            <a:r>
              <a:rPr lang="en-US" sz="2000" dirty="0"/>
              <a:t>, </a:t>
            </a:r>
            <a:r>
              <a:rPr lang="en-US" sz="2000" dirty="0" err="1"/>
              <a:t>memori</a:t>
            </a:r>
            <a:r>
              <a:rPr lang="en-US" sz="2000" dirty="0"/>
              <a:t>, storage (</a:t>
            </a:r>
            <a:r>
              <a:rPr lang="en-US" sz="2000" dirty="0" err="1"/>
              <a:t>Harddisk</a:t>
            </a:r>
            <a:r>
              <a:rPr lang="en-US" sz="2000" dirty="0"/>
              <a:t>), peripheral, </a:t>
            </a:r>
            <a:r>
              <a:rPr lang="en-US" sz="2000" dirty="0" err="1"/>
              <a:t>dll</a:t>
            </a:r>
            <a:r>
              <a:rPr lang="en-US" sz="2000" dirty="0"/>
              <a:t>.</a:t>
            </a:r>
          </a:p>
          <a:p>
            <a:pPr marL="285750"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/>
              <a:t>• </a:t>
            </a:r>
            <a:r>
              <a:rPr lang="en-US" sz="2000" dirty="0" smtClean="0"/>
              <a:t>	</a:t>
            </a:r>
            <a:r>
              <a:rPr lang="en-US" sz="2000" dirty="0" err="1" smtClean="0">
                <a:solidFill>
                  <a:srgbClr val="CC3300"/>
                </a:solidFill>
              </a:rPr>
              <a:t>Sistem</a:t>
            </a:r>
            <a:r>
              <a:rPr lang="en-US" sz="2000" dirty="0" smtClean="0">
                <a:solidFill>
                  <a:srgbClr val="CC3300"/>
                </a:solidFill>
              </a:rPr>
              <a:t> </a:t>
            </a:r>
            <a:r>
              <a:rPr lang="en-US" sz="2000" dirty="0" err="1">
                <a:solidFill>
                  <a:srgbClr val="CC3300"/>
                </a:solidFill>
              </a:rPr>
              <a:t>Operasi</a:t>
            </a:r>
            <a:r>
              <a:rPr lang="en-US" sz="2000" dirty="0">
                <a:solidFill>
                  <a:srgbClr val="CC3300"/>
                </a:solidFill>
              </a:rPr>
              <a:t> (Operating System)</a:t>
            </a:r>
          </a:p>
          <a:p>
            <a:pPr marL="285750"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/>
              <a:t>	Program yang </a:t>
            </a:r>
            <a:r>
              <a:rPr lang="en-US" sz="2000" dirty="0" err="1"/>
              <a:t>menjalankan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, </a:t>
            </a:r>
            <a:r>
              <a:rPr lang="en-US" sz="2000" dirty="0" err="1"/>
              <a:t>mengendalikan</a:t>
            </a:r>
            <a:r>
              <a:rPr lang="en-US" sz="2000" dirty="0"/>
              <a:t> </a:t>
            </a:r>
            <a:r>
              <a:rPr lang="en-US" sz="2000" dirty="0" err="1"/>
              <a:t>resourcekomputer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operasi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.</a:t>
            </a:r>
          </a:p>
          <a:p>
            <a:pPr marL="285750"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/>
              <a:t>• 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CC3300"/>
                </a:solidFill>
              </a:rPr>
              <a:t>Basis </a:t>
            </a:r>
            <a:r>
              <a:rPr lang="en-US" sz="2000" dirty="0">
                <a:solidFill>
                  <a:srgbClr val="CC3300"/>
                </a:solidFill>
              </a:rPr>
              <a:t>Data (Database)</a:t>
            </a:r>
          </a:p>
          <a:p>
            <a:pPr marL="285750"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/>
              <a:t>	</a:t>
            </a:r>
            <a:r>
              <a:rPr lang="en-US" sz="2000" dirty="0" err="1"/>
              <a:t>Menyimpan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obyek</a:t>
            </a:r>
            <a:r>
              <a:rPr lang="en-US" sz="2000" dirty="0"/>
              <a:t> database (</a:t>
            </a:r>
            <a:r>
              <a:rPr lang="en-US" sz="2000" dirty="0" err="1"/>
              <a:t>struktur</a:t>
            </a:r>
            <a:r>
              <a:rPr lang="en-US" sz="2000" dirty="0"/>
              <a:t> </a:t>
            </a:r>
            <a:r>
              <a:rPr lang="en-US" sz="2000" dirty="0" err="1"/>
              <a:t>tabel</a:t>
            </a:r>
            <a:r>
              <a:rPr lang="en-US" sz="2000" dirty="0"/>
              <a:t>, </a:t>
            </a:r>
            <a:r>
              <a:rPr lang="en-US" sz="2000" dirty="0" err="1"/>
              <a:t>indeks,dll</a:t>
            </a:r>
            <a:r>
              <a:rPr lang="en-US" sz="2000" dirty="0"/>
              <a:t>)</a:t>
            </a:r>
          </a:p>
          <a:p>
            <a:pPr marL="285750"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/>
              <a:t>• 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CC3300"/>
                </a:solidFill>
              </a:rPr>
              <a:t>DBMS </a:t>
            </a:r>
            <a:r>
              <a:rPr lang="en-US" sz="2000" dirty="0">
                <a:solidFill>
                  <a:srgbClr val="CC3300"/>
                </a:solidFill>
              </a:rPr>
              <a:t>(Database Management System)</a:t>
            </a:r>
          </a:p>
          <a:p>
            <a:pPr marL="285750"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/>
              <a:t>	</a:t>
            </a:r>
            <a:r>
              <a:rPr lang="en-US" sz="2000" dirty="0" err="1"/>
              <a:t>Perangkat</a:t>
            </a:r>
            <a:r>
              <a:rPr lang="en-US" sz="2000" dirty="0"/>
              <a:t> </a:t>
            </a:r>
            <a:r>
              <a:rPr lang="en-US" sz="2000" dirty="0" err="1"/>
              <a:t>lunak</a:t>
            </a:r>
            <a:r>
              <a:rPr lang="en-US" sz="2000" dirty="0"/>
              <a:t> yang </a:t>
            </a:r>
            <a:r>
              <a:rPr lang="en-US" sz="2000" dirty="0" err="1"/>
              <a:t>memaintain</a:t>
            </a:r>
            <a:r>
              <a:rPr lang="en-US" sz="2000" dirty="0"/>
              <a:t> data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.</a:t>
            </a:r>
          </a:p>
          <a:p>
            <a:pPr marL="285750"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/>
              <a:t>• </a:t>
            </a:r>
            <a:r>
              <a:rPr lang="en-US" sz="2000" dirty="0" smtClean="0"/>
              <a:t>	</a:t>
            </a:r>
            <a:r>
              <a:rPr lang="en-US" sz="2000" dirty="0" err="1" smtClean="0">
                <a:solidFill>
                  <a:srgbClr val="CC3300"/>
                </a:solidFill>
              </a:rPr>
              <a:t>Pemakai</a:t>
            </a:r>
            <a:r>
              <a:rPr lang="en-US" sz="2000" dirty="0" smtClean="0">
                <a:solidFill>
                  <a:srgbClr val="CC3300"/>
                </a:solidFill>
              </a:rPr>
              <a:t> </a:t>
            </a:r>
            <a:r>
              <a:rPr lang="en-US" sz="2000" dirty="0">
                <a:solidFill>
                  <a:srgbClr val="CC3300"/>
                </a:solidFill>
              </a:rPr>
              <a:t>(User)</a:t>
            </a:r>
          </a:p>
          <a:p>
            <a:pPr marL="285750"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/>
              <a:t>	Para </a:t>
            </a:r>
            <a:r>
              <a:rPr lang="en-US" sz="2000" dirty="0" err="1"/>
              <a:t>pemakai</a:t>
            </a:r>
            <a:r>
              <a:rPr lang="en-US" sz="2000" dirty="0"/>
              <a:t> database.</a:t>
            </a:r>
          </a:p>
          <a:p>
            <a:pPr marL="285750"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/>
              <a:t>• </a:t>
            </a:r>
            <a:r>
              <a:rPr lang="en-US" sz="2000" dirty="0" smtClean="0"/>
              <a:t>	</a:t>
            </a:r>
            <a:r>
              <a:rPr lang="en-US" sz="2000" dirty="0" err="1" smtClean="0">
                <a:solidFill>
                  <a:srgbClr val="CC3300"/>
                </a:solidFill>
              </a:rPr>
              <a:t>Aplikasi</a:t>
            </a:r>
            <a:r>
              <a:rPr lang="en-US" sz="2000" dirty="0" smtClean="0">
                <a:solidFill>
                  <a:srgbClr val="CC3300"/>
                </a:solidFill>
              </a:rPr>
              <a:t> </a:t>
            </a:r>
            <a:r>
              <a:rPr lang="en-US" sz="2000" dirty="0">
                <a:solidFill>
                  <a:srgbClr val="CC3300"/>
                </a:solidFill>
              </a:rPr>
              <a:t>(</a:t>
            </a:r>
            <a:r>
              <a:rPr lang="en-US" sz="2000" dirty="0" err="1">
                <a:solidFill>
                  <a:srgbClr val="CC3300"/>
                </a:solidFill>
              </a:rPr>
              <a:t>perangkat</a:t>
            </a:r>
            <a:r>
              <a:rPr lang="en-US" sz="2000" dirty="0">
                <a:solidFill>
                  <a:srgbClr val="CC3300"/>
                </a:solidFill>
              </a:rPr>
              <a:t> </a:t>
            </a:r>
            <a:r>
              <a:rPr lang="en-US" sz="2000" dirty="0" err="1">
                <a:solidFill>
                  <a:srgbClr val="CC3300"/>
                </a:solidFill>
              </a:rPr>
              <a:t>lunak</a:t>
            </a:r>
            <a:r>
              <a:rPr lang="en-US" sz="2000" dirty="0">
                <a:solidFill>
                  <a:srgbClr val="CC3300"/>
                </a:solidFill>
              </a:rPr>
              <a:t>) lain.</a:t>
            </a:r>
          </a:p>
          <a:p>
            <a:pPr marL="285750"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/>
              <a:t>	Program lain </a:t>
            </a:r>
            <a:r>
              <a:rPr lang="en-US" sz="2000" dirty="0" err="1"/>
              <a:t>dalam</a:t>
            </a:r>
            <a:r>
              <a:rPr lang="en-US" sz="2000" dirty="0"/>
              <a:t> DBMS.</a:t>
            </a:r>
          </a:p>
        </p:txBody>
      </p:sp>
    </p:spTree>
    <p:extLst>
      <p:ext uri="{BB962C8B-B14F-4D97-AF65-F5344CB8AC3E}">
        <p14:creationId xmlns:p14="http://schemas.microsoft.com/office/powerpoint/2010/main" val="306608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3" name="Picture 6" descr="C02NF0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381001"/>
            <a:ext cx="6367463" cy="5715000"/>
          </a:xfrm>
        </p:spPr>
      </p:pic>
    </p:spTree>
    <p:extLst>
      <p:ext uri="{BB962C8B-B14F-4D97-AF65-F5344CB8AC3E}">
        <p14:creationId xmlns:p14="http://schemas.microsoft.com/office/powerpoint/2010/main" val="147658480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AD8483-4D70-4631-A229-7BC8A2918C0F}" type="slidenum">
              <a:rPr lang="en-GB">
                <a:solidFill>
                  <a:srgbClr val="FFFFFF"/>
                </a:solidFill>
              </a:rPr>
              <a:pPr/>
              <a:t>22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Prinsip Dasar Sistem Database</a:t>
            </a: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916113"/>
            <a:ext cx="7512050" cy="4114800"/>
          </a:xfrm>
        </p:spPr>
        <p:txBody>
          <a:bodyPr/>
          <a:lstStyle/>
          <a:p>
            <a:r>
              <a:rPr lang="id-ID" sz="2400" dirty="0"/>
              <a:t>DBMS terdiri dari sek</a:t>
            </a:r>
            <a:r>
              <a:rPr lang="en-US" sz="2400" dirty="0" err="1"/>
              <a:t>elompok</a:t>
            </a:r>
            <a:r>
              <a:rPr lang="id-ID" sz="2400" dirty="0"/>
              <a:t> data yang saling berhubungan dan program-program untuk mengakses</a:t>
            </a:r>
            <a:r>
              <a:rPr lang="en-US" sz="2400" dirty="0" err="1"/>
              <a:t>nya</a:t>
            </a:r>
            <a:r>
              <a:rPr lang="id-ID" sz="2400" dirty="0"/>
              <a:t>.</a:t>
            </a:r>
          </a:p>
          <a:p>
            <a:r>
              <a:rPr lang="id-ID" sz="2400" dirty="0"/>
              <a:t>Tujuan utama DBMS adalah untuk menyediakan lingkungan yang nyaman dan efisien untuk mengambil </a:t>
            </a:r>
            <a:r>
              <a:rPr lang="en-US" sz="2400" dirty="0"/>
              <a:t>d</a:t>
            </a:r>
            <a:r>
              <a:rPr lang="id-ID" sz="2400" dirty="0"/>
              <a:t>an menyimpan informasi basis data.</a:t>
            </a:r>
          </a:p>
          <a:p>
            <a:r>
              <a:rPr lang="id-ID" sz="2400" dirty="0"/>
              <a:t>DBMS juga harus menjamin keamanan dari informasi yang disimpan, meskipun sistem terjadi tabrakan atau mengakses  sistem yang tidak diotorisasi.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5779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A2EAAB-93A2-4130-8145-830A54325D79}" type="slidenum">
              <a:rPr lang="en-GB">
                <a:solidFill>
                  <a:srgbClr val="FFFFFF"/>
                </a:solidFill>
              </a:rPr>
              <a:pPr/>
              <a:t>23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7010400" cy="1295400"/>
          </a:xfrm>
        </p:spPr>
        <p:txBody>
          <a:bodyPr/>
          <a:lstStyle/>
          <a:p>
            <a:r>
              <a:rPr lang="id-ID"/>
              <a:t>Sistem File Data</a:t>
            </a: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828800"/>
            <a:ext cx="7859712" cy="4114800"/>
          </a:xfrm>
        </p:spPr>
        <p:txBody>
          <a:bodyPr/>
          <a:lstStyle/>
          <a:p>
            <a:pPr marL="533400" indent="-533400"/>
            <a:r>
              <a:rPr lang="id-ID" sz="2400" dirty="0"/>
              <a:t>Sebelum ditemukan konsep DBMS, penyimpanan data menggunakan file yang dikelola oleh suatu program.</a:t>
            </a:r>
          </a:p>
          <a:p>
            <a:pPr marL="533400" indent="-533400"/>
            <a:r>
              <a:rPr lang="id-ID" sz="2400" dirty="0"/>
              <a:t>Kelemahan sistem ini adalah :</a:t>
            </a:r>
          </a:p>
          <a:p>
            <a:pPr marL="971550" lvl="1" indent="-457200">
              <a:buFont typeface="+mj-lt"/>
              <a:buAutoNum type="alphaLcPeriod"/>
            </a:pPr>
            <a:r>
              <a:rPr lang="id-ID" sz="2400" dirty="0"/>
              <a:t>Pengulangan data dan data yang tidak konsisten</a:t>
            </a:r>
          </a:p>
          <a:p>
            <a:pPr marL="971550" lvl="1" indent="-457200">
              <a:buFont typeface="+mj-lt"/>
              <a:buAutoNum type="alphaLcPeriod"/>
            </a:pPr>
            <a:r>
              <a:rPr lang="id-ID" sz="2400" dirty="0"/>
              <a:t>Kesulitan dalam mengakses data</a:t>
            </a:r>
          </a:p>
          <a:p>
            <a:pPr marL="971550" lvl="1" indent="-457200">
              <a:buFont typeface="+mj-lt"/>
              <a:buAutoNum type="alphaLcPeriod"/>
            </a:pPr>
            <a:r>
              <a:rPr lang="id-ID" sz="2400" dirty="0"/>
              <a:t>Akses data secara bersamaan dapat menghasilkan data yang tidak sesuai.</a:t>
            </a:r>
          </a:p>
          <a:p>
            <a:pPr marL="971550" lvl="1" indent="-457200">
              <a:buFont typeface="+mj-lt"/>
              <a:buAutoNum type="alphaLcPeriod"/>
            </a:pPr>
            <a:r>
              <a:rPr lang="id-ID" sz="2400" dirty="0"/>
              <a:t>Masalah keamanan data</a:t>
            </a:r>
          </a:p>
          <a:p>
            <a:pPr marL="971550" lvl="1" indent="-457200">
              <a:buFont typeface="+mj-lt"/>
              <a:buAutoNum type="alphaLcPeriod"/>
            </a:pPr>
            <a:r>
              <a:rPr lang="id-ID" sz="2400" dirty="0"/>
              <a:t>Masalah integritas data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2138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F62D80-DBEF-43E8-A896-B765477B8F96}" type="slidenum">
              <a:rPr lang="en-GB">
                <a:solidFill>
                  <a:srgbClr val="FFFFFF"/>
                </a:solidFill>
              </a:rPr>
              <a:pPr/>
              <a:t>24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Abstraksi Data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981200"/>
            <a:ext cx="7570787" cy="4114800"/>
          </a:xfrm>
        </p:spPr>
        <p:txBody>
          <a:bodyPr/>
          <a:lstStyle/>
          <a:p>
            <a:pPr marL="533400" indent="-533400"/>
            <a:r>
              <a:rPr lang="id-ID" dirty="0"/>
              <a:t>Keunggulan DBMS adalah menyembunyikan kompleksitas dari struktur data.</a:t>
            </a:r>
          </a:p>
          <a:p>
            <a:pPr marL="533400" indent="-533400"/>
            <a:r>
              <a:rPr lang="id-ID" dirty="0"/>
              <a:t>Abstraksi Data terdiri dari tiga tingkatan:</a:t>
            </a:r>
          </a:p>
          <a:p>
            <a:pPr marL="1028700" lvl="1" indent="-457200">
              <a:buFont typeface="Wingdings" panose="05000000000000000000" pitchFamily="2" charset="2"/>
              <a:buAutoNum type="arabicPeriod"/>
            </a:pPr>
            <a:r>
              <a:rPr lang="id-ID" dirty="0"/>
              <a:t>Level Fisik</a:t>
            </a:r>
          </a:p>
          <a:p>
            <a:pPr marL="1028700" lvl="1" indent="-457200">
              <a:buFont typeface="Wingdings" panose="05000000000000000000" pitchFamily="2" charset="2"/>
              <a:buAutoNum type="arabicPeriod"/>
            </a:pPr>
            <a:r>
              <a:rPr lang="id-ID" dirty="0"/>
              <a:t>Level Konseptual</a:t>
            </a:r>
          </a:p>
          <a:p>
            <a:pPr marL="1028700" lvl="1" indent="-457200">
              <a:buFont typeface="Wingdings" panose="05000000000000000000" pitchFamily="2" charset="2"/>
              <a:buAutoNum type="arabicPeriod"/>
            </a:pPr>
            <a:r>
              <a:rPr lang="id-ID" dirty="0"/>
              <a:t>Level 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95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6E83F3-91C1-4FEB-969F-A386E3823FA3}" type="slidenum">
              <a:rPr lang="en-GB">
                <a:solidFill>
                  <a:srgbClr val="FFFFFF"/>
                </a:solidFill>
              </a:rPr>
              <a:pPr/>
              <a:t>25</a:t>
            </a:fld>
            <a:endParaRPr lang="en-GB">
              <a:solidFill>
                <a:srgbClr val="FFFFFF"/>
              </a:solidFill>
            </a:endParaRPr>
          </a:p>
        </p:txBody>
      </p:sp>
      <p:grpSp>
        <p:nvGrpSpPr>
          <p:cNvPr id="20496" name="Group 16"/>
          <p:cNvGrpSpPr>
            <a:grpSpLocks/>
          </p:cNvGrpSpPr>
          <p:nvPr/>
        </p:nvGrpSpPr>
        <p:grpSpPr bwMode="auto">
          <a:xfrm>
            <a:off x="1692275" y="885825"/>
            <a:ext cx="6983413" cy="5070475"/>
            <a:chOff x="1066" y="558"/>
            <a:chExt cx="4399" cy="3194"/>
          </a:xfrm>
        </p:grpSpPr>
        <p:sp>
          <p:nvSpPr>
            <p:cNvPr id="20485" name="Text Box 5"/>
            <p:cNvSpPr txBox="1">
              <a:spLocks noChangeArrowheads="1"/>
            </p:cNvSpPr>
            <p:nvPr/>
          </p:nvSpPr>
          <p:spPr bwMode="auto">
            <a:xfrm>
              <a:off x="1066" y="558"/>
              <a:ext cx="725" cy="241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id-ID" smtClean="0">
                  <a:solidFill>
                    <a:srgbClr val="FFFFFF"/>
                  </a:solidFill>
                </a:rPr>
                <a:t>VIEW 1</a:t>
              </a: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486" name="Text Box 6"/>
            <p:cNvSpPr txBox="1">
              <a:spLocks noChangeArrowheads="1"/>
            </p:cNvSpPr>
            <p:nvPr/>
          </p:nvSpPr>
          <p:spPr bwMode="auto">
            <a:xfrm>
              <a:off x="2517" y="558"/>
              <a:ext cx="725" cy="241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id-ID" smtClean="0">
                  <a:solidFill>
                    <a:srgbClr val="FFFFFF"/>
                  </a:solidFill>
                </a:rPr>
                <a:t>VIEW 2</a:t>
              </a: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487" name="Text Box 7"/>
            <p:cNvSpPr txBox="1">
              <a:spLocks noChangeArrowheads="1"/>
            </p:cNvSpPr>
            <p:nvPr/>
          </p:nvSpPr>
          <p:spPr bwMode="auto">
            <a:xfrm>
              <a:off x="4740" y="558"/>
              <a:ext cx="725" cy="241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id-ID" smtClean="0">
                  <a:solidFill>
                    <a:srgbClr val="FFFFFF"/>
                  </a:solidFill>
                </a:rPr>
                <a:t>VIEW n</a:t>
              </a: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3696" y="575"/>
              <a:ext cx="72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id-ID" sz="2000" b="1" smtClean="0">
                  <a:solidFill>
                    <a:srgbClr val="FFFFFF"/>
                  </a:solidFill>
                </a:rPr>
                <a:t>...</a:t>
              </a:r>
              <a:endParaRPr lang="en-GB" sz="2000" b="1" smtClean="0">
                <a:solidFill>
                  <a:srgbClr val="FFFFFF"/>
                </a:solidFill>
              </a:endParaRPr>
            </a:p>
          </p:txBody>
        </p: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2517" y="1664"/>
              <a:ext cx="998" cy="501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id-ID" smtClean="0">
                  <a:solidFill>
                    <a:srgbClr val="FFFFFF"/>
                  </a:solidFill>
                </a:rPr>
                <a:t>Conceptual 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id-ID" smtClean="0">
                  <a:solidFill>
                    <a:srgbClr val="FFFFFF"/>
                  </a:solidFill>
                </a:rPr>
                <a:t>Level</a:t>
              </a: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2562" y="3251"/>
              <a:ext cx="862" cy="501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id-ID" smtClean="0">
                  <a:solidFill>
                    <a:srgbClr val="FFFFFF"/>
                  </a:solidFill>
                </a:rPr>
                <a:t>Physical 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id-ID" smtClean="0">
                  <a:solidFill>
                    <a:srgbClr val="FFFFFF"/>
                  </a:solidFill>
                </a:rPr>
                <a:t>Level</a:t>
              </a: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491" name="Line 11"/>
            <p:cNvSpPr>
              <a:spLocks noChangeShapeType="1"/>
            </p:cNvSpPr>
            <p:nvPr/>
          </p:nvSpPr>
          <p:spPr bwMode="auto">
            <a:xfrm flipV="1">
              <a:off x="2971" y="2163"/>
              <a:ext cx="0" cy="10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 flipH="1" flipV="1">
              <a:off x="1383" y="799"/>
              <a:ext cx="1406" cy="86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20493" name="Line 13"/>
            <p:cNvSpPr>
              <a:spLocks noChangeShapeType="1"/>
            </p:cNvSpPr>
            <p:nvPr/>
          </p:nvSpPr>
          <p:spPr bwMode="auto">
            <a:xfrm flipV="1">
              <a:off x="2925" y="802"/>
              <a:ext cx="0" cy="86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20494" name="Line 14"/>
            <p:cNvSpPr>
              <a:spLocks noChangeShapeType="1"/>
            </p:cNvSpPr>
            <p:nvPr/>
          </p:nvSpPr>
          <p:spPr bwMode="auto">
            <a:xfrm flipV="1">
              <a:off x="3198" y="802"/>
              <a:ext cx="1905" cy="86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011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066800"/>
            <a:ext cx="85344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2400" b="1" dirty="0"/>
              <a:t>Conceptual </a:t>
            </a:r>
            <a:r>
              <a:rPr lang="en-US" sz="2400" b="1" dirty="0" smtClean="0"/>
              <a:t>view: </a:t>
            </a:r>
          </a:p>
          <a:p>
            <a:pPr marL="465138" algn="just"/>
            <a:r>
              <a:rPr lang="en-US" sz="2400" dirty="0" err="1"/>
              <a:t>m</a:t>
            </a:r>
            <a:r>
              <a:rPr lang="en-US" sz="2400" dirty="0" err="1" smtClean="0"/>
              <a:t>erupakan</a:t>
            </a:r>
            <a:r>
              <a:rPr lang="en-US" sz="2400" dirty="0" smtClean="0"/>
              <a:t> </a:t>
            </a:r>
            <a:r>
              <a:rPr lang="en-US" sz="2400" dirty="0" err="1"/>
              <a:t>pandangan</a:t>
            </a:r>
            <a:r>
              <a:rPr lang="en-US" sz="2400" dirty="0"/>
              <a:t> yang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permasalahan</a:t>
            </a:r>
            <a:r>
              <a:rPr lang="en-US" sz="2400" dirty="0"/>
              <a:t> data-data </a:t>
            </a:r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yang 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disimpan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basis data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penjelasan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data yang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. Conceptual view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disetarakan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schema, </a:t>
            </a:r>
            <a:r>
              <a:rPr lang="en-US" sz="2400" dirty="0" err="1"/>
              <a:t>dilakukan</a:t>
            </a:r>
            <a:r>
              <a:rPr lang="en-US" sz="2400" dirty="0"/>
              <a:t> database administrator </a:t>
            </a:r>
          </a:p>
          <a:p>
            <a:pPr marL="465138" lvl="1" indent="-465138" algn="just">
              <a:buFont typeface="Wingdings" panose="05000000000000000000" pitchFamily="2" charset="2"/>
              <a:buChar char="ü"/>
            </a:pPr>
            <a:r>
              <a:rPr lang="en-US" sz="2400" b="1" dirty="0" smtClean="0"/>
              <a:t>Physical view: </a:t>
            </a:r>
          </a:p>
          <a:p>
            <a:pPr marL="465138" algn="just"/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implementasi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conceptual view,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pandangan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data </a:t>
            </a:r>
            <a:r>
              <a:rPr lang="en-US" sz="2400" dirty="0" err="1"/>
              <a:t>disimpan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media </a:t>
            </a:r>
            <a:r>
              <a:rPr lang="en-US" sz="2400" dirty="0" err="1"/>
              <a:t>penyimpan</a:t>
            </a:r>
            <a:r>
              <a:rPr lang="en-US" sz="2400" dirty="0"/>
              <a:t> data </a:t>
            </a:r>
          </a:p>
          <a:p>
            <a:pPr marL="465138" lvl="1" indent="-465138" algn="just">
              <a:buFont typeface="Wingdings" panose="05000000000000000000" pitchFamily="2" charset="2"/>
              <a:buChar char="ü"/>
            </a:pPr>
            <a:r>
              <a:rPr lang="en-US" sz="2400" b="1" dirty="0" smtClean="0"/>
              <a:t>User view: </a:t>
            </a:r>
          </a:p>
          <a:p>
            <a:pPr marL="465138" algn="just"/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/>
              <a:t>disejajarkan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sub-schema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98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920C94-DCA0-41A0-A562-29AA4A20429A}" type="slidenum">
              <a:rPr lang="en-GB">
                <a:solidFill>
                  <a:srgbClr val="FFFFFF"/>
                </a:solidFill>
              </a:rPr>
              <a:pPr/>
              <a:t>27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Model Data</a:t>
            </a: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981200"/>
            <a:ext cx="7138987" cy="4040188"/>
          </a:xfrm>
        </p:spPr>
        <p:txBody>
          <a:bodyPr/>
          <a:lstStyle/>
          <a:p>
            <a:pPr marL="533400" indent="-533400"/>
            <a:r>
              <a:rPr lang="id-ID"/>
              <a:t>Adalah sekumpulan alat untuk menggambarkan data, relasi data, semantik data dan konsistensi batasan (</a:t>
            </a:r>
            <a:r>
              <a:rPr lang="id-ID" i="1"/>
              <a:t>constraints</a:t>
            </a:r>
            <a:r>
              <a:rPr lang="id-ID"/>
              <a:t>)</a:t>
            </a:r>
            <a:r>
              <a:rPr lang="id-ID" i="1"/>
              <a:t>.</a:t>
            </a:r>
          </a:p>
          <a:p>
            <a:pPr marL="533400" indent="-533400"/>
            <a:r>
              <a:rPr lang="id-ID"/>
              <a:t>Macam-macam model data :</a:t>
            </a:r>
          </a:p>
          <a:p>
            <a:pPr marL="933450" lvl="1" indent="-476250">
              <a:buFont typeface="Wingdings" panose="05000000000000000000" pitchFamily="2" charset="2"/>
              <a:buAutoNum type="arabicPeriod"/>
            </a:pPr>
            <a:r>
              <a:rPr lang="id-ID"/>
              <a:t>Model </a:t>
            </a:r>
            <a:r>
              <a:rPr lang="id-ID" i="1"/>
              <a:t>object-based logical</a:t>
            </a:r>
          </a:p>
          <a:p>
            <a:pPr marL="933450" lvl="1" indent="-476250">
              <a:buFont typeface="Wingdings" panose="05000000000000000000" pitchFamily="2" charset="2"/>
              <a:buAutoNum type="arabicPeriod"/>
            </a:pPr>
            <a:r>
              <a:rPr lang="id-ID"/>
              <a:t>Model </a:t>
            </a:r>
            <a:r>
              <a:rPr lang="id-ID" i="1"/>
              <a:t>Record-based logical</a:t>
            </a:r>
          </a:p>
          <a:p>
            <a:pPr marL="933450" lvl="1" indent="-476250">
              <a:buFont typeface="Wingdings" panose="05000000000000000000" pitchFamily="2" charset="2"/>
              <a:buAutoNum type="arabicPeriod"/>
            </a:pPr>
            <a:r>
              <a:rPr lang="id-ID"/>
              <a:t>Model </a:t>
            </a:r>
            <a:r>
              <a:rPr lang="id-ID" i="1"/>
              <a:t>Physical Data</a:t>
            </a:r>
            <a:endParaRPr lang="en-GB"/>
          </a:p>
          <a:p>
            <a:pPr marL="933450" lvl="1" indent="-476250">
              <a:buFont typeface="Wingdings" panose="05000000000000000000" pitchFamily="2" charset="2"/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79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C60AF3-CA70-4F2E-A18A-A340D7D56726}" type="slidenum">
              <a:rPr lang="en-GB">
                <a:solidFill>
                  <a:srgbClr val="FFFFFF"/>
                </a:solidFill>
              </a:rPr>
              <a:pPr/>
              <a:t>28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Tx/>
              <a:buAutoNum type="arabicPeriod"/>
            </a:pPr>
            <a:r>
              <a:rPr lang="id-ID"/>
              <a:t>Model </a:t>
            </a:r>
            <a:r>
              <a:rPr lang="id-ID" i="1"/>
              <a:t>object-based logical</a:t>
            </a:r>
            <a:endParaRPr lang="en-GB" i="1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id-ID" sz="2000"/>
              <a:t>Digunakan untuk menggambarkan data pada level konseptual dan view.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id-ID" sz="2000"/>
              <a:t>Model ini menyederhanakan fakta agar mudah dipahami dalam perancangannya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id-ID" sz="2000"/>
              <a:t>Terdiri dari beberapa model :</a:t>
            </a:r>
          </a:p>
          <a:p>
            <a:pPr marL="933450" lvl="1" indent="-47625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id-ID" sz="1900"/>
              <a:t>Model </a:t>
            </a:r>
            <a:r>
              <a:rPr lang="id-ID" sz="1900" i="1"/>
              <a:t>Entity-Relationship </a:t>
            </a:r>
            <a:r>
              <a:rPr lang="id-ID" sz="1900"/>
              <a:t>(ER Model)</a:t>
            </a:r>
          </a:p>
          <a:p>
            <a:pPr marL="933450" lvl="1" indent="-47625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id-ID" sz="1900"/>
              <a:t>Model </a:t>
            </a:r>
            <a:r>
              <a:rPr lang="id-ID" sz="1900" i="1"/>
              <a:t>Object-Oriented</a:t>
            </a:r>
          </a:p>
          <a:p>
            <a:pPr marL="933450" lvl="1" indent="-47625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id-ID" sz="1900"/>
              <a:t>Model Biner</a:t>
            </a:r>
          </a:p>
          <a:p>
            <a:pPr marL="933450" lvl="1" indent="-47625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id-ID" sz="1900"/>
              <a:t>Model semantik data</a:t>
            </a:r>
          </a:p>
          <a:p>
            <a:pPr marL="933450" lvl="1" indent="-47625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id-ID" sz="1900"/>
              <a:t>Model </a:t>
            </a:r>
            <a:r>
              <a:rPr lang="id-ID" sz="1900" i="1"/>
              <a:t>Infological</a:t>
            </a:r>
          </a:p>
          <a:p>
            <a:pPr marL="933450" lvl="1" indent="-47625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id-ID" sz="1900"/>
              <a:t>Model data fungsional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id-ID" sz="2000"/>
              <a:t>Model berbasis objek yang sering digunakan ialah E-R dan O-O.</a:t>
            </a: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181256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A3495E-6ECA-4ACC-B233-05C6B48A5A18}" type="slidenum">
              <a:rPr lang="en-GB">
                <a:solidFill>
                  <a:srgbClr val="FFFFFF"/>
                </a:solidFill>
              </a:rPr>
              <a:pPr/>
              <a:t>29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1.1. Model E-R</a:t>
            </a: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1200"/>
            <a:ext cx="8002587" cy="15922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id-ID" sz="2000"/>
              <a:t>Sebuah entity adalah sebuah objek yang dapat dibedakan dari objek yang lain dengan sekumpulan atribut tertentu.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id-ID" sz="2000"/>
              <a:t>Sebuah relasi menghubungkan beberapa entitas. Sebagai contoh relasi </a:t>
            </a:r>
            <a:r>
              <a:rPr lang="id-ID" sz="2000" i="1"/>
              <a:t>CustAcct </a:t>
            </a:r>
            <a:r>
              <a:rPr lang="id-ID" sz="2000"/>
              <a:t> menghubungkan sebuah </a:t>
            </a:r>
            <a:r>
              <a:rPr lang="id-ID" sz="2000" i="1"/>
              <a:t>account </a:t>
            </a:r>
            <a:r>
              <a:rPr lang="id-ID" sz="2000"/>
              <a:t>yang dimiliki oleh </a:t>
            </a:r>
            <a:r>
              <a:rPr lang="id-ID" sz="2000" i="1"/>
              <a:t>customer</a:t>
            </a:r>
            <a:r>
              <a:rPr lang="id-ID" sz="2000"/>
              <a:t>.</a:t>
            </a:r>
            <a:endParaRPr lang="en-GB" sz="2000"/>
          </a:p>
        </p:txBody>
      </p:sp>
      <p:grpSp>
        <p:nvGrpSpPr>
          <p:cNvPr id="24600" name="Group 24"/>
          <p:cNvGrpSpPr>
            <a:grpSpLocks/>
          </p:cNvGrpSpPr>
          <p:nvPr/>
        </p:nvGrpSpPr>
        <p:grpSpPr bwMode="auto">
          <a:xfrm>
            <a:off x="896938" y="3500438"/>
            <a:ext cx="7562850" cy="2592387"/>
            <a:chOff x="385" y="2205"/>
            <a:chExt cx="4764" cy="1633"/>
          </a:xfrm>
        </p:grpSpPr>
        <p:grpSp>
          <p:nvGrpSpPr>
            <p:cNvPr id="24587" name="Group 11"/>
            <p:cNvGrpSpPr>
              <a:grpSpLocks/>
            </p:cNvGrpSpPr>
            <p:nvPr/>
          </p:nvGrpSpPr>
          <p:grpSpPr bwMode="auto">
            <a:xfrm>
              <a:off x="385" y="2205"/>
              <a:ext cx="1769" cy="1452"/>
              <a:chOff x="385" y="2205"/>
              <a:chExt cx="1769" cy="1452"/>
            </a:xfrm>
          </p:grpSpPr>
          <p:sp>
            <p:nvSpPr>
              <p:cNvPr id="24580" name="Oval 4"/>
              <p:cNvSpPr>
                <a:spLocks noChangeArrowheads="1"/>
              </p:cNvSpPr>
              <p:nvPr/>
            </p:nvSpPr>
            <p:spPr bwMode="auto">
              <a:xfrm>
                <a:off x="385" y="2432"/>
                <a:ext cx="680" cy="2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id-ID" i="1" smtClean="0">
                    <a:solidFill>
                      <a:srgbClr val="FFFFFF"/>
                    </a:solidFill>
                  </a:rPr>
                  <a:t>name</a:t>
                </a:r>
                <a:endParaRPr lang="en-GB" i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4581" name="Oval 5"/>
              <p:cNvSpPr>
                <a:spLocks noChangeArrowheads="1"/>
              </p:cNvSpPr>
              <p:nvPr/>
            </p:nvSpPr>
            <p:spPr bwMode="auto">
              <a:xfrm>
                <a:off x="930" y="2205"/>
                <a:ext cx="680" cy="2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id-ID" i="1" smtClean="0">
                    <a:solidFill>
                      <a:srgbClr val="FFFFFF"/>
                    </a:solidFill>
                  </a:rPr>
                  <a:t>Streets</a:t>
                </a:r>
                <a:endParaRPr lang="en-GB" i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4582" name="Oval 6"/>
              <p:cNvSpPr>
                <a:spLocks noChangeArrowheads="1"/>
              </p:cNvSpPr>
              <p:nvPr/>
            </p:nvSpPr>
            <p:spPr bwMode="auto">
              <a:xfrm>
                <a:off x="1474" y="2432"/>
                <a:ext cx="680" cy="2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id-ID" i="1" smtClean="0">
                    <a:solidFill>
                      <a:srgbClr val="FFFFFF"/>
                    </a:solidFill>
                  </a:rPr>
                  <a:t>city</a:t>
                </a:r>
                <a:endParaRPr lang="en-GB" i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4583" name="Rectangle 7"/>
              <p:cNvSpPr>
                <a:spLocks noChangeArrowheads="1"/>
              </p:cNvSpPr>
              <p:nvPr/>
            </p:nvSpPr>
            <p:spPr bwMode="auto">
              <a:xfrm>
                <a:off x="839" y="3339"/>
                <a:ext cx="953" cy="3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id-ID" i="1" smtClean="0">
                    <a:solidFill>
                      <a:srgbClr val="FFFFFF"/>
                    </a:solidFill>
                  </a:rPr>
                  <a:t>customer</a:t>
                </a:r>
                <a:endParaRPr lang="en-GB" i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4584" name="Line 8"/>
              <p:cNvSpPr>
                <a:spLocks noChangeShapeType="1"/>
              </p:cNvSpPr>
              <p:nvPr/>
            </p:nvSpPr>
            <p:spPr bwMode="auto">
              <a:xfrm>
                <a:off x="703" y="2659"/>
                <a:ext cx="408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4585" name="Line 9"/>
              <p:cNvSpPr>
                <a:spLocks noChangeShapeType="1"/>
              </p:cNvSpPr>
              <p:nvPr/>
            </p:nvSpPr>
            <p:spPr bwMode="auto">
              <a:xfrm>
                <a:off x="1247" y="2432"/>
                <a:ext cx="0" cy="9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4586" name="Line 10"/>
              <p:cNvSpPr>
                <a:spLocks noChangeShapeType="1"/>
              </p:cNvSpPr>
              <p:nvPr/>
            </p:nvSpPr>
            <p:spPr bwMode="auto">
              <a:xfrm flipH="1">
                <a:off x="1519" y="2659"/>
                <a:ext cx="272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4588" name="AutoShape 12"/>
            <p:cNvSpPr>
              <a:spLocks noChangeArrowheads="1"/>
            </p:cNvSpPr>
            <p:nvPr/>
          </p:nvSpPr>
          <p:spPr bwMode="auto">
            <a:xfrm>
              <a:off x="2608" y="3203"/>
              <a:ext cx="816" cy="635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d-ID" i="1" smtClean="0">
                  <a:solidFill>
                    <a:srgbClr val="FFFFFF"/>
                  </a:solidFill>
                </a:rPr>
                <a:t>CustAcc</a:t>
              </a:r>
              <a:endParaRPr lang="en-GB" i="1" smtClean="0">
                <a:solidFill>
                  <a:srgbClr val="FFFFFF"/>
                </a:solidFill>
              </a:endParaRPr>
            </a:p>
          </p:txBody>
        </p:sp>
        <p:grpSp>
          <p:nvGrpSpPr>
            <p:cNvPr id="24599" name="Group 23"/>
            <p:cNvGrpSpPr>
              <a:grpSpLocks/>
            </p:cNvGrpSpPr>
            <p:nvPr/>
          </p:nvGrpSpPr>
          <p:grpSpPr bwMode="auto">
            <a:xfrm>
              <a:off x="3742" y="2205"/>
              <a:ext cx="1407" cy="1452"/>
              <a:chOff x="3742" y="2205"/>
              <a:chExt cx="1407" cy="1452"/>
            </a:xfrm>
          </p:grpSpPr>
          <p:sp>
            <p:nvSpPr>
              <p:cNvPr id="24590" name="Oval 14"/>
              <p:cNvSpPr>
                <a:spLocks noChangeArrowheads="1"/>
              </p:cNvSpPr>
              <p:nvPr/>
            </p:nvSpPr>
            <p:spPr bwMode="auto">
              <a:xfrm>
                <a:off x="3742" y="2432"/>
                <a:ext cx="680" cy="2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id-ID" i="1" smtClean="0">
                    <a:solidFill>
                      <a:srgbClr val="FFFFFF"/>
                    </a:solidFill>
                  </a:rPr>
                  <a:t>number</a:t>
                </a:r>
                <a:endParaRPr lang="en-GB" i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4591" name="Oval 15"/>
              <p:cNvSpPr>
                <a:spLocks noChangeArrowheads="1"/>
              </p:cNvSpPr>
              <p:nvPr/>
            </p:nvSpPr>
            <p:spPr bwMode="auto">
              <a:xfrm>
                <a:off x="4423" y="2205"/>
                <a:ext cx="680" cy="2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id-ID" i="1" smtClean="0">
                    <a:solidFill>
                      <a:srgbClr val="FFFFFF"/>
                    </a:solidFill>
                  </a:rPr>
                  <a:t>balance</a:t>
                </a:r>
                <a:endParaRPr lang="en-GB" i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4593" name="Rectangle 17"/>
              <p:cNvSpPr>
                <a:spLocks noChangeArrowheads="1"/>
              </p:cNvSpPr>
              <p:nvPr/>
            </p:nvSpPr>
            <p:spPr bwMode="auto">
              <a:xfrm>
                <a:off x="4196" y="3339"/>
                <a:ext cx="953" cy="3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id-ID" i="1" smtClean="0">
                    <a:solidFill>
                      <a:srgbClr val="FFFFFF"/>
                    </a:solidFill>
                  </a:rPr>
                  <a:t>Account</a:t>
                </a:r>
                <a:endParaRPr lang="en-GB" i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4594" name="Line 18"/>
              <p:cNvSpPr>
                <a:spLocks noChangeShapeType="1"/>
              </p:cNvSpPr>
              <p:nvPr/>
            </p:nvSpPr>
            <p:spPr bwMode="auto">
              <a:xfrm>
                <a:off x="4060" y="2659"/>
                <a:ext cx="408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4595" name="Line 19"/>
              <p:cNvSpPr>
                <a:spLocks noChangeShapeType="1"/>
              </p:cNvSpPr>
              <p:nvPr/>
            </p:nvSpPr>
            <p:spPr bwMode="auto">
              <a:xfrm>
                <a:off x="4785" y="2432"/>
                <a:ext cx="0" cy="9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 flipV="1">
              <a:off x="1791" y="3521"/>
              <a:ext cx="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24598" name="Line 22"/>
            <p:cNvSpPr>
              <a:spLocks noChangeShapeType="1"/>
            </p:cNvSpPr>
            <p:nvPr/>
          </p:nvSpPr>
          <p:spPr bwMode="auto">
            <a:xfrm>
              <a:off x="3424" y="3521"/>
              <a:ext cx="7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218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5334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Referensi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371600"/>
            <a:ext cx="7543800" cy="518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1524000"/>
            <a:ext cx="7543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Fathansyah</a:t>
            </a:r>
            <a:r>
              <a:rPr lang="en-US" sz="2800" dirty="0" smtClean="0"/>
              <a:t>. (2012). “Basis Data </a:t>
            </a:r>
            <a:r>
              <a:rPr lang="en-US" sz="2800" dirty="0" err="1" smtClean="0"/>
              <a:t>Edisi</a:t>
            </a:r>
            <a:r>
              <a:rPr lang="en-US" sz="2800" dirty="0" smtClean="0"/>
              <a:t> </a:t>
            </a:r>
            <a:r>
              <a:rPr lang="en-US" sz="2800" dirty="0" err="1" smtClean="0"/>
              <a:t>Revisi</a:t>
            </a:r>
            <a:r>
              <a:rPr lang="en-US" sz="2800" dirty="0" smtClean="0"/>
              <a:t>”. </a:t>
            </a:r>
            <a:r>
              <a:rPr lang="en-US" sz="2800" dirty="0" err="1" smtClean="0"/>
              <a:t>Informatika</a:t>
            </a:r>
            <a:r>
              <a:rPr lang="en-US" sz="2800" dirty="0" smtClean="0"/>
              <a:t>, Bandung.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Abdul </a:t>
            </a:r>
            <a:r>
              <a:rPr lang="en-US" sz="2800" dirty="0" err="1" smtClean="0"/>
              <a:t>Kadir</a:t>
            </a:r>
            <a:r>
              <a:rPr lang="en-US" sz="2800" dirty="0" smtClean="0"/>
              <a:t>. (2008). “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Perancangan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Implementasi</a:t>
            </a:r>
            <a:r>
              <a:rPr lang="en-US" sz="2800" dirty="0" smtClean="0"/>
              <a:t> Database </a:t>
            </a:r>
            <a:r>
              <a:rPr lang="en-US" sz="2800" dirty="0" err="1" smtClean="0"/>
              <a:t>Relasional</a:t>
            </a:r>
            <a:r>
              <a:rPr lang="en-US" sz="2800" dirty="0" smtClean="0"/>
              <a:t>”. Andi Offset, Yogyakarta</a:t>
            </a:r>
          </a:p>
        </p:txBody>
      </p:sp>
    </p:spTree>
    <p:extLst>
      <p:ext uri="{BB962C8B-B14F-4D97-AF65-F5344CB8AC3E}">
        <p14:creationId xmlns:p14="http://schemas.microsoft.com/office/powerpoint/2010/main" val="9737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6A9A8B-60C4-4480-ADC3-95DD5B5E79A0}" type="slidenum">
              <a:rPr lang="en-GB">
                <a:solidFill>
                  <a:srgbClr val="FFFFFF"/>
                </a:solidFill>
              </a:rPr>
              <a:pPr/>
              <a:t>30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1.2. Model O-O </a:t>
            </a:r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8075612" cy="21685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@"/>
            </a:pPr>
            <a:r>
              <a:rPr lang="id-ID" sz="2000"/>
              <a:t>Serupa dengan E-R model, model O-O terdiri dari sekumpulan objek. Objek memiliki nilai (seperti atribut) yang disimpan dalam </a:t>
            </a:r>
            <a:r>
              <a:rPr lang="id-ID" sz="2000" i="1"/>
              <a:t>instances variables.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@"/>
            </a:pPr>
            <a:r>
              <a:rPr lang="id-ID" sz="2000"/>
              <a:t>Objek menggunakan </a:t>
            </a:r>
            <a:r>
              <a:rPr lang="id-ID" sz="2000" i="1"/>
              <a:t>methods</a:t>
            </a:r>
            <a:r>
              <a:rPr lang="id-ID" sz="2000"/>
              <a:t> untuk mengoperasikan nilai didalam </a:t>
            </a:r>
            <a:r>
              <a:rPr lang="id-ID" sz="2000" i="1"/>
              <a:t>instances variables </a:t>
            </a:r>
            <a:endParaRPr lang="id-ID" sz="200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@"/>
            </a:pPr>
            <a:r>
              <a:rPr lang="id-ID" sz="2000"/>
              <a:t>Objek yang memiliki tipe nilai dan </a:t>
            </a:r>
            <a:r>
              <a:rPr lang="id-ID" sz="2000" i="1"/>
              <a:t>method </a:t>
            </a:r>
            <a:r>
              <a:rPr lang="id-ID" sz="2000"/>
              <a:t>yang sama dikelompokkan dalam satu </a:t>
            </a:r>
            <a:r>
              <a:rPr lang="id-ID" sz="2000" i="1"/>
              <a:t>class. </a:t>
            </a:r>
            <a:endParaRPr lang="en-GB" sz="2000" i="1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187450" y="4365625"/>
            <a:ext cx="1512888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i="1" smtClean="0">
                <a:solidFill>
                  <a:srgbClr val="FFFFFF"/>
                </a:solidFill>
              </a:rPr>
              <a:t>account</a:t>
            </a:r>
            <a:endParaRPr lang="en-GB" i="1" smtClean="0">
              <a:solidFill>
                <a:srgbClr val="FFFFFF"/>
              </a:solidFill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187450" y="4724400"/>
            <a:ext cx="1512888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i="1" smtClean="0">
                <a:solidFill>
                  <a:srgbClr val="FFFFFF"/>
                </a:solidFill>
              </a:rPr>
              <a:t>Number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i="1" smtClean="0">
                <a:solidFill>
                  <a:srgbClr val="FFFFFF"/>
                </a:solidFill>
              </a:rPr>
              <a:t>balance</a:t>
            </a:r>
            <a:endParaRPr lang="en-GB" i="1" smtClean="0">
              <a:solidFill>
                <a:srgbClr val="FFFFFF"/>
              </a:solidFill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1187450" y="5445125"/>
            <a:ext cx="15128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i="1" smtClean="0">
                <a:solidFill>
                  <a:srgbClr val="FFFFFF"/>
                </a:solidFill>
              </a:rPr>
              <a:t>Pay-interest</a:t>
            </a:r>
            <a:endParaRPr lang="en-GB" i="1" smtClean="0">
              <a:solidFill>
                <a:srgbClr val="FFFFFF"/>
              </a:solidFill>
            </a:endParaRP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2700338" y="4508500"/>
            <a:ext cx="194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FFFFFF"/>
              </a:solidFill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716463" y="4292600"/>
            <a:ext cx="2232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id-ID" i="1" smtClean="0">
                <a:solidFill>
                  <a:srgbClr val="FFFFFF"/>
                </a:solidFill>
              </a:rPr>
              <a:t>Nama objek</a:t>
            </a:r>
            <a:endParaRPr lang="en-GB" i="1" smtClean="0">
              <a:solidFill>
                <a:srgbClr val="FFFFFF"/>
              </a:solidFill>
            </a:endParaRP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2700338" y="5006975"/>
            <a:ext cx="194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FFFFFF"/>
              </a:solidFill>
            </a:endParaRP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716463" y="4791075"/>
            <a:ext cx="2232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id-ID" i="1" smtClean="0">
                <a:solidFill>
                  <a:srgbClr val="FFFFFF"/>
                </a:solidFill>
              </a:rPr>
              <a:t>Instance Variables</a:t>
            </a:r>
            <a:endParaRPr lang="en-GB" i="1" smtClean="0">
              <a:solidFill>
                <a:srgbClr val="FFFFFF"/>
              </a:solidFill>
            </a:endParaRP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2700338" y="5654675"/>
            <a:ext cx="194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FFFFFF"/>
              </a:solidFill>
            </a:endParaRP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4716463" y="5438775"/>
            <a:ext cx="2232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id-ID" i="1" smtClean="0">
                <a:solidFill>
                  <a:srgbClr val="FFFFFF"/>
                </a:solidFill>
              </a:rPr>
              <a:t>Nama method</a:t>
            </a:r>
            <a:endParaRPr lang="en-GB" i="1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72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0B21B5-511D-4FCE-BACA-A83C6C6C30A8}" type="slidenum">
              <a:rPr lang="en-GB">
                <a:solidFill>
                  <a:srgbClr val="FFFFFF"/>
                </a:solidFill>
              </a:rPr>
              <a:pPr/>
              <a:t>31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Independensi</a:t>
            </a:r>
            <a:r>
              <a:rPr lang="id-ID"/>
              <a:t> Data</a:t>
            </a: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8800" y="1828800"/>
            <a:ext cx="814705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memodifikasi</a:t>
            </a:r>
            <a:r>
              <a:rPr lang="en-US" sz="2400" dirty="0"/>
              <a:t> </a:t>
            </a:r>
            <a:r>
              <a:rPr lang="en-US" sz="2400" dirty="0" err="1"/>
              <a:t>skema</a:t>
            </a:r>
            <a:r>
              <a:rPr lang="en-US" sz="2400" dirty="0"/>
              <a:t> di </a:t>
            </a:r>
            <a:r>
              <a:rPr lang="en-US" sz="2400" dirty="0" err="1"/>
              <a:t>satu</a:t>
            </a:r>
            <a:r>
              <a:rPr lang="en-US" sz="2400" dirty="0"/>
              <a:t> level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mengubah</a:t>
            </a:r>
            <a:r>
              <a:rPr lang="en-US" sz="2400" dirty="0"/>
              <a:t> </a:t>
            </a:r>
            <a:r>
              <a:rPr lang="en-US" sz="2400" dirty="0" err="1"/>
              <a:t>skema</a:t>
            </a:r>
            <a:r>
              <a:rPr lang="en-US" sz="2400" dirty="0"/>
              <a:t> di level </a:t>
            </a:r>
            <a:r>
              <a:rPr lang="en-US" sz="2400" dirty="0" err="1"/>
              <a:t>selanjutnya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 err="1"/>
              <a:t>Dua</a:t>
            </a:r>
            <a:r>
              <a:rPr lang="en-US" sz="2400" dirty="0"/>
              <a:t> level </a:t>
            </a:r>
            <a:r>
              <a:rPr lang="en-US" sz="2400" dirty="0" err="1"/>
              <a:t>independensi</a:t>
            </a:r>
            <a:r>
              <a:rPr lang="en-US" sz="2400" dirty="0"/>
              <a:t> data 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J"/>
            </a:pPr>
            <a:r>
              <a:rPr lang="en-US" sz="2100" dirty="0" err="1"/>
              <a:t>Independensi</a:t>
            </a:r>
            <a:r>
              <a:rPr lang="en-US" sz="2100" dirty="0"/>
              <a:t> data </a:t>
            </a:r>
            <a:r>
              <a:rPr lang="en-US" sz="2100" dirty="0" err="1"/>
              <a:t>fisik</a:t>
            </a:r>
            <a:r>
              <a:rPr lang="en-US" sz="2100" dirty="0"/>
              <a:t> </a:t>
            </a:r>
            <a:r>
              <a:rPr lang="en-US" sz="2100" dirty="0" err="1"/>
              <a:t>yaitu</a:t>
            </a:r>
            <a:r>
              <a:rPr lang="en-US" sz="2100" dirty="0"/>
              <a:t> </a:t>
            </a:r>
            <a:r>
              <a:rPr lang="en-US" sz="2100" dirty="0" err="1"/>
              <a:t>mengubah</a:t>
            </a:r>
            <a:r>
              <a:rPr lang="en-US" sz="2100" dirty="0"/>
              <a:t> </a:t>
            </a:r>
            <a:r>
              <a:rPr lang="en-US" sz="2100" dirty="0" err="1"/>
              <a:t>skema</a:t>
            </a:r>
            <a:r>
              <a:rPr lang="en-US" sz="2100" dirty="0"/>
              <a:t> </a:t>
            </a:r>
            <a:r>
              <a:rPr lang="en-US" sz="2100" dirty="0" err="1"/>
              <a:t>fisik</a:t>
            </a:r>
            <a:r>
              <a:rPr lang="en-US" sz="2100" dirty="0"/>
              <a:t> </a:t>
            </a:r>
            <a:r>
              <a:rPr lang="en-US" sz="2100" dirty="0" err="1"/>
              <a:t>tanpa</a:t>
            </a:r>
            <a:r>
              <a:rPr lang="en-US" sz="2100" dirty="0"/>
              <a:t> </a:t>
            </a:r>
            <a:r>
              <a:rPr lang="en-US" sz="2100" dirty="0" err="1"/>
              <a:t>menyebabkan</a:t>
            </a:r>
            <a:r>
              <a:rPr lang="en-US" sz="2100" dirty="0"/>
              <a:t> program </a:t>
            </a:r>
            <a:r>
              <a:rPr lang="en-US" sz="2100" dirty="0" err="1"/>
              <a:t>aplikasi</a:t>
            </a:r>
            <a:r>
              <a:rPr lang="en-US" sz="2100" dirty="0"/>
              <a:t> </a:t>
            </a:r>
            <a:r>
              <a:rPr lang="en-US" sz="2100" dirty="0" err="1"/>
              <a:t>ditulis</a:t>
            </a:r>
            <a:r>
              <a:rPr lang="en-US" sz="2100" dirty="0"/>
              <a:t> </a:t>
            </a:r>
            <a:r>
              <a:rPr lang="en-US" sz="2100" dirty="0" err="1"/>
              <a:t>ulang</a:t>
            </a:r>
            <a:r>
              <a:rPr lang="en-US" sz="2100" dirty="0"/>
              <a:t>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J"/>
            </a:pPr>
            <a:r>
              <a:rPr lang="en-US" sz="2100" dirty="0" err="1"/>
              <a:t>Independensi</a:t>
            </a:r>
            <a:r>
              <a:rPr lang="en-US" sz="2100" dirty="0"/>
              <a:t> data </a:t>
            </a:r>
            <a:r>
              <a:rPr lang="en-US" sz="2100" dirty="0" err="1"/>
              <a:t>logis</a:t>
            </a:r>
            <a:r>
              <a:rPr lang="en-US" sz="2100" dirty="0"/>
              <a:t> </a:t>
            </a:r>
            <a:r>
              <a:rPr lang="en-US" sz="2100" dirty="0" err="1"/>
              <a:t>yaitu</a:t>
            </a:r>
            <a:r>
              <a:rPr lang="en-US" sz="2100" dirty="0"/>
              <a:t> </a:t>
            </a:r>
            <a:r>
              <a:rPr lang="en-US" sz="2100" dirty="0" err="1"/>
              <a:t>kemampuan</a:t>
            </a:r>
            <a:r>
              <a:rPr lang="en-US" sz="2100" dirty="0"/>
              <a:t> </a:t>
            </a:r>
            <a:r>
              <a:rPr lang="en-US" sz="2100" dirty="0" err="1"/>
              <a:t>mengubah</a:t>
            </a:r>
            <a:r>
              <a:rPr lang="en-US" sz="2100" dirty="0"/>
              <a:t> </a:t>
            </a:r>
            <a:r>
              <a:rPr lang="en-US" sz="2100" dirty="0" err="1"/>
              <a:t>skema</a:t>
            </a:r>
            <a:r>
              <a:rPr lang="en-US" sz="2100" dirty="0"/>
              <a:t> </a:t>
            </a:r>
            <a:r>
              <a:rPr lang="en-US" sz="2100" dirty="0" err="1"/>
              <a:t>konseptual</a:t>
            </a:r>
            <a:r>
              <a:rPr lang="en-US" sz="2100" dirty="0"/>
              <a:t> </a:t>
            </a:r>
            <a:r>
              <a:rPr lang="en-US" sz="2100" dirty="0" err="1"/>
              <a:t>tanpa</a:t>
            </a:r>
            <a:r>
              <a:rPr lang="en-US" sz="2100" dirty="0"/>
              <a:t> </a:t>
            </a:r>
            <a:r>
              <a:rPr lang="en-US" sz="2100" dirty="0" err="1"/>
              <a:t>mengharuskan</a:t>
            </a:r>
            <a:r>
              <a:rPr lang="en-US" sz="2100" dirty="0"/>
              <a:t> program </a:t>
            </a:r>
            <a:r>
              <a:rPr lang="en-US" sz="2100" dirty="0" err="1"/>
              <a:t>aplikasi</a:t>
            </a:r>
            <a:r>
              <a:rPr lang="en-US" sz="2100" dirty="0"/>
              <a:t> </a:t>
            </a:r>
            <a:r>
              <a:rPr lang="en-US" sz="2100" dirty="0" err="1"/>
              <a:t>ditulis</a:t>
            </a:r>
            <a:r>
              <a:rPr lang="en-US" sz="2100" dirty="0"/>
              <a:t> </a:t>
            </a:r>
            <a:r>
              <a:rPr lang="en-US" sz="2100" dirty="0" err="1"/>
              <a:t>ulang</a:t>
            </a:r>
            <a:r>
              <a:rPr lang="en-US" sz="2100" dirty="0"/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 err="1"/>
              <a:t>Independensi</a:t>
            </a:r>
            <a:r>
              <a:rPr lang="en-US" sz="2400" dirty="0"/>
              <a:t> data </a:t>
            </a:r>
            <a:r>
              <a:rPr lang="en-US" sz="2400" dirty="0" err="1"/>
              <a:t>logis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dicapai</a:t>
            </a:r>
            <a:r>
              <a:rPr lang="en-US" sz="2400" dirty="0"/>
              <a:t> </a:t>
            </a:r>
            <a:r>
              <a:rPr lang="en-US" sz="2400" dirty="0" err="1"/>
              <a:t>daripada</a:t>
            </a:r>
            <a:r>
              <a:rPr lang="en-US" sz="2400" dirty="0"/>
              <a:t> </a:t>
            </a:r>
            <a:r>
              <a:rPr lang="en-US" sz="2400" dirty="0" err="1"/>
              <a:t>independensi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program </a:t>
            </a:r>
            <a:r>
              <a:rPr lang="en-US" sz="2400" dirty="0" err="1"/>
              <a:t>aplikasi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tergantung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logika</a:t>
            </a:r>
            <a:r>
              <a:rPr lang="en-US" sz="2400" dirty="0"/>
              <a:t> data yang </a:t>
            </a:r>
            <a:r>
              <a:rPr lang="en-US" sz="2400" dirty="0" err="1"/>
              <a:t>diakses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133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1FCCC-6733-4AA7-ADCB-0C021DF1EFF2}" type="slidenum">
              <a:rPr lang="en-GB">
                <a:solidFill>
                  <a:srgbClr val="FFFFFF"/>
                </a:solidFill>
              </a:rPr>
              <a:pPr/>
              <a:t>32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Bahasa Basis Data</a:t>
            </a:r>
            <a:br>
              <a:rPr lang="en-US"/>
            </a:b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484313"/>
            <a:ext cx="7354887" cy="46116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dirty="0"/>
              <a:t>• DBMS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 smtClean="0"/>
              <a:t>perantara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/>
              <a:t>user </a:t>
            </a:r>
            <a:r>
              <a:rPr lang="en-US" dirty="0" err="1"/>
              <a:t>dengan</a:t>
            </a:r>
            <a:r>
              <a:rPr lang="en-US" dirty="0"/>
              <a:t> database.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/>
              <a:t>• Cara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DBMS.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/>
              <a:t>	</a:t>
            </a:r>
            <a:r>
              <a:rPr lang="en-US" dirty="0" err="1"/>
              <a:t>Contoh</a:t>
            </a:r>
            <a:r>
              <a:rPr lang="en-US" dirty="0"/>
              <a:t> : SQL, dBase, QUEL, </a:t>
            </a:r>
            <a:r>
              <a:rPr lang="en-US" dirty="0" err="1"/>
              <a:t>dsb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/>
              <a:t>• Bahasa database,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2 </a:t>
            </a:r>
            <a:r>
              <a:rPr lang="en-US" dirty="0" err="1"/>
              <a:t>bentuk</a:t>
            </a:r>
            <a:r>
              <a:rPr lang="en-US" dirty="0"/>
              <a:t> 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dirty="0"/>
              <a:t>- Data Definition Language (DDL)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dirty="0"/>
              <a:t>- Data Manipulation Language (DML)</a:t>
            </a:r>
          </a:p>
        </p:txBody>
      </p:sp>
    </p:spTree>
    <p:extLst>
      <p:ext uri="{BB962C8B-B14F-4D97-AF65-F5344CB8AC3E}">
        <p14:creationId xmlns:p14="http://schemas.microsoft.com/office/powerpoint/2010/main" val="148485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D54BDE-5587-44EE-9658-ECBCB0DB3A20}" type="slidenum">
              <a:rPr lang="en-GB">
                <a:solidFill>
                  <a:srgbClr val="FFFFFF"/>
                </a:solidFill>
              </a:rPr>
              <a:pPr/>
              <a:t>33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Bahasa Basis Data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700213"/>
            <a:ext cx="7010400" cy="43957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 dirty="0" smtClean="0"/>
              <a:t>Data </a:t>
            </a:r>
            <a:r>
              <a:rPr lang="en-US" sz="2200" dirty="0"/>
              <a:t>Definition Language (DDL)</a:t>
            </a:r>
          </a:p>
          <a:p>
            <a:pPr marL="400050" indent="-40005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 dirty="0" smtClean="0"/>
              <a:t>– 	</a:t>
            </a:r>
            <a:r>
              <a:rPr lang="en-US" sz="2200" dirty="0" err="1" smtClean="0"/>
              <a:t>Digunakan</a:t>
            </a:r>
            <a:r>
              <a:rPr lang="en-US" sz="2200" dirty="0" smtClean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membuat</a:t>
            </a:r>
            <a:r>
              <a:rPr lang="en-US" sz="2200" dirty="0"/>
              <a:t> </a:t>
            </a:r>
            <a:r>
              <a:rPr lang="en-US" sz="2200" dirty="0" err="1"/>
              <a:t>tabel</a:t>
            </a:r>
            <a:r>
              <a:rPr lang="en-US" sz="2200" dirty="0"/>
              <a:t> </a:t>
            </a:r>
            <a:r>
              <a:rPr lang="en-US" sz="2200" dirty="0" err="1"/>
              <a:t>baru</a:t>
            </a:r>
            <a:r>
              <a:rPr lang="en-US" sz="2200" dirty="0"/>
              <a:t>, </a:t>
            </a:r>
            <a:r>
              <a:rPr lang="en-US" sz="2200" dirty="0" err="1"/>
              <a:t>indeks</a:t>
            </a:r>
            <a:r>
              <a:rPr lang="en-US" sz="2200" dirty="0"/>
              <a:t>, </a:t>
            </a:r>
            <a:r>
              <a:rPr lang="en-US" sz="2200" dirty="0" err="1"/>
              <a:t>mengubah</a:t>
            </a:r>
            <a:r>
              <a:rPr lang="en-US" sz="2200" dirty="0"/>
              <a:t> </a:t>
            </a:r>
            <a:r>
              <a:rPr lang="en-US" sz="2200" dirty="0" err="1"/>
              <a:t>tabel</a:t>
            </a:r>
            <a:r>
              <a:rPr lang="en-US" sz="2200" dirty="0"/>
              <a:t>,  </a:t>
            </a:r>
            <a:r>
              <a:rPr lang="en-US" sz="2200" dirty="0" err="1"/>
              <a:t>menentukanstruktur</a:t>
            </a:r>
            <a:r>
              <a:rPr lang="en-US" sz="2200" dirty="0"/>
              <a:t> </a:t>
            </a:r>
            <a:r>
              <a:rPr lang="en-US" sz="2200" dirty="0" err="1"/>
              <a:t>tabel</a:t>
            </a:r>
            <a:r>
              <a:rPr lang="en-US" sz="2200" dirty="0"/>
              <a:t>, </a:t>
            </a:r>
            <a:r>
              <a:rPr lang="en-US" sz="2200" dirty="0" err="1"/>
              <a:t>dsb</a:t>
            </a:r>
            <a:r>
              <a:rPr lang="en-US" sz="2200" dirty="0"/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 dirty="0" smtClean="0"/>
              <a:t>– 	</a:t>
            </a:r>
            <a:r>
              <a:rPr lang="en-US" sz="2200" dirty="0" err="1" smtClean="0"/>
              <a:t>Hasil</a:t>
            </a:r>
            <a:r>
              <a:rPr lang="en-US" sz="2200" dirty="0" smtClean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kompilasi</a:t>
            </a:r>
            <a:r>
              <a:rPr lang="en-US" sz="2200" dirty="0"/>
              <a:t> </a:t>
            </a:r>
            <a:r>
              <a:rPr lang="en-US" sz="2200" dirty="0" err="1"/>
              <a:t>perintah</a:t>
            </a:r>
            <a:r>
              <a:rPr lang="en-US" sz="2200" dirty="0"/>
              <a:t> DDL </a:t>
            </a:r>
            <a:r>
              <a:rPr lang="en-US" sz="2200" dirty="0" err="1"/>
              <a:t>berupa</a:t>
            </a:r>
            <a:r>
              <a:rPr lang="en-US" sz="2200" dirty="0"/>
              <a:t> </a:t>
            </a:r>
            <a:r>
              <a:rPr lang="en-US" sz="2200" dirty="0" err="1"/>
              <a:t>kumpulan</a:t>
            </a:r>
            <a:r>
              <a:rPr lang="en-US" sz="2200" dirty="0"/>
              <a:t> </a:t>
            </a:r>
            <a:r>
              <a:rPr lang="en-US" sz="2200" dirty="0" err="1"/>
              <a:t>tabel</a:t>
            </a:r>
            <a:r>
              <a:rPr lang="en-US" sz="2200" dirty="0"/>
              <a:t> yang </a:t>
            </a:r>
            <a:r>
              <a:rPr lang="en-US" sz="2200" dirty="0" err="1"/>
              <a:t>disimpan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file </a:t>
            </a:r>
            <a:r>
              <a:rPr lang="en-US" sz="2200" dirty="0" err="1"/>
              <a:t>khusus</a:t>
            </a:r>
            <a:r>
              <a:rPr lang="en-US" sz="2200" dirty="0"/>
              <a:t>: </a:t>
            </a:r>
            <a:r>
              <a:rPr lang="en-US" sz="2200" dirty="0" err="1"/>
              <a:t>Kamus</a:t>
            </a:r>
            <a:r>
              <a:rPr lang="en-US" sz="2200" dirty="0"/>
              <a:t> Data </a:t>
            </a:r>
            <a:r>
              <a:rPr lang="en-US" sz="2200" dirty="0" smtClean="0"/>
              <a:t>(Data  </a:t>
            </a:r>
            <a:r>
              <a:rPr lang="en-US" sz="2200" dirty="0"/>
              <a:t>Dictionary).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 dirty="0" smtClean="0"/>
              <a:t>– 	Data </a:t>
            </a:r>
            <a:r>
              <a:rPr lang="en-US" sz="2200" dirty="0"/>
              <a:t>Dictionary :</a:t>
            </a:r>
            <a:r>
              <a:rPr lang="en-US" sz="2200" dirty="0" err="1"/>
              <a:t>merupakan</a:t>
            </a:r>
            <a:r>
              <a:rPr lang="en-US" sz="2200" dirty="0"/>
              <a:t> metadata ( </a:t>
            </a:r>
            <a:r>
              <a:rPr lang="en-US" sz="2200" dirty="0" err="1"/>
              <a:t>superdata</a:t>
            </a:r>
            <a:r>
              <a:rPr lang="en-US" sz="2200" dirty="0"/>
              <a:t> ), </a:t>
            </a:r>
            <a:r>
              <a:rPr lang="en-US" sz="2200" dirty="0" err="1"/>
              <a:t>yaitu</a:t>
            </a:r>
            <a:r>
              <a:rPr lang="en-US" sz="2200" dirty="0"/>
              <a:t> </a:t>
            </a:r>
            <a:r>
              <a:rPr lang="en-US" sz="2200" dirty="0" smtClean="0"/>
              <a:t>data </a:t>
            </a:r>
            <a:r>
              <a:rPr lang="en-US" sz="2200" dirty="0"/>
              <a:t>yang </a:t>
            </a:r>
            <a:r>
              <a:rPr lang="en-US" sz="2200" dirty="0" err="1"/>
              <a:t>mendeskripsikan</a:t>
            </a:r>
            <a:r>
              <a:rPr lang="en-US" sz="2200" dirty="0"/>
              <a:t> data </a:t>
            </a:r>
            <a:r>
              <a:rPr lang="en-US" sz="2200" dirty="0" err="1"/>
              <a:t>sesungguhnya</a:t>
            </a:r>
            <a:r>
              <a:rPr lang="en-US" sz="2200" dirty="0"/>
              <a:t>. </a:t>
            </a:r>
            <a:r>
              <a:rPr lang="en-US" sz="2200" dirty="0" smtClean="0"/>
              <a:t>Data dictionary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selalu</a:t>
            </a:r>
            <a:r>
              <a:rPr lang="en-US" sz="2200" dirty="0"/>
              <a:t> </a:t>
            </a:r>
            <a:r>
              <a:rPr lang="en-US" sz="2200" dirty="0" err="1"/>
              <a:t>diakses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operasi</a:t>
            </a:r>
            <a:r>
              <a:rPr lang="en-US" sz="2200" dirty="0"/>
              <a:t> </a:t>
            </a:r>
            <a:r>
              <a:rPr lang="en-US" sz="2200" dirty="0" smtClean="0"/>
              <a:t> database </a:t>
            </a:r>
            <a:r>
              <a:rPr lang="en-US" sz="2200" dirty="0" err="1"/>
              <a:t>sebelum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file data yang </a:t>
            </a:r>
            <a:r>
              <a:rPr lang="en-US" sz="2200" dirty="0" err="1"/>
              <a:t>sesungguhnya</a:t>
            </a:r>
            <a:r>
              <a:rPr lang="en-US" sz="2200" dirty="0"/>
              <a:t> </a:t>
            </a:r>
            <a:r>
              <a:rPr lang="en-US" sz="2200" dirty="0" err="1" smtClean="0"/>
              <a:t>diakses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220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C32DD-9F23-40FD-BF3D-5E15B30A37F1}" type="slidenum">
              <a:rPr lang="en-GB">
                <a:solidFill>
                  <a:srgbClr val="FFFFFF"/>
                </a:solidFill>
              </a:rPr>
              <a:pPr/>
              <a:t>34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i="1"/>
              <a:t>Data Definition Language</a:t>
            </a:r>
            <a:br>
              <a:rPr lang="id-ID" i="1"/>
            </a:br>
            <a:r>
              <a:rPr lang="id-ID"/>
              <a:t>(DDL)</a:t>
            </a:r>
            <a:endParaRPr lang="en-GB" i="1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1200"/>
            <a:ext cx="8218487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{"/>
            </a:pPr>
            <a:r>
              <a:rPr lang="en-US" sz="2400"/>
              <a:t>Sebuah skema database dibuat berdasarkan sekumpulan definisi-definisi yang diekspresikan dalam sebuah bahasa khusus yang disebut dengan </a:t>
            </a:r>
            <a:r>
              <a:rPr lang="en-US" sz="2400" i="1"/>
              <a:t>data definition Language (DDL)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{"/>
            </a:pPr>
            <a:r>
              <a:rPr lang="en-US" sz="2400"/>
              <a:t>Hasil kompilasi DDL dapat berupa tabel yang disimpan dalam file khusus yang disebut </a:t>
            </a:r>
            <a:r>
              <a:rPr lang="en-US" sz="2400" i="1"/>
              <a:t>data dictionary </a:t>
            </a:r>
            <a:r>
              <a:rPr lang="en-US" sz="2400"/>
              <a:t>atau</a:t>
            </a:r>
            <a:r>
              <a:rPr lang="en-US" sz="2400" i="1"/>
              <a:t> data directory.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{"/>
            </a:pPr>
            <a:r>
              <a:rPr lang="en-US" sz="2400" i="1"/>
              <a:t>Data directory </a:t>
            </a:r>
            <a:r>
              <a:rPr lang="en-US" sz="2400"/>
              <a:t>merupakan sebuah file yang berisi </a:t>
            </a:r>
            <a:r>
              <a:rPr lang="en-US" sz="2400" i="1"/>
              <a:t>metadata </a:t>
            </a:r>
            <a:r>
              <a:rPr lang="en-US" sz="2400"/>
              <a:t>yaitu data tentang data. Maksudnya </a:t>
            </a:r>
            <a:r>
              <a:rPr lang="en-US" sz="2400">
                <a:sym typeface="Wingdings" panose="05000000000000000000" pitchFamily="2" charset="2"/>
              </a:rPr>
              <a:t> data akan diperiksa (validasi) sebelum data dibaca atau dimodifikasi di dalam sistem database.</a:t>
            </a:r>
            <a:r>
              <a:rPr lang="en-US" sz="2400"/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{"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79699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A7CA8D-7536-4A8E-9B23-890F2608F452}" type="slidenum">
              <a:rPr lang="en-GB">
                <a:solidFill>
                  <a:srgbClr val="FFFFFF"/>
                </a:solidFill>
              </a:rPr>
              <a:pPr/>
              <a:t>35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i="1"/>
              <a:t>Data Manipulation Language</a:t>
            </a:r>
            <a:r>
              <a:rPr lang="id-ID"/>
              <a:t/>
            </a:r>
            <a:br>
              <a:rPr lang="id-ID"/>
            </a:br>
            <a:r>
              <a:rPr lang="id-ID"/>
              <a:t>(DML)</a:t>
            </a: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1200"/>
            <a:ext cx="8218487" cy="4114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/>
              <a:t>Memanipulasi data berarti :</a:t>
            </a:r>
          </a:p>
          <a:p>
            <a:pPr marL="933450" lvl="1" indent="-47625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sz="2100" i="1"/>
              <a:t>Retrieval </a:t>
            </a:r>
            <a:r>
              <a:rPr lang="en-US" sz="2100">
                <a:sym typeface="Wingdings" panose="05000000000000000000" pitchFamily="2" charset="2"/>
              </a:rPr>
              <a:t> mengambil informasi dari database</a:t>
            </a:r>
            <a:endParaRPr lang="en-US" sz="2100" i="1"/>
          </a:p>
          <a:p>
            <a:pPr marL="933450" lvl="1" indent="-47625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sz="2100" i="1"/>
              <a:t>Insertion </a:t>
            </a:r>
            <a:r>
              <a:rPr lang="en-US" sz="2100">
                <a:sym typeface="Wingdings" panose="05000000000000000000" pitchFamily="2" charset="2"/>
              </a:rPr>
              <a:t> menambahkan data baru ke database</a:t>
            </a:r>
            <a:endParaRPr lang="en-US" sz="2100"/>
          </a:p>
          <a:p>
            <a:pPr marL="933450" lvl="1" indent="-47625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sz="2100" i="1"/>
              <a:t>Deletion  </a:t>
            </a:r>
            <a:r>
              <a:rPr lang="en-US" sz="2100">
                <a:sym typeface="Wingdings" panose="05000000000000000000" pitchFamily="2" charset="2"/>
              </a:rPr>
              <a:t> menghapus data dari database</a:t>
            </a:r>
            <a:endParaRPr lang="en-US" sz="2100" i="1"/>
          </a:p>
          <a:p>
            <a:pPr marL="933450" lvl="1" indent="-47625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sz="2100" i="1"/>
              <a:t>Modification </a:t>
            </a:r>
            <a:r>
              <a:rPr lang="en-US" sz="2100">
                <a:sym typeface="Wingdings" panose="05000000000000000000" pitchFamily="2" charset="2"/>
              </a:rPr>
              <a:t> mengubah data dalam database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/>
              <a:t>DML terdiri dari dua jenis :</a:t>
            </a:r>
          </a:p>
          <a:p>
            <a:pPr marL="933450" lvl="1" indent="-47625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sz="2100"/>
              <a:t>Prosedural yaitu DML meminta user untuk menentukan data “apa” yang dibutuhkan dan “bagaimana” mendapatkannya.</a:t>
            </a:r>
          </a:p>
          <a:p>
            <a:pPr marL="933450" lvl="1" indent="-47625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sz="2100"/>
              <a:t>Non Prosedural yaitu DML meminta user untuk menentukan data “apa” yang dibutuhkan tanpa menjelaskan cara mendapatkannya. </a:t>
            </a:r>
          </a:p>
        </p:txBody>
      </p:sp>
    </p:spTree>
    <p:extLst>
      <p:ext uri="{BB962C8B-B14F-4D97-AF65-F5344CB8AC3E}">
        <p14:creationId xmlns:p14="http://schemas.microsoft.com/office/powerpoint/2010/main" val="307424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F462DF-36D8-48A1-8350-75775C41E7EA}" type="slidenum">
              <a:rPr lang="en-GB">
                <a:solidFill>
                  <a:srgbClr val="FFFFFF"/>
                </a:solidFill>
              </a:rPr>
              <a:pPr/>
              <a:t>36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955675"/>
          </a:xfrm>
        </p:spPr>
        <p:txBody>
          <a:bodyPr/>
          <a:lstStyle/>
          <a:p>
            <a:r>
              <a:rPr lang="id-ID" i="1"/>
              <a:t>Database Manager</a:t>
            </a:r>
            <a:endParaRPr lang="en-GB" i="1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362950" cy="4395787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Char char="v"/>
            </a:pPr>
            <a:r>
              <a:rPr lang="en-US"/>
              <a:t>Adalah modul yang menyediakan interface antara level rendah data yang tersimpan di database dengan program aplikasi dan query.</a:t>
            </a:r>
          </a:p>
          <a:p>
            <a:pPr marL="533400" indent="-533400">
              <a:buFont typeface="Wingdings" panose="05000000000000000000" pitchFamily="2" charset="2"/>
              <a:buChar char="v"/>
            </a:pPr>
            <a:r>
              <a:rPr lang="en-US"/>
              <a:t>Tugas </a:t>
            </a:r>
            <a:r>
              <a:rPr lang="en-US" i="1"/>
              <a:t>database manager </a:t>
            </a:r>
            <a:r>
              <a:rPr lang="en-US"/>
              <a:t>adalah:</a:t>
            </a:r>
          </a:p>
          <a:p>
            <a:pPr marL="933450" lvl="1" indent="-476250">
              <a:buFont typeface="Wingdings" panose="05000000000000000000" pitchFamily="2" charset="2"/>
              <a:buAutoNum type="arabicPeriod"/>
            </a:pPr>
            <a:r>
              <a:rPr lang="en-US"/>
              <a:t>Berinteraksi dengan </a:t>
            </a:r>
            <a:r>
              <a:rPr lang="en-US" i="1"/>
              <a:t>file manager</a:t>
            </a:r>
          </a:p>
          <a:p>
            <a:pPr marL="933450" lvl="1" indent="-476250">
              <a:buFont typeface="Wingdings" panose="05000000000000000000" pitchFamily="2" charset="2"/>
              <a:buAutoNum type="arabicPeriod"/>
            </a:pPr>
            <a:r>
              <a:rPr lang="en-US"/>
              <a:t>Menjaga integritas dan keamanan data </a:t>
            </a:r>
          </a:p>
          <a:p>
            <a:pPr marL="933450" lvl="1" indent="-476250">
              <a:buFont typeface="Wingdings" panose="05000000000000000000" pitchFamily="2" charset="2"/>
              <a:buAutoNum type="arabicPeriod"/>
            </a:pPr>
            <a:r>
              <a:rPr lang="en-US" i="1"/>
              <a:t>Backup</a:t>
            </a:r>
            <a:r>
              <a:rPr lang="en-US"/>
              <a:t> dan </a:t>
            </a:r>
            <a:r>
              <a:rPr lang="en-US" i="1"/>
              <a:t>recovery</a:t>
            </a:r>
            <a:r>
              <a:rPr lang="en-US"/>
              <a:t>. </a:t>
            </a:r>
          </a:p>
          <a:p>
            <a:pPr marL="933450" lvl="1" indent="-476250">
              <a:buFont typeface="Wingdings" panose="05000000000000000000" pitchFamily="2" charset="2"/>
              <a:buAutoNum type="arabicPeriod"/>
            </a:pPr>
            <a:r>
              <a:rPr lang="en-US"/>
              <a:t>Mengendalikan konsistensi dan konkurensi data.</a:t>
            </a:r>
          </a:p>
          <a:p>
            <a:pPr marL="933450" lvl="1" indent="-476250">
              <a:buFont typeface="Wingdings" panose="05000000000000000000" pitchFamily="2" charset="2"/>
              <a:buAutoNum type="arabicPeriod"/>
            </a:pPr>
            <a:endParaRPr lang="en-US"/>
          </a:p>
          <a:p>
            <a:pPr marL="533400" indent="-533400">
              <a:buFont typeface="Wingdings" panose="05000000000000000000" pitchFamily="2" charset="2"/>
              <a:buChar char="v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5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BF6160-30D5-4E32-BEC5-B33D04B8BA04}" type="slidenum">
              <a:rPr lang="en-GB">
                <a:solidFill>
                  <a:srgbClr val="FFFFFF"/>
                </a:solidFill>
              </a:rPr>
              <a:pPr/>
              <a:t>37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i="1"/>
              <a:t>Database Admnistrator</a:t>
            </a:r>
            <a:endParaRPr lang="en-GB" i="1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1200"/>
            <a:ext cx="7786687" cy="3824288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Char char="v"/>
            </a:pPr>
            <a:r>
              <a:rPr lang="en-US" sz="2400"/>
              <a:t>Adalah seseorang yang bertugas mengendalikan data dan program untuk mengaksesnya.</a:t>
            </a:r>
          </a:p>
          <a:p>
            <a:pPr marL="533400" indent="-533400">
              <a:buFont typeface="Wingdings" panose="05000000000000000000" pitchFamily="2" charset="2"/>
              <a:buChar char="v"/>
            </a:pPr>
            <a:r>
              <a:rPr lang="en-US" sz="2400"/>
              <a:t>Tugas DBA :</a:t>
            </a:r>
          </a:p>
          <a:p>
            <a:pPr marL="933450" lvl="1" indent="-476250">
              <a:buFont typeface="Wingdings" panose="05000000000000000000" pitchFamily="2" charset="2"/>
              <a:buAutoNum type="arabicPeriod"/>
            </a:pPr>
            <a:r>
              <a:rPr lang="en-US" sz="2100"/>
              <a:t>Mendefinisikan skema database</a:t>
            </a:r>
          </a:p>
          <a:p>
            <a:pPr marL="933450" lvl="1" indent="-476250">
              <a:buFont typeface="Wingdings" panose="05000000000000000000" pitchFamily="2" charset="2"/>
              <a:buAutoNum type="arabicPeriod"/>
            </a:pPr>
            <a:r>
              <a:rPr lang="en-US" sz="2100"/>
              <a:t>Mendefinisikan metode untuk mengakses data dan struktur penyimpanannya.</a:t>
            </a:r>
          </a:p>
          <a:p>
            <a:pPr marL="933450" lvl="1" indent="-476250">
              <a:buFont typeface="Wingdings" panose="05000000000000000000" pitchFamily="2" charset="2"/>
              <a:buAutoNum type="arabicPeriod"/>
            </a:pPr>
            <a:r>
              <a:rPr lang="en-US" sz="2100"/>
              <a:t>Modifikasi fisik penyimpanan dan skema data</a:t>
            </a:r>
          </a:p>
          <a:p>
            <a:pPr marL="933450" lvl="1" indent="-476250">
              <a:buFont typeface="Wingdings" panose="05000000000000000000" pitchFamily="2" charset="2"/>
              <a:buAutoNum type="arabicPeriod"/>
            </a:pPr>
            <a:r>
              <a:rPr lang="en-US" sz="2100"/>
              <a:t>Memberikan otorisasi hak akses data (</a:t>
            </a:r>
            <a:r>
              <a:rPr lang="en-US" sz="2100" i="1"/>
              <a:t>granting</a:t>
            </a:r>
            <a:r>
              <a:rPr lang="en-US" sz="2100"/>
              <a:t>) </a:t>
            </a:r>
          </a:p>
          <a:p>
            <a:pPr marL="933450" lvl="1" indent="-476250">
              <a:buFont typeface="Wingdings" panose="05000000000000000000" pitchFamily="2" charset="2"/>
              <a:buAutoNum type="arabicPeriod"/>
            </a:pPr>
            <a:r>
              <a:rPr lang="en-US" sz="2100"/>
              <a:t>Menentukan integritas </a:t>
            </a:r>
            <a:r>
              <a:rPr lang="en-US" sz="2100" i="1"/>
              <a:t>constraints.</a:t>
            </a:r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250075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0F5B68-08E1-45EC-BC1B-86AAE7A4E23E}" type="slidenum">
              <a:rPr lang="en-GB">
                <a:solidFill>
                  <a:srgbClr val="FFFFFF"/>
                </a:solidFill>
              </a:rPr>
              <a:pPr/>
              <a:t>38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i="1"/>
              <a:t>Database Users</a:t>
            </a:r>
            <a:endParaRPr lang="en-GB" i="1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1200"/>
            <a:ext cx="8002587" cy="4114800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Char char="Ø"/>
            </a:pPr>
            <a:r>
              <a:rPr lang="en-US" dirty="0" err="1"/>
              <a:t>Pengguna</a:t>
            </a:r>
            <a:r>
              <a:rPr lang="en-US" dirty="0"/>
              <a:t> database </a:t>
            </a:r>
            <a:r>
              <a:rPr lang="en-US" dirty="0" err="1"/>
              <a:t>terdiri</a:t>
            </a:r>
            <a:r>
              <a:rPr lang="en-US" dirty="0"/>
              <a:t> 4 </a:t>
            </a:r>
            <a:r>
              <a:rPr lang="en-US" dirty="0" err="1"/>
              <a:t>kelompok</a:t>
            </a:r>
            <a:r>
              <a:rPr lang="en-US" dirty="0"/>
              <a:t> :</a:t>
            </a:r>
          </a:p>
          <a:p>
            <a:pPr marL="933450" lvl="1" indent="-476250">
              <a:buFont typeface="Wingdings" panose="05000000000000000000" pitchFamily="2" charset="2"/>
              <a:buAutoNum type="arabicPeriod"/>
            </a:pPr>
            <a:r>
              <a:rPr lang="en-US" i="1" dirty="0"/>
              <a:t>Applications </a:t>
            </a:r>
            <a:r>
              <a:rPr lang="en-US" i="1" dirty="0" err="1"/>
              <a:t>Programer</a:t>
            </a:r>
            <a:endParaRPr lang="en-US" i="1" dirty="0"/>
          </a:p>
          <a:p>
            <a:pPr marL="933450" lvl="1" indent="-476250">
              <a:buFont typeface="Wingdings" panose="05000000000000000000" pitchFamily="2" charset="2"/>
              <a:buAutoNum type="arabicPeriod"/>
            </a:pPr>
            <a:r>
              <a:rPr lang="en-US" i="1" dirty="0"/>
              <a:t>Sophisticated users</a:t>
            </a:r>
          </a:p>
          <a:p>
            <a:pPr marL="933450" lvl="1" indent="-476250">
              <a:buFont typeface="Wingdings" panose="05000000000000000000" pitchFamily="2" charset="2"/>
              <a:buAutoNum type="arabicPeriod"/>
            </a:pPr>
            <a:r>
              <a:rPr lang="en-US" i="1" dirty="0"/>
              <a:t>Specialized Users</a:t>
            </a:r>
          </a:p>
          <a:p>
            <a:pPr marL="933450" lvl="1" indent="-476250">
              <a:buFont typeface="Wingdings" panose="05000000000000000000" pitchFamily="2" charset="2"/>
              <a:buAutoNum type="arabicPeriod"/>
            </a:pPr>
            <a:r>
              <a:rPr lang="en-US" i="1" dirty="0"/>
              <a:t>Naïve User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120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256F1B-5116-478A-91D0-222D26B4C576}" type="slidenum">
              <a:rPr lang="en-GB">
                <a:solidFill>
                  <a:srgbClr val="FFFFFF"/>
                </a:solidFill>
              </a:rPr>
              <a:pPr/>
              <a:t>39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Struktur Sistem Keseluruhan</a:t>
            </a:r>
            <a:endParaRPr lang="en-GB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1200"/>
            <a:ext cx="8218487" cy="4114800"/>
          </a:xfrm>
        </p:spPr>
        <p:txBody>
          <a:bodyPr/>
          <a:lstStyle/>
          <a:p>
            <a:pPr marL="533400" indent="-533400"/>
            <a:r>
              <a:rPr lang="en-US" sz="2400"/>
              <a:t>Komponen sistem database</a:t>
            </a:r>
          </a:p>
          <a:p>
            <a:pPr marL="933450" lvl="1" indent="-476250">
              <a:buFont typeface="Wingdings" panose="05000000000000000000" pitchFamily="2" charset="2"/>
              <a:buAutoNum type="arabicPeriod"/>
            </a:pPr>
            <a:r>
              <a:rPr lang="en-US" sz="2100" i="1"/>
              <a:t>File manager  </a:t>
            </a:r>
            <a:r>
              <a:rPr lang="en-US" sz="2100">
                <a:sym typeface="Wingdings" panose="05000000000000000000" pitchFamily="2" charset="2"/>
              </a:rPr>
              <a:t> mengelola alokasi space di dalam media penyimpanan (HD)</a:t>
            </a:r>
            <a:endParaRPr lang="en-US" sz="2100" i="1"/>
          </a:p>
          <a:p>
            <a:pPr marL="933450" lvl="1" indent="-476250">
              <a:buFont typeface="Wingdings" panose="05000000000000000000" pitchFamily="2" charset="2"/>
              <a:buAutoNum type="arabicPeriod"/>
            </a:pPr>
            <a:r>
              <a:rPr lang="en-US" sz="2100" i="1"/>
              <a:t>Database manager </a:t>
            </a:r>
            <a:r>
              <a:rPr lang="en-US" sz="2100">
                <a:sym typeface="Wingdings" panose="05000000000000000000" pitchFamily="2" charset="2"/>
              </a:rPr>
              <a:t> menyediakan interface untuk menuliskan query dan program aplikasi ke level rendah penyimpanan data.</a:t>
            </a:r>
            <a:endParaRPr lang="en-US" sz="2100" i="1"/>
          </a:p>
          <a:p>
            <a:pPr marL="933450" lvl="1" indent="-476250">
              <a:buFont typeface="Wingdings" panose="05000000000000000000" pitchFamily="2" charset="2"/>
              <a:buAutoNum type="arabicPeriod"/>
            </a:pPr>
            <a:r>
              <a:rPr lang="en-US" sz="2100" i="1"/>
              <a:t>Query processor </a:t>
            </a:r>
            <a:r>
              <a:rPr lang="en-US" sz="2100">
                <a:sym typeface="Wingdings" panose="05000000000000000000" pitchFamily="2" charset="2"/>
              </a:rPr>
              <a:t> menerjemahkan kalimat dalam query menjadi instruksi bahasa level rendah.</a:t>
            </a:r>
            <a:endParaRPr lang="en-US" sz="2100" i="1"/>
          </a:p>
          <a:p>
            <a:pPr marL="933450" lvl="1" indent="-476250">
              <a:buFont typeface="Wingdings" panose="05000000000000000000" pitchFamily="2" charset="2"/>
              <a:buAutoNum type="arabicPeriod"/>
            </a:pPr>
            <a:r>
              <a:rPr lang="en-US" sz="2100" i="1"/>
              <a:t>DML precompiler</a:t>
            </a:r>
          </a:p>
          <a:p>
            <a:pPr marL="933450" lvl="1" indent="-476250">
              <a:buFont typeface="Wingdings" panose="05000000000000000000" pitchFamily="2" charset="2"/>
              <a:buAutoNum type="arabicPeriod"/>
            </a:pPr>
            <a:r>
              <a:rPr lang="en-US" sz="2100" i="1"/>
              <a:t>DDL Compiler</a:t>
            </a:r>
          </a:p>
        </p:txBody>
      </p:sp>
    </p:spTree>
    <p:extLst>
      <p:ext uri="{BB962C8B-B14F-4D97-AF65-F5344CB8AC3E}">
        <p14:creationId xmlns:p14="http://schemas.microsoft.com/office/powerpoint/2010/main" val="300425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" y="5334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Bernard MT Condensed" pitchFamily="18" charset="0"/>
              </a:rPr>
              <a:t>KONTRAK KULIAH</a:t>
            </a:r>
            <a:endParaRPr lang="en-US" sz="3200" dirty="0">
              <a:latin typeface="Bernard MT Condensed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472624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Arial Narrow" pitchFamily="34" charset="0"/>
              </a:rPr>
              <a:t>Toleransi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keterlambatan</a:t>
            </a:r>
            <a:r>
              <a:rPr lang="en-US" sz="3200" dirty="0" smtClean="0">
                <a:latin typeface="Arial Narrow" pitchFamily="34" charset="0"/>
              </a:rPr>
              <a:t>: 30 </a:t>
            </a:r>
            <a:r>
              <a:rPr lang="en-US" sz="3200" dirty="0" err="1" smtClean="0">
                <a:latin typeface="Arial Narrow" pitchFamily="34" charset="0"/>
              </a:rPr>
              <a:t>Menit</a:t>
            </a:r>
            <a:endParaRPr lang="en-US" sz="3200" dirty="0" smtClean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" y="2175390"/>
            <a:ext cx="8077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Arial Narrow" pitchFamily="34" charset="0"/>
              </a:rPr>
              <a:t>Tugas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Individu</a:t>
            </a:r>
            <a:r>
              <a:rPr lang="en-US" sz="3200" dirty="0" smtClean="0">
                <a:latin typeface="Arial Narrow" pitchFamily="34" charset="0"/>
              </a:rPr>
              <a:t> (2), </a:t>
            </a:r>
            <a:r>
              <a:rPr lang="en-US" sz="3200" dirty="0" err="1" smtClean="0">
                <a:latin typeface="Arial Narrow" pitchFamily="34" charset="0"/>
              </a:rPr>
              <a:t>Kelompok</a:t>
            </a:r>
            <a:r>
              <a:rPr lang="en-US" sz="3200" dirty="0" smtClean="0">
                <a:latin typeface="Arial Narrow" pitchFamily="34" charset="0"/>
              </a:rPr>
              <a:t> (2)</a:t>
            </a:r>
          </a:p>
          <a:p>
            <a:pPr algn="just"/>
            <a:endParaRPr lang="en-US" sz="3200" dirty="0">
              <a:latin typeface="Arial Narrow" pitchFamily="34" charset="0"/>
            </a:endParaRPr>
          </a:p>
          <a:p>
            <a:pPr algn="just"/>
            <a:r>
              <a:rPr lang="en-US" sz="3200" dirty="0" smtClean="0">
                <a:latin typeface="Arial Narrow" pitchFamily="34" charset="0"/>
              </a:rPr>
              <a:t>Assessments:</a:t>
            </a:r>
          </a:p>
          <a:p>
            <a:pPr algn="just"/>
            <a:r>
              <a:rPr lang="en-US" sz="3200" dirty="0" err="1" smtClean="0">
                <a:latin typeface="Arial Narrow" pitchFamily="34" charset="0"/>
              </a:rPr>
              <a:t>Tugas</a:t>
            </a:r>
            <a:r>
              <a:rPr lang="en-US" sz="3200" dirty="0" smtClean="0">
                <a:latin typeface="Arial Narrow" pitchFamily="34" charset="0"/>
              </a:rPr>
              <a:t>	: 30%</a:t>
            </a:r>
          </a:p>
          <a:p>
            <a:pPr algn="just"/>
            <a:r>
              <a:rPr lang="en-US" sz="3200" dirty="0" smtClean="0">
                <a:latin typeface="Arial Narrow" pitchFamily="34" charset="0"/>
              </a:rPr>
              <a:t>Mid Test	: 35%</a:t>
            </a:r>
          </a:p>
          <a:p>
            <a:pPr algn="just"/>
            <a:r>
              <a:rPr lang="en-US" sz="3200" dirty="0" smtClean="0">
                <a:latin typeface="Arial Narrow" pitchFamily="34" charset="0"/>
              </a:rPr>
              <a:t>Final Test	: 35%</a:t>
            </a:r>
          </a:p>
          <a:p>
            <a:pPr algn="just"/>
            <a:endParaRPr lang="en-US" sz="32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50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F8966-D7DE-4C81-975D-F2523091DBF6}" type="slidenum">
              <a:rPr lang="en-GB">
                <a:solidFill>
                  <a:srgbClr val="FFFFFF"/>
                </a:solidFill>
              </a:rPr>
              <a:pPr/>
              <a:t>40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739775"/>
          </a:xfrm>
        </p:spPr>
        <p:txBody>
          <a:bodyPr/>
          <a:lstStyle/>
          <a:p>
            <a:r>
              <a:rPr lang="en-US"/>
              <a:t>Struktur Sistem</a:t>
            </a:r>
          </a:p>
        </p:txBody>
      </p:sp>
      <p:grpSp>
        <p:nvGrpSpPr>
          <p:cNvPr id="35879" name="Group 39"/>
          <p:cNvGrpSpPr>
            <a:grpSpLocks/>
          </p:cNvGrpSpPr>
          <p:nvPr/>
        </p:nvGrpSpPr>
        <p:grpSpPr bwMode="auto">
          <a:xfrm>
            <a:off x="250825" y="1268413"/>
            <a:ext cx="8353425" cy="5257800"/>
            <a:chOff x="158" y="799"/>
            <a:chExt cx="5262" cy="3312"/>
          </a:xfrm>
        </p:grpSpPr>
        <p:sp>
          <p:nvSpPr>
            <p:cNvPr id="35873" name="AutoShape 33"/>
            <p:cNvSpPr>
              <a:spLocks noChangeArrowheads="1"/>
            </p:cNvSpPr>
            <p:nvPr/>
          </p:nvSpPr>
          <p:spPr bwMode="auto">
            <a:xfrm>
              <a:off x="3651" y="3022"/>
              <a:ext cx="1769" cy="1089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 smtClean="0">
                  <a:solidFill>
                    <a:srgbClr val="FFFFFF"/>
                  </a:solidFill>
                </a:rPr>
                <a:t>Disk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 smtClean="0">
                  <a:solidFill>
                    <a:srgbClr val="FFFFFF"/>
                  </a:solidFill>
                </a:rPr>
                <a:t>Storage</a:t>
              </a:r>
            </a:p>
          </p:txBody>
        </p:sp>
        <p:sp>
          <p:nvSpPr>
            <p:cNvPr id="35856" name="Rectangle 16"/>
            <p:cNvSpPr>
              <a:spLocks noChangeArrowheads="1"/>
            </p:cNvSpPr>
            <p:nvPr/>
          </p:nvSpPr>
          <p:spPr bwMode="auto">
            <a:xfrm>
              <a:off x="158" y="1752"/>
              <a:ext cx="5171" cy="1225"/>
            </a:xfrm>
            <a:prstGeom prst="rect">
              <a:avLst/>
            </a:prstGeom>
            <a:blipFill dpi="0" rotWithShape="1">
              <a:blip r:embed="rId2">
                <a:alphaModFix amt="61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 smtClean="0">
                  <a:solidFill>
                    <a:srgbClr val="CC3300"/>
                  </a:solidFill>
                </a:rPr>
                <a:t>DBMS</a:t>
              </a:r>
            </a:p>
          </p:txBody>
        </p:sp>
        <p:sp>
          <p:nvSpPr>
            <p:cNvPr id="35844" name="Rectangle 4"/>
            <p:cNvSpPr>
              <a:spLocks noChangeArrowheads="1"/>
            </p:cNvSpPr>
            <p:nvPr/>
          </p:nvSpPr>
          <p:spPr bwMode="auto">
            <a:xfrm>
              <a:off x="249" y="1298"/>
              <a:ext cx="590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smtClean="0">
                  <a:solidFill>
                    <a:srgbClr val="FFFFFF"/>
                  </a:solidFill>
                </a:rPr>
                <a:t>Application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smtClean="0">
                  <a:solidFill>
                    <a:srgbClr val="FFFFFF"/>
                  </a:solidFill>
                </a:rPr>
                <a:t> interfaces</a:t>
              </a:r>
            </a:p>
          </p:txBody>
        </p:sp>
        <p:sp>
          <p:nvSpPr>
            <p:cNvPr id="35845" name="Rectangle 5"/>
            <p:cNvSpPr>
              <a:spLocks noChangeArrowheads="1"/>
            </p:cNvSpPr>
            <p:nvPr/>
          </p:nvSpPr>
          <p:spPr bwMode="auto">
            <a:xfrm>
              <a:off x="1565" y="1298"/>
              <a:ext cx="589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smtClean="0">
                  <a:solidFill>
                    <a:srgbClr val="FFFFFF"/>
                  </a:solidFill>
                </a:rPr>
                <a:t>Application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smtClean="0">
                  <a:solidFill>
                    <a:srgbClr val="FFFFFF"/>
                  </a:solidFill>
                </a:rPr>
                <a:t> programs</a:t>
              </a:r>
            </a:p>
          </p:txBody>
        </p:sp>
        <p:sp>
          <p:nvSpPr>
            <p:cNvPr id="35846" name="Rectangle 6"/>
            <p:cNvSpPr>
              <a:spLocks noChangeArrowheads="1"/>
            </p:cNvSpPr>
            <p:nvPr/>
          </p:nvSpPr>
          <p:spPr bwMode="auto">
            <a:xfrm>
              <a:off x="3198" y="1298"/>
              <a:ext cx="453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smtClean="0">
                  <a:solidFill>
                    <a:srgbClr val="FFFFFF"/>
                  </a:solidFill>
                </a:rPr>
                <a:t>Query</a:t>
              </a:r>
            </a:p>
          </p:txBody>
        </p:sp>
        <p:sp>
          <p:nvSpPr>
            <p:cNvPr id="35847" name="Rectangle 7"/>
            <p:cNvSpPr>
              <a:spLocks noChangeArrowheads="1"/>
            </p:cNvSpPr>
            <p:nvPr/>
          </p:nvSpPr>
          <p:spPr bwMode="auto">
            <a:xfrm>
              <a:off x="4513" y="1298"/>
              <a:ext cx="590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smtClean="0">
                  <a:solidFill>
                    <a:srgbClr val="FFFFFF"/>
                  </a:solidFill>
                </a:rPr>
                <a:t>Database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smtClean="0">
                  <a:solidFill>
                    <a:srgbClr val="FFFFFF"/>
                  </a:solidFill>
                </a:rPr>
                <a:t>Scheme</a:t>
              </a:r>
            </a:p>
          </p:txBody>
        </p:sp>
        <p:sp>
          <p:nvSpPr>
            <p:cNvPr id="35848" name="Rectangle 8"/>
            <p:cNvSpPr>
              <a:spLocks noChangeArrowheads="1"/>
            </p:cNvSpPr>
            <p:nvPr/>
          </p:nvSpPr>
          <p:spPr bwMode="auto">
            <a:xfrm>
              <a:off x="1429" y="1933"/>
              <a:ext cx="725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smtClean="0">
                  <a:solidFill>
                    <a:srgbClr val="FFFFFF"/>
                  </a:solidFill>
                </a:rPr>
                <a:t>DML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smtClean="0">
                  <a:solidFill>
                    <a:srgbClr val="FFFFFF"/>
                  </a:solidFill>
                </a:rPr>
                <a:t>Precompiler</a:t>
              </a:r>
            </a:p>
          </p:txBody>
        </p: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2971" y="1933"/>
              <a:ext cx="680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smtClean="0">
                  <a:solidFill>
                    <a:srgbClr val="FFFFFF"/>
                  </a:solidFill>
                </a:rPr>
                <a:t>Query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smtClean="0">
                  <a:solidFill>
                    <a:srgbClr val="FFFFFF"/>
                  </a:solidFill>
                </a:rPr>
                <a:t>processor</a:t>
              </a:r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4513" y="2115"/>
              <a:ext cx="726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smtClean="0">
                  <a:solidFill>
                    <a:srgbClr val="FFFFFF"/>
                  </a:solidFill>
                </a:rPr>
                <a:t>DDL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smtClean="0">
                  <a:solidFill>
                    <a:srgbClr val="FFFFFF"/>
                  </a:solidFill>
                </a:rPr>
                <a:t>Compiler</a:t>
              </a:r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>
              <a:off x="2426" y="2523"/>
              <a:ext cx="681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smtClean="0">
                  <a:solidFill>
                    <a:srgbClr val="FFFFFF"/>
                  </a:solidFill>
                </a:rPr>
                <a:t>Database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smtClean="0">
                  <a:solidFill>
                    <a:srgbClr val="FFFFFF"/>
                  </a:solidFill>
                </a:rPr>
                <a:t>Manager</a:t>
              </a:r>
            </a:p>
          </p:txBody>
        </p:sp>
        <p:sp>
          <p:nvSpPr>
            <p:cNvPr id="35852" name="Rectangle 12"/>
            <p:cNvSpPr>
              <a:spLocks noChangeArrowheads="1"/>
            </p:cNvSpPr>
            <p:nvPr/>
          </p:nvSpPr>
          <p:spPr bwMode="auto">
            <a:xfrm>
              <a:off x="295" y="2478"/>
              <a:ext cx="771" cy="45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smtClean="0">
                  <a:solidFill>
                    <a:srgbClr val="FFFFFF"/>
                  </a:solidFill>
                </a:rPr>
                <a:t>Application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smtClean="0">
                  <a:solidFill>
                    <a:srgbClr val="FFFFFF"/>
                  </a:solidFill>
                </a:rPr>
                <a:t> Programs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smtClean="0">
                  <a:solidFill>
                    <a:srgbClr val="FFFFFF"/>
                  </a:solidFill>
                </a:rPr>
                <a:t>Object Code</a:t>
              </a:r>
            </a:p>
          </p:txBody>
        </p:sp>
        <p:sp>
          <p:nvSpPr>
            <p:cNvPr id="35853" name="Rectangle 13"/>
            <p:cNvSpPr>
              <a:spLocks noChangeArrowheads="1"/>
            </p:cNvSpPr>
            <p:nvPr/>
          </p:nvSpPr>
          <p:spPr bwMode="auto">
            <a:xfrm>
              <a:off x="2653" y="3294"/>
              <a:ext cx="544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smtClean="0">
                  <a:solidFill>
                    <a:srgbClr val="FFFFFF"/>
                  </a:solidFill>
                </a:rPr>
                <a:t>File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smtClean="0">
                  <a:solidFill>
                    <a:srgbClr val="FFFFFF"/>
                  </a:solidFill>
                </a:rPr>
                <a:t>Manager</a:t>
              </a:r>
            </a:p>
          </p:txBody>
        </p:sp>
        <p:sp>
          <p:nvSpPr>
            <p:cNvPr id="35854" name="Rectangle 14"/>
            <p:cNvSpPr>
              <a:spLocks noChangeArrowheads="1"/>
            </p:cNvSpPr>
            <p:nvPr/>
          </p:nvSpPr>
          <p:spPr bwMode="auto">
            <a:xfrm>
              <a:off x="3742" y="3430"/>
              <a:ext cx="408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smtClean="0">
                  <a:solidFill>
                    <a:srgbClr val="FFFFFF"/>
                  </a:solidFill>
                </a:rPr>
                <a:t>Data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smtClean="0">
                  <a:solidFill>
                    <a:srgbClr val="FFFFFF"/>
                  </a:solidFill>
                </a:rPr>
                <a:t>Files</a:t>
              </a:r>
            </a:p>
          </p:txBody>
        </p:sp>
        <p:sp>
          <p:nvSpPr>
            <p:cNvPr id="35855" name="Rectangle 15"/>
            <p:cNvSpPr>
              <a:spLocks noChangeArrowheads="1"/>
            </p:cNvSpPr>
            <p:nvPr/>
          </p:nvSpPr>
          <p:spPr bwMode="auto">
            <a:xfrm>
              <a:off x="4785" y="3430"/>
              <a:ext cx="590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smtClean="0">
                  <a:solidFill>
                    <a:srgbClr val="FFFFFF"/>
                  </a:solidFill>
                </a:rPr>
                <a:t>Data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smtClean="0">
                  <a:solidFill>
                    <a:srgbClr val="FFFFFF"/>
                  </a:solidFill>
                </a:rPr>
                <a:t>Dictionary</a:t>
              </a:r>
            </a:p>
          </p:txBody>
        </p:sp>
        <p:sp>
          <p:nvSpPr>
            <p:cNvPr id="35857" name="Line 17"/>
            <p:cNvSpPr>
              <a:spLocks noChangeShapeType="1"/>
            </p:cNvSpPr>
            <p:nvPr/>
          </p:nvSpPr>
          <p:spPr bwMode="auto">
            <a:xfrm>
              <a:off x="1066" y="2704"/>
              <a:ext cx="131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35858" name="Line 18"/>
            <p:cNvSpPr>
              <a:spLocks noChangeShapeType="1"/>
            </p:cNvSpPr>
            <p:nvPr/>
          </p:nvSpPr>
          <p:spPr bwMode="auto">
            <a:xfrm flipH="1">
              <a:off x="930" y="2115"/>
              <a:ext cx="453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35859" name="Line 19"/>
            <p:cNvSpPr>
              <a:spLocks noChangeShapeType="1"/>
            </p:cNvSpPr>
            <p:nvPr/>
          </p:nvSpPr>
          <p:spPr bwMode="auto">
            <a:xfrm>
              <a:off x="521" y="1661"/>
              <a:ext cx="0" cy="8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35860" name="Text Box 20"/>
            <p:cNvSpPr txBox="1">
              <a:spLocks noChangeArrowheads="1"/>
            </p:cNvSpPr>
            <p:nvPr/>
          </p:nvSpPr>
          <p:spPr bwMode="auto">
            <a:xfrm>
              <a:off x="249" y="845"/>
              <a:ext cx="454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0800" bIns="10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smtClean="0">
                  <a:solidFill>
                    <a:srgbClr val="FFFFFF"/>
                  </a:solidFill>
                </a:rPr>
                <a:t>Naïve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smtClean="0">
                  <a:solidFill>
                    <a:srgbClr val="FFFFFF"/>
                  </a:solidFill>
                </a:rPr>
                <a:t>Users</a:t>
              </a:r>
            </a:p>
          </p:txBody>
        </p:sp>
        <p:sp>
          <p:nvSpPr>
            <p:cNvPr id="35861" name="Text Box 21"/>
            <p:cNvSpPr txBox="1">
              <a:spLocks noChangeArrowheads="1"/>
            </p:cNvSpPr>
            <p:nvPr/>
          </p:nvSpPr>
          <p:spPr bwMode="auto">
            <a:xfrm>
              <a:off x="1428" y="845"/>
              <a:ext cx="862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0800" bIns="10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smtClean="0">
                  <a:solidFill>
                    <a:srgbClr val="FFFFFF"/>
                  </a:solidFill>
                </a:rPr>
                <a:t>Application Programmers</a:t>
              </a:r>
            </a:p>
          </p:txBody>
        </p:sp>
        <p:sp>
          <p:nvSpPr>
            <p:cNvPr id="35862" name="Text Box 22"/>
            <p:cNvSpPr txBox="1">
              <a:spLocks noChangeArrowheads="1"/>
            </p:cNvSpPr>
            <p:nvPr/>
          </p:nvSpPr>
          <p:spPr bwMode="auto">
            <a:xfrm>
              <a:off x="2971" y="835"/>
              <a:ext cx="862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0800" bIns="1080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smtClean="0">
                  <a:solidFill>
                    <a:srgbClr val="FFFFFF"/>
                  </a:solidFill>
                </a:rPr>
                <a:t>Sophisticated users</a:t>
              </a:r>
            </a:p>
          </p:txBody>
        </p:sp>
        <p:sp>
          <p:nvSpPr>
            <p:cNvPr id="35863" name="Text Box 23"/>
            <p:cNvSpPr txBox="1">
              <a:spLocks noChangeArrowheads="1"/>
            </p:cNvSpPr>
            <p:nvPr/>
          </p:nvSpPr>
          <p:spPr bwMode="auto">
            <a:xfrm>
              <a:off x="4468" y="799"/>
              <a:ext cx="771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4000" tIns="10800" rIns="54000" bIns="10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smtClean="0">
                  <a:solidFill>
                    <a:srgbClr val="FFFFFF"/>
                  </a:solidFill>
                </a:rPr>
                <a:t>Database Administrator</a:t>
              </a:r>
            </a:p>
          </p:txBody>
        </p:sp>
        <p:sp>
          <p:nvSpPr>
            <p:cNvPr id="35864" name="Line 24"/>
            <p:cNvSpPr>
              <a:spLocks noChangeShapeType="1"/>
            </p:cNvSpPr>
            <p:nvPr/>
          </p:nvSpPr>
          <p:spPr bwMode="auto">
            <a:xfrm>
              <a:off x="476" y="1071"/>
              <a:ext cx="0" cy="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35865" name="Line 25"/>
            <p:cNvSpPr>
              <a:spLocks noChangeShapeType="1"/>
            </p:cNvSpPr>
            <p:nvPr/>
          </p:nvSpPr>
          <p:spPr bwMode="auto">
            <a:xfrm>
              <a:off x="1837" y="1117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35866" name="Line 26"/>
            <p:cNvSpPr>
              <a:spLocks noChangeShapeType="1"/>
            </p:cNvSpPr>
            <p:nvPr/>
          </p:nvSpPr>
          <p:spPr bwMode="auto">
            <a:xfrm>
              <a:off x="3379" y="1117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35867" name="Line 27"/>
            <p:cNvSpPr>
              <a:spLocks noChangeShapeType="1"/>
            </p:cNvSpPr>
            <p:nvPr/>
          </p:nvSpPr>
          <p:spPr bwMode="auto">
            <a:xfrm>
              <a:off x="4785" y="1071"/>
              <a:ext cx="0" cy="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35868" name="Line 28"/>
            <p:cNvSpPr>
              <a:spLocks noChangeShapeType="1"/>
            </p:cNvSpPr>
            <p:nvPr/>
          </p:nvSpPr>
          <p:spPr bwMode="auto">
            <a:xfrm>
              <a:off x="1837" y="1661"/>
              <a:ext cx="0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35869" name="Line 29"/>
            <p:cNvSpPr>
              <a:spLocks noChangeShapeType="1"/>
            </p:cNvSpPr>
            <p:nvPr/>
          </p:nvSpPr>
          <p:spPr bwMode="auto">
            <a:xfrm>
              <a:off x="3379" y="1661"/>
              <a:ext cx="0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35870" name="Line 30"/>
            <p:cNvSpPr>
              <a:spLocks noChangeShapeType="1"/>
            </p:cNvSpPr>
            <p:nvPr/>
          </p:nvSpPr>
          <p:spPr bwMode="auto">
            <a:xfrm>
              <a:off x="4785" y="1661"/>
              <a:ext cx="0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35871" name="Line 31"/>
            <p:cNvSpPr>
              <a:spLocks noChangeShapeType="1"/>
            </p:cNvSpPr>
            <p:nvPr/>
          </p:nvSpPr>
          <p:spPr bwMode="auto">
            <a:xfrm>
              <a:off x="2154" y="2069"/>
              <a:ext cx="81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35872" name="Line 32"/>
            <p:cNvSpPr>
              <a:spLocks noChangeShapeType="1"/>
            </p:cNvSpPr>
            <p:nvPr/>
          </p:nvSpPr>
          <p:spPr bwMode="auto">
            <a:xfrm flipH="1">
              <a:off x="3107" y="2296"/>
              <a:ext cx="317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35874" name="Line 34"/>
            <p:cNvSpPr>
              <a:spLocks noChangeShapeType="1"/>
            </p:cNvSpPr>
            <p:nvPr/>
          </p:nvSpPr>
          <p:spPr bwMode="auto">
            <a:xfrm>
              <a:off x="2744" y="2886"/>
              <a:ext cx="136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35875" name="Line 35"/>
            <p:cNvSpPr>
              <a:spLocks noChangeShapeType="1"/>
            </p:cNvSpPr>
            <p:nvPr/>
          </p:nvSpPr>
          <p:spPr bwMode="auto">
            <a:xfrm flipH="1" flipV="1">
              <a:off x="3107" y="2795"/>
              <a:ext cx="1769" cy="5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35876" name="Line 36"/>
            <p:cNvSpPr>
              <a:spLocks noChangeShapeType="1"/>
            </p:cNvSpPr>
            <p:nvPr/>
          </p:nvSpPr>
          <p:spPr bwMode="auto">
            <a:xfrm flipV="1">
              <a:off x="5103" y="2432"/>
              <a:ext cx="0" cy="9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  <p:sp>
          <p:nvSpPr>
            <p:cNvPr id="35877" name="Line 37"/>
            <p:cNvSpPr>
              <a:spLocks noChangeShapeType="1"/>
            </p:cNvSpPr>
            <p:nvPr/>
          </p:nvSpPr>
          <p:spPr bwMode="auto">
            <a:xfrm>
              <a:off x="3198" y="3475"/>
              <a:ext cx="544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579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066800" y="-1898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Contoh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id-ID" dirty="0" smtClean="0"/>
              <a:t>Basis Data</a:t>
            </a:r>
            <a:r>
              <a:rPr lang="en-US" dirty="0" smtClean="0"/>
              <a:t> Management System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124200"/>
            <a:ext cx="2739538" cy="25356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682051"/>
            <a:ext cx="1879511" cy="18276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099554"/>
            <a:ext cx="2217677" cy="21881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542523"/>
            <a:ext cx="3154699" cy="13021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362" y="3429000"/>
            <a:ext cx="3036432" cy="2620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21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743200"/>
            <a:ext cx="685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14931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743200"/>
            <a:ext cx="685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8036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68313" y="1412875"/>
            <a:ext cx="8280400" cy="4464050"/>
          </a:xfrm>
          <a:prstGeom prst="rect">
            <a:avLst/>
          </a:prstGeom>
        </p:spPr>
        <p:txBody>
          <a:bodyPr/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3200" b="1" dirty="0" err="1" smtClean="0">
                <a:latin typeface="Book Antiqua" panose="02040602050305030304" pitchFamily="18" charset="0"/>
              </a:rPr>
              <a:t>Pentingnya</a:t>
            </a:r>
            <a:r>
              <a:rPr lang="en-US" sz="3200" b="1" dirty="0" smtClean="0">
                <a:latin typeface="Book Antiqua" panose="02040602050305030304" pitchFamily="18" charset="0"/>
              </a:rPr>
              <a:t> Data </a:t>
            </a:r>
            <a:r>
              <a:rPr lang="en-US" sz="3200" b="1" dirty="0" err="1" smtClean="0">
                <a:latin typeface="Book Antiqua" panose="02040602050305030304" pitchFamily="18" charset="0"/>
              </a:rPr>
              <a:t>dalam</a:t>
            </a:r>
            <a:r>
              <a:rPr lang="en-US" sz="3200" b="1" dirty="0" smtClean="0">
                <a:latin typeface="Book Antiqua" panose="02040602050305030304" pitchFamily="18" charset="0"/>
              </a:rPr>
              <a:t> </a:t>
            </a:r>
            <a:r>
              <a:rPr lang="en-US" sz="3200" b="1" dirty="0" err="1" smtClean="0">
                <a:latin typeface="Book Antiqua" panose="02040602050305030304" pitchFamily="18" charset="0"/>
              </a:rPr>
              <a:t>Sistem</a:t>
            </a:r>
            <a:r>
              <a:rPr lang="en-US" sz="3200" b="1" dirty="0" smtClean="0">
                <a:latin typeface="Book Antiqua" panose="02040602050305030304" pitchFamily="18" charset="0"/>
              </a:rPr>
              <a:t> </a:t>
            </a:r>
            <a:r>
              <a:rPr lang="en-US" sz="3200" b="1" dirty="0" err="1" smtClean="0">
                <a:latin typeface="Book Antiqua" panose="02040602050305030304" pitchFamily="18" charset="0"/>
              </a:rPr>
              <a:t>Informasi</a:t>
            </a:r>
            <a:r>
              <a:rPr lang="en-US" sz="3200" dirty="0" smtClean="0">
                <a:latin typeface="Book Antiqua" panose="02040602050305030304" pitchFamily="18" charset="0"/>
              </a:rPr>
              <a:t> </a:t>
            </a:r>
            <a:endParaRPr lang="en-US" sz="3200" dirty="0">
              <a:latin typeface="Book Antiqua" panose="02040602050305030304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09600" y="373063"/>
            <a:ext cx="7923213" cy="981075"/>
          </a:xfrm>
          <a:prstGeom prst="rect">
            <a:avLst/>
          </a:prstGeom>
        </p:spPr>
        <p:txBody>
          <a:bodyPr anchor="ctr"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40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Pendahuluan</a:t>
            </a:r>
            <a:endParaRPr lang="en-US" sz="40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827088" y="2276475"/>
            <a:ext cx="7705725" cy="467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dirty="0" err="1">
                <a:latin typeface="Book Antiqua" panose="02040602050305030304" pitchFamily="18" charset="0"/>
              </a:rPr>
              <a:t>Sistem</a:t>
            </a:r>
            <a:r>
              <a:rPr lang="en-US" sz="3200" dirty="0">
                <a:latin typeface="Book Antiqua" panose="02040602050305030304" pitchFamily="18" charset="0"/>
              </a:rPr>
              <a:t> </a:t>
            </a:r>
            <a:r>
              <a:rPr lang="en-US" sz="3200" dirty="0" err="1">
                <a:latin typeface="Book Antiqua" panose="02040602050305030304" pitchFamily="18" charset="0"/>
              </a:rPr>
              <a:t>Informasi</a:t>
            </a:r>
            <a:r>
              <a:rPr lang="en-US" sz="3200" dirty="0">
                <a:latin typeface="Book Antiqua" panose="02040602050305030304" pitchFamily="18" charset="0"/>
              </a:rPr>
              <a:t> </a:t>
            </a:r>
            <a:r>
              <a:rPr lang="en-US" sz="3200" dirty="0" err="1">
                <a:latin typeface="Book Antiqua" panose="02040602050305030304" pitchFamily="18" charset="0"/>
              </a:rPr>
              <a:t>adalah</a:t>
            </a:r>
            <a:r>
              <a:rPr lang="en-US" sz="3200" dirty="0">
                <a:latin typeface="Book Antiqua" panose="02040602050305030304" pitchFamily="18" charset="0"/>
              </a:rPr>
              <a:t> </a:t>
            </a:r>
            <a:r>
              <a:rPr lang="en-US" sz="3200" dirty="0" err="1">
                <a:latin typeface="Book Antiqua" panose="02040602050305030304" pitchFamily="18" charset="0"/>
              </a:rPr>
              <a:t>pengelolaan</a:t>
            </a:r>
            <a:r>
              <a:rPr lang="en-US" sz="3200" dirty="0">
                <a:latin typeface="Book Antiqua" panose="02040602050305030304" pitchFamily="18" charset="0"/>
              </a:rPr>
              <a:t> </a:t>
            </a:r>
            <a:r>
              <a:rPr lang="en-US" sz="3200" b="1" u="sng" dirty="0">
                <a:solidFill>
                  <a:srgbClr val="CC0000"/>
                </a:solidFill>
                <a:latin typeface="Book Antiqua" panose="02040602050305030304" pitchFamily="18" charset="0"/>
              </a:rPr>
              <a:t>Data</a:t>
            </a:r>
            <a:r>
              <a:rPr lang="en-US" sz="3200" dirty="0">
                <a:latin typeface="Book Antiqua" panose="02040602050305030304" pitchFamily="18" charset="0"/>
              </a:rPr>
              <a:t>, Orang/</a:t>
            </a:r>
            <a:r>
              <a:rPr lang="en-US" sz="3200" dirty="0" err="1">
                <a:latin typeface="Book Antiqua" panose="02040602050305030304" pitchFamily="18" charset="0"/>
              </a:rPr>
              <a:t>Pengguna</a:t>
            </a:r>
            <a:r>
              <a:rPr lang="en-US" sz="3200" dirty="0">
                <a:latin typeface="Book Antiqua" panose="02040602050305030304" pitchFamily="18" charset="0"/>
              </a:rPr>
              <a:t>, Proses </a:t>
            </a:r>
            <a:r>
              <a:rPr lang="en-US" sz="3200" dirty="0" err="1">
                <a:latin typeface="Book Antiqua" panose="02040602050305030304" pitchFamily="18" charset="0"/>
              </a:rPr>
              <a:t>dan</a:t>
            </a:r>
            <a:r>
              <a:rPr lang="en-US" sz="3200" dirty="0">
                <a:latin typeface="Book Antiqua" panose="02040602050305030304" pitchFamily="18" charset="0"/>
              </a:rPr>
              <a:t> </a:t>
            </a:r>
            <a:r>
              <a:rPr lang="en-US" sz="3200" dirty="0" err="1">
                <a:latin typeface="Book Antiqua" panose="02040602050305030304" pitchFamily="18" charset="0"/>
              </a:rPr>
              <a:t>Teknologi</a:t>
            </a:r>
            <a:r>
              <a:rPr lang="en-US" sz="3200" dirty="0">
                <a:latin typeface="Book Antiqua" panose="02040602050305030304" pitchFamily="18" charset="0"/>
              </a:rPr>
              <a:t> </a:t>
            </a:r>
            <a:r>
              <a:rPr lang="en-US" sz="3200" dirty="0" err="1">
                <a:latin typeface="Book Antiqua" panose="02040602050305030304" pitchFamily="18" charset="0"/>
              </a:rPr>
              <a:t>Informasi</a:t>
            </a:r>
            <a:r>
              <a:rPr lang="en-US" sz="3200" dirty="0">
                <a:latin typeface="Book Antiqua" panose="02040602050305030304" pitchFamily="18" charset="0"/>
              </a:rPr>
              <a:t> yang </a:t>
            </a:r>
            <a:r>
              <a:rPr lang="en-US" sz="3200" dirty="0" err="1">
                <a:latin typeface="Book Antiqua" panose="02040602050305030304" pitchFamily="18" charset="0"/>
              </a:rPr>
              <a:t>berinteraksi</a:t>
            </a:r>
            <a:r>
              <a:rPr lang="en-US" sz="3200" dirty="0">
                <a:latin typeface="Book Antiqua" panose="02040602050305030304" pitchFamily="18" charset="0"/>
              </a:rPr>
              <a:t> </a:t>
            </a:r>
            <a:r>
              <a:rPr lang="en-US" sz="3200" dirty="0" err="1">
                <a:latin typeface="Book Antiqua" panose="02040602050305030304" pitchFamily="18" charset="0"/>
              </a:rPr>
              <a:t>untuk</a:t>
            </a:r>
            <a:r>
              <a:rPr lang="en-US" sz="3200" dirty="0">
                <a:latin typeface="Book Antiqua" panose="02040602050305030304" pitchFamily="18" charset="0"/>
              </a:rPr>
              <a:t> </a:t>
            </a:r>
            <a:r>
              <a:rPr lang="en-US" sz="3200" dirty="0" err="1">
                <a:solidFill>
                  <a:schemeClr val="folHlink"/>
                </a:solidFill>
                <a:latin typeface="Book Antiqua" panose="02040602050305030304" pitchFamily="18" charset="0"/>
              </a:rPr>
              <a:t>mengumpulkan</a:t>
            </a:r>
            <a:r>
              <a:rPr lang="en-US" sz="3200" dirty="0">
                <a:solidFill>
                  <a:schemeClr val="folHlink"/>
                </a:solidFill>
                <a:latin typeface="Book Antiqua" panose="02040602050305030304" pitchFamily="18" charset="0"/>
              </a:rPr>
              <a:t>, </a:t>
            </a:r>
            <a:r>
              <a:rPr lang="en-US" sz="3200" dirty="0" err="1">
                <a:solidFill>
                  <a:schemeClr val="folHlink"/>
                </a:solidFill>
                <a:latin typeface="Book Antiqua" panose="02040602050305030304" pitchFamily="18" charset="0"/>
              </a:rPr>
              <a:t>memproses</a:t>
            </a:r>
            <a:r>
              <a:rPr lang="en-US" sz="3200" dirty="0">
                <a:solidFill>
                  <a:schemeClr val="folHlink"/>
                </a:solidFill>
                <a:latin typeface="Book Antiqua" panose="02040602050305030304" pitchFamily="18" charset="0"/>
              </a:rPr>
              <a:t>, </a:t>
            </a:r>
            <a:r>
              <a:rPr lang="en-US" sz="3200" dirty="0" err="1">
                <a:solidFill>
                  <a:schemeClr val="folHlink"/>
                </a:solidFill>
                <a:latin typeface="Book Antiqua" panose="02040602050305030304" pitchFamily="18" charset="0"/>
              </a:rPr>
              <a:t>menyimpan</a:t>
            </a:r>
            <a:r>
              <a:rPr lang="en-US" sz="3200" dirty="0">
                <a:solidFill>
                  <a:schemeClr val="folHlink"/>
                </a:solidFill>
                <a:latin typeface="Book Antiqua" panose="02040602050305030304" pitchFamily="18" charset="0"/>
              </a:rPr>
              <a:t>, </a:t>
            </a:r>
            <a:r>
              <a:rPr lang="en-US" sz="3200" dirty="0" err="1">
                <a:solidFill>
                  <a:schemeClr val="folHlink"/>
                </a:solidFill>
                <a:latin typeface="Book Antiqua" panose="02040602050305030304" pitchFamily="18" charset="0"/>
              </a:rPr>
              <a:t>dan</a:t>
            </a:r>
            <a:r>
              <a:rPr lang="en-US" sz="3200" dirty="0">
                <a:solidFill>
                  <a:schemeClr val="folHlink"/>
                </a:solidFill>
                <a:latin typeface="Book Antiqua" panose="02040602050305030304" pitchFamily="18" charset="0"/>
              </a:rPr>
              <a:t> </a:t>
            </a:r>
            <a:r>
              <a:rPr lang="en-US" sz="3200" dirty="0" err="1">
                <a:solidFill>
                  <a:schemeClr val="folHlink"/>
                </a:solidFill>
                <a:latin typeface="Book Antiqua" panose="02040602050305030304" pitchFamily="18" charset="0"/>
              </a:rPr>
              <a:t>menyediakan</a:t>
            </a:r>
            <a:r>
              <a:rPr lang="en-US" sz="3200" dirty="0">
                <a:latin typeface="Book Antiqua" panose="02040602050305030304" pitchFamily="18" charset="0"/>
              </a:rPr>
              <a:t> </a:t>
            </a:r>
            <a:r>
              <a:rPr lang="en-US" sz="3200" dirty="0" err="1">
                <a:latin typeface="Book Antiqua" panose="02040602050305030304" pitchFamily="18" charset="0"/>
              </a:rPr>
              <a:t>sebagai</a:t>
            </a:r>
            <a:r>
              <a:rPr lang="en-US" sz="3200" dirty="0">
                <a:latin typeface="Book Antiqua" panose="02040602050305030304" pitchFamily="18" charset="0"/>
              </a:rPr>
              <a:t> output </a:t>
            </a:r>
            <a:r>
              <a:rPr lang="en-US" sz="3200" dirty="0" err="1">
                <a:latin typeface="Book Antiqua" panose="02040602050305030304" pitchFamily="18" charset="0"/>
              </a:rPr>
              <a:t>informasi</a:t>
            </a:r>
            <a:r>
              <a:rPr lang="en-US" sz="3200" dirty="0">
                <a:latin typeface="Book Antiqua" panose="02040602050305030304" pitchFamily="18" charset="0"/>
              </a:rPr>
              <a:t> yang </a:t>
            </a:r>
            <a:r>
              <a:rPr lang="en-US" sz="3200" dirty="0" err="1">
                <a:latin typeface="Book Antiqua" panose="02040602050305030304" pitchFamily="18" charset="0"/>
              </a:rPr>
              <a:t>diperlukan</a:t>
            </a:r>
            <a:r>
              <a:rPr lang="en-US" sz="3200" dirty="0">
                <a:latin typeface="Book Antiqua" panose="02040602050305030304" pitchFamily="18" charset="0"/>
              </a:rPr>
              <a:t> </a:t>
            </a:r>
            <a:r>
              <a:rPr lang="en-US" sz="3200" dirty="0" err="1">
                <a:latin typeface="Book Antiqua" panose="02040602050305030304" pitchFamily="18" charset="0"/>
              </a:rPr>
              <a:t>untuk</a:t>
            </a:r>
            <a:r>
              <a:rPr lang="en-US" sz="3200" dirty="0">
                <a:latin typeface="Book Antiqua" panose="02040602050305030304" pitchFamily="18" charset="0"/>
              </a:rPr>
              <a:t> </a:t>
            </a:r>
            <a:r>
              <a:rPr lang="en-US" sz="3200" dirty="0" err="1">
                <a:solidFill>
                  <a:srgbClr val="CC0000"/>
                </a:solidFill>
                <a:latin typeface="Book Antiqua" panose="02040602050305030304" pitchFamily="18" charset="0"/>
              </a:rPr>
              <a:t>mendukung</a:t>
            </a:r>
            <a:r>
              <a:rPr lang="en-US" sz="3200" dirty="0">
                <a:solidFill>
                  <a:srgbClr val="CC0000"/>
                </a:solidFill>
                <a:latin typeface="Book Antiqua" panose="02040602050305030304" pitchFamily="18" charset="0"/>
              </a:rPr>
              <a:t> </a:t>
            </a:r>
            <a:r>
              <a:rPr lang="en-US" sz="3200" dirty="0" err="1">
                <a:solidFill>
                  <a:srgbClr val="CC0000"/>
                </a:solidFill>
                <a:latin typeface="Book Antiqua" panose="02040602050305030304" pitchFamily="18" charset="0"/>
              </a:rPr>
              <a:t>sebuah</a:t>
            </a:r>
            <a:r>
              <a:rPr lang="en-US" sz="3200" dirty="0">
                <a:solidFill>
                  <a:srgbClr val="CC0000"/>
                </a:solidFill>
                <a:latin typeface="Book Antiqua" panose="02040602050305030304" pitchFamily="18" charset="0"/>
              </a:rPr>
              <a:t> </a:t>
            </a:r>
            <a:r>
              <a:rPr lang="en-US" sz="3200" dirty="0" err="1">
                <a:solidFill>
                  <a:srgbClr val="CC0000"/>
                </a:solidFill>
                <a:latin typeface="Book Antiqua" panose="02040602050305030304" pitchFamily="18" charset="0"/>
              </a:rPr>
              <a:t>organisasi</a:t>
            </a:r>
            <a:r>
              <a:rPr lang="en-US" sz="3200" dirty="0">
                <a:latin typeface="Book Antiqua" panose="02040602050305030304" pitchFamily="18" charset="0"/>
              </a:rPr>
              <a:t>. (Jeffery L. Whitten </a:t>
            </a:r>
            <a:r>
              <a:rPr lang="en-US" sz="3200" dirty="0" err="1">
                <a:latin typeface="Book Antiqua" panose="02040602050305030304" pitchFamily="18" charset="0"/>
              </a:rPr>
              <a:t>dkk</a:t>
            </a:r>
            <a:r>
              <a:rPr lang="en-US" sz="3200" dirty="0">
                <a:latin typeface="Book Antiqua" panose="02040602050305030304" pitchFamily="18" charset="0"/>
              </a:rPr>
              <a:t>, 2004 )</a:t>
            </a:r>
            <a:endParaRPr lang="en-US" sz="2800" dirty="0">
              <a:latin typeface="Book Antiqua" panose="02040602050305030304" pitchFamily="18" charset="0"/>
            </a:endParaRPr>
          </a:p>
          <a:p>
            <a:pPr>
              <a:spcBef>
                <a:spcPct val="50000"/>
              </a:spcBef>
            </a:pPr>
            <a:endParaRPr lang="en-US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78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176213"/>
            <a:r>
              <a:rPr lang="en-US" sz="2400" b="1" dirty="0"/>
              <a:t>Data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Informasi</a:t>
            </a:r>
            <a:r>
              <a:rPr lang="en-US" sz="2400" b="1" dirty="0"/>
              <a:t> 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25263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Data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(</a:t>
            </a:r>
            <a:r>
              <a:rPr lang="en-US" sz="2000" i="1" dirty="0"/>
              <a:t>value</a:t>
            </a:r>
            <a:r>
              <a:rPr lang="en-US" sz="2000" dirty="0"/>
              <a:t>) yang </a:t>
            </a:r>
            <a:r>
              <a:rPr lang="en-US" sz="2000" dirty="0" err="1"/>
              <a:t>turut</a:t>
            </a:r>
            <a:r>
              <a:rPr lang="en-US" sz="2000" dirty="0"/>
              <a:t> </a:t>
            </a:r>
            <a:r>
              <a:rPr lang="en-US" sz="2000" dirty="0" err="1"/>
              <a:t>merepresentasikan</a:t>
            </a:r>
            <a:r>
              <a:rPr lang="en-US" sz="2000" dirty="0"/>
              <a:t> </a:t>
            </a:r>
            <a:r>
              <a:rPr lang="en-US" sz="2000" dirty="0" err="1"/>
              <a:t>deskripsi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objek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kejadian</a:t>
            </a:r>
            <a:r>
              <a:rPr lang="en-US" sz="2000" dirty="0"/>
              <a:t> (</a:t>
            </a:r>
            <a:r>
              <a:rPr lang="en-US" sz="2000" i="1" dirty="0"/>
              <a:t>event</a:t>
            </a:r>
            <a:r>
              <a:rPr lang="en-US" sz="2000" dirty="0"/>
              <a:t>) 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pengolahan</a:t>
            </a:r>
            <a:r>
              <a:rPr lang="en-US" sz="2000" dirty="0"/>
              <a:t> data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berguna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berarti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penerimanya</a:t>
            </a:r>
            <a:r>
              <a:rPr lang="en-US" sz="2000" dirty="0"/>
              <a:t> yang </a:t>
            </a:r>
            <a:r>
              <a:rPr lang="en-US" sz="2000" dirty="0" err="1"/>
              <a:t>menggambarkan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kejadian-kejadian</a:t>
            </a:r>
            <a:r>
              <a:rPr lang="en-US" sz="2000" dirty="0"/>
              <a:t> yang </a:t>
            </a:r>
            <a:r>
              <a:rPr lang="en-US" sz="2000" dirty="0" err="1"/>
              <a:t>nyata</a:t>
            </a:r>
            <a:r>
              <a:rPr lang="en-US" sz="2000" dirty="0"/>
              <a:t> (</a:t>
            </a:r>
            <a:r>
              <a:rPr lang="en-US" sz="2000" i="1" dirty="0"/>
              <a:t>fact</a:t>
            </a:r>
            <a:r>
              <a:rPr lang="en-US" sz="2000" dirty="0"/>
              <a:t>) yang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pengambilan</a:t>
            </a:r>
            <a:r>
              <a:rPr lang="en-US" sz="2000" dirty="0"/>
              <a:t> </a:t>
            </a:r>
            <a:r>
              <a:rPr lang="en-US" sz="2000" dirty="0" err="1"/>
              <a:t>keputusan</a:t>
            </a:r>
            <a:r>
              <a:rPr lang="en-US" sz="2000" dirty="0"/>
              <a:t> 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Data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historis</a:t>
            </a:r>
            <a:r>
              <a:rPr lang="en-US" sz="2000" dirty="0"/>
              <a:t>, </a:t>
            </a:r>
            <a:r>
              <a:rPr lang="en-US" sz="2000" dirty="0" err="1"/>
              <a:t>sedangkan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tingkatan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,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dinamis</a:t>
            </a:r>
            <a:r>
              <a:rPr lang="en-US" sz="2000" dirty="0"/>
              <a:t>,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yang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 smtClean="0"/>
              <a:t>penting</a:t>
            </a:r>
            <a:r>
              <a:rPr lang="en-US" sz="20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339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400" b="1" dirty="0" err="1"/>
              <a:t>Sistem</a:t>
            </a:r>
            <a:r>
              <a:rPr lang="en-US" sz="2400" b="1" dirty="0"/>
              <a:t> </a:t>
            </a:r>
            <a:r>
              <a:rPr lang="en-US" sz="2400" b="1" dirty="0" err="1"/>
              <a:t>Informasi</a:t>
            </a:r>
            <a:r>
              <a:rPr lang="en-US" sz="2400" b="1" dirty="0"/>
              <a:t> 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472863"/>
            <a:ext cx="78486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just"/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yang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orang-orang, </a:t>
            </a:r>
            <a:r>
              <a:rPr lang="en-US" sz="2400" dirty="0" err="1"/>
              <a:t>fasilitas</a:t>
            </a:r>
            <a:r>
              <a:rPr lang="en-US" sz="2400" dirty="0"/>
              <a:t>, </a:t>
            </a:r>
            <a:r>
              <a:rPr lang="en-US" sz="2400" dirty="0" err="1"/>
              <a:t>teknologi</a:t>
            </a:r>
            <a:r>
              <a:rPr lang="en-US" sz="2400" dirty="0"/>
              <a:t>, media, </a:t>
            </a:r>
            <a:r>
              <a:rPr lang="en-US" sz="2400" dirty="0" err="1"/>
              <a:t>prosedur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pengendalian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, </a:t>
            </a:r>
            <a:r>
              <a:rPr lang="en-US" sz="2400" dirty="0" err="1"/>
              <a:t>memproses</a:t>
            </a:r>
            <a:r>
              <a:rPr lang="en-US" sz="2400" dirty="0"/>
              <a:t> </a:t>
            </a:r>
            <a:r>
              <a:rPr lang="en-US" sz="2400" dirty="0" err="1"/>
              <a:t>tipe</a:t>
            </a:r>
            <a:r>
              <a:rPr lang="en-US" sz="2400" dirty="0"/>
              <a:t> 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/>
              <a:t>rutin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, </a:t>
            </a: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sinyal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yang </a:t>
            </a:r>
            <a:r>
              <a:rPr lang="en-US" sz="2400" dirty="0" err="1"/>
              <a:t>lainnya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kejadian-kejadian</a:t>
            </a:r>
            <a:r>
              <a:rPr lang="en-US" sz="2400" dirty="0"/>
              <a:t> internal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eksternal</a:t>
            </a:r>
            <a:r>
              <a:rPr lang="en-US" sz="2400" dirty="0"/>
              <a:t> yang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menyediakan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pengambilan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690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400" b="1" dirty="0" err="1"/>
              <a:t>Sistem</a:t>
            </a:r>
            <a:r>
              <a:rPr lang="en-US" sz="2400" b="1" dirty="0"/>
              <a:t> </a:t>
            </a:r>
            <a:r>
              <a:rPr lang="en-US" sz="2400" b="1" dirty="0" err="1" smtClean="0"/>
              <a:t>Informasi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Manajemen</a:t>
            </a:r>
            <a:r>
              <a:rPr lang="en-US" sz="2400" b="1" dirty="0" smtClean="0"/>
              <a:t> 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472863"/>
            <a:ext cx="7924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just"/>
            <a:r>
              <a:rPr lang="en-US" sz="2400" dirty="0" err="1" smtClean="0"/>
              <a:t>Sekumpulan</a:t>
            </a:r>
            <a:r>
              <a:rPr lang="en-US" sz="2400" dirty="0" smtClean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yang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berhubungan</a:t>
            </a:r>
            <a:r>
              <a:rPr lang="en-US" sz="2400" dirty="0"/>
              <a:t>,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berinteraksi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bekerjasama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cara-cara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pengolahan</a:t>
            </a:r>
            <a:r>
              <a:rPr lang="en-US" sz="2400" dirty="0"/>
              <a:t> data, </a:t>
            </a:r>
            <a:r>
              <a:rPr lang="en-US" sz="2400" dirty="0" err="1"/>
              <a:t>pemasukan</a:t>
            </a:r>
            <a:r>
              <a:rPr lang="en-US" sz="2400" dirty="0"/>
              <a:t> data,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keluaran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yang </a:t>
            </a:r>
            <a:r>
              <a:rPr lang="en-US" sz="2400" dirty="0" err="1"/>
              <a:t>berguna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nyata</a:t>
            </a:r>
            <a:r>
              <a:rPr lang="en-US" sz="2400" dirty="0"/>
              <a:t>,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pengambilan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, </a:t>
            </a:r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operasional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memanfaatkan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sumberdaya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proses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guna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273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</TotalTime>
  <Words>1617</Words>
  <Application>Microsoft Office PowerPoint</Application>
  <PresentationFormat>On-screen Show (4:3)</PresentationFormat>
  <Paragraphs>327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42</vt:i4>
      </vt:variant>
    </vt:vector>
  </HeadingPairs>
  <TitlesOfParts>
    <vt:vector size="64" baseType="lpstr">
      <vt:lpstr>Algerian</vt:lpstr>
      <vt:lpstr>Arial</vt:lpstr>
      <vt:lpstr>Arial Black</vt:lpstr>
      <vt:lpstr>Arial Narrow</vt:lpstr>
      <vt:lpstr>Bernard MT Condensed</vt:lpstr>
      <vt:lpstr>Book Antiqua</vt:lpstr>
      <vt:lpstr>Calibri</vt:lpstr>
      <vt:lpstr>Constantia</vt:lpstr>
      <vt:lpstr>Franklin Gothic Book</vt:lpstr>
      <vt:lpstr>Franklin Gothic Medium</vt:lpstr>
      <vt:lpstr>Gill Sans MT</vt:lpstr>
      <vt:lpstr>Monotype Corsiva</vt:lpstr>
      <vt:lpstr>Tunga</vt:lpstr>
      <vt:lpstr>Verdana</vt:lpstr>
      <vt:lpstr>Wingdings</vt:lpstr>
      <vt:lpstr>Wingdings 2</vt:lpstr>
      <vt:lpstr>Aspect</vt:lpstr>
      <vt:lpstr>Angles</vt:lpstr>
      <vt:lpstr>Solstice</vt:lpstr>
      <vt:lpstr>Cascade</vt:lpstr>
      <vt:lpstr>1_Cascade</vt:lpstr>
      <vt:lpstr>Flow</vt:lpstr>
      <vt:lpstr>Sistem Basis Data</vt:lpstr>
      <vt:lpstr>biodata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Input-Proses-Ouput</vt:lpstr>
      <vt:lpstr>PowerPoint Presentation</vt:lpstr>
      <vt:lpstr>PowerPoint Presentation</vt:lpstr>
      <vt:lpstr>Definisi Basis Data</vt:lpstr>
      <vt:lpstr>Definisi Basis Data</vt:lpstr>
      <vt:lpstr>Sistem Basis Data (DBMS)</vt:lpstr>
      <vt:lpstr>Sistem Basis Data (DBMS)</vt:lpstr>
      <vt:lpstr>Sistem Basis Data (DBMS) </vt:lpstr>
      <vt:lpstr>Tujuan Basis Data </vt:lpstr>
      <vt:lpstr>Tujuan Basis Data (con’t) </vt:lpstr>
      <vt:lpstr>Komponen Sistem Basis Data </vt:lpstr>
      <vt:lpstr>PowerPoint Presentation</vt:lpstr>
      <vt:lpstr>Prinsip Dasar Sistem Database</vt:lpstr>
      <vt:lpstr>Sistem File Data</vt:lpstr>
      <vt:lpstr>Abstraksi Data</vt:lpstr>
      <vt:lpstr>PowerPoint Presentation</vt:lpstr>
      <vt:lpstr>PowerPoint Presentation</vt:lpstr>
      <vt:lpstr>Model Data</vt:lpstr>
      <vt:lpstr>Model object-based logical</vt:lpstr>
      <vt:lpstr>1.1. Model E-R</vt:lpstr>
      <vt:lpstr>1.2. Model O-O </vt:lpstr>
      <vt:lpstr>Independensi Data</vt:lpstr>
      <vt:lpstr>Bahasa Basis Data </vt:lpstr>
      <vt:lpstr>Bahasa Basis Data</vt:lpstr>
      <vt:lpstr>Data Definition Language (DDL)</vt:lpstr>
      <vt:lpstr>Data Manipulation Language (DML)</vt:lpstr>
      <vt:lpstr>Database Manager</vt:lpstr>
      <vt:lpstr>Database Admnistrator</vt:lpstr>
      <vt:lpstr>Database Users</vt:lpstr>
      <vt:lpstr>Struktur Sistem Keseluruhan</vt:lpstr>
      <vt:lpstr>Struktur Sistem</vt:lpstr>
      <vt:lpstr>Contoh:  Basis Data Management System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Mobile Computing</dc:title>
  <dc:creator>Andik</dc:creator>
  <cp:lastModifiedBy>admin</cp:lastModifiedBy>
  <cp:revision>61</cp:revision>
  <dcterms:created xsi:type="dcterms:W3CDTF">2013-02-25T02:09:26Z</dcterms:created>
  <dcterms:modified xsi:type="dcterms:W3CDTF">2018-03-05T03:47:34Z</dcterms:modified>
</cp:coreProperties>
</file>