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  <p:sldMasterId id="2147483798" r:id="rId2"/>
  </p:sldMasterIdLst>
  <p:notesMasterIdLst>
    <p:notesMasterId r:id="rId19"/>
  </p:notesMasterIdLst>
  <p:sldIdLst>
    <p:sldId id="256" r:id="rId3"/>
    <p:sldId id="268" r:id="rId4"/>
    <p:sldId id="270" r:id="rId5"/>
    <p:sldId id="257" r:id="rId6"/>
    <p:sldId id="267" r:id="rId7"/>
    <p:sldId id="258" r:id="rId8"/>
    <p:sldId id="259" r:id="rId9"/>
    <p:sldId id="260" r:id="rId10"/>
    <p:sldId id="261" r:id="rId11"/>
    <p:sldId id="263" r:id="rId12"/>
    <p:sldId id="262" r:id="rId13"/>
    <p:sldId id="265" r:id="rId14"/>
    <p:sldId id="266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36" autoAdjust="0"/>
    <p:restoredTop sz="94660"/>
  </p:normalViewPr>
  <p:slideViewPr>
    <p:cSldViewPr>
      <p:cViewPr>
        <p:scale>
          <a:sx n="80" d="100"/>
          <a:sy n="80" d="100"/>
        </p:scale>
        <p:origin x="-240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A04BF3B-1E22-4003-A16E-7B36A0B6F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4BF3B-1E22-4003-A16E-7B36A0B6F39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9B41B-D679-415E-874C-E8808A97AF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F5ABA-0383-43E9-8783-17D1C59D24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04E0F-C2A9-4808-B0E6-7D6BDCF71B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EDC9A-ABF6-4F8B-9807-E3C01A61D0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5055D-85ED-466C-8D9C-1CD8BCCE7C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83777-49A0-4BF9-B0E3-A7E1C5BA09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17D36-FEFA-45D1-80ED-216A387A89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D7196-868D-4E50-A8C0-B38FFC21E5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DD762-76C3-462C-A892-C28AF2A323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FCEE0-DCD2-4620-BCDC-4F92EB1339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E394E-999B-476B-B7A3-0178E1F918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30810-7776-4AB1-B76F-FC32058F09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CE4A6-14DE-4A12-A517-43E0D4D8E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C0361-2C1D-4D52-BF5E-7A98BF7BAE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36193-0656-4702-86C8-FF7E5AC2F0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BC8C6-78E4-46A3-ABC5-B23770364D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65258-6D90-4B16-B2F1-7801975FD7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B6FB0-B251-428F-8651-40AF891A93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8BF9B-25E7-4E94-9A16-EBB41AA68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8D1E-9B0D-4E09-A2DA-633888B70B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45E88-056A-41A2-AD4A-FA081F6373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6DE84-0DF1-4D39-B9FA-D751E04C40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7E2D7B-BEAB-4665-B479-C971A765BF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778E79-9FE9-4BEB-A78A-E6A22DF060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dirty="0" smtClean="0"/>
              <a:t>PERENCANAAN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PENDIDIKAN </a:t>
            </a:r>
            <a:r>
              <a:rPr lang="en-US" dirty="0" smtClean="0"/>
              <a:t>KESEHATAN</a:t>
            </a:r>
          </a:p>
        </p:txBody>
      </p:sp>
      <p:sp>
        <p:nvSpPr>
          <p:cNvPr id="10243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5"/>
            </a:pPr>
            <a:r>
              <a:rPr lang="en-US" sz="2800" b="1" smtClean="0"/>
              <a:t>Menetapkan Media</a:t>
            </a:r>
          </a:p>
          <a:p>
            <a:pPr marL="990600" lvl="1" indent="-533400" eaLnBrk="1" hangingPunct="1">
              <a:buFont typeface="Wingdings" pitchFamily="2" charset="2"/>
              <a:buChar char="v"/>
            </a:pPr>
            <a:r>
              <a:rPr lang="en-US" smtClean="0"/>
              <a:t>Teori pendidikan : belajar yang paling mudah adalah dengan menggunakan media. </a:t>
            </a:r>
          </a:p>
          <a:p>
            <a:pPr marL="990600" lvl="1" indent="-533400" eaLnBrk="1" hangingPunct="1">
              <a:buFont typeface="Wingdings" pitchFamily="2" charset="2"/>
              <a:buChar char="v"/>
            </a:pPr>
            <a:r>
              <a:rPr lang="en-US" smtClean="0"/>
              <a:t>Media yang dipilih harus bergantung pada jenis sasaran, tk pendidikan, aspek yang ingin dicapai, metode yang digunakan dan sumber daya yang ada</a:t>
            </a:r>
          </a:p>
          <a:p>
            <a:pPr marL="609600" indent="-609600" eaLnBrk="1" hangingPunct="1">
              <a:buFontTx/>
              <a:buNone/>
            </a:pPr>
            <a:endParaRPr lang="en-US" sz="2800" smtClean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F9D175-917B-4445-8193-286314115E6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Mengembangkan Komponen Pendidikan Kesehatan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1598613"/>
            <a:ext cx="7386638" cy="4710112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6"/>
            </a:pPr>
            <a:r>
              <a:rPr lang="en-US" sz="2800" b="1" dirty="0" err="1" smtClean="0"/>
              <a:t>Menyusun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Rencana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Evaluasi</a:t>
            </a:r>
            <a:r>
              <a:rPr lang="en-US" b="1" dirty="0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dijabarkan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,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dievaluasi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siapa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 marL="609600" indent="-609600" eaLnBrk="1" hangingPunct="1">
              <a:buFontTx/>
              <a:buAutoNum type="arabicPeriod" startAt="7"/>
            </a:pPr>
            <a:r>
              <a:rPr lang="en-US" sz="2800" b="1" dirty="0" err="1" smtClean="0"/>
              <a:t>Menyusun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Jadwal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Pelaksanaan</a:t>
            </a:r>
            <a:r>
              <a:rPr lang="en-US" b="1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penjabaran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waktu,tempat</a:t>
            </a:r>
            <a:r>
              <a:rPr lang="en-US" sz="2400" dirty="0" smtClean="0"/>
              <a:t> &amp;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i="1" dirty="0" err="1" smtClean="0"/>
              <a:t>gan</a:t>
            </a:r>
            <a:r>
              <a:rPr lang="en-US" sz="2400" i="1" dirty="0" smtClean="0"/>
              <a:t> chart</a:t>
            </a:r>
            <a:endParaRPr lang="en-US" sz="2400" dirty="0" smtClean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12DFDF-09FB-443A-AB1B-07813ED9383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Mengembangkan Komponen Pendidikan Kesehatan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KERJAKAN PERENCANAAN </a:t>
            </a:r>
            <a:br>
              <a:rPr lang="en-US" dirty="0" smtClean="0"/>
            </a:br>
            <a:r>
              <a:rPr lang="en-US" dirty="0" smtClean="0"/>
              <a:t>PROGRAM PENDIDIKAN KESEHATAN !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C8D73F-A822-45BA-BF6F-FB9AFB76BFF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357188" y="2000250"/>
            <a:ext cx="807246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 sz="3200" dirty="0"/>
              <a:t> LATAR BELAKANG MASALAH</a:t>
            </a:r>
          </a:p>
          <a:p>
            <a:pPr marL="342900" indent="-342900">
              <a:buFontTx/>
              <a:buAutoNum type="alphaUcPeriod"/>
            </a:pPr>
            <a:r>
              <a:rPr lang="en-US" sz="3200" dirty="0"/>
              <a:t> TUJUAN PELATIHAN</a:t>
            </a:r>
          </a:p>
          <a:p>
            <a:pPr marL="342900" indent="-342900">
              <a:buFontTx/>
              <a:buAutoNum type="alphaUcPeriod"/>
            </a:pPr>
            <a:r>
              <a:rPr lang="en-US" sz="3200" dirty="0"/>
              <a:t> SASARAN</a:t>
            </a:r>
          </a:p>
          <a:p>
            <a:pPr marL="342900" indent="-342900">
              <a:buFontTx/>
              <a:buAutoNum type="alphaUcPeriod"/>
            </a:pPr>
            <a:r>
              <a:rPr lang="en-US" sz="3200" dirty="0"/>
              <a:t> MATERI</a:t>
            </a:r>
          </a:p>
          <a:p>
            <a:pPr marL="342900" indent="-342900">
              <a:buFontTx/>
              <a:buAutoNum type="alphaUcPeriod"/>
            </a:pPr>
            <a:r>
              <a:rPr lang="en-US" sz="3200" dirty="0"/>
              <a:t> METODE</a:t>
            </a:r>
          </a:p>
          <a:p>
            <a:pPr marL="342900" indent="-342900">
              <a:buFontTx/>
              <a:buAutoNum type="alphaUcPeriod"/>
            </a:pPr>
            <a:r>
              <a:rPr lang="en-US" sz="3200" dirty="0"/>
              <a:t> MEDIA</a:t>
            </a:r>
          </a:p>
          <a:p>
            <a:pPr marL="342900" indent="-342900">
              <a:buFontTx/>
              <a:buAutoNum type="alphaUcPeriod"/>
            </a:pPr>
            <a:r>
              <a:rPr lang="en-US" sz="3200" dirty="0"/>
              <a:t> RENCANA </a:t>
            </a:r>
            <a:r>
              <a:rPr lang="en-US" sz="3200" dirty="0" smtClean="0"/>
              <a:t>EVALUASI</a:t>
            </a:r>
            <a:endParaRPr lang="en-US" sz="3200" dirty="0"/>
          </a:p>
          <a:p>
            <a:pPr marL="342900" indent="-342900">
              <a:buFontTx/>
              <a:buAutoNum type="alphaU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71538" y="1214422"/>
            <a:ext cx="7386638" cy="449738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TBC</a:t>
            </a:r>
          </a:p>
          <a:p>
            <a:pPr>
              <a:buFontTx/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EVALUASI :</a:t>
            </a:r>
          </a:p>
          <a:p>
            <a:pPr>
              <a:buFontTx/>
              <a:buNone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Pretest-posttest : </a:t>
            </a:r>
            <a:r>
              <a:rPr lang="en-US" dirty="0" err="1" smtClean="0"/>
              <a:t>tertulis</a:t>
            </a:r>
            <a:r>
              <a:rPr lang="en-US" dirty="0" smtClean="0"/>
              <a:t>/</a:t>
            </a:r>
            <a:r>
              <a:rPr lang="en-US" dirty="0" err="1" smtClean="0"/>
              <a:t>lisan</a:t>
            </a:r>
            <a:r>
              <a:rPr lang="en-US" dirty="0" smtClean="0"/>
              <a:t>?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kompos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EVALUASI : </a:t>
            </a:r>
            <a:r>
              <a:rPr lang="en-US" dirty="0" err="1" smtClean="0"/>
              <a:t>masy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jd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kompos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pPr>
              <a:buFontTx/>
              <a:buNone/>
            </a:pPr>
            <a:r>
              <a:rPr lang="en-US" dirty="0" err="1" smtClean="0">
                <a:sym typeface="Wingdings" pitchFamily="2" charset="2"/>
              </a:rPr>
              <a:t>Dilihat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prakteknya</a:t>
            </a:r>
            <a:endParaRPr lang="en-US" dirty="0" smtClean="0">
              <a:sym typeface="Wingdings" pitchFamily="2" charset="2"/>
            </a:endParaRPr>
          </a:p>
          <a:p>
            <a:pPr>
              <a:buFontTx/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CFD83F-F792-47BA-891E-666F96F220B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D1133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1" cy="404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419"/>
                <a:gridCol w="4475215"/>
                <a:gridCol w="3088007"/>
              </a:tblGrid>
              <a:tr h="45410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Kelp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Masalah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Sasaran</a:t>
                      </a:r>
                      <a:endParaRPr lang="id-ID" dirty="0"/>
                    </a:p>
                  </a:txBody>
                  <a:tcPr/>
                </a:tc>
              </a:tr>
              <a:tr h="454102">
                <a:tc>
                  <a:txBody>
                    <a:bodyPr/>
                    <a:lstStyle/>
                    <a:p>
                      <a:r>
                        <a:rPr lang="id-ID" dirty="0" smtClean="0"/>
                        <a:t>1 - 19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Higiene</a:t>
                      </a:r>
                      <a:r>
                        <a:rPr lang="id-ID" baseline="0" dirty="0" smtClean="0"/>
                        <a:t> Makanan, higiene individu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Anak </a:t>
                      </a:r>
                      <a:r>
                        <a:rPr lang="id-ID" dirty="0" smtClean="0"/>
                        <a:t>SD </a:t>
                      </a:r>
                      <a:endParaRPr lang="id-ID" dirty="0"/>
                    </a:p>
                  </a:txBody>
                  <a:tcPr/>
                </a:tc>
              </a:tr>
              <a:tr h="783793">
                <a:tc>
                  <a:txBody>
                    <a:bodyPr/>
                    <a:lstStyle/>
                    <a:p>
                      <a:r>
                        <a:rPr lang="id-ID" dirty="0" smtClean="0"/>
                        <a:t>2 -19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pakai APD,</a:t>
                      </a:r>
                      <a:r>
                        <a:rPr lang="id-ID" baseline="0" dirty="0" smtClean="0"/>
                        <a:t> kurang istirahat, merokok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Tukang</a:t>
                      </a:r>
                      <a:r>
                        <a:rPr lang="id-ID" baseline="0" dirty="0" smtClean="0"/>
                        <a:t> becak Pasar Bulu dan sekitarnya</a:t>
                      </a:r>
                      <a:endParaRPr lang="id-ID" dirty="0"/>
                    </a:p>
                  </a:txBody>
                  <a:tcPr/>
                </a:tc>
              </a:tr>
              <a:tr h="783793">
                <a:tc>
                  <a:txBody>
                    <a:bodyPr/>
                    <a:lstStyle/>
                    <a:p>
                      <a:r>
                        <a:rPr lang="id-ID" dirty="0" smtClean="0"/>
                        <a:t>3 - 19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pakai APD, paparan polusi udara, kontak dengan sampah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Tukang sapu</a:t>
                      </a:r>
                      <a:r>
                        <a:rPr lang="id-ID" baseline="0" dirty="0" smtClean="0"/>
                        <a:t> jalanan</a:t>
                      </a:r>
                      <a:endParaRPr lang="id-ID" dirty="0"/>
                    </a:p>
                  </a:txBody>
                  <a:tcPr/>
                </a:tc>
              </a:tr>
              <a:tr h="783793">
                <a:tc>
                  <a:txBody>
                    <a:bodyPr/>
                    <a:lstStyle/>
                    <a:p>
                      <a:r>
                        <a:rPr lang="id-ID" dirty="0" smtClean="0"/>
                        <a:t>4 - 22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pakai maskes, BAK</a:t>
                      </a:r>
                      <a:r>
                        <a:rPr lang="id-ID" baseline="0" dirty="0" smtClean="0"/>
                        <a:t> sembarangan, ugal-ugalan, merokok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Safety</a:t>
                      </a:r>
                      <a:r>
                        <a:rPr lang="id-ID" baseline="0" dirty="0" smtClean="0"/>
                        <a:t> riding ---</a:t>
                      </a:r>
                      <a:endParaRPr lang="id-ID" dirty="0"/>
                    </a:p>
                  </a:txBody>
                  <a:tcPr/>
                </a:tc>
              </a:tr>
              <a:tr h="783793">
                <a:tc>
                  <a:txBody>
                    <a:bodyPr/>
                    <a:lstStyle/>
                    <a:p>
                      <a:r>
                        <a:rPr lang="id-ID" smtClean="0"/>
                        <a:t>5 - 22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Belum bisa merawat organ reproduksi dengan baik dan benar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Remaja perempuan</a:t>
                      </a:r>
                      <a:r>
                        <a:rPr lang="id-ID" baseline="0" dirty="0" smtClean="0"/>
                        <a:t> (SMP)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30810-7776-4AB1-B76F-FC32058F096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D11.32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4729186"/>
                <a:gridCol w="2743200"/>
              </a:tblGrid>
              <a:tr h="45045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Permasalahan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Sasaran</a:t>
                      </a:r>
                      <a:endParaRPr lang="id-ID" dirty="0"/>
                    </a:p>
                  </a:txBody>
                  <a:tcPr/>
                </a:tc>
              </a:tr>
              <a:tr h="45045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Perilaku merokok pada remaja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Siswa</a:t>
                      </a:r>
                      <a:r>
                        <a:rPr lang="id-ID" baseline="0" dirty="0" smtClean="0"/>
                        <a:t> SMP 10 November</a:t>
                      </a:r>
                      <a:endParaRPr lang="id-ID" dirty="0"/>
                    </a:p>
                  </a:txBody>
                  <a:tcPr/>
                </a:tc>
              </a:tr>
              <a:tr h="77749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Lingkungan,</a:t>
                      </a:r>
                      <a:r>
                        <a:rPr lang="id-ID" baseline="0" dirty="0" smtClean="0"/>
                        <a:t> penyakit menular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Masy</a:t>
                      </a:r>
                      <a:r>
                        <a:rPr lang="id-ID" baseline="0" dirty="0" smtClean="0"/>
                        <a:t> Urban di daerah kumuh (pinggir rel, sungai)</a:t>
                      </a:r>
                      <a:endParaRPr lang="id-ID" dirty="0"/>
                    </a:p>
                  </a:txBody>
                  <a:tcPr/>
                </a:tc>
              </a:tr>
              <a:tr h="45045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Gizi ibu hamil yang bekerja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RS Columbia Asia</a:t>
                      </a:r>
                      <a:endParaRPr lang="id-ID" dirty="0"/>
                    </a:p>
                  </a:txBody>
                  <a:tcPr/>
                </a:tc>
              </a:tr>
              <a:tr h="45045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Penyakit diare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Anak SD kelas 3-5</a:t>
                      </a:r>
                      <a:endParaRPr lang="id-ID" dirty="0"/>
                    </a:p>
                  </a:txBody>
                  <a:tcPr/>
                </a:tc>
              </a:tr>
              <a:tr h="77749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Kesehatan reproduksi (perilaku seksual)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Remaja 18-21 (Mahasiswa Udinus</a:t>
                      </a:r>
                      <a:endParaRPr lang="id-ID" dirty="0"/>
                    </a:p>
                  </a:txBody>
                  <a:tcPr/>
                </a:tc>
              </a:tr>
              <a:tr h="45045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Status</a:t>
                      </a:r>
                      <a:r>
                        <a:rPr lang="id-ID" baseline="0" dirty="0" smtClean="0"/>
                        <a:t> gizi (gizi seimbang)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Aktivis mahasiswa</a:t>
                      </a:r>
                      <a:endParaRPr lang="id-ID" dirty="0"/>
                    </a:p>
                  </a:txBody>
                  <a:tcPr/>
                </a:tc>
              </a:tr>
              <a:tr h="45045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Penyakit diare pada</a:t>
                      </a:r>
                      <a:r>
                        <a:rPr lang="id-ID" baseline="0" dirty="0" smtClean="0"/>
                        <a:t> anak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Siswa SD Kelas 4-5 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30810-7776-4AB1-B76F-FC32058F096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D11.31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41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2214578"/>
                <a:gridCol w="2686040"/>
              </a:tblGrid>
              <a:tr h="56937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Masalah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Sasaran</a:t>
                      </a:r>
                      <a:endParaRPr lang="id-ID" dirty="0"/>
                    </a:p>
                  </a:txBody>
                  <a:tcPr/>
                </a:tc>
              </a:tr>
              <a:tr h="673473">
                <a:tc>
                  <a:txBody>
                    <a:bodyPr/>
                    <a:lstStyle/>
                    <a:p>
                      <a:r>
                        <a:rPr lang="id-ID" dirty="0" smtClean="0"/>
                        <a:t>1-</a:t>
                      </a:r>
                      <a:r>
                        <a:rPr lang="id-ID" baseline="0" smtClean="0"/>
                        <a:t>(Meike 081902028222</a:t>
                      </a:r>
                      <a:r>
                        <a:rPr lang="id-ID" baseline="0" dirty="0" smtClean="0"/>
                        <a:t>, Nafinda, Fila, Faikah, Theresia, </a:t>
                      </a:r>
                      <a:r>
                        <a:rPr lang="id-ID" b="1" baseline="0" dirty="0" smtClean="0"/>
                        <a:t>Andri</a:t>
                      </a:r>
                      <a:r>
                        <a:rPr lang="id-ID" baseline="0" dirty="0" smtClean="0"/>
                        <a:t>)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Memilih jajanan sehat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SDN Pendrikan Kidul</a:t>
                      </a:r>
                    </a:p>
                    <a:p>
                      <a:r>
                        <a:rPr lang="id-ID" dirty="0" smtClean="0"/>
                        <a:t>Kelas 4 </a:t>
                      </a:r>
                    </a:p>
                    <a:p>
                      <a:r>
                        <a:rPr lang="id-ID" dirty="0" smtClean="0"/>
                        <a:t>Rabu,</a:t>
                      </a:r>
                      <a:r>
                        <a:rPr lang="id-ID" baseline="0" dirty="0" smtClean="0"/>
                        <a:t> 14 Des 2016</a:t>
                      </a:r>
                    </a:p>
                    <a:p>
                      <a:r>
                        <a:rPr lang="id-ID" baseline="0" dirty="0" smtClean="0"/>
                        <a:t>Jam 11.00</a:t>
                      </a:r>
                      <a:endParaRPr lang="id-ID" dirty="0"/>
                    </a:p>
                  </a:txBody>
                  <a:tcPr/>
                </a:tc>
              </a:tr>
              <a:tr h="673473">
                <a:tc>
                  <a:txBody>
                    <a:bodyPr/>
                    <a:lstStyle/>
                    <a:p>
                      <a:r>
                        <a:rPr lang="id-ID" dirty="0" smtClean="0"/>
                        <a:t>2-(Wahyu,</a:t>
                      </a:r>
                      <a:r>
                        <a:rPr lang="id-ID" baseline="0" dirty="0" smtClean="0"/>
                        <a:t> Wildan, Melki, Ghasi, Dewi, Rey)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Diare pada anak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SDN Pendrikan Lor</a:t>
                      </a:r>
                      <a:endParaRPr lang="id-ID" dirty="0"/>
                    </a:p>
                  </a:txBody>
                  <a:tcPr/>
                </a:tc>
              </a:tr>
              <a:tr h="962105">
                <a:tc>
                  <a:txBody>
                    <a:bodyPr/>
                    <a:lstStyle/>
                    <a:p>
                      <a:r>
                        <a:rPr lang="id-ID" dirty="0" smtClean="0"/>
                        <a:t>3-(Moyong, Monica,</a:t>
                      </a:r>
                      <a:r>
                        <a:rPr lang="id-ID" baseline="0" dirty="0" smtClean="0"/>
                        <a:t> Dimas, Robby, Arum,Vega)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Bahaya</a:t>
                      </a:r>
                      <a:r>
                        <a:rPr lang="id-ID" baseline="0" dirty="0" smtClean="0"/>
                        <a:t> merokok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Anak asuh LAZ Udinus (SD,</a:t>
                      </a:r>
                      <a:r>
                        <a:rPr lang="id-ID" baseline="0" dirty="0" smtClean="0"/>
                        <a:t> SMP)</a:t>
                      </a:r>
                      <a:endParaRPr lang="id-ID" dirty="0"/>
                    </a:p>
                  </a:txBody>
                  <a:tcPr/>
                </a:tc>
              </a:tr>
              <a:tr h="673473">
                <a:tc>
                  <a:txBody>
                    <a:bodyPr/>
                    <a:lstStyle/>
                    <a:p>
                      <a:r>
                        <a:rPr lang="id-ID" dirty="0" smtClean="0"/>
                        <a:t>4-(Aldi, Mela, Meisye,</a:t>
                      </a:r>
                      <a:r>
                        <a:rPr lang="id-ID" baseline="0" dirty="0" smtClean="0"/>
                        <a:t> Irine, Rezy)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Sanitasi lingkungan kerja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Pabrik</a:t>
                      </a:r>
                      <a:r>
                        <a:rPr lang="id-ID" baseline="0" dirty="0" smtClean="0"/>
                        <a:t> Tahu</a:t>
                      </a:r>
                      <a:endParaRPr lang="id-ID" dirty="0"/>
                    </a:p>
                  </a:txBody>
                  <a:tcPr/>
                </a:tc>
              </a:tr>
              <a:tr h="673473">
                <a:tc>
                  <a:txBody>
                    <a:bodyPr/>
                    <a:lstStyle/>
                    <a:p>
                      <a:r>
                        <a:rPr lang="id-ID" dirty="0" smtClean="0"/>
                        <a:t>5-(Fransiska, Asfia,</a:t>
                      </a:r>
                      <a:r>
                        <a:rPr lang="id-ID" baseline="0" dirty="0" smtClean="0"/>
                        <a:t> Aulia, Gina, Aini, Dian)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Gizi balita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Playgroup...Tanah</a:t>
                      </a:r>
                      <a:r>
                        <a:rPr lang="id-ID" baseline="0" dirty="0" smtClean="0"/>
                        <a:t> Mas</a:t>
                      </a:r>
                      <a:endParaRPr lang="id-ID" dirty="0"/>
                    </a:p>
                  </a:txBody>
                  <a:tcPr/>
                </a:tc>
              </a:tr>
              <a:tr h="673473">
                <a:tc>
                  <a:txBody>
                    <a:bodyPr/>
                    <a:lstStyle/>
                    <a:p>
                      <a:r>
                        <a:rPr lang="id-ID" dirty="0" smtClean="0"/>
                        <a:t>6-(Nisa, Desi, Anggi, Arini, </a:t>
                      </a:r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Dian Rahma</a:t>
                      </a:r>
                      <a:r>
                        <a:rPr lang="id-ID" dirty="0" smtClean="0"/>
                        <a:t>, Fina)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Obesitas pada usia muda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RT...Gg Sekayu Baru VII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30810-7776-4AB1-B76F-FC32058F096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6075" indent="-346075">
              <a:spcBef>
                <a:spcPct val="0"/>
              </a:spcBef>
            </a:pPr>
            <a:r>
              <a:rPr lang="en-US" dirty="0" err="1" smtClean="0">
                <a:latin typeface="+mj-lt"/>
              </a:rPr>
              <a:t>Sekumpulan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pengalaman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mendukung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kebiasaan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sikap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pengetahuan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berhubungan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kesehatan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individu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kelompok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maupun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masyarakat</a:t>
            </a:r>
            <a:r>
              <a:rPr lang="en-US" dirty="0" smtClean="0">
                <a:latin typeface="+mj-lt"/>
              </a:rPr>
              <a:t>. (Wood, 1926)</a:t>
            </a:r>
          </a:p>
          <a:p>
            <a:pPr marL="346075" indent="-346075">
              <a:spcBef>
                <a:spcPct val="0"/>
              </a:spcBef>
            </a:pPr>
            <a:endParaRPr lang="en-US" dirty="0" smtClean="0">
              <a:latin typeface="+mj-lt"/>
            </a:endParaRPr>
          </a:p>
          <a:p>
            <a:pPr marL="346075" indent="-346075" algn="just">
              <a:spcBef>
                <a:spcPct val="0"/>
              </a:spcBef>
            </a:pPr>
            <a:r>
              <a:rPr lang="en-US" dirty="0" err="1" smtClean="0">
                <a:latin typeface="+mj-lt"/>
              </a:rPr>
              <a:t>Proses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perubahan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perilaku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kesehatan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dinamis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bukan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hanya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proses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pemindahan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materi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seseorang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orang</a:t>
            </a:r>
            <a:r>
              <a:rPr lang="en-US" dirty="0" smtClean="0">
                <a:latin typeface="+mj-lt"/>
              </a:rPr>
              <a:t> lain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bukan</a:t>
            </a:r>
            <a:r>
              <a:rPr lang="en-US" dirty="0" smtClean="0">
                <a:latin typeface="+mj-lt"/>
              </a:rPr>
              <a:t> pula </a:t>
            </a:r>
            <a:r>
              <a:rPr lang="en-US" dirty="0" err="1" smtClean="0">
                <a:latin typeface="+mj-lt"/>
              </a:rPr>
              <a:t>seperangkat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prosedur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Nyswander</a:t>
            </a:r>
            <a:r>
              <a:rPr lang="en-US" dirty="0" smtClean="0">
                <a:latin typeface="+mj-lt"/>
              </a:rPr>
              <a:t>, 1947)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30810-7776-4AB1-B76F-FC32058F096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72072"/>
          </a:xfrm>
        </p:spPr>
        <p:txBody>
          <a:bodyPr>
            <a:normAutofit lnSpcReduction="10000"/>
          </a:bodyPr>
          <a:lstStyle/>
          <a:p>
            <a:pPr marL="346075" indent="-346075">
              <a:spcBef>
                <a:spcPct val="0"/>
              </a:spcBef>
            </a:pPr>
            <a:r>
              <a:rPr lang="en-US" dirty="0" err="1" smtClean="0">
                <a:latin typeface="Bookman Old Style" pitchFamily="18" charset="0"/>
              </a:rPr>
              <a:t>Menjadikan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kesehatan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sebagai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sesuatu</a:t>
            </a:r>
            <a:r>
              <a:rPr lang="en-US" dirty="0" smtClean="0">
                <a:latin typeface="Bookman Old Style" pitchFamily="18" charset="0"/>
              </a:rPr>
              <a:t> yang </a:t>
            </a:r>
            <a:r>
              <a:rPr lang="en-US" dirty="0" err="1" smtClean="0">
                <a:latin typeface="Bookman Old Style" pitchFamily="18" charset="0"/>
              </a:rPr>
              <a:t>bernilai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masyarakat</a:t>
            </a:r>
            <a:endParaRPr lang="en-US" dirty="0" smtClean="0">
              <a:latin typeface="Bookman Old Style" pitchFamily="18" charset="0"/>
            </a:endParaRPr>
          </a:p>
          <a:p>
            <a:pPr marL="346075" indent="-346075">
              <a:spcBef>
                <a:spcPct val="0"/>
              </a:spcBef>
            </a:pPr>
            <a:endParaRPr lang="en-US" dirty="0">
              <a:latin typeface="Bookman Old Style" pitchFamily="18" charset="0"/>
            </a:endParaRPr>
          </a:p>
          <a:p>
            <a:pPr marL="346075" indent="-346075">
              <a:spcBef>
                <a:spcPct val="0"/>
              </a:spcBef>
            </a:pPr>
            <a:r>
              <a:rPr lang="en-US" dirty="0" err="1" smtClean="0">
                <a:latin typeface="Bookman Old Style" pitchFamily="18" charset="0"/>
              </a:rPr>
              <a:t>Membantu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individu</a:t>
            </a:r>
            <a:r>
              <a:rPr lang="en-US" dirty="0" smtClean="0">
                <a:latin typeface="Bookman Old Style" pitchFamily="18" charset="0"/>
              </a:rPr>
              <a:t> agar </a:t>
            </a:r>
            <a:r>
              <a:rPr lang="en-US" dirty="0" err="1" smtClean="0">
                <a:latin typeface="Bookman Old Style" pitchFamily="18" charset="0"/>
              </a:rPr>
              <a:t>mampu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secara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mandiri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atau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kelompok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mengadakan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kegiatan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untuk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mencapai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tujuan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hidup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sehat</a:t>
            </a:r>
            <a:endParaRPr lang="en-US" dirty="0" smtClean="0">
              <a:latin typeface="Bookman Old Style" pitchFamily="18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dirty="0" smtClean="0">
              <a:latin typeface="Bookman Old Style" pitchFamily="18" charset="0"/>
            </a:endParaRPr>
          </a:p>
          <a:p>
            <a:pPr marL="346075" indent="-346075">
              <a:spcBef>
                <a:spcPct val="0"/>
              </a:spcBef>
            </a:pPr>
            <a:r>
              <a:rPr lang="en-US" dirty="0" err="1" smtClean="0">
                <a:latin typeface="Bookman Old Style" pitchFamily="18" charset="0"/>
              </a:rPr>
              <a:t>Mendorong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pengembangan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penggunaan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secara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tepat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sarana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pelayanan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kesehatan</a:t>
            </a:r>
            <a:r>
              <a:rPr lang="en-US" dirty="0" smtClean="0">
                <a:latin typeface="Bookman Old Style" pitchFamily="18" charset="0"/>
              </a:rPr>
              <a:t> yang </a:t>
            </a:r>
            <a:r>
              <a:rPr lang="en-US" dirty="0" err="1" smtClean="0">
                <a:latin typeface="Bookman Old Style" pitchFamily="18" charset="0"/>
              </a:rPr>
              <a:t>ada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30810-7776-4AB1-B76F-FC32058F09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err="1" smtClean="0"/>
              <a:t>Mengembangkan</a:t>
            </a:r>
            <a:r>
              <a:rPr lang="en-US" b="1" dirty="0" smtClean="0"/>
              <a:t> </a:t>
            </a:r>
            <a:r>
              <a:rPr lang="en-US" b="1" dirty="0" err="1" smtClean="0"/>
              <a:t>Komponen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Pendidikan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endParaRPr lang="en-US" b="1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b="1" dirty="0" err="1" smtClean="0"/>
              <a:t>Menentukan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Tujuan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Pendidikan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Kesehatan</a:t>
            </a:r>
            <a:endParaRPr lang="en-US" sz="2800" b="1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dasarnya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3 </a:t>
            </a:r>
            <a:r>
              <a:rPr lang="en-US" sz="2800" dirty="0" err="1" smtClean="0"/>
              <a:t>hal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</a:t>
            </a:r>
          </a:p>
          <a:p>
            <a:pPr marL="1371600" lvl="2" indent="-457200" eaLnBrk="1" hangingPunct="1">
              <a:buFont typeface="Wingdings" pitchFamily="2" charset="2"/>
              <a:buChar char="v"/>
            </a:pP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371600" lvl="2" indent="-457200" eaLnBrk="1" hangingPunct="1">
              <a:buFont typeface="Wingdings" pitchFamily="2" charset="2"/>
              <a:buChar char="v"/>
            </a:pP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371600" lvl="2" indent="-457200" eaLnBrk="1" hangingPunct="1">
              <a:buFont typeface="Wingdings" pitchFamily="2" charset="2"/>
              <a:buChar char="v"/>
            </a:pPr>
            <a:r>
              <a:rPr lang="en-US" dirty="0" err="1" smtClean="0"/>
              <a:t>Peningkatan</a:t>
            </a:r>
            <a:r>
              <a:rPr lang="en-US" dirty="0" smtClean="0"/>
              <a:t> status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0F5FF2-3933-4A58-847A-4E52F26A971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2324100"/>
            <a:ext cx="1981200" cy="34258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      </a:t>
            </a:r>
            <a:r>
              <a:rPr lang="en-US" b="1">
                <a:latin typeface="Times New Roman" pitchFamily="18" charset="0"/>
              </a:rPr>
              <a:t>HEALTH</a:t>
            </a:r>
          </a:p>
          <a:p>
            <a:pPr eaLnBrk="1" hangingPunct="1">
              <a:defRPr/>
            </a:pPr>
            <a:r>
              <a:rPr lang="en-US" b="1">
                <a:latin typeface="Times New Roman" pitchFamily="18" charset="0"/>
              </a:rPr>
              <a:t>   PROMOTION</a:t>
            </a:r>
          </a:p>
          <a:p>
            <a:pPr eaLnBrk="1" hangingPunct="1">
              <a:defRPr/>
            </a:pPr>
            <a:endParaRPr lang="en-US" b="1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        </a:t>
            </a:r>
          </a:p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        </a:t>
            </a:r>
          </a:p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        </a:t>
            </a: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200400" y="1449388"/>
            <a:ext cx="1385888" cy="120015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b="1">
                <a:latin typeface="Arial Narrow" pitchFamily="34" charset="0"/>
              </a:rPr>
              <a:t>Predisposing</a:t>
            </a:r>
          </a:p>
          <a:p>
            <a:pPr eaLnBrk="1" hangingPunct="1">
              <a:defRPr/>
            </a:pPr>
            <a:r>
              <a:rPr lang="en-US" b="1">
                <a:latin typeface="Arial Narrow" pitchFamily="34" charset="0"/>
              </a:rPr>
              <a:t>Factor</a:t>
            </a:r>
          </a:p>
          <a:p>
            <a:pPr eaLnBrk="1" hangingPunct="1">
              <a:defRPr/>
            </a:pPr>
            <a:endParaRPr lang="en-US" b="1">
              <a:latin typeface="Arial Narrow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200400" y="3124200"/>
            <a:ext cx="1236663" cy="1200150"/>
          </a:xfrm>
          <a:prstGeom prst="rect">
            <a:avLst/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b="1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b="1">
                <a:latin typeface="Arial Narrow" pitchFamily="34" charset="0"/>
              </a:rPr>
              <a:t>Reinforcing</a:t>
            </a:r>
          </a:p>
          <a:p>
            <a:pPr eaLnBrk="1" hangingPunct="1">
              <a:defRPr/>
            </a:pPr>
            <a:r>
              <a:rPr lang="en-US" b="1">
                <a:latin typeface="Arial Narrow" pitchFamily="34" charset="0"/>
              </a:rPr>
              <a:t>Factor</a:t>
            </a:r>
          </a:p>
          <a:p>
            <a:pPr eaLnBrk="1" hangingPunct="1">
              <a:defRPr/>
            </a:pPr>
            <a:endParaRPr lang="en-US" b="1">
              <a:latin typeface="Arial Narrow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200400" y="4724400"/>
            <a:ext cx="1311275" cy="1219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b="1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b="1" dirty="0">
                <a:latin typeface="Arial Narrow" pitchFamily="34" charset="0"/>
              </a:rPr>
              <a:t>Enabling </a:t>
            </a:r>
          </a:p>
          <a:p>
            <a:pPr eaLnBrk="1" hangingPunct="1">
              <a:defRPr/>
            </a:pPr>
            <a:r>
              <a:rPr lang="en-US" b="1" dirty="0">
                <a:latin typeface="Arial Narrow" pitchFamily="34" charset="0"/>
              </a:rPr>
              <a:t>Factor</a:t>
            </a:r>
          </a:p>
          <a:p>
            <a:pPr eaLnBrk="1" hangingPunct="1">
              <a:defRPr/>
            </a:pPr>
            <a:endParaRPr lang="en-US" b="1" dirty="0">
              <a:latin typeface="Arial Narrow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257800" y="3430588"/>
            <a:ext cx="1111250" cy="92392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 err="1">
                <a:latin typeface="Arial Narrow" pitchFamily="34" charset="0"/>
              </a:rPr>
              <a:t>Behaviour</a:t>
            </a:r>
            <a:endParaRPr lang="en-US" b="1" dirty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b="1" dirty="0">
                <a:latin typeface="Arial Narrow" pitchFamily="34" charset="0"/>
              </a:rPr>
              <a:t>And</a:t>
            </a:r>
          </a:p>
          <a:p>
            <a:pPr eaLnBrk="1" hangingPunct="1">
              <a:defRPr/>
            </a:pPr>
            <a:r>
              <a:rPr lang="en-US" b="1" dirty="0">
                <a:latin typeface="Arial Narrow" pitchFamily="34" charset="0"/>
              </a:rPr>
              <a:t>Lifestyle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029200" y="5106988"/>
            <a:ext cx="1341438" cy="6461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Narrow" pitchFamily="34" charset="0"/>
              </a:rPr>
              <a:t>Environment</a:t>
            </a:r>
          </a:p>
          <a:p>
            <a:pPr eaLnBrk="1" hangingPunct="1">
              <a:defRPr/>
            </a:pPr>
            <a:endParaRPr lang="en-US" b="1">
              <a:latin typeface="Arial Narrow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858000" y="4495800"/>
            <a:ext cx="873125" cy="669925"/>
          </a:xfrm>
          <a:prstGeom prst="rect">
            <a:avLst/>
          </a:prstGeom>
          <a:solidFill>
            <a:srgbClr val="FF0000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Health</a:t>
            </a:r>
          </a:p>
          <a:p>
            <a:pPr eaLnBrk="1" hangingPunct="1">
              <a:defRPr/>
            </a:pPr>
            <a:endParaRPr lang="en-US" b="1">
              <a:latin typeface="Arial Unicode MS" pitchFamily="34" charset="-128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8137525" y="4459288"/>
            <a:ext cx="923925" cy="669925"/>
          </a:xfrm>
          <a:prstGeom prst="rect">
            <a:avLst/>
          </a:prstGeom>
          <a:solidFill>
            <a:srgbClr val="00FFFF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Quality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Of life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438400" y="3810000"/>
            <a:ext cx="762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V="1">
            <a:off x="2438400" y="2286000"/>
            <a:ext cx="762000" cy="1524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438400" y="3810000"/>
            <a:ext cx="762000" cy="1143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4572000" y="3810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4648200" y="2209800"/>
            <a:ext cx="914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4495800" y="4343400"/>
            <a:ext cx="10668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4495800" y="5334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6477000" y="39624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6553200" y="51816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7696200" y="4800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6553200" y="5029200"/>
            <a:ext cx="1600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477000" y="3886200"/>
            <a:ext cx="16764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5867400" y="4343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5638800" y="4343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3810000" y="434340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V="1">
            <a:off x="3886200" y="2667000"/>
            <a:ext cx="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228600" y="6492875"/>
            <a:ext cx="767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Arial Unicode MS" pitchFamily="34" charset="-128"/>
              </a:rPr>
              <a:t>The Precede-Proceed model for health promotion planning and evaluation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7924800" y="228600"/>
            <a:ext cx="12192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Arial Narrow" pitchFamily="34" charset="0"/>
              </a:rPr>
              <a:t>    </a:t>
            </a:r>
            <a:r>
              <a:rPr lang="en-US" sz="1600" b="1">
                <a:latin typeface="Arial Narrow" pitchFamily="34" charset="0"/>
              </a:rPr>
              <a:t>Phase 1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     Social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  diagnosis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65532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6400800" y="249238"/>
            <a:ext cx="14573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2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Epidemiological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diagnosis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932363" y="225425"/>
            <a:ext cx="13747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3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Behavioral and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Environmental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diagnosis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2895600" y="225425"/>
            <a:ext cx="14668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4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Educational and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Organizational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diagnosis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685800" y="225425"/>
            <a:ext cx="16795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5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Administrative and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Policy diagnosis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365125" y="6002338"/>
            <a:ext cx="2084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6 Implementation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819400" y="60198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GB" sz="1600">
              <a:latin typeface="Times New Roman" pitchFamily="18" charset="0"/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2803525" y="6002338"/>
            <a:ext cx="154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7 Process 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4632325" y="6002338"/>
            <a:ext cx="1484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8  Impact 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6934200" y="6016625"/>
            <a:ext cx="157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9 Outcome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838200" y="3201988"/>
            <a:ext cx="1228725" cy="669925"/>
          </a:xfrm>
          <a:prstGeom prst="rect">
            <a:avLst/>
          </a:prstGeom>
          <a:solidFill>
            <a:srgbClr val="3366FF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Health 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Education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822325" y="4383088"/>
            <a:ext cx="1457325" cy="944562"/>
          </a:xfrm>
          <a:prstGeom prst="rect">
            <a:avLst/>
          </a:prstGeom>
          <a:solidFill>
            <a:srgbClr val="FF6600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Policy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Regulation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organization</a:t>
            </a:r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 flipV="1">
            <a:off x="1219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1600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 autoUpdateAnimBg="0"/>
      <p:bldP spid="22531" grpId="0" animBg="1" autoUpdateAnimBg="0"/>
      <p:bldP spid="22532" grpId="0" animBg="1" autoUpdateAnimBg="0"/>
      <p:bldP spid="22533" grpId="0" animBg="1" autoUpdateAnimBg="0"/>
      <p:bldP spid="22534" grpId="0" animBg="1" autoUpdateAnimBg="0"/>
      <p:bldP spid="22535" grpId="0" animBg="1" autoUpdateAnimBg="0"/>
      <p:bldP spid="22536" grpId="0" animBg="1" autoUpdateAnimBg="0"/>
      <p:bldP spid="22537" grpId="0" animBg="1" autoUpdateAnimBg="0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27013"/>
            <a:ext cx="9143999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z="3200" dirty="0" err="1" smtClean="0">
                <a:solidFill>
                  <a:schemeClr val="tx1"/>
                </a:solidFill>
              </a:rPr>
              <a:t>Menurut</a:t>
            </a:r>
            <a:r>
              <a:rPr lang="en-US" sz="3200" dirty="0" smtClean="0">
                <a:solidFill>
                  <a:schemeClr val="tx1"/>
                </a:solidFill>
              </a:rPr>
              <a:t> Green (1990) </a:t>
            </a:r>
            <a:r>
              <a:rPr lang="en-US" sz="3200" dirty="0" err="1" smtClean="0">
                <a:solidFill>
                  <a:schemeClr val="tx1"/>
                </a:solidFill>
              </a:rPr>
              <a:t>tujuan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pendidikan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kesehatan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terdiri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dari</a:t>
            </a:r>
            <a:r>
              <a:rPr lang="en-US" sz="3200" dirty="0" smtClean="0">
                <a:solidFill>
                  <a:schemeClr val="tx1"/>
                </a:solidFill>
              </a:rPr>
              <a:t> 3 </a:t>
            </a:r>
            <a:r>
              <a:rPr lang="en-US" sz="3200" dirty="0" err="1" smtClean="0">
                <a:solidFill>
                  <a:schemeClr val="tx1"/>
                </a:solidFill>
              </a:rPr>
              <a:t>tingkatan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yaitu</a:t>
            </a:r>
            <a:r>
              <a:rPr lang="en-US" sz="3200" dirty="0" smtClean="0">
                <a:solidFill>
                  <a:schemeClr val="tx1"/>
                </a:solidFill>
              </a:rPr>
              <a:t> :</a:t>
            </a:r>
          </a:p>
        </p:txBody>
      </p:sp>
      <p:sp>
        <p:nvSpPr>
          <p:cNvPr id="13316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Tujuan Program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Merupakan pernyataan tentang apa yang akan dicapai dalam periode waktu tertentu yang berhubungan dengan status kesehatan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 startAt="2"/>
            </a:pPr>
            <a:r>
              <a:rPr lang="en-US" smtClean="0"/>
              <a:t>Tujuan Perilaku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Merupakan deskripsi perilaku yang akan dicapai dapat mengatasi masalah kesehatan yang ada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6FDECC-5551-4443-9773-789055ADF9C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620713"/>
            <a:ext cx="7386638" cy="5475287"/>
          </a:xfrm>
        </p:spPr>
        <p:txBody>
          <a:bodyPr/>
          <a:lstStyle/>
          <a:p>
            <a:pPr marL="609600" indent="-609600" eaLnBrk="1" hangingPunct="1">
              <a:buFontTx/>
              <a:buAutoNum type="alphaLcPeriod" startAt="3"/>
            </a:pPr>
            <a:r>
              <a:rPr lang="en-US" smtClean="0"/>
              <a:t>Tujuan Pendidikan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Merupakan pendidikan atau pembelajaran yang harus tercapai (perilaku yang diinginkan). 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Oleh sebab itu, tujuan pendidikan berhubungan dengan pengetahuan dan sikap.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5DEE68-0F73-4288-A710-248F8234321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b="1" dirty="0" err="1" smtClean="0"/>
              <a:t>Mengembangkan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Komponen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Pendidikan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Kesehatan</a:t>
            </a:r>
            <a:endParaRPr lang="en-US" sz="3600" b="1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7386638" cy="48958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sz="2800" b="1" smtClean="0"/>
              <a:t>Menentukan Sasaran Pendidikan Kesehatan</a:t>
            </a:r>
            <a:r>
              <a:rPr lang="en-US" sz="2400" b="1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Di dalam promosi kesehatan yang dimaksud dengan sasaran adalah kelompok sasaran, yaitu individu, kelompok maupun keduanya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800" b="1" smtClean="0"/>
              <a:t>Menentukan Isi/Materi Pendidikan Kesehatan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Isi promosi kesehatan harus dibuat sesederhana mungkin sehingga mudah dipahami oleh sasaran. Bila perlu buat menggunakan gambar dan bahasa setempat sehingga sasaran mau melaksanakan isi pesan tersebut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534235-DFC5-47D3-AB6F-6B108DFC7DE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</a:pPr>
            <a:r>
              <a:rPr lang="en-US" sz="2800" b="1" smtClean="0"/>
              <a:t>Menentukan Metode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Pengetahuan : penyuluhan langsung, pemasangan poster, spanduk, penyebaran leaflet, dll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Sikap : memberikan contoh konkrit yang dapat menggugah emosi, perasaan dan sikap sasaran, misalnya dengan memperlihatkan foto, slide atau melalui pemutaran film/video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Keterampilan : sasaran harus diberi kesempatan untuk mencoba keterampilan tersebut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Pertimbangkan sumber dana &amp; sumber daya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8B06A7-E9B5-47D0-B236-B4E7B75C69D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Mengembangkan Komponen Pendidikan Kesehatan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1054</TotalTime>
  <Words>671</Words>
  <Application>Microsoft Office PowerPoint</Application>
  <PresentationFormat>On-screen Show (4:3)</PresentationFormat>
  <Paragraphs>197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PERENCANAAN  PENDIDIKAN KESEHATAN</vt:lpstr>
      <vt:lpstr>Pendidikan Kesehatan</vt:lpstr>
      <vt:lpstr>Tujuan</vt:lpstr>
      <vt:lpstr>Mengembangkan Komponen  Pendidikan Kesehatan</vt:lpstr>
      <vt:lpstr>Slide 5</vt:lpstr>
      <vt:lpstr>Menurut Green (1990) tujuan pendidikan kesehatan terdiri dari 3 tingkatan, yaitu :</vt:lpstr>
      <vt:lpstr>Slide 7</vt:lpstr>
      <vt:lpstr>Mengembangkan Komponen Pendidikan Kesehatan</vt:lpstr>
      <vt:lpstr>Slide 9</vt:lpstr>
      <vt:lpstr>Slide 10</vt:lpstr>
      <vt:lpstr>Slide 11</vt:lpstr>
      <vt:lpstr>KERJAKAN PERENCANAAN  PROGRAM PENDIDIKAN KESEHATAN !</vt:lpstr>
      <vt:lpstr>Slide 13</vt:lpstr>
      <vt:lpstr>D1133</vt:lpstr>
      <vt:lpstr>D11.32</vt:lpstr>
      <vt:lpstr>D11.31</vt:lpstr>
    </vt:vector>
  </TitlesOfParts>
  <Company>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PROMOSI KESEHATAN</dc:title>
  <dc:creator>user</dc:creator>
  <cp:lastModifiedBy>Admin</cp:lastModifiedBy>
  <cp:revision>26</cp:revision>
  <dcterms:created xsi:type="dcterms:W3CDTF">2008-10-28T00:29:27Z</dcterms:created>
  <dcterms:modified xsi:type="dcterms:W3CDTF">2016-12-15T06:02:02Z</dcterms:modified>
</cp:coreProperties>
</file>