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30"/>
  </p:notesMasterIdLst>
  <p:sldIdLst>
    <p:sldId id="257" r:id="rId3"/>
    <p:sldId id="265" r:id="rId4"/>
    <p:sldId id="258" r:id="rId5"/>
    <p:sldId id="264" r:id="rId6"/>
    <p:sldId id="263" r:id="rId7"/>
    <p:sldId id="259" r:id="rId8"/>
    <p:sldId id="260" r:id="rId9"/>
    <p:sldId id="261" r:id="rId10"/>
    <p:sldId id="266" r:id="rId11"/>
    <p:sldId id="267" r:id="rId12"/>
    <p:sldId id="268" r:id="rId13"/>
    <p:sldId id="269" r:id="rId14"/>
    <p:sldId id="271" r:id="rId15"/>
    <p:sldId id="272" r:id="rId16"/>
    <p:sldId id="285" r:id="rId17"/>
    <p:sldId id="289" r:id="rId18"/>
    <p:sldId id="287" r:id="rId19"/>
    <p:sldId id="273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93F30-FD3D-4AFA-B2DA-89AEE38F144A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6C003-831D-4070-946F-737CFCBD1FD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899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7008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9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53860-970D-454F-9F8A-89C65EFD0A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717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3101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0970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519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0608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76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53860-970D-454F-9F8A-89C65EFD0A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6317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928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463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242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E53860-970D-454F-9F8A-89C65EFD0AB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8007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361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317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82FA97-F5B0-460A-91C8-450B4369F818}" type="slidenum">
              <a:rPr kumimoji="0" lang="id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id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863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A4F1-88F9-4CEF-A240-E2B3722BA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5D1EA5-BC2D-4877-8AD0-F3ABA5D92F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00B76-B822-4FA7-BADD-B01752E1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9C2EF-A372-40DB-A19E-38DE9725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EE988-1D4B-4CEB-9414-BAA02B5D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057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03112-24ED-4705-A14D-62BFB4471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F97DD-0332-4710-A4C8-60609AE6C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023E0-E9A9-490D-ACC2-D054A5443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4878B-6173-4C3A-904A-C34BB838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F5DD0-2883-4768-978F-51DEE36E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6708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110CA1-5534-496A-BACC-B3153D7C8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1DEAE-72C0-40B8-BF63-E8DE01995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20CCD-C506-4949-9107-8B4797C7C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1E828-9E7E-4ACF-ABC1-FC1B5FB0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88776-32D2-4D59-AA39-68FA329C0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836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 Maryati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Kalkulus Terapan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FF66F-A724-4311-96F1-5F2B3084B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3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4B618-5D40-439C-ADEC-774634F54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DD42F8-F504-4646-85E9-5E4F9F0D1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26A52-0969-4F7A-9F85-70F1712A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88EBF-941B-4F88-B8D3-77D34F9CC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7A1B5-CC12-44A9-AC5F-E4DF9A4D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B32F-639F-4353-B194-515F58951C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80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0F549-66C2-4B03-92DE-9A9581F95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5B51B-FB6B-4BAA-96E9-6B80CCC0F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7BC62-4141-4522-8998-11446584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936F5-FDE3-404C-AD90-4D019747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CBB57-5254-4DAF-BBC5-9BFD27186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C3E8-B2F5-4C76-A2A4-8FA8C4C9A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7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58934-D040-43EA-A4A0-EB9D2932B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DDC61-7080-4C2D-BF0D-104AB1F88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349D2-3B2B-40A1-932A-8AE20A94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B3F95-4364-47FB-A1CA-A2E96FDCF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96B8A-33A4-4FDE-AD80-CB43F6CD4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1293-1922-490A-A548-BE0FF1D85F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57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87E8A-D963-4189-8316-EE67EC7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27736-E9BF-44CB-85FD-93FCA437B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1F828-2A5B-4DA4-920E-71256D3D9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8E4D2-5B27-44BF-9EE5-6E457375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1A09B-3089-4C2A-84F2-2D10175A0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2928E-EA5A-4DEA-85BE-D1AA7B95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6E22-7A91-41BF-88E1-0CC0E5427F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07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06E0B-4DED-4F5D-9C74-89FBB63FD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58BB4-3179-4028-A70C-51F862D62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EF195-A101-4DD7-9112-CC946555D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97A89D-EB4A-4E74-9B8E-91851E367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5AE3C3-B591-4DDC-8907-C0A99B3C72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C9C7B6-EB4E-482C-AC17-B8BFAA7E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AFB87F-0BBF-4A6A-BA83-28A126E8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C86368-D687-4CC2-A1ED-326593F5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56F6D-E67E-4CC3-B074-5F21D64D4F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89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2581C-B56D-41D3-B142-035A71BE1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0BF0A4-7A66-4BC7-A05A-C931EE633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A4FE4-FC45-47B6-9E3C-F7C8FD5C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081E9-D55E-461B-86B3-C9E539F41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2885-4A8F-4637-B61F-E35D1A1FC4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54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6E5CA6-BCAE-465C-8EFC-6C9DBB41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3E609-B100-4400-8139-C1533086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30278-A8FD-4E47-A72A-2652302B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DA0-0302-4A6A-94C9-75BFAE984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D0640-B4A4-48A7-8462-42BE11F21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C01A0-260B-4372-8C31-2A5822E75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0A6E5-A148-47A1-B9B3-0F1B6024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2AC8F-B61C-4BD2-9807-31ED1DCD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BF30B-47AA-431E-8F91-BF0EF948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113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E9228-AC87-4769-B2A5-136CD7751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03A05-17CD-4CC3-A25F-1DE09D7B5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0617E0-D49B-494F-B133-DB0C7FE77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611D8-14F1-4D1A-A4B5-682D871E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50BD4-F2A4-4777-AF3A-A150802F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46FF87-71D2-4C6C-A626-8AABE41A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36488-F6F2-4AD5-AE2C-C8E95C2891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03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CA258-7334-4214-A75B-9DF21606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D06C81-C8CB-4AA7-9C98-E5C3B94AA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46BD0-D533-46AA-B524-D45E38BBB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00C9C-8D74-4579-ACA7-469E56E33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996D77-17EF-4AE1-BED5-1E870EA93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32828-2F60-4844-9EEF-32260316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83A83-621A-46D8-838A-3D4BA7A98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84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EF088-1015-4484-83B8-E03B3AA97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59713F-9DD1-4989-BAA2-BC7F9E6A0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598F5-C003-495D-8E5B-BE878310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15368-689D-45B0-907C-56B854E9E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4B44F-49F4-4705-B29A-BA303A7D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F4FEA-73B5-42A9-B0EF-E9C2407066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418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AF1F7C-10B5-4B1E-B716-074B829F4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3FE1E-8F5E-456D-BE8A-F50A3D2D1E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97537-0F54-40AF-B82B-F26CE98E4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75493-62EB-4AA7-83E4-1C9D5D74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118D7-2863-4082-B58B-BE1561638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D5728-DB1B-4413-9461-24DEE5086B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8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824D7-C896-4595-93A7-A8955C924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285B3-22D0-4FF1-B8E4-122B752F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AD1BD-DC4C-43C3-B613-2C5082830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55ACD-3526-4468-89F3-5BA69D01E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1CA50-7593-4814-9AB7-E6FCEC2A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4797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6D1FB-E211-4EB5-978B-3AD52900F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90581-A6B4-4ECA-AE16-78B975ACB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5836E-168D-4E0A-BD2D-601699CAC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597FF-0AA8-4607-82E1-06987F8B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9CD65-4839-4D5B-A4CC-85058DC7F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3EFC1-1A2D-42BE-9498-411F588FF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973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80F-7191-4107-8243-F37B4EAFC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75CC6-20A1-431F-8408-D1456EB71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09D45-638F-498B-B61F-5C8972A8D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4CE8FB-CC58-444C-BFB7-13CE8434E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022CF9-DBE4-404A-9192-E206D4BBE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AD17-814B-497E-B2D9-086DF1C3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0529DE-9E5F-4031-AC3A-806A6041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160B75-ED9F-4870-8E9B-7C418D359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4627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F8D6-BE50-447E-B5E1-4E7C05BE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8334C9-37C8-4CF4-AB77-930E858C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75CF9-EC92-488B-9214-96C79A7BD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8613A-562F-4180-B68D-23272519C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718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894882-A606-45AC-9F11-A5E506F8D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69EDD-8354-42C7-A64D-9FE1C6B0D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6F5AD-4AF5-4D05-9115-08D7FFE3A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5574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2D86D-77C5-420A-BCB3-082DDB210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CF89-07D4-44E1-9131-DCF5569B4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602FD-60D1-40A3-AA05-511C8F325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AAE3A-7B6D-46A1-9504-DF823E44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790E1-C130-425C-8CE1-93B9B09E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50FC77-8FF0-403D-91B8-BCA72B48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00227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AD4EC-A2EE-48A4-A95E-8A5EC7DD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5F5EE-525D-42BC-A7BC-3EC5FB646F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A088A-4BF7-40D2-B581-0741165CE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832E5D-B337-40D0-8EA2-A4576342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5981E-E417-4BBC-9E31-657F52119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90249-88BE-4A3B-9969-58FAE1B0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1502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60BFB-7DE5-4C43-BB6D-B53965725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50F43-42FF-40C4-9B87-42ECD58AE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2D0B-A59B-4089-B920-8D34AB395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1AED1-2F70-4313-83EA-C2AC5F7C7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6D460-D0CE-4A20-A971-69EB610596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515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0FF73C-46D2-4600-9FF7-51797104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AF24F-EA2E-452B-A202-1A467090D0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B61E8-7576-4393-8FD5-5B57E92647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103E6-1AAF-425E-B24C-6BF23EAC1A82}" type="datetimeFigureOut">
              <a:rPr lang="en-ID" smtClean="0"/>
              <a:t>29/11/2021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45A8E-2280-4C2C-B538-12F88E379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38FC5-3DD6-4408-97C7-FDE50722E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253C1-E41A-4B54-B2A5-7CFCF6CE5A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347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D2FD0-B909-45A8-B650-6F1214582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9979" y="2248120"/>
            <a:ext cx="4521421" cy="743903"/>
          </a:xfrm>
        </p:spPr>
        <p:txBody>
          <a:bodyPr>
            <a:noAutofit/>
          </a:bodyPr>
          <a:lstStyle/>
          <a:p>
            <a:pPr algn="l"/>
            <a:r>
              <a:rPr lang="en-US" sz="4400" dirty="0" err="1">
                <a:solidFill>
                  <a:schemeClr val="accent5">
                    <a:lumMod val="50000"/>
                  </a:schemeClr>
                </a:solidFill>
              </a:rPr>
              <a:t>Pertemuan</a:t>
            </a:r>
            <a:r>
              <a:rPr lang="en-US" sz="4400" dirty="0">
                <a:solidFill>
                  <a:schemeClr val="accent5">
                    <a:lumMod val="50000"/>
                  </a:schemeClr>
                </a:solidFill>
              </a:rPr>
              <a:t> 10</a:t>
            </a:r>
            <a:endParaRPr lang="en-ID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52F28-C3D1-4BC8-BA1E-12D6819032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9979" y="2992023"/>
            <a:ext cx="4973955" cy="536217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C00000"/>
                </a:solidFill>
              </a:rPr>
              <a:t>Pasar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Oligopoli</a:t>
            </a:r>
            <a:endParaRPr lang="en-ID" sz="3200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790C50-68AF-4F2E-A30F-8C67183449E4}"/>
              </a:ext>
            </a:extLst>
          </p:cNvPr>
          <p:cNvSpPr txBox="1"/>
          <p:nvPr/>
        </p:nvSpPr>
        <p:spPr>
          <a:xfrm>
            <a:off x="6751831" y="127446"/>
            <a:ext cx="2905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Matematika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Ekonomi</a:t>
            </a:r>
            <a:endParaRPr kumimoji="0" lang="en-ID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47944D-2A2D-46C7-BA9C-D8AF9CA61002}"/>
              </a:ext>
            </a:extLst>
          </p:cNvPr>
          <p:cNvSpPr txBox="1"/>
          <p:nvPr/>
        </p:nvSpPr>
        <p:spPr>
          <a:xfrm>
            <a:off x="10252710" y="6320790"/>
            <a:ext cx="1703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Rudi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Kurniawan</a:t>
            </a: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643324-CD91-4DE0-BFF6-294A575F23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7174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35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19908" y="441961"/>
            <a:ext cx="6400800" cy="762000"/>
          </a:xfrm>
        </p:spPr>
        <p:txBody>
          <a:bodyPr/>
          <a:lstStyle/>
          <a:p>
            <a:pPr eaLnBrk="1" hangingPunct="1"/>
            <a:r>
              <a:rPr lang="en-US" b="1" dirty="0" err="1">
                <a:solidFill>
                  <a:srgbClr val="C00000"/>
                </a:solidFill>
              </a:rPr>
              <a:t>Pengukuran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Oligopoli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308295" y="1447800"/>
            <a:ext cx="9481625" cy="5181600"/>
          </a:xfrm>
        </p:spPr>
        <p:txBody>
          <a:bodyPr/>
          <a:lstStyle/>
          <a:p>
            <a:pPr marL="514350" indent="-514350" algn="just" eaLnBrk="1" hangingPunct="1">
              <a:buFont typeface="+mj-lt"/>
              <a:buAutoNum type="arabicPeriod"/>
            </a:pPr>
            <a:r>
              <a:rPr lang="en-US" sz="2500" b="1" dirty="0" err="1">
                <a:solidFill>
                  <a:srgbClr val="002060"/>
                </a:solidFill>
              </a:rPr>
              <a:t>Rasio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Konsentrasi</a:t>
            </a:r>
            <a:endParaRPr lang="en-US" sz="2500" b="1" dirty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en-US" sz="2500" dirty="0" err="1">
                <a:solidFill>
                  <a:srgbClr val="002060"/>
                </a:solidFill>
              </a:rPr>
              <a:t>Rasio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ini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mengukur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persentase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penjualan</a:t>
            </a:r>
            <a:r>
              <a:rPr lang="en-US" sz="2500" dirty="0">
                <a:solidFill>
                  <a:srgbClr val="002060"/>
                </a:solidFill>
              </a:rPr>
              <a:t> total yang </a:t>
            </a:r>
            <a:r>
              <a:rPr lang="en-US" sz="2500" dirty="0" err="1">
                <a:solidFill>
                  <a:srgbClr val="002060"/>
                </a:solidFill>
              </a:rPr>
              <a:t>dilakukan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oleh</a:t>
            </a:r>
            <a:r>
              <a:rPr lang="en-US" sz="2500" dirty="0">
                <a:solidFill>
                  <a:srgbClr val="002060"/>
                </a:solidFill>
              </a:rPr>
              <a:t> 4, 8, 12 </a:t>
            </a:r>
            <a:r>
              <a:rPr lang="en-US" sz="2500" dirty="0" err="1">
                <a:solidFill>
                  <a:srgbClr val="002060"/>
                </a:solidFill>
              </a:rPr>
              <a:t>perusahaan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terbesar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terhadap</a:t>
            </a:r>
            <a:r>
              <a:rPr lang="en-US" sz="2500" dirty="0">
                <a:solidFill>
                  <a:srgbClr val="002060"/>
                </a:solidFill>
              </a:rPr>
              <a:t> total </a:t>
            </a:r>
            <a:r>
              <a:rPr lang="en-US" sz="2500" dirty="0" err="1">
                <a:solidFill>
                  <a:srgbClr val="002060"/>
                </a:solidFill>
              </a:rPr>
              <a:t>penjualan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dalam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industri</a:t>
            </a:r>
            <a:r>
              <a:rPr lang="en-US" sz="2500" dirty="0">
                <a:solidFill>
                  <a:srgbClr val="002060"/>
                </a:solidFill>
              </a:rPr>
              <a:t>. </a:t>
            </a:r>
            <a:r>
              <a:rPr lang="en-US" sz="2500" dirty="0" err="1">
                <a:solidFill>
                  <a:srgbClr val="002060"/>
                </a:solidFill>
              </a:rPr>
              <a:t>Rasio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diatas</a:t>
            </a:r>
            <a:r>
              <a:rPr lang="en-US" sz="2500" dirty="0">
                <a:solidFill>
                  <a:srgbClr val="002060"/>
                </a:solidFill>
              </a:rPr>
              <a:t> 50-60 </a:t>
            </a:r>
            <a:r>
              <a:rPr lang="en-US" sz="2500" dirty="0" err="1">
                <a:solidFill>
                  <a:srgbClr val="002060"/>
                </a:solidFill>
              </a:rPr>
              <a:t>adalah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oligopoli</a:t>
            </a:r>
            <a:endParaRPr lang="en-US" sz="2500" dirty="0">
              <a:solidFill>
                <a:srgbClr val="002060"/>
              </a:solidFill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en-US" sz="2500" b="1" dirty="0" err="1">
                <a:solidFill>
                  <a:srgbClr val="002060"/>
                </a:solidFill>
              </a:rPr>
              <a:t>Indeks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Herfin</a:t>
            </a:r>
            <a:r>
              <a:rPr lang="en-US" sz="2500" b="1" dirty="0">
                <a:solidFill>
                  <a:srgbClr val="002060"/>
                </a:solidFill>
              </a:rPr>
              <a:t> dahl</a:t>
            </a:r>
          </a:p>
          <a:p>
            <a:pPr marL="736600" lvl="1" indent="-336550" algn="just" eaLnBrk="1" hangingPunct="1"/>
            <a:r>
              <a:rPr lang="en-US" sz="2500" dirty="0" err="1">
                <a:solidFill>
                  <a:srgbClr val="002060"/>
                </a:solidFill>
              </a:rPr>
              <a:t>Indeks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ini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dihitung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dengan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menjumlahkan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nilai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kuadrat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pangsa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pasar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semua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perusaan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dalam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pasar</a:t>
            </a:r>
            <a:endParaRPr lang="en-US" sz="2500" dirty="0">
              <a:solidFill>
                <a:srgbClr val="002060"/>
              </a:solidFill>
            </a:endParaRPr>
          </a:p>
          <a:p>
            <a:pPr marL="514350" indent="-514350" algn="just" eaLnBrk="1" hangingPunct="1">
              <a:buFont typeface="+mj-lt"/>
              <a:buAutoNum type="arabicPeriod"/>
            </a:pPr>
            <a:r>
              <a:rPr lang="en-US" sz="2500" b="1" dirty="0" err="1">
                <a:solidFill>
                  <a:srgbClr val="002060"/>
                </a:solidFill>
              </a:rPr>
              <a:t>Teori</a:t>
            </a:r>
            <a:r>
              <a:rPr lang="en-US" sz="2500" b="1" dirty="0">
                <a:solidFill>
                  <a:srgbClr val="002060"/>
                </a:solidFill>
              </a:rPr>
              <a:t> </a:t>
            </a:r>
            <a:r>
              <a:rPr lang="en-US" sz="2500" b="1" dirty="0" err="1">
                <a:solidFill>
                  <a:srgbClr val="002060"/>
                </a:solidFill>
              </a:rPr>
              <a:t>Pasar</a:t>
            </a:r>
            <a:r>
              <a:rPr lang="en-US" sz="2500" b="1" dirty="0">
                <a:solidFill>
                  <a:srgbClr val="002060"/>
                </a:solidFill>
              </a:rPr>
              <a:t> Yang </a:t>
            </a:r>
            <a:r>
              <a:rPr lang="en-US" sz="2500" b="1" dirty="0" err="1">
                <a:solidFill>
                  <a:srgbClr val="002060"/>
                </a:solidFill>
              </a:rPr>
              <a:t>diperebutkan</a:t>
            </a:r>
            <a:r>
              <a:rPr lang="en-US" sz="2500" b="1" dirty="0">
                <a:solidFill>
                  <a:srgbClr val="002060"/>
                </a:solidFill>
              </a:rPr>
              <a:t> (Contestable market)</a:t>
            </a:r>
          </a:p>
          <a:p>
            <a:pPr marL="736600" lvl="1" indent="-336550" algn="just" eaLnBrk="1" hangingPunct="1"/>
            <a:r>
              <a:rPr lang="en-US" sz="2500" dirty="0" err="1">
                <a:solidFill>
                  <a:srgbClr val="002060"/>
                </a:solidFill>
              </a:rPr>
              <a:t>Jika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Keluar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masuk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dalam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industri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relatif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mudah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maka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perusahaan</a:t>
            </a:r>
            <a:r>
              <a:rPr lang="en-US" sz="2500" dirty="0">
                <a:solidFill>
                  <a:srgbClr val="002060"/>
                </a:solidFill>
              </a:rPr>
              <a:t> &amp; </a:t>
            </a:r>
            <a:r>
              <a:rPr lang="en-US" sz="2500" dirty="0" err="1">
                <a:solidFill>
                  <a:srgbClr val="002060"/>
                </a:solidFill>
              </a:rPr>
              <a:t>industri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akan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bertindak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seperti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Persaingan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sempurna</a:t>
            </a:r>
            <a:endParaRPr lang="en-US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1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65" y="212699"/>
            <a:ext cx="3846342" cy="64774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Model </a:t>
            </a:r>
            <a:r>
              <a:rPr lang="en-US" b="1" dirty="0" err="1">
                <a:solidFill>
                  <a:srgbClr val="C00000"/>
                </a:solidFill>
              </a:rPr>
              <a:t>Cournot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867" y="1042182"/>
            <a:ext cx="10030265" cy="50260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Diperkenalkan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oleh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Ekonom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Prancis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Augustin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Cournot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Model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Cournot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menganggap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keterkaitan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diantara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bergantung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sangat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erat</a:t>
            </a:r>
            <a:endParaRPr lang="en-US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Karakteristik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di Model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Cournot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</a:p>
          <a:p>
            <a:pPr marL="736600" lvl="1" indent="-279400" algn="just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Terdapat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lebih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dari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satu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dihasilkan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bersifat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homogen</a:t>
            </a: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736600" lvl="1" indent="-2794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Perusahaan-Perusahaan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dalam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tidak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saling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bekerjasama</a:t>
            </a: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736600" lvl="1" indent="-2794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Perusahaan-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dalam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memiliki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market power</a:t>
            </a:r>
          </a:p>
          <a:p>
            <a:pPr marL="736600" lvl="1" indent="-2794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Jumlah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dalam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merupakan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angka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tetap</a:t>
            </a: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736600" lvl="1" indent="-279400" algn="just">
              <a:buFont typeface="+mj-lt"/>
              <a:buAutoNum type="arabicPeriod"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Terdapat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strategic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behavious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dilakukan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oleh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lvl="1" indent="0" algn="just">
              <a:buNone/>
            </a:pP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729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63265" cy="802493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Karakteristik</a:t>
            </a:r>
            <a:r>
              <a:rPr lang="en-US" b="1" dirty="0">
                <a:solidFill>
                  <a:srgbClr val="C00000"/>
                </a:solidFill>
              </a:rPr>
              <a:t> Model </a:t>
            </a:r>
            <a:r>
              <a:rPr lang="en-US" b="1" dirty="0" err="1">
                <a:solidFill>
                  <a:srgbClr val="C00000"/>
                </a:solidFill>
              </a:rPr>
              <a:t>Cournot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211" y="1445114"/>
            <a:ext cx="9748911" cy="4575858"/>
          </a:xfrm>
        </p:spPr>
        <p:txBody>
          <a:bodyPr>
            <a:normAutofit/>
          </a:bodyPr>
          <a:lstStyle/>
          <a:p>
            <a:pPr algn="just"/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Asumsi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dasar</a:t>
            </a:r>
            <a:r>
              <a:rPr lang="en-US" b="1" dirty="0">
                <a:solidFill>
                  <a:srgbClr val="002060"/>
                </a:solidFill>
                <a:latin typeface="Comic Sans MS" panose="030F0702030302020204" pitchFamily="66" charset="0"/>
              </a:rPr>
              <a:t> Model </a:t>
            </a:r>
            <a:r>
              <a:rPr lang="en-US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Cournot</a:t>
            </a:r>
            <a:endParaRPr lang="en-US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914400" lvl="2" indent="0" algn="just">
              <a:buNone/>
            </a:pP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“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Setiap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pasti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berusaha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memaksimumkan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profitnya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dengan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harapan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bahwa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output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decisionnya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tidak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mempengaruhi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keputusan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pesaingnya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Perusahaan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menganggap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bahwa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output yang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dihasilkan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pesaingnya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tetap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”.</a:t>
            </a:r>
          </a:p>
          <a:p>
            <a:pPr algn="just"/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Sehingga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semua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perusaan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mengambil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keputusan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dengan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mempertimbangkan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output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pesaingnya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tanpa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menyadari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bahwa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gerakan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mereka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masing-masing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menjadi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dasar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pengambilan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keputusan</a:t>
            </a:r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pesaingnya</a:t>
            </a: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16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Kurva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Permintaan</a:t>
            </a:r>
            <a:r>
              <a:rPr lang="en-US" b="1" dirty="0">
                <a:solidFill>
                  <a:srgbClr val="C00000"/>
                </a:solidFill>
              </a:rPr>
              <a:t> Yang </a:t>
            </a:r>
            <a:r>
              <a:rPr lang="en-US" b="1" dirty="0" err="1">
                <a:solidFill>
                  <a:srgbClr val="C00000"/>
                </a:solidFill>
              </a:rPr>
              <a:t>Terpatah</a:t>
            </a:r>
            <a:r>
              <a:rPr lang="en-US" b="1" dirty="0">
                <a:solidFill>
                  <a:srgbClr val="C00000"/>
                </a:solidFill>
              </a:rPr>
              <a:t> (</a:t>
            </a:r>
            <a:r>
              <a:rPr lang="en-US" b="1" dirty="0" err="1">
                <a:solidFill>
                  <a:srgbClr val="C00000"/>
                </a:solidFill>
              </a:rPr>
              <a:t>Sseezy</a:t>
            </a:r>
            <a:r>
              <a:rPr lang="en-US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634" y="1690688"/>
            <a:ext cx="9762979" cy="4351338"/>
          </a:xfrm>
        </p:spPr>
        <p:txBody>
          <a:bodyPr/>
          <a:lstStyle/>
          <a:p>
            <a:pPr algn="just"/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Diperkenalkan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oleh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paul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Sweezy</a:t>
            </a: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fi-FI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Jika perusahaan oligopoli menaikkan harga, perusahaan lain tidak akan mengikuti, sehingga permintaan akan elastis</a:t>
            </a:r>
          </a:p>
          <a:p>
            <a:pPr algn="just"/>
            <a:r>
              <a:rPr lang="fi-FI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Jika perusahaan oligopoli menurunkan harga, perusahaan lain akan mengikuti, sehingga permintaan akan inelastis</a:t>
            </a:r>
          </a:p>
          <a:p>
            <a:pPr algn="just"/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Implikasinya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bahwa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kurva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permintaan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terpatah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 MR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diskontinuitas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oligopoli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tidak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mengubah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harga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ketika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biaya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marjinal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berubah</a:t>
            </a: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61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5754" y="192086"/>
            <a:ext cx="8574258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>
                <a:solidFill>
                  <a:srgbClr val="C00000"/>
                </a:solidFill>
              </a:rPr>
              <a:t>Kurva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Permintaan</a:t>
            </a:r>
            <a:r>
              <a:rPr lang="en-US" b="1" dirty="0">
                <a:solidFill>
                  <a:srgbClr val="C00000"/>
                </a:solidFill>
              </a:rPr>
              <a:t> Yang </a:t>
            </a:r>
            <a:r>
              <a:rPr lang="en-US" b="1" dirty="0" err="1">
                <a:solidFill>
                  <a:srgbClr val="C00000"/>
                </a:solidFill>
              </a:rPr>
              <a:t>Terpatah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693C33-1AD6-4AC9-8484-A66D848D0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958" y="1456910"/>
            <a:ext cx="7816920" cy="478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23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C880B3-2E02-42EB-9EB3-C04E99AC98A0}"/>
              </a:ext>
            </a:extLst>
          </p:cNvPr>
          <p:cNvSpPr/>
          <p:nvPr/>
        </p:nvSpPr>
        <p:spPr>
          <a:xfrm>
            <a:off x="1825486" y="1367353"/>
            <a:ext cx="854102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28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Contoh</a:t>
            </a:r>
            <a:r>
              <a:rPr lang="en-ID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ID" sz="2800" dirty="0" err="1">
                <a:solidFill>
                  <a:srgbClr val="C00000"/>
                </a:solidFill>
                <a:latin typeface="Comic Sans MS" panose="030F0702030302020204" pitchFamily="66" charset="0"/>
              </a:rPr>
              <a:t>soal</a:t>
            </a:r>
            <a:r>
              <a:rPr lang="en-ID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 (KASUS)</a:t>
            </a:r>
          </a:p>
          <a:p>
            <a:pPr algn="just"/>
            <a:endParaRPr lang="en-ID" sz="2400" dirty="0">
              <a:solidFill>
                <a:srgbClr val="333333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Sebuah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perusahaan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oligopolis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menghadapi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dua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permintaan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Q1   =  200 – 10P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adalah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permintaan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jika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pesaing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tidak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bereaksi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terhadap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keputusan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perusahaan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Q2   =  100 – 4P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adalah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permintaan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jika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pesaing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bereaksi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terhadap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keputusan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perusahaan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Gambarkan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kurva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permintaan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Pada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harga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jual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berapa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pesaing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akan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bereaksi</a:t>
            </a:r>
            <a:r>
              <a:rPr lang="en-ID" sz="2400" dirty="0">
                <a:solidFill>
                  <a:srgbClr val="333333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7199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3CD2B1F5-77F3-442E-938E-F9A4C2EAE8C0}"/>
              </a:ext>
            </a:extLst>
          </p:cNvPr>
          <p:cNvGrpSpPr/>
          <p:nvPr/>
        </p:nvGrpSpPr>
        <p:grpSpPr>
          <a:xfrm>
            <a:off x="751908" y="1140231"/>
            <a:ext cx="6480314" cy="5118593"/>
            <a:chOff x="1785214" y="1254608"/>
            <a:chExt cx="8312942" cy="4361885"/>
          </a:xfrm>
          <a:solidFill>
            <a:schemeClr val="bg1"/>
          </a:solidFill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F1B1EC4-88BC-4EF0-BDEC-F61CABD80F7E}"/>
                </a:ext>
              </a:extLst>
            </p:cNvPr>
            <p:cNvGrpSpPr/>
            <p:nvPr/>
          </p:nvGrpSpPr>
          <p:grpSpPr>
            <a:xfrm>
              <a:off x="1922807" y="1254608"/>
              <a:ext cx="8175349" cy="4361885"/>
              <a:chOff x="0" y="0"/>
              <a:chExt cx="5086350" cy="3629025"/>
            </a:xfrm>
            <a:grpFill/>
          </p:grpSpPr>
          <p:cxnSp>
            <p:nvCxnSpPr>
              <p:cNvPr id="6" name="Straight Arrow Connector 5">
                <a:extLst>
                  <a:ext uri="{FF2B5EF4-FFF2-40B4-BE49-F238E27FC236}">
                    <a16:creationId xmlns:a16="http://schemas.microsoft.com/office/drawing/2014/main" id="{19A06D40-A7C7-4EB3-8559-5BA79DB9219A}"/>
                  </a:ext>
                </a:extLst>
              </p:cNvPr>
              <p:cNvCxnSpPr/>
              <p:nvPr/>
            </p:nvCxnSpPr>
            <p:spPr>
              <a:xfrm flipV="1">
                <a:off x="457200" y="0"/>
                <a:ext cx="19050" cy="3133725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EF0783D5-1D33-456D-B390-419E45BF9E26}"/>
                  </a:ext>
                </a:extLst>
              </p:cNvPr>
              <p:cNvCxnSpPr/>
              <p:nvPr/>
            </p:nvCxnSpPr>
            <p:spPr>
              <a:xfrm>
                <a:off x="476250" y="3152775"/>
                <a:ext cx="4610100" cy="9525"/>
              </a:xfrm>
              <a:prstGeom prst="straightConnector1">
                <a:avLst/>
              </a:prstGeom>
              <a:grpFill/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21994CA1-91A8-4DE9-88BB-B7DF6CBFB278}"/>
                  </a:ext>
                </a:extLst>
              </p:cNvPr>
              <p:cNvCxnSpPr/>
              <p:nvPr/>
            </p:nvCxnSpPr>
            <p:spPr>
              <a:xfrm>
                <a:off x="466725" y="895350"/>
                <a:ext cx="2286000" cy="226695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31458FFE-9DB7-4B3E-AFE9-FCA2CD65ED23}"/>
                  </a:ext>
                </a:extLst>
              </p:cNvPr>
              <p:cNvCxnSpPr/>
              <p:nvPr/>
            </p:nvCxnSpPr>
            <p:spPr>
              <a:xfrm>
                <a:off x="466725" y="1609725"/>
                <a:ext cx="3667125" cy="1552575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9D3AA35-14D2-4E09-A0B5-91F9A11BB20C}"/>
                  </a:ext>
                </a:extLst>
              </p:cNvPr>
              <p:cNvCxnSpPr/>
              <p:nvPr/>
            </p:nvCxnSpPr>
            <p:spPr>
              <a:xfrm flipH="1" flipV="1">
                <a:off x="476250" y="2114550"/>
                <a:ext cx="1257300" cy="28575"/>
              </a:xfrm>
              <a:prstGeom prst="lin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BE52C2D-A5FD-4865-AB9D-D5552AD00D0A}"/>
                  </a:ext>
                </a:extLst>
              </p:cNvPr>
              <p:cNvCxnSpPr/>
              <p:nvPr/>
            </p:nvCxnSpPr>
            <p:spPr>
              <a:xfrm>
                <a:off x="1743075" y="2152650"/>
                <a:ext cx="0" cy="1009650"/>
              </a:xfrm>
              <a:prstGeom prst="line">
                <a:avLst/>
              </a:prstGeom>
              <a:grpFill/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12" name="Text Box 10">
                <a:extLst>
                  <a:ext uri="{FF2B5EF4-FFF2-40B4-BE49-F238E27FC236}">
                    <a16:creationId xmlns:a16="http://schemas.microsoft.com/office/drawing/2014/main" id="{04014469-816E-47E1-8800-A4E7E66D5B53}"/>
                  </a:ext>
                </a:extLst>
              </p:cNvPr>
              <p:cNvSpPr txBox="1"/>
              <p:nvPr/>
            </p:nvSpPr>
            <p:spPr>
              <a:xfrm>
                <a:off x="0" y="847725"/>
                <a:ext cx="419100" cy="257175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</a:t>
                </a:r>
              </a:p>
            </p:txBody>
          </p:sp>
          <p:sp>
            <p:nvSpPr>
              <p:cNvPr id="13" name="Text Box 11">
                <a:extLst>
                  <a:ext uri="{FF2B5EF4-FFF2-40B4-BE49-F238E27FC236}">
                    <a16:creationId xmlns:a16="http://schemas.microsoft.com/office/drawing/2014/main" id="{654280B2-371C-40A9-8BDE-9A57A1E8E614}"/>
                  </a:ext>
                </a:extLst>
              </p:cNvPr>
              <p:cNvSpPr txBox="1"/>
              <p:nvPr/>
            </p:nvSpPr>
            <p:spPr>
              <a:xfrm>
                <a:off x="38100" y="1552575"/>
                <a:ext cx="390525" cy="295275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</a:t>
                </a:r>
              </a:p>
            </p:txBody>
          </p:sp>
          <p:sp>
            <p:nvSpPr>
              <p:cNvPr id="14" name="Text Box 12">
                <a:extLst>
                  <a:ext uri="{FF2B5EF4-FFF2-40B4-BE49-F238E27FC236}">
                    <a16:creationId xmlns:a16="http://schemas.microsoft.com/office/drawing/2014/main" id="{FA9E41E4-BE35-4446-A7C3-952CF65DD723}"/>
                  </a:ext>
                </a:extLst>
              </p:cNvPr>
              <p:cNvSpPr txBox="1"/>
              <p:nvPr/>
            </p:nvSpPr>
            <p:spPr>
              <a:xfrm>
                <a:off x="2609850" y="3305175"/>
                <a:ext cx="419100" cy="32385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</a:t>
                </a:r>
              </a:p>
            </p:txBody>
          </p:sp>
          <p:sp>
            <p:nvSpPr>
              <p:cNvPr id="15" name="Text Box 13">
                <a:extLst>
                  <a:ext uri="{FF2B5EF4-FFF2-40B4-BE49-F238E27FC236}">
                    <a16:creationId xmlns:a16="http://schemas.microsoft.com/office/drawing/2014/main" id="{DAADD3E0-4F96-4422-A59C-B4968B3F9622}"/>
                  </a:ext>
                </a:extLst>
              </p:cNvPr>
              <p:cNvSpPr txBox="1"/>
              <p:nvPr/>
            </p:nvSpPr>
            <p:spPr>
              <a:xfrm>
                <a:off x="4048125" y="3273457"/>
                <a:ext cx="457200" cy="34290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200</a:t>
                </a:r>
              </a:p>
            </p:txBody>
          </p:sp>
          <p:sp>
            <p:nvSpPr>
              <p:cNvPr id="16" name="Text Box 15">
                <a:extLst>
                  <a:ext uri="{FF2B5EF4-FFF2-40B4-BE49-F238E27FC236}">
                    <a16:creationId xmlns:a16="http://schemas.microsoft.com/office/drawing/2014/main" id="{13BD1369-3B60-4DB9-8EC6-C9664FE0A946}"/>
                  </a:ext>
                </a:extLst>
              </p:cNvPr>
              <p:cNvSpPr txBox="1"/>
              <p:nvPr/>
            </p:nvSpPr>
            <p:spPr>
              <a:xfrm>
                <a:off x="3143250" y="276225"/>
                <a:ext cx="1400175" cy="193357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b="1" kern="1200" dirty="0">
                    <a:solidFill>
                      <a:srgbClr val="333333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Q1   =  200 – 10P</a:t>
                </a:r>
                <a:endParaRPr lang="en-ID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kern="1200" dirty="0">
                    <a:solidFill>
                      <a:srgbClr val="333333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 = 0 &gt;&gt; P = 20</a:t>
                </a:r>
                <a:endParaRPr lang="en-ID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kern="1200" dirty="0">
                    <a:solidFill>
                      <a:srgbClr val="333333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 = 0 &gt;&gt; Q = 200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ID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b="1" kern="1200" dirty="0">
                    <a:solidFill>
                      <a:srgbClr val="333333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Q2   =  100 – 4P</a:t>
                </a:r>
                <a:endParaRPr lang="en-ID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kern="1200" dirty="0">
                    <a:solidFill>
                      <a:srgbClr val="333333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 = 0 &gt;&gt; P = 25</a:t>
                </a:r>
                <a:endParaRPr lang="en-ID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kern="1200" dirty="0">
                    <a:solidFill>
                      <a:srgbClr val="333333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 = 0 &gt;&gt; Q = 100</a:t>
                </a:r>
                <a:endParaRPr lang="en-ID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16">
                <a:extLst>
                  <a:ext uri="{FF2B5EF4-FFF2-40B4-BE49-F238E27FC236}">
                    <a16:creationId xmlns:a16="http://schemas.microsoft.com/office/drawing/2014/main" id="{3F1DB40C-EF9A-475A-BC93-0C5349060098}"/>
                  </a:ext>
                </a:extLst>
              </p:cNvPr>
              <p:cNvSpPr txBox="1"/>
              <p:nvPr/>
            </p:nvSpPr>
            <p:spPr>
              <a:xfrm>
                <a:off x="514350" y="1357313"/>
                <a:ext cx="219075" cy="219075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8" name="Text Box 17">
                <a:extLst>
                  <a:ext uri="{FF2B5EF4-FFF2-40B4-BE49-F238E27FC236}">
                    <a16:creationId xmlns:a16="http://schemas.microsoft.com/office/drawing/2014/main" id="{8E309267-6659-421C-B0DA-62C969B5B2E9}"/>
                  </a:ext>
                </a:extLst>
              </p:cNvPr>
              <p:cNvSpPr txBox="1"/>
              <p:nvPr/>
            </p:nvSpPr>
            <p:spPr>
              <a:xfrm>
                <a:off x="1762125" y="1905000"/>
                <a:ext cx="219075" cy="238125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9" name="Text Box 18">
                <a:extLst>
                  <a:ext uri="{FF2B5EF4-FFF2-40B4-BE49-F238E27FC236}">
                    <a16:creationId xmlns:a16="http://schemas.microsoft.com/office/drawing/2014/main" id="{2CFE0896-2247-4B55-8B26-DB1A4A6314DA}"/>
                  </a:ext>
                </a:extLst>
              </p:cNvPr>
              <p:cNvSpPr txBox="1"/>
              <p:nvPr/>
            </p:nvSpPr>
            <p:spPr>
              <a:xfrm>
                <a:off x="2733675" y="2905125"/>
                <a:ext cx="219075" cy="247650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ID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FB45985-9CC5-4E90-B4D2-D13E75F1CB97}"/>
                </a:ext>
              </a:extLst>
            </p:cNvPr>
            <p:cNvSpPr txBox="1"/>
            <p:nvPr/>
          </p:nvSpPr>
          <p:spPr>
            <a:xfrm>
              <a:off x="1785214" y="3678104"/>
              <a:ext cx="804381" cy="338554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16,7</a:t>
              </a:r>
              <a:endParaRPr lang="en-ID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5D23E25-594F-4132-A84B-1A60CA4E3BE5}"/>
                </a:ext>
              </a:extLst>
            </p:cNvPr>
            <p:cNvSpPr txBox="1"/>
            <p:nvPr/>
          </p:nvSpPr>
          <p:spPr>
            <a:xfrm>
              <a:off x="4523332" y="5096838"/>
              <a:ext cx="516834" cy="338554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33</a:t>
              </a:r>
              <a:endParaRPr lang="en-ID" sz="1600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D81A17D1-9836-429D-BA07-A575CF6C11DB}"/>
              </a:ext>
            </a:extLst>
          </p:cNvPr>
          <p:cNvSpPr/>
          <p:nvPr/>
        </p:nvSpPr>
        <p:spPr>
          <a:xfrm>
            <a:off x="7575264" y="1717149"/>
            <a:ext cx="33954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en-ID" sz="2000" dirty="0" err="1">
                <a:solidFill>
                  <a:srgbClr val="555555"/>
                </a:solidFill>
                <a:latin typeface="Roboto"/>
              </a:rPr>
              <a:t>Pada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kurva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permintaan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yang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relevan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adalah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ABC. Di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atas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P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sampai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di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titik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A,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perilaku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perusahaan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tiodak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mengundang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reaksi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pesaing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,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sehingga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kurva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permintaan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yang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relevan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adalah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AB.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Jika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perusahaan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menetapkan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harga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di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bawah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P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pesaing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akan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 </a:t>
            </a:r>
            <a:r>
              <a:rPr lang="en-ID" sz="2000" dirty="0" err="1">
                <a:solidFill>
                  <a:srgbClr val="555555"/>
                </a:solidFill>
                <a:latin typeface="Roboto"/>
              </a:rPr>
              <a:t>bereaksi</a:t>
            </a:r>
            <a:r>
              <a:rPr lang="en-ID" sz="2000" dirty="0">
                <a:solidFill>
                  <a:srgbClr val="555555"/>
                </a:solidFill>
                <a:latin typeface="Roboto"/>
              </a:rPr>
              <a:t>, </a:t>
            </a:r>
            <a:endParaRPr lang="en-ID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4E0A27-D0AE-4242-9460-BB5FB83BD385}"/>
              </a:ext>
            </a:extLst>
          </p:cNvPr>
          <p:cNvSpPr txBox="1"/>
          <p:nvPr/>
        </p:nvSpPr>
        <p:spPr>
          <a:xfrm>
            <a:off x="1432027" y="4163022"/>
            <a:ext cx="251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ID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867CA7-F6E7-43D7-9AF7-588EB0ECEFF1}"/>
              </a:ext>
            </a:extLst>
          </p:cNvPr>
          <p:cNvSpPr txBox="1"/>
          <p:nvPr/>
        </p:nvSpPr>
        <p:spPr>
          <a:xfrm>
            <a:off x="2678022" y="5237792"/>
            <a:ext cx="274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endParaRPr lang="en-ID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F63C57B-2225-4D48-98D9-7208E140A21D}"/>
              </a:ext>
            </a:extLst>
          </p:cNvPr>
          <p:cNvSpPr txBox="1"/>
          <p:nvPr/>
        </p:nvSpPr>
        <p:spPr>
          <a:xfrm>
            <a:off x="1546570" y="1005885"/>
            <a:ext cx="1268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Price</a:t>
            </a:r>
            <a:endParaRPr lang="en-ID" sz="24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5F7B68-D4FF-4EA9-AF94-F5FF3F3DC6A2}"/>
              </a:ext>
            </a:extLst>
          </p:cNvPr>
          <p:cNvSpPr txBox="1"/>
          <p:nvPr/>
        </p:nvSpPr>
        <p:spPr>
          <a:xfrm>
            <a:off x="7090813" y="5169271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Q</a:t>
            </a:r>
            <a:endParaRPr lang="en-ID" sz="2000" b="1" dirty="0"/>
          </a:p>
        </p:txBody>
      </p:sp>
    </p:spTree>
    <p:extLst>
      <p:ext uri="{BB962C8B-B14F-4D97-AF65-F5344CB8AC3E}">
        <p14:creationId xmlns:p14="http://schemas.microsoft.com/office/powerpoint/2010/main" val="3915336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09A270-9A20-4190-9733-338F98A95712}"/>
              </a:ext>
            </a:extLst>
          </p:cNvPr>
          <p:cNvSpPr/>
          <p:nvPr/>
        </p:nvSpPr>
        <p:spPr>
          <a:xfrm>
            <a:off x="1603513" y="685009"/>
            <a:ext cx="906448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2400" dirty="0">
                <a:solidFill>
                  <a:srgbClr val="C00000"/>
                </a:solidFill>
                <a:latin typeface="&amp;quot"/>
              </a:rPr>
              <a:t>b) 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Perusahaan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pesaing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akan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bereaksi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jika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harga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jual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yang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ditetapkan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lebih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rendah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dari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P*. Karena P*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adalah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titik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potong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Q1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dengan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Q2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maka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besarnya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P*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dapat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diketahui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:</a:t>
            </a:r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000" dirty="0">
                <a:solidFill>
                  <a:srgbClr val="333333"/>
                </a:solidFill>
                <a:latin typeface="&amp;quot"/>
              </a:rPr>
              <a:t>            Q1 = 200 – 10P</a:t>
            </a:r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000" dirty="0">
                <a:solidFill>
                  <a:srgbClr val="333333"/>
                </a:solidFill>
                <a:latin typeface="&amp;quot"/>
              </a:rPr>
              <a:t>            Q2 = 100 – 4P         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dimana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Q1 = Q2</a:t>
            </a:r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000" dirty="0">
                <a:solidFill>
                  <a:srgbClr val="333333"/>
                </a:solidFill>
                <a:latin typeface="&amp;quot"/>
              </a:rPr>
              <a:t>          0 = -100 – 6P</a:t>
            </a:r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000" dirty="0">
                <a:solidFill>
                  <a:srgbClr val="333333"/>
                </a:solidFill>
                <a:latin typeface="&amp;quot"/>
              </a:rPr>
              <a:t>            P* = 50/3 = 16 ,7</a:t>
            </a:r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000" dirty="0" err="1">
                <a:solidFill>
                  <a:srgbClr val="333333"/>
                </a:solidFill>
                <a:latin typeface="&amp;quot"/>
              </a:rPr>
              <a:t>Pesaing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akan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bereaksi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jika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perusahaan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menjual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barang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dengan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harga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lebih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rendah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dari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16 2/3 per unit.</a:t>
            </a:r>
          </a:p>
          <a:p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400" dirty="0">
                <a:solidFill>
                  <a:srgbClr val="C00000"/>
                </a:solidFill>
                <a:latin typeface="&amp;quot"/>
              </a:rPr>
              <a:t>c) 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Dari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jawaban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(b),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kita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dapat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megetahui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jumlah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output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keseimbangan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adalah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:</a:t>
            </a:r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000" dirty="0">
                <a:solidFill>
                  <a:srgbClr val="333333"/>
                </a:solidFill>
                <a:latin typeface="&amp;quot"/>
              </a:rPr>
              <a:t>            Q*  =  200 – 10P</a:t>
            </a:r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000" dirty="0">
                <a:solidFill>
                  <a:srgbClr val="333333"/>
                </a:solidFill>
                <a:latin typeface="&amp;quot"/>
              </a:rPr>
              <a:t>                   =  200 – 10(16 ,7)</a:t>
            </a:r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000" dirty="0">
                <a:solidFill>
                  <a:srgbClr val="333333"/>
                </a:solidFill>
                <a:latin typeface="&amp;quot"/>
              </a:rPr>
              <a:t>                   =  33 unit</a:t>
            </a:r>
            <a:endParaRPr lang="en-ID" sz="3200" dirty="0">
              <a:solidFill>
                <a:srgbClr val="333333"/>
              </a:solidFill>
              <a:latin typeface="Verdana" panose="020B0604030504040204" pitchFamily="34" charset="0"/>
            </a:endParaRPr>
          </a:p>
          <a:p>
            <a:r>
              <a:rPr lang="en-ID" sz="2000" dirty="0">
                <a:solidFill>
                  <a:srgbClr val="333333"/>
                </a:solidFill>
                <a:latin typeface="&amp;quot"/>
              </a:rPr>
              <a:t>           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Koordinat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titik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B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adalah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Pada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Q = 33 </a:t>
            </a:r>
            <a:r>
              <a:rPr lang="en-ID" sz="2000" dirty="0" err="1">
                <a:solidFill>
                  <a:srgbClr val="333333"/>
                </a:solidFill>
                <a:latin typeface="&amp;quot"/>
              </a:rPr>
              <a:t>dan</a:t>
            </a:r>
            <a:r>
              <a:rPr lang="en-ID" sz="2000" dirty="0">
                <a:solidFill>
                  <a:srgbClr val="333333"/>
                </a:solidFill>
                <a:latin typeface="&amp;quot"/>
              </a:rPr>
              <a:t> P = 16 ,7</a:t>
            </a:r>
            <a:endParaRPr lang="en-ID" sz="3200" b="0" i="0" u="none" strike="noStrike" dirty="0">
              <a:solidFill>
                <a:srgbClr val="333333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3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Kartel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pasar</a:t>
            </a:r>
            <a:r>
              <a:rPr lang="en-US" sz="2700" dirty="0"/>
              <a:t> </a:t>
            </a:r>
            <a:r>
              <a:rPr lang="en-US" sz="2700" dirty="0" err="1"/>
              <a:t>sering</a:t>
            </a:r>
            <a:r>
              <a:rPr lang="en-US" sz="2700" dirty="0"/>
              <a:t> </a:t>
            </a:r>
            <a:r>
              <a:rPr lang="en-US" sz="2700" dirty="0" err="1"/>
              <a:t>terdapat</a:t>
            </a:r>
            <a:r>
              <a:rPr lang="en-US" sz="2700" dirty="0"/>
              <a:t> </a:t>
            </a:r>
            <a:r>
              <a:rPr lang="en-US" sz="2700" b="1" dirty="0" err="1"/>
              <a:t>Kolusi</a:t>
            </a:r>
            <a:r>
              <a:rPr lang="en-US" sz="2700" b="1" dirty="0"/>
              <a:t>: “</a:t>
            </a:r>
            <a:r>
              <a:rPr lang="en-US" sz="2700" b="1" dirty="0" err="1"/>
              <a:t>Kerjasama</a:t>
            </a:r>
            <a:r>
              <a:rPr lang="en-US" sz="2700" b="1" dirty="0"/>
              <a:t> </a:t>
            </a:r>
            <a:r>
              <a:rPr lang="en-US" sz="2700" b="1" dirty="0" err="1"/>
              <a:t>antara</a:t>
            </a:r>
            <a:r>
              <a:rPr lang="en-US" sz="2700" b="1" dirty="0"/>
              <a:t> </a:t>
            </a:r>
            <a:r>
              <a:rPr lang="en-US" sz="2700" b="1" dirty="0" err="1"/>
              <a:t>perusahaan</a:t>
            </a:r>
            <a:r>
              <a:rPr lang="en-US" sz="2700" b="1" dirty="0"/>
              <a:t> </a:t>
            </a:r>
            <a:r>
              <a:rPr lang="en-US" sz="2700" b="1" dirty="0" err="1"/>
              <a:t>untuk</a:t>
            </a:r>
            <a:r>
              <a:rPr lang="en-US" sz="2700" b="1" dirty="0"/>
              <a:t> </a:t>
            </a:r>
            <a:r>
              <a:rPr lang="en-US" sz="2700" b="1" dirty="0" err="1"/>
              <a:t>membatasi</a:t>
            </a:r>
            <a:r>
              <a:rPr lang="en-US" sz="2700" b="1" dirty="0"/>
              <a:t> </a:t>
            </a:r>
            <a:r>
              <a:rPr lang="en-US" sz="2700" b="1" dirty="0" err="1"/>
              <a:t>persaingan</a:t>
            </a:r>
            <a:r>
              <a:rPr lang="en-US" sz="2700" b="1" dirty="0"/>
              <a:t> </a:t>
            </a:r>
            <a:r>
              <a:rPr lang="en-US" sz="2700" b="1" dirty="0" err="1"/>
              <a:t>dalam</a:t>
            </a:r>
            <a:r>
              <a:rPr lang="en-US" sz="2700" b="1" dirty="0"/>
              <a:t> </a:t>
            </a:r>
            <a:r>
              <a:rPr lang="en-US" sz="2700" b="1" dirty="0" err="1"/>
              <a:t>rangka</a:t>
            </a:r>
            <a:r>
              <a:rPr lang="en-US" sz="2700" b="1" dirty="0"/>
              <a:t> </a:t>
            </a:r>
            <a:r>
              <a:rPr lang="en-US" sz="2700" b="1" dirty="0" err="1"/>
              <a:t>meningkatkan</a:t>
            </a:r>
            <a:r>
              <a:rPr lang="en-US" sz="2700" b="1" dirty="0"/>
              <a:t> </a:t>
            </a:r>
            <a:r>
              <a:rPr lang="en-US" sz="2700" b="1" dirty="0" err="1"/>
              <a:t>keuntungan</a:t>
            </a:r>
            <a:r>
              <a:rPr lang="en-US" sz="2700" b="1" dirty="0"/>
              <a:t>”</a:t>
            </a:r>
          </a:p>
          <a:p>
            <a:r>
              <a:rPr lang="en-US" sz="2700" dirty="0" err="1"/>
              <a:t>Kartel</a:t>
            </a:r>
            <a:r>
              <a:rPr lang="en-US" sz="2700" dirty="0"/>
              <a:t> </a:t>
            </a:r>
            <a:r>
              <a:rPr lang="en-US" sz="2700" dirty="0" err="1"/>
              <a:t>Terdiri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dua</a:t>
            </a:r>
            <a:r>
              <a:rPr lang="en-US" sz="2700" dirty="0"/>
              <a:t> </a:t>
            </a:r>
            <a:r>
              <a:rPr lang="en-US" sz="2700" dirty="0" err="1"/>
              <a:t>yaitu</a:t>
            </a:r>
            <a:r>
              <a:rPr lang="en-US" sz="2700" dirty="0"/>
              <a:t>:</a:t>
            </a:r>
          </a:p>
          <a:p>
            <a:pPr marL="682625" lvl="1" indent="-225425">
              <a:buFont typeface="+mj-lt"/>
              <a:buAutoNum type="arabicPeriod"/>
            </a:pPr>
            <a:r>
              <a:rPr lang="en-US" sz="2300" b="1" dirty="0" err="1"/>
              <a:t>Kartel</a:t>
            </a:r>
            <a:r>
              <a:rPr lang="en-US" sz="2300" b="1" dirty="0"/>
              <a:t> </a:t>
            </a:r>
            <a:r>
              <a:rPr lang="en-US" sz="2300" b="1" dirty="0" err="1"/>
              <a:t>berbagi</a:t>
            </a:r>
            <a:r>
              <a:rPr lang="en-US" sz="2300" b="1" dirty="0"/>
              <a:t> </a:t>
            </a:r>
            <a:r>
              <a:rPr lang="en-US" sz="2300" b="1" dirty="0" err="1"/>
              <a:t>pasar</a:t>
            </a:r>
            <a:r>
              <a:rPr lang="en-US" sz="2300" dirty="0"/>
              <a:t>: </a:t>
            </a:r>
            <a:r>
              <a:rPr lang="en-US" sz="2300" dirty="0" err="1"/>
              <a:t>memberikan</a:t>
            </a:r>
            <a:r>
              <a:rPr lang="en-US" sz="2300" dirty="0"/>
              <a:t>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anggotanya</a:t>
            </a:r>
            <a:r>
              <a:rPr lang="en-US" sz="2300" dirty="0"/>
              <a:t> </a:t>
            </a:r>
            <a:r>
              <a:rPr lang="en-US" sz="2300" dirty="0" err="1"/>
              <a:t>hak</a:t>
            </a:r>
            <a:r>
              <a:rPr lang="en-US" sz="2300" dirty="0"/>
              <a:t> </a:t>
            </a:r>
            <a:r>
              <a:rPr lang="en-US" sz="2300" dirty="0" err="1"/>
              <a:t>ekslusif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beroperasi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daerah</a:t>
            </a:r>
            <a:r>
              <a:rPr lang="en-US" sz="2300" dirty="0"/>
              <a:t> </a:t>
            </a:r>
            <a:r>
              <a:rPr lang="en-US" sz="2300" dirty="0" err="1"/>
              <a:t>geografis</a:t>
            </a:r>
            <a:r>
              <a:rPr lang="en-US" sz="2300" dirty="0"/>
              <a:t> </a:t>
            </a:r>
            <a:r>
              <a:rPr lang="en-US" sz="2300" dirty="0" err="1"/>
              <a:t>tertentu</a:t>
            </a:r>
            <a:endParaRPr lang="en-US" sz="2300" dirty="0"/>
          </a:p>
          <a:p>
            <a:pPr marL="682625" lvl="1" indent="-225425">
              <a:buFont typeface="+mj-lt"/>
              <a:buAutoNum type="arabicPeriod"/>
            </a:pPr>
            <a:r>
              <a:rPr lang="en-US" sz="2300" b="1" dirty="0" err="1"/>
              <a:t>Kartel</a:t>
            </a:r>
            <a:r>
              <a:rPr lang="en-US" sz="2300" b="1" dirty="0"/>
              <a:t> </a:t>
            </a:r>
            <a:r>
              <a:rPr lang="en-US" sz="2300" b="1" dirty="0" err="1"/>
              <a:t>Terpusat</a:t>
            </a:r>
            <a:r>
              <a:rPr lang="en-US" sz="2300" b="1" dirty="0"/>
              <a:t>: </a:t>
            </a:r>
            <a:r>
              <a:rPr lang="en-US" sz="2300" dirty="0" err="1"/>
              <a:t>Perjanjian</a:t>
            </a:r>
            <a:r>
              <a:rPr lang="en-US" sz="2300" dirty="0"/>
              <a:t> </a:t>
            </a:r>
            <a:r>
              <a:rPr lang="en-US" sz="2300" dirty="0" err="1"/>
              <a:t>resmi</a:t>
            </a:r>
            <a:r>
              <a:rPr lang="en-US" sz="2300" dirty="0"/>
              <a:t> </a:t>
            </a:r>
            <a:r>
              <a:rPr lang="en-US" sz="2300" dirty="0" err="1"/>
              <a:t>antara</a:t>
            </a:r>
            <a:r>
              <a:rPr lang="en-US" sz="2300" dirty="0"/>
              <a:t> </a:t>
            </a:r>
            <a:r>
              <a:rPr lang="en-US" sz="2300" dirty="0" err="1"/>
              <a:t>berbagai</a:t>
            </a:r>
            <a:r>
              <a:rPr lang="en-US" sz="2300" dirty="0"/>
              <a:t> </a:t>
            </a:r>
            <a:r>
              <a:rPr lang="en-US" sz="2300" dirty="0" err="1"/>
              <a:t>produsen</a:t>
            </a:r>
            <a:r>
              <a:rPr lang="en-US" sz="2300" dirty="0"/>
              <a:t> </a:t>
            </a:r>
            <a:r>
              <a:rPr lang="en-US" sz="2300" dirty="0" err="1"/>
              <a:t>oligopolistik</a:t>
            </a:r>
            <a:r>
              <a:rPr lang="en-US" sz="2300" dirty="0"/>
              <a:t> </a:t>
            </a:r>
            <a:r>
              <a:rPr lang="en-US" sz="2300" dirty="0" err="1"/>
              <a:t>daris</a:t>
            </a:r>
            <a:r>
              <a:rPr lang="en-US" sz="2300" dirty="0"/>
              <a:t> </a:t>
            </a:r>
            <a:r>
              <a:rPr lang="en-US" sz="2300" dirty="0" err="1"/>
              <a:t>suatu</a:t>
            </a:r>
            <a:r>
              <a:rPr lang="en-US" sz="2300" dirty="0"/>
              <a:t> </a:t>
            </a:r>
            <a:r>
              <a:rPr lang="en-US" sz="2300" dirty="0" err="1"/>
              <a:t>produk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menentukan</a:t>
            </a:r>
            <a:r>
              <a:rPr lang="en-US" sz="2300" dirty="0"/>
              <a:t> </a:t>
            </a:r>
            <a:r>
              <a:rPr lang="en-US" sz="2300" dirty="0" err="1"/>
              <a:t>harga</a:t>
            </a:r>
            <a:r>
              <a:rPr lang="en-US" sz="2300" dirty="0"/>
              <a:t> </a:t>
            </a:r>
            <a:r>
              <a:rPr lang="en-US" sz="2300" dirty="0" err="1"/>
              <a:t>monopoli</a:t>
            </a:r>
            <a:r>
              <a:rPr lang="en-US" sz="2300" dirty="0"/>
              <a:t>, </a:t>
            </a:r>
            <a:r>
              <a:rPr lang="en-US" sz="2300" dirty="0" err="1"/>
              <a:t>mengalokasikan</a:t>
            </a:r>
            <a:r>
              <a:rPr lang="en-US" sz="2300" dirty="0"/>
              <a:t> output </a:t>
            </a:r>
            <a:r>
              <a:rPr lang="en-US" sz="2300" dirty="0" err="1"/>
              <a:t>masing-masing</a:t>
            </a:r>
            <a:r>
              <a:rPr lang="en-US" sz="2300" dirty="0"/>
              <a:t> </a:t>
            </a:r>
            <a:r>
              <a:rPr lang="en-US" sz="2300" dirty="0" err="1"/>
              <a:t>anggotanya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menentukan</a:t>
            </a:r>
            <a:r>
              <a:rPr lang="en-US" sz="2300" dirty="0"/>
              <a:t> </a:t>
            </a:r>
            <a:r>
              <a:rPr lang="en-US" sz="2300" dirty="0" err="1"/>
              <a:t>bagaimana</a:t>
            </a:r>
            <a:r>
              <a:rPr lang="en-US" sz="2300" dirty="0"/>
              <a:t> </a:t>
            </a:r>
            <a:r>
              <a:rPr lang="en-US" sz="2300" dirty="0" err="1"/>
              <a:t>laba</a:t>
            </a:r>
            <a:r>
              <a:rPr lang="en-US" sz="2300" dirty="0"/>
              <a:t> </a:t>
            </a:r>
            <a:r>
              <a:rPr lang="en-US" sz="2300" dirty="0" err="1"/>
              <a:t>dibagikan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71171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Kepemimpinan</a:t>
            </a:r>
            <a:r>
              <a:rPr lang="en-US" dirty="0"/>
              <a:t> </a:t>
            </a:r>
            <a:r>
              <a:rPr lang="en-US" dirty="0" err="1"/>
              <a:t>Harga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50976"/>
            <a:ext cx="8229600" cy="5026025"/>
          </a:xfrm>
        </p:spPr>
        <p:txBody>
          <a:bodyPr/>
          <a:lstStyle/>
          <a:p>
            <a:r>
              <a:rPr lang="en-US" sz="2200" dirty="0"/>
              <a:t>Salah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membuat</a:t>
            </a:r>
            <a:r>
              <a:rPr lang="en-US" sz="2200" dirty="0"/>
              <a:t> </a:t>
            </a:r>
            <a:r>
              <a:rPr lang="en-US" sz="2200" dirty="0" err="1"/>
              <a:t>penyesuai</a:t>
            </a:r>
            <a:r>
              <a:rPr lang="en-US" sz="2200" dirty="0"/>
              <a:t> </a:t>
            </a:r>
            <a:r>
              <a:rPr lang="en-US" sz="2200" dirty="0" err="1"/>
              <a:t>pasar</a:t>
            </a:r>
            <a:r>
              <a:rPr lang="en-US" sz="2200" dirty="0"/>
              <a:t> </a:t>
            </a:r>
            <a:r>
              <a:rPr lang="en-US" sz="2200" dirty="0" err="1"/>
              <a:t>tanpa</a:t>
            </a:r>
            <a:r>
              <a:rPr lang="en-US" sz="2200" dirty="0"/>
              <a:t> </a:t>
            </a:r>
            <a:r>
              <a:rPr lang="en-US" sz="2200" dirty="0" err="1"/>
              <a:t>harus</a:t>
            </a:r>
            <a:r>
              <a:rPr lang="en-US" sz="2200" dirty="0"/>
              <a:t> </a:t>
            </a:r>
            <a:r>
              <a:rPr lang="en-US" sz="2200" dirty="0" err="1"/>
              <a:t>kolusi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perang</a:t>
            </a:r>
            <a:r>
              <a:rPr lang="en-US" sz="2200" dirty="0"/>
              <a:t> </a:t>
            </a:r>
            <a:r>
              <a:rPr lang="en-US" sz="2200" dirty="0" err="1"/>
              <a:t>harga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b="1" dirty="0" err="1"/>
              <a:t>Kepemimpinan</a:t>
            </a:r>
            <a:r>
              <a:rPr lang="en-US" sz="2200" b="1" dirty="0"/>
              <a:t> </a:t>
            </a:r>
            <a:r>
              <a:rPr lang="en-US" sz="2200" b="1" dirty="0" err="1"/>
              <a:t>Harga</a:t>
            </a:r>
            <a:endParaRPr lang="en-US" sz="2200" b="1" dirty="0"/>
          </a:p>
          <a:p>
            <a:r>
              <a:rPr lang="en-US" sz="2200" b="1" dirty="0" err="1"/>
              <a:t>Kepemimpinan</a:t>
            </a:r>
            <a:r>
              <a:rPr lang="en-US" sz="2200" b="1" dirty="0"/>
              <a:t> </a:t>
            </a:r>
            <a:r>
              <a:rPr lang="en-US" sz="2200" b="1" dirty="0" err="1"/>
              <a:t>Harga</a:t>
            </a:r>
            <a:r>
              <a:rPr lang="en-US" sz="2200" b="1" dirty="0"/>
              <a:t>: </a:t>
            </a:r>
            <a:r>
              <a:rPr lang="en-US" sz="2200" dirty="0"/>
              <a:t> Perusahaan yang </a:t>
            </a:r>
            <a:r>
              <a:rPr lang="en-US" sz="2200" dirty="0" err="1"/>
              <a:t>diakui</a:t>
            </a:r>
            <a:r>
              <a:rPr lang="en-US" sz="2200" dirty="0"/>
              <a:t> </a:t>
            </a:r>
            <a:r>
              <a:rPr lang="en-US" sz="2200" dirty="0" err="1"/>
              <a:t>pemimpin</a:t>
            </a:r>
            <a:r>
              <a:rPr lang="en-US" sz="2200" dirty="0"/>
              <a:t> </a:t>
            </a:r>
            <a:r>
              <a:rPr lang="en-US" sz="2200" dirty="0" err="1"/>
              <a:t>harga</a:t>
            </a:r>
            <a:r>
              <a:rPr lang="en-US" sz="2200" dirty="0"/>
              <a:t> </a:t>
            </a:r>
            <a:r>
              <a:rPr lang="en-US" sz="2200" dirty="0" err="1"/>
              <a:t>melaksanakan</a:t>
            </a:r>
            <a:r>
              <a:rPr lang="en-US" sz="2200" dirty="0"/>
              <a:t> </a:t>
            </a:r>
            <a:r>
              <a:rPr lang="en-US" sz="2200" dirty="0" err="1"/>
              <a:t>perubahan</a:t>
            </a:r>
            <a:r>
              <a:rPr lang="en-US" sz="2200" dirty="0"/>
              <a:t> </a:t>
            </a:r>
            <a:r>
              <a:rPr lang="en-US" sz="2200" dirty="0" err="1"/>
              <a:t>harga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kemudian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lainnya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industri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cepat</a:t>
            </a:r>
            <a:r>
              <a:rPr lang="en-US" sz="2200" dirty="0"/>
              <a:t> </a:t>
            </a:r>
            <a:r>
              <a:rPr lang="en-US" sz="2200" dirty="0" err="1"/>
              <a:t>mengikutinya</a:t>
            </a:r>
            <a:endParaRPr lang="en-US" sz="2200" dirty="0"/>
          </a:p>
          <a:p>
            <a:r>
              <a:rPr lang="en-US" sz="2200" b="1" dirty="0"/>
              <a:t>Perusahaan </a:t>
            </a:r>
            <a:r>
              <a:rPr lang="en-US" sz="2200" b="1" dirty="0" err="1"/>
              <a:t>Barometrik</a:t>
            </a:r>
            <a:endParaRPr lang="en-US" sz="2200" b="1" dirty="0"/>
          </a:p>
          <a:p>
            <a:pPr marL="682625" lvl="1" indent="-225425">
              <a:buFont typeface="+mj-lt"/>
              <a:buAutoNum type="arabicPeriod"/>
            </a:pPr>
            <a:r>
              <a:rPr lang="en-US" sz="2200" dirty="0" err="1"/>
              <a:t>Terbesar</a:t>
            </a:r>
            <a:r>
              <a:rPr lang="en-US" sz="2200" dirty="0"/>
              <a:t>, </a:t>
            </a:r>
            <a:r>
              <a:rPr lang="en-US" sz="2200" dirty="0" err="1"/>
              <a:t>dominan</a:t>
            </a:r>
            <a:r>
              <a:rPr lang="en-US" sz="2200" dirty="0"/>
              <a:t>,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biaya</a:t>
            </a:r>
            <a:r>
              <a:rPr lang="en-US" sz="2200" dirty="0"/>
              <a:t> </a:t>
            </a:r>
            <a:r>
              <a:rPr lang="en-US" sz="2200" dirty="0" err="1"/>
              <a:t>terendah</a:t>
            </a:r>
            <a:r>
              <a:rPr lang="en-US" sz="2200" dirty="0"/>
              <a:t> di </a:t>
            </a:r>
            <a:r>
              <a:rPr lang="en-US" sz="2200" dirty="0" err="1"/>
              <a:t>industri</a:t>
            </a:r>
            <a:endParaRPr lang="en-US" sz="2200" dirty="0"/>
          </a:p>
          <a:p>
            <a:pPr marL="682625" lvl="1" indent="-225425">
              <a:buFont typeface="+mj-lt"/>
              <a:buAutoNum type="arabicPeriod"/>
            </a:pP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permintaan</a:t>
            </a:r>
            <a:r>
              <a:rPr lang="en-US" sz="2200" dirty="0"/>
              <a:t> </a:t>
            </a:r>
            <a:r>
              <a:rPr lang="en-US" sz="2200" dirty="0" err="1"/>
              <a:t>didefinisikan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kurva</a:t>
            </a:r>
            <a:r>
              <a:rPr lang="en-US" sz="2200" dirty="0"/>
              <a:t> </a:t>
            </a:r>
            <a:r>
              <a:rPr lang="en-US" sz="2200" dirty="0" err="1"/>
              <a:t>permintaan</a:t>
            </a:r>
            <a:r>
              <a:rPr lang="en-US" sz="2200" dirty="0"/>
              <a:t> </a:t>
            </a:r>
            <a:r>
              <a:rPr lang="en-US" sz="2200" dirty="0" err="1"/>
              <a:t>pasar</a:t>
            </a:r>
            <a:r>
              <a:rPr lang="en-US" sz="2200" dirty="0"/>
              <a:t> </a:t>
            </a:r>
            <a:r>
              <a:rPr lang="en-US" sz="2200" dirty="0" err="1"/>
              <a:t>dikurang</a:t>
            </a:r>
            <a:r>
              <a:rPr lang="en-US" sz="2200" dirty="0"/>
              <a:t> </a:t>
            </a:r>
            <a:r>
              <a:rPr lang="en-US" sz="2200" dirty="0" err="1"/>
              <a:t>pasokan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para</a:t>
            </a:r>
            <a:r>
              <a:rPr lang="en-US" sz="2200" dirty="0"/>
              <a:t> </a:t>
            </a:r>
            <a:r>
              <a:rPr lang="en-US" sz="2200" dirty="0" err="1"/>
              <a:t>pengikut</a:t>
            </a:r>
          </a:p>
          <a:p>
            <a:pPr marL="514350" indent="-457200"/>
            <a:r>
              <a:rPr lang="en-US" sz="2200" b="1" dirty="0"/>
              <a:t>Perusahaan </a:t>
            </a:r>
            <a:r>
              <a:rPr lang="en-US" sz="2200" b="1" dirty="0" err="1"/>
              <a:t>Pengikut</a:t>
            </a:r>
            <a:endParaRPr lang="en-US" sz="2200" b="1" dirty="0"/>
          </a:p>
          <a:p>
            <a:pPr marL="682625" lvl="1" indent="-225425">
              <a:buFont typeface="+mj-lt"/>
              <a:buAutoNum type="arabicPeriod"/>
            </a:pPr>
            <a:r>
              <a:rPr lang="en-US" sz="2200" dirty="0" err="1"/>
              <a:t>Mengambil</a:t>
            </a:r>
            <a:r>
              <a:rPr lang="en-US" sz="2200" dirty="0"/>
              <a:t> </a:t>
            </a:r>
            <a:r>
              <a:rPr lang="en-US" sz="2200" dirty="0" err="1"/>
              <a:t>harga</a:t>
            </a:r>
            <a:r>
              <a:rPr lang="en-US" sz="2200" dirty="0"/>
              <a:t> </a:t>
            </a:r>
            <a:r>
              <a:rPr lang="en-US" sz="2200" dirty="0" err="1"/>
              <a:t>pasar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 yang </a:t>
            </a:r>
            <a:r>
              <a:rPr lang="en-US" sz="2200" dirty="0" err="1"/>
              <a:t>diberikan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berperilaku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pesaing</a:t>
            </a:r>
            <a:r>
              <a:rPr lang="en-US" sz="2200" dirty="0"/>
              <a:t> </a:t>
            </a:r>
            <a:r>
              <a:rPr lang="en-US" sz="2200" dirty="0" err="1"/>
              <a:t>sempurna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54773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B4F5E0-A568-4309-8147-173DA3AACC0A}"/>
              </a:ext>
            </a:extLst>
          </p:cNvPr>
          <p:cNvSpPr/>
          <p:nvPr/>
        </p:nvSpPr>
        <p:spPr>
          <a:xfrm>
            <a:off x="2274276" y="1761869"/>
            <a:ext cx="814988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3600" b="0" i="0" dirty="0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D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unia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perdagangan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ada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istilah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dikenal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dengan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oligopoly /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</a:t>
            </a:r>
          </a:p>
          <a:p>
            <a:pPr algn="just"/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Sering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disebutkan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tetapi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masih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banyak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pebisnis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pemula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tidak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mengetahui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apa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sebenarnya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pengertian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dari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istilah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tersebut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  <a:endParaRPr lang="en-ID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09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729025" cy="985373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Implikasi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efisiensi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Oligopoli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4228" y="1642745"/>
            <a:ext cx="10073640" cy="4351338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Seperti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halnya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monopoli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harga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biasanya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terjadi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di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atas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LAC,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sehingga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laba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dalam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oligopolistik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bisa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tetap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dalam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jangka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panjang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karena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hambatan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masuk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endParaRPr lang="en-US" sz="27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Oligopolistik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biasanya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tidak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beroprasi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pada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titik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terendah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kurva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LAC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mereka</a:t>
            </a:r>
            <a:endParaRPr lang="en-US" sz="27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Biasanya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terjadi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alokasi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sumber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daya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tidak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efisien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pada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industri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oligopoli</a:t>
            </a:r>
            <a:endParaRPr lang="en-US" sz="27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Ketika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memproduksi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barang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terdiferensiasi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,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mungkin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terlalu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banyak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uang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pembuatan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iklan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dan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perubahan</a:t>
            </a:r>
            <a:r>
              <a:rPr lang="en-US" sz="2700" dirty="0">
                <a:solidFill>
                  <a:srgbClr val="002060"/>
                </a:solidFill>
                <a:latin typeface="Comic Sans MS" panose="030F0702030302020204" pitchFamily="66" charset="0"/>
              </a:rPr>
              <a:t> model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7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88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470" y="126609"/>
            <a:ext cx="8432409" cy="13223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Model </a:t>
            </a:r>
            <a:r>
              <a:rPr lang="en-US" sz="4800" b="1" dirty="0" err="1">
                <a:solidFill>
                  <a:srgbClr val="C00000"/>
                </a:solidFill>
              </a:rPr>
              <a:t>Maksimasi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r>
              <a:rPr lang="en-US" sz="4800" b="1" dirty="0" err="1">
                <a:solidFill>
                  <a:srgbClr val="C00000"/>
                </a:solidFill>
              </a:rPr>
              <a:t>Penjualan</a:t>
            </a:r>
            <a:endParaRPr lang="en-US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16" y="1695988"/>
            <a:ext cx="9636369" cy="419837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Diperkenalkan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oleh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William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Baumol</a:t>
            </a:r>
            <a:endParaRPr lang="en-US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Rumusan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dari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Modell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maksimasi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Penjualan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:</a:t>
            </a:r>
          </a:p>
          <a:p>
            <a:pPr marL="457200" lvl="1" indent="0" algn="just">
              <a:buNone/>
            </a:pP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“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Manajer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berusaha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memaksimalkan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penjualan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setelah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memastikan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bahwa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tingkat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pengembalian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memadai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telah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diperoleh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bukan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memaksimalkan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i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keuntungan</a:t>
            </a:r>
            <a:r>
              <a:rPr lang="en-US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”</a:t>
            </a:r>
          </a:p>
          <a:p>
            <a:pPr algn="just"/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Penjualan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(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atau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total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pendapatan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, TR)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maksimal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ketika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menghasilkan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kuantitas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menetapkan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penerimaan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marjinal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sama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dengan</a:t>
            </a:r>
            <a:r>
              <a:rPr lang="en-US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nol</a:t>
            </a:r>
            <a:endParaRPr lang="en-US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48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6206197" cy="762000"/>
          </a:xfrm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Sales Maximization Model</a:t>
            </a:r>
          </a:p>
        </p:txBody>
      </p:sp>
      <p:pic>
        <p:nvPicPr>
          <p:cNvPr id="20483" name="Picture 3" descr="Fig1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69" y="1194899"/>
            <a:ext cx="7934177" cy="5347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248334" y="1194899"/>
            <a:ext cx="20151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1D528D"/>
                </a:solidFill>
              </a:rPr>
              <a:t>MR = 0 </a:t>
            </a:r>
            <a:r>
              <a:rPr lang="en-US" dirty="0" err="1">
                <a:solidFill>
                  <a:srgbClr val="1D528D"/>
                </a:solidFill>
              </a:rPr>
              <a:t>dimana</a:t>
            </a:r>
            <a:br>
              <a:rPr lang="en-US" dirty="0">
                <a:solidFill>
                  <a:srgbClr val="1D528D"/>
                </a:solidFill>
              </a:rPr>
            </a:br>
            <a:r>
              <a:rPr lang="en-US" dirty="0">
                <a:solidFill>
                  <a:srgbClr val="1D528D"/>
                </a:solidFill>
              </a:rPr>
              <a:t>Q = 50</a:t>
            </a:r>
            <a:endParaRPr lang="en-US" sz="3200" dirty="0">
              <a:solidFill>
                <a:srgbClr val="1D528D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248334" y="2259793"/>
            <a:ext cx="20151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1D528D"/>
                </a:solidFill>
              </a:rPr>
              <a:t>MR = MC </a:t>
            </a:r>
            <a:r>
              <a:rPr lang="en-US" dirty="0" err="1">
                <a:solidFill>
                  <a:srgbClr val="1D528D"/>
                </a:solidFill>
              </a:rPr>
              <a:t>dimana</a:t>
            </a:r>
            <a:br>
              <a:rPr lang="en-US" dirty="0">
                <a:solidFill>
                  <a:srgbClr val="1D528D"/>
                </a:solidFill>
              </a:rPr>
            </a:br>
            <a:r>
              <a:rPr lang="en-US" dirty="0">
                <a:solidFill>
                  <a:srgbClr val="1D528D"/>
                </a:solidFill>
              </a:rPr>
              <a:t>Q = 40</a:t>
            </a:r>
            <a:endParaRPr lang="en-US" sz="3200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57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5974"/>
            <a:ext cx="7729025" cy="1280795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Perkembangan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Oligopolis</a:t>
            </a:r>
            <a:r>
              <a:rPr lang="en-US" b="1" dirty="0">
                <a:solidFill>
                  <a:srgbClr val="C00000"/>
                </a:solidFill>
              </a:rPr>
              <a:t> Global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822" y="1406769"/>
            <a:ext cx="10143978" cy="462709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Terjadi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kecenderungan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bagi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lahirnya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oligopolis</a:t>
            </a:r>
            <a:r>
              <a:rPr lang="en-US" dirty="0">
                <a:solidFill>
                  <a:srgbClr val="002060"/>
                </a:solidFill>
              </a:rPr>
              <a:t> global yang </a:t>
            </a:r>
            <a:r>
              <a:rPr lang="en-US" dirty="0" err="1">
                <a:solidFill>
                  <a:srgbClr val="002060"/>
                </a:solidFill>
              </a:rPr>
              <a:t>semakin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cepat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karena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banyak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perusahaan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besar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dunia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semakin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bertambah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besar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akibat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pertumbuhan</a:t>
            </a:r>
            <a:r>
              <a:rPr lang="en-US" dirty="0">
                <a:solidFill>
                  <a:srgbClr val="002060"/>
                </a:solidFill>
              </a:rPr>
              <a:t> internal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merger</a:t>
            </a:r>
          </a:p>
          <a:p>
            <a:r>
              <a:rPr lang="en-US" dirty="0" err="1">
                <a:solidFill>
                  <a:srgbClr val="002060"/>
                </a:solidFill>
              </a:rPr>
              <a:t>Sektor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sedang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berkembang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marL="682625" lvl="1" indent="-225425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</a:rPr>
              <a:t>Industri</a:t>
            </a:r>
            <a:r>
              <a:rPr lang="en-US" sz="2800" dirty="0">
                <a:solidFill>
                  <a:srgbClr val="002060"/>
                </a:solidFill>
              </a:rPr>
              <a:t> provider digital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industry online</a:t>
            </a:r>
          </a:p>
          <a:p>
            <a:pPr marL="682625" lvl="1" indent="-225425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</a:rPr>
              <a:t>Perbankan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Internasional</a:t>
            </a:r>
            <a:endParaRPr lang="en-US" sz="2800" dirty="0">
              <a:solidFill>
                <a:srgbClr val="002060"/>
              </a:solidFill>
            </a:endParaRPr>
          </a:p>
          <a:p>
            <a:pPr marL="682625" lvl="1" indent="-225425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</a:rPr>
              <a:t>Industri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Hiburan</a:t>
            </a:r>
            <a:r>
              <a:rPr lang="en-US" sz="2800" dirty="0">
                <a:solidFill>
                  <a:srgbClr val="002060"/>
                </a:solidFill>
              </a:rPr>
              <a:t> &amp; </a:t>
            </a:r>
            <a:r>
              <a:rPr lang="en-US" sz="2800" dirty="0" err="1">
                <a:solidFill>
                  <a:srgbClr val="002060"/>
                </a:solidFill>
              </a:rPr>
              <a:t>Komunikasi</a:t>
            </a:r>
            <a:endParaRPr lang="en-US" sz="2800" dirty="0">
              <a:solidFill>
                <a:srgbClr val="002060"/>
              </a:solidFill>
            </a:endParaRPr>
          </a:p>
          <a:p>
            <a:pPr marL="682625" lvl="1" indent="-225425">
              <a:buFont typeface="+mj-lt"/>
              <a:buAutoNum type="arabicPeriod"/>
            </a:pPr>
            <a:r>
              <a:rPr lang="en-US" sz="2800" dirty="0" err="1">
                <a:solidFill>
                  <a:srgbClr val="002060"/>
                </a:solidFill>
              </a:rPr>
              <a:t>Produk-produk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sehari-hari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makanan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obat-obatan</a:t>
            </a:r>
            <a:r>
              <a:rPr lang="en-US" sz="2800" dirty="0">
                <a:solidFill>
                  <a:srgbClr val="002060"/>
                </a:solidFill>
              </a:rPr>
              <a:t>, </a:t>
            </a:r>
            <a:r>
              <a:rPr lang="en-US" sz="2800" dirty="0" err="1">
                <a:solidFill>
                  <a:srgbClr val="002060"/>
                </a:solidFill>
              </a:rPr>
              <a:t>elektronika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pesawat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terbang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komersial</a:t>
            </a:r>
            <a:endParaRPr lang="en-US" sz="2800" dirty="0">
              <a:solidFill>
                <a:srgbClr val="002060"/>
              </a:solidFill>
            </a:endParaRPr>
          </a:p>
          <a:p>
            <a:pPr marL="682625" lvl="1" indent="-225425">
              <a:buFont typeface="+mj-lt"/>
              <a:buAutoNum type="arabicPeriod"/>
            </a:pPr>
            <a:endParaRPr lang="en-US" sz="2800" dirty="0">
              <a:solidFill>
                <a:srgbClr val="002060"/>
              </a:solidFill>
            </a:endParaRPr>
          </a:p>
          <a:p>
            <a:pPr marL="57150" indent="0" algn="ctr">
              <a:buNone/>
            </a:pPr>
            <a:r>
              <a:rPr lang="en-US" sz="3600" i="1" dirty="0">
                <a:solidFill>
                  <a:srgbClr val="C00000"/>
                </a:solidFill>
              </a:rPr>
              <a:t>“</a:t>
            </a:r>
            <a:r>
              <a:rPr lang="en-US" sz="3600" i="1" dirty="0" err="1">
                <a:solidFill>
                  <a:srgbClr val="C00000"/>
                </a:solidFill>
              </a:rPr>
              <a:t>Sebuah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perusahaan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bisa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saja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merupakan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monopolis</a:t>
            </a:r>
            <a:r>
              <a:rPr lang="en-US" sz="3600" i="1" dirty="0">
                <a:solidFill>
                  <a:srgbClr val="C00000"/>
                </a:solidFill>
              </a:rPr>
              <a:t> di </a:t>
            </a:r>
            <a:r>
              <a:rPr lang="en-US" sz="3600" i="1" dirty="0" err="1">
                <a:solidFill>
                  <a:srgbClr val="C00000"/>
                </a:solidFill>
              </a:rPr>
              <a:t>pasar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nasional</a:t>
            </a:r>
            <a:r>
              <a:rPr lang="en-US" sz="3600" i="1" dirty="0">
                <a:solidFill>
                  <a:srgbClr val="C00000"/>
                </a:solidFill>
              </a:rPr>
              <a:t>, </a:t>
            </a:r>
            <a:r>
              <a:rPr lang="en-US" sz="3600" i="1" dirty="0" err="1">
                <a:solidFill>
                  <a:srgbClr val="C00000"/>
                </a:solidFill>
              </a:rPr>
              <a:t>akan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tetapi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pada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saat</a:t>
            </a:r>
            <a:r>
              <a:rPr lang="en-US" sz="3600" i="1" dirty="0">
                <a:solidFill>
                  <a:srgbClr val="C00000"/>
                </a:solidFill>
              </a:rPr>
              <a:t> yang </a:t>
            </a:r>
            <a:r>
              <a:rPr lang="en-US" sz="3600" i="1" dirty="0" err="1">
                <a:solidFill>
                  <a:srgbClr val="C00000"/>
                </a:solidFill>
              </a:rPr>
              <a:t>sama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akan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menghadapi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persaingan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dari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oligopolis</a:t>
            </a:r>
            <a:r>
              <a:rPr lang="en-US" sz="3600" i="1" dirty="0">
                <a:solidFill>
                  <a:srgbClr val="C00000"/>
                </a:solidFill>
              </a:rPr>
              <a:t> global yang </a:t>
            </a:r>
            <a:r>
              <a:rPr lang="en-US" sz="3600" i="1" dirty="0" err="1">
                <a:solidFill>
                  <a:srgbClr val="C00000"/>
                </a:solidFill>
              </a:rPr>
              <a:t>lebih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besar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dan</a:t>
            </a:r>
            <a:r>
              <a:rPr lang="en-US" sz="3600" i="1" dirty="0">
                <a:solidFill>
                  <a:srgbClr val="C00000"/>
                </a:solidFill>
              </a:rPr>
              <a:t> </a:t>
            </a:r>
            <a:r>
              <a:rPr lang="en-US" sz="3600" i="1" dirty="0" err="1">
                <a:solidFill>
                  <a:srgbClr val="C00000"/>
                </a:solidFill>
              </a:rPr>
              <a:t>efisien</a:t>
            </a:r>
            <a:r>
              <a:rPr lang="en-US" sz="3600" i="1" dirty="0">
                <a:solidFill>
                  <a:srgbClr val="C00000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718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486" y="253220"/>
            <a:ext cx="8122920" cy="844062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Arsitektur</a:t>
            </a:r>
            <a:r>
              <a:rPr lang="en-US" b="1" dirty="0">
                <a:solidFill>
                  <a:srgbClr val="C00000"/>
                </a:solidFill>
              </a:rPr>
              <a:t> Perusahaan yang Ideal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487" y="1367739"/>
            <a:ext cx="9965788" cy="5026025"/>
          </a:xfrm>
        </p:spPr>
        <p:txBody>
          <a:bodyPr/>
          <a:lstStyle/>
          <a:p>
            <a:pPr algn="just"/>
            <a:r>
              <a:rPr lang="en-US" sz="2500" dirty="0" err="1">
                <a:solidFill>
                  <a:srgbClr val="002060"/>
                </a:solidFill>
              </a:rPr>
              <a:t>Arsitektur</a:t>
            </a:r>
            <a:r>
              <a:rPr lang="en-US" sz="2500" dirty="0">
                <a:solidFill>
                  <a:srgbClr val="002060"/>
                </a:solidFill>
              </a:rPr>
              <a:t> Perusahaan: </a:t>
            </a:r>
            <a:r>
              <a:rPr lang="en-US" sz="2500" dirty="0" err="1">
                <a:solidFill>
                  <a:srgbClr val="002060"/>
                </a:solidFill>
              </a:rPr>
              <a:t>Jalan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atau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cara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perusahaan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dalam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organisasi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bergerak</a:t>
            </a:r>
            <a:r>
              <a:rPr lang="en-US" sz="2500" dirty="0">
                <a:solidFill>
                  <a:srgbClr val="002060"/>
                </a:solidFill>
              </a:rPr>
              <a:t>/</a:t>
            </a:r>
            <a:r>
              <a:rPr lang="en-US" sz="2500" dirty="0" err="1">
                <a:solidFill>
                  <a:srgbClr val="002060"/>
                </a:solidFill>
              </a:rPr>
              <a:t>beroperasi</a:t>
            </a:r>
            <a:r>
              <a:rPr lang="en-US" sz="2500" dirty="0">
                <a:solidFill>
                  <a:srgbClr val="002060"/>
                </a:solidFill>
              </a:rPr>
              <a:t>, </a:t>
            </a:r>
            <a:r>
              <a:rPr lang="en-US" sz="2500" dirty="0" err="1">
                <a:solidFill>
                  <a:srgbClr val="002060"/>
                </a:solidFill>
              </a:rPr>
              <a:t>dan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merespon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perubahan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dipasar</a:t>
            </a:r>
            <a:endParaRPr lang="en-US" sz="2500" dirty="0">
              <a:solidFill>
                <a:srgbClr val="002060"/>
              </a:solidFill>
            </a:endParaRPr>
          </a:p>
          <a:p>
            <a:pPr algn="just"/>
            <a:r>
              <a:rPr lang="en-US" sz="2500" dirty="0" err="1">
                <a:solidFill>
                  <a:srgbClr val="002060"/>
                </a:solidFill>
              </a:rPr>
              <a:t>Beberapa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arsitektur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perusahaan</a:t>
            </a:r>
            <a:r>
              <a:rPr lang="en-US" sz="2500" dirty="0">
                <a:solidFill>
                  <a:srgbClr val="002060"/>
                </a:solidFill>
              </a:rPr>
              <a:t> ideal:</a:t>
            </a:r>
          </a:p>
          <a:p>
            <a:pPr marL="736600" lvl="1" indent="-279400" algn="just">
              <a:buFont typeface="+mj-lt"/>
              <a:buAutoNum type="arabicPeriod"/>
            </a:pPr>
            <a:r>
              <a:rPr lang="en-US" sz="2500" dirty="0">
                <a:solidFill>
                  <a:srgbClr val="002060"/>
                </a:solidFill>
              </a:rPr>
              <a:t>Perusahaan ideal </a:t>
            </a:r>
            <a:r>
              <a:rPr lang="en-US" sz="2500" dirty="0" err="1">
                <a:solidFill>
                  <a:srgbClr val="002060"/>
                </a:solidFill>
              </a:rPr>
              <a:t>berkonsentrasi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pada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kompetensi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inti</a:t>
            </a:r>
            <a:r>
              <a:rPr lang="en-US" sz="2500" dirty="0">
                <a:solidFill>
                  <a:srgbClr val="002060"/>
                </a:solidFill>
              </a:rPr>
              <a:t> &amp; </a:t>
            </a:r>
            <a:r>
              <a:rPr lang="en-US" sz="2500" dirty="0" err="1">
                <a:solidFill>
                  <a:srgbClr val="002060"/>
                </a:solidFill>
              </a:rPr>
              <a:t>mensubkontrakkan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seluruh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aktivitas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lainnya</a:t>
            </a:r>
            <a:endParaRPr lang="en-US" sz="2500" dirty="0">
              <a:solidFill>
                <a:srgbClr val="002060"/>
              </a:solidFill>
            </a:endParaRPr>
          </a:p>
          <a:p>
            <a:pPr marL="736600" lvl="1" indent="-279400" algn="just">
              <a:buFont typeface="+mj-lt"/>
              <a:buAutoNum type="arabicPeriod"/>
            </a:pPr>
            <a:r>
              <a:rPr lang="en-US" sz="2500" dirty="0">
                <a:solidFill>
                  <a:srgbClr val="002060"/>
                </a:solidFill>
              </a:rPr>
              <a:t>Perusahaan ideal </a:t>
            </a:r>
            <a:r>
              <a:rPr lang="en-US" sz="2500" dirty="0" err="1">
                <a:solidFill>
                  <a:srgbClr val="002060"/>
                </a:solidFill>
              </a:rPr>
              <a:t>adalah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organisasi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pembelajar</a:t>
            </a:r>
            <a:endParaRPr lang="en-US" sz="2500" dirty="0">
              <a:solidFill>
                <a:srgbClr val="002060"/>
              </a:solidFill>
            </a:endParaRPr>
          </a:p>
          <a:p>
            <a:pPr marL="736600" lvl="1" indent="-279400" algn="just">
              <a:buFont typeface="+mj-lt"/>
              <a:buAutoNum type="arabicPeriod"/>
            </a:pPr>
            <a:r>
              <a:rPr lang="en-US" sz="2500" dirty="0">
                <a:solidFill>
                  <a:srgbClr val="002060"/>
                </a:solidFill>
              </a:rPr>
              <a:t>Perusahaan yang ideal </a:t>
            </a:r>
            <a:r>
              <a:rPr lang="en-US" sz="2500" dirty="0" err="1">
                <a:solidFill>
                  <a:srgbClr val="002060"/>
                </a:solidFill>
              </a:rPr>
              <a:t>akan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mengoperasikan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pabrik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atau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perusahaan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dengan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benar-benar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efisien</a:t>
            </a:r>
            <a:endParaRPr lang="en-US" sz="2500" dirty="0">
              <a:solidFill>
                <a:srgbClr val="002060"/>
              </a:solidFill>
            </a:endParaRPr>
          </a:p>
          <a:p>
            <a:pPr marL="736600" lvl="1" indent="-279400" algn="just">
              <a:buFont typeface="+mj-lt"/>
              <a:buAutoNum type="arabicPeriod"/>
            </a:pPr>
            <a:r>
              <a:rPr lang="en-US" sz="2500" dirty="0">
                <a:solidFill>
                  <a:srgbClr val="002060"/>
                </a:solidFill>
              </a:rPr>
              <a:t>Perusahaan ideal </a:t>
            </a:r>
            <a:r>
              <a:rPr lang="en-US" sz="2500" dirty="0" err="1">
                <a:solidFill>
                  <a:srgbClr val="002060"/>
                </a:solidFill>
              </a:rPr>
              <a:t>mengkombinasikan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fisik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maya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dengan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tanpa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halangan</a:t>
            </a:r>
            <a:endParaRPr lang="en-US" sz="2500" dirty="0">
              <a:solidFill>
                <a:srgbClr val="002060"/>
              </a:solidFill>
            </a:endParaRPr>
          </a:p>
          <a:p>
            <a:pPr marL="736600" lvl="1" indent="-279400" algn="just">
              <a:buFont typeface="+mj-lt"/>
              <a:buAutoNum type="arabicPeriod"/>
            </a:pPr>
            <a:r>
              <a:rPr lang="en-US" sz="2500" dirty="0">
                <a:solidFill>
                  <a:srgbClr val="002060"/>
                </a:solidFill>
              </a:rPr>
              <a:t>Perusahaan yang ideal </a:t>
            </a:r>
            <a:r>
              <a:rPr lang="en-US" sz="2500" dirty="0" err="1">
                <a:solidFill>
                  <a:srgbClr val="002060"/>
                </a:solidFill>
              </a:rPr>
              <a:t>adalah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perusahaan</a:t>
            </a:r>
            <a:r>
              <a:rPr lang="en-US" sz="2500" dirty="0">
                <a:solidFill>
                  <a:srgbClr val="002060"/>
                </a:solidFill>
              </a:rPr>
              <a:t> yang </a:t>
            </a:r>
            <a:r>
              <a:rPr lang="en-US" sz="2500" dirty="0" err="1">
                <a:solidFill>
                  <a:srgbClr val="002060"/>
                </a:solidFill>
              </a:rPr>
              <a:t>bisa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dengan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segera</a:t>
            </a:r>
            <a:r>
              <a:rPr lang="en-US" sz="2500" dirty="0">
                <a:solidFill>
                  <a:srgbClr val="002060"/>
                </a:solidFill>
              </a:rPr>
              <a:t> </a:t>
            </a:r>
            <a:r>
              <a:rPr lang="en-US" sz="2500" dirty="0" err="1">
                <a:solidFill>
                  <a:srgbClr val="002060"/>
                </a:solidFill>
              </a:rPr>
              <a:t>bereaksi</a:t>
            </a:r>
            <a:r>
              <a:rPr lang="en-US" sz="2500" dirty="0">
                <a:solidFill>
                  <a:srgbClr val="002060"/>
                </a:solidFill>
              </a:rPr>
              <a:t> (</a:t>
            </a:r>
            <a:r>
              <a:rPr lang="en-US" sz="2500" dirty="0" err="1">
                <a:solidFill>
                  <a:srgbClr val="002060"/>
                </a:solidFill>
              </a:rPr>
              <a:t>realtime</a:t>
            </a:r>
            <a:r>
              <a:rPr lang="en-US" sz="2500" dirty="0">
                <a:solidFill>
                  <a:srgbClr val="002060"/>
                </a:solidFill>
              </a:rPr>
              <a:t> enterprise)</a:t>
            </a:r>
          </a:p>
        </p:txBody>
      </p:sp>
    </p:spTree>
    <p:extLst>
      <p:ext uri="{BB962C8B-B14F-4D97-AF65-F5344CB8AC3E}">
        <p14:creationId xmlns:p14="http://schemas.microsoft.com/office/powerpoint/2010/main" val="2963685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664" y="379194"/>
            <a:ext cx="8305800" cy="67588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Perusahaan Maya  (Virtual Corporation)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664" y="1326172"/>
            <a:ext cx="10114671" cy="502602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i="1" dirty="0">
                <a:solidFill>
                  <a:srgbClr val="002060"/>
                </a:solidFill>
              </a:rPr>
              <a:t>“</a:t>
            </a:r>
            <a:r>
              <a:rPr lang="en-US" i="1" dirty="0" err="1">
                <a:solidFill>
                  <a:srgbClr val="002060"/>
                </a:solidFill>
              </a:rPr>
              <a:t>Jaringan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kerja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temporer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perusahaan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independen</a:t>
            </a:r>
            <a:r>
              <a:rPr lang="en-US" i="1" dirty="0">
                <a:solidFill>
                  <a:srgbClr val="002060"/>
                </a:solidFill>
              </a:rPr>
              <a:t> (</a:t>
            </a:r>
            <a:r>
              <a:rPr lang="en-US" i="1" dirty="0" err="1">
                <a:solidFill>
                  <a:srgbClr val="002060"/>
                </a:solidFill>
              </a:rPr>
              <a:t>Pemasok</a:t>
            </a:r>
            <a:r>
              <a:rPr lang="en-US" i="1" dirty="0">
                <a:solidFill>
                  <a:srgbClr val="002060"/>
                </a:solidFill>
              </a:rPr>
              <a:t>, </a:t>
            </a:r>
            <a:r>
              <a:rPr lang="en-US" i="1" dirty="0" err="1">
                <a:solidFill>
                  <a:srgbClr val="002060"/>
                </a:solidFill>
              </a:rPr>
              <a:t>Pelanggan</a:t>
            </a:r>
            <a:r>
              <a:rPr lang="en-US" i="1" dirty="0">
                <a:solidFill>
                  <a:srgbClr val="002060"/>
                </a:solidFill>
              </a:rPr>
              <a:t>, </a:t>
            </a:r>
            <a:r>
              <a:rPr lang="en-US" i="1" dirty="0" err="1">
                <a:solidFill>
                  <a:srgbClr val="002060"/>
                </a:solidFill>
              </a:rPr>
              <a:t>dan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bahkan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Pesaing</a:t>
            </a:r>
            <a:r>
              <a:rPr lang="en-US" i="1" dirty="0">
                <a:solidFill>
                  <a:srgbClr val="002060"/>
                </a:solidFill>
              </a:rPr>
              <a:t>) yang </a:t>
            </a:r>
            <a:r>
              <a:rPr lang="en-US" i="1" dirty="0" err="1">
                <a:solidFill>
                  <a:srgbClr val="002060"/>
                </a:solidFill>
              </a:rPr>
              <a:t>bergabung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bersama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dengan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kontribusi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kemampuan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intinya</a:t>
            </a:r>
            <a:r>
              <a:rPr lang="en-US" i="1" dirty="0">
                <a:solidFill>
                  <a:srgbClr val="002060"/>
                </a:solidFill>
              </a:rPr>
              <a:t> masing2 </a:t>
            </a:r>
            <a:r>
              <a:rPr lang="en-US" i="1" dirty="0" err="1">
                <a:solidFill>
                  <a:srgbClr val="002060"/>
                </a:solidFill>
              </a:rPr>
              <a:t>untuk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secara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cepat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mengambil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keuntungan</a:t>
            </a:r>
            <a:r>
              <a:rPr lang="en-US" i="1" dirty="0">
                <a:solidFill>
                  <a:srgbClr val="002060"/>
                </a:solidFill>
              </a:rPr>
              <a:t> di </a:t>
            </a:r>
            <a:r>
              <a:rPr lang="en-US" i="1" dirty="0" err="1">
                <a:solidFill>
                  <a:srgbClr val="002060"/>
                </a:solidFill>
              </a:rPr>
              <a:t>pasar</a:t>
            </a:r>
            <a:r>
              <a:rPr lang="en-US" i="1" dirty="0">
                <a:solidFill>
                  <a:srgbClr val="002060"/>
                </a:solidFill>
              </a:rPr>
              <a:t>”</a:t>
            </a:r>
          </a:p>
          <a:p>
            <a:pPr algn="just"/>
            <a:r>
              <a:rPr lang="en-US" dirty="0" err="1">
                <a:solidFill>
                  <a:srgbClr val="002060"/>
                </a:solidFill>
              </a:rPr>
              <a:t>Syarat</a:t>
            </a:r>
            <a:r>
              <a:rPr lang="en-US" dirty="0">
                <a:solidFill>
                  <a:srgbClr val="002060"/>
                </a:solidFill>
              </a:rPr>
              <a:t>:</a:t>
            </a:r>
          </a:p>
          <a:p>
            <a:pPr marL="682625" lvl="1" indent="-225425" algn="just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Perusahaan </a:t>
            </a:r>
            <a:r>
              <a:rPr lang="en-US" dirty="0" err="1">
                <a:solidFill>
                  <a:srgbClr val="002060"/>
                </a:solidFill>
              </a:rPr>
              <a:t>maya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harus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dibentuk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oleh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rekanan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dapat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diandalkan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terbaik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dibidangnya</a:t>
            </a:r>
            <a:endParaRPr lang="en-US" dirty="0">
              <a:solidFill>
                <a:srgbClr val="002060"/>
              </a:solidFill>
            </a:endParaRPr>
          </a:p>
          <a:p>
            <a:pPr marL="682625" lvl="1" indent="-225425" algn="just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Jaringan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kerja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harus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melayani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keinginan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untuk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semua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rekanan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dalam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kondisi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menguntungkan</a:t>
            </a:r>
            <a:endParaRPr lang="en-US" dirty="0">
              <a:solidFill>
                <a:srgbClr val="002060"/>
              </a:solidFill>
            </a:endParaRPr>
          </a:p>
          <a:p>
            <a:pPr marL="682625" lvl="1" indent="-225425" algn="just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Setiap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perusahaan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harus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memberikan</a:t>
            </a:r>
            <a:r>
              <a:rPr lang="en-US" dirty="0">
                <a:solidFill>
                  <a:srgbClr val="002060"/>
                </a:solidFill>
              </a:rPr>
              <a:t> orang yang </a:t>
            </a:r>
            <a:r>
              <a:rPr lang="en-US" dirty="0" err="1">
                <a:solidFill>
                  <a:srgbClr val="002060"/>
                </a:solidFill>
              </a:rPr>
              <a:t>terbaik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err="1">
                <a:solidFill>
                  <a:srgbClr val="002060"/>
                </a:solidFill>
              </a:rPr>
              <a:t>dan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terpandai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untuk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jaringan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kerja</a:t>
            </a:r>
            <a:endParaRPr lang="en-US" dirty="0">
              <a:solidFill>
                <a:srgbClr val="002060"/>
              </a:solidFill>
            </a:endParaRPr>
          </a:p>
          <a:p>
            <a:pPr marL="682625" lvl="1" indent="-225425" algn="just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Tujuan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jaringan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kerja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harus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jelas</a:t>
            </a:r>
            <a:endParaRPr lang="en-US" dirty="0">
              <a:solidFill>
                <a:srgbClr val="002060"/>
              </a:solidFill>
            </a:endParaRPr>
          </a:p>
          <a:p>
            <a:pPr marL="682625" lvl="1" indent="-225425" algn="just">
              <a:buFont typeface="+mj-lt"/>
              <a:buAutoNum type="arabicPeriod"/>
            </a:pPr>
            <a:r>
              <a:rPr lang="en-US" dirty="0" err="1">
                <a:solidFill>
                  <a:srgbClr val="002060"/>
                </a:solidFill>
              </a:rPr>
              <a:t>Jaringan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kerja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tersebut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harus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membangun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infrastruktur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komunikasi</a:t>
            </a:r>
            <a:r>
              <a:rPr lang="en-US" dirty="0">
                <a:solidFill>
                  <a:srgbClr val="002060"/>
                </a:solidFill>
              </a:rPr>
              <a:t> yang </a:t>
            </a:r>
            <a:r>
              <a:rPr lang="en-US" dirty="0" err="1">
                <a:solidFill>
                  <a:srgbClr val="002060"/>
                </a:solidFill>
              </a:rPr>
              <a:t>terintegrasi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antara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setiap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perusahaan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7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06" y="475102"/>
            <a:ext cx="6688015" cy="85876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Relationship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687" y="1539753"/>
            <a:ext cx="10030265" cy="5026025"/>
          </a:xfrm>
        </p:spPr>
        <p:txBody>
          <a:bodyPr/>
          <a:lstStyle/>
          <a:p>
            <a:pPr algn="just"/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Relationship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Entreprise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jaringan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independen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membentuk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aliansi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strategis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membangun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kapabilitas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bisa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hadir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secara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geografis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dibutuhkan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menjadi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pemimpin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global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dibidangnya</a:t>
            </a:r>
            <a:endParaRPr lang="en-US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Relationship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Entreprise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lebih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bersifat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jangka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panjang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keterkaitan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lebih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stabil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lebih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luas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daripada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perusahaan</a:t>
            </a:r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maya</a:t>
            </a:r>
            <a:endParaRPr lang="en-US" sz="2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lvl="1" indent="0" algn="just">
              <a:buNone/>
            </a:pPr>
            <a:endParaRPr lang="en-US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lvl="1" indent="0" algn="just">
              <a:buNone/>
            </a:pP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Contoh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: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Industri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Pesawat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Udara,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Penerbangan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, Telekomunikasi, </a:t>
            </a:r>
            <a:r>
              <a:rPr lang="en-US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dan</a:t>
            </a:r>
            <a:r>
              <a:rPr 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Mobil</a:t>
            </a:r>
          </a:p>
        </p:txBody>
      </p:sp>
    </p:spTree>
    <p:extLst>
      <p:ext uri="{BB962C8B-B14F-4D97-AF65-F5344CB8AC3E}">
        <p14:creationId xmlns:p14="http://schemas.microsoft.com/office/powerpoint/2010/main" val="3910300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36023" y="1998786"/>
            <a:ext cx="43199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i="1" spc="600" dirty="0" err="1">
                <a:solidFill>
                  <a:srgbClr val="C00000"/>
                </a:solidFill>
                <a:latin typeface="Allegro BT" pitchFamily="82" charset="0"/>
              </a:rPr>
              <a:t>Sekian</a:t>
            </a:r>
            <a:r>
              <a:rPr lang="en-US" sz="8000" b="1" i="1" spc="600" dirty="0">
                <a:solidFill>
                  <a:srgbClr val="C00000"/>
                </a:solidFill>
                <a:latin typeface="Allegro BT" pitchFamily="82" charset="0"/>
              </a:rPr>
              <a:t>…</a:t>
            </a:r>
            <a:endParaRPr lang="id-ID" sz="8000" b="1" i="1" spc="600" dirty="0">
              <a:solidFill>
                <a:srgbClr val="C00000"/>
              </a:solidFill>
              <a:latin typeface="Allegro B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98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AB3C7E-2EC0-4B60-9AB9-18934985ED1A}"/>
              </a:ext>
            </a:extLst>
          </p:cNvPr>
          <p:cNvSpPr/>
          <p:nvPr/>
        </p:nvSpPr>
        <p:spPr>
          <a:xfrm>
            <a:off x="2318824" y="1448974"/>
            <a:ext cx="792245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3600" b="0" i="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P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asar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merupakan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jenis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memiliki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tingkat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persaingan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tidak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sempurna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</a:t>
            </a:r>
          </a:p>
          <a:p>
            <a:pPr algn="just"/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Mengapa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begitu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..? </a:t>
            </a:r>
          </a:p>
          <a:p>
            <a:pPr algn="just"/>
            <a:endParaRPr lang="en-ID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Karena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pemain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/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kompetitor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berada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dalam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sangat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sedikit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konsumen</a:t>
            </a:r>
            <a:r>
              <a:rPr lang="en-ID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membutuhkan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jasa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mereka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tawarkan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sangat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banyak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  <a:endParaRPr lang="en-ID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23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CE7C5C-2449-4587-A73F-41691DA1BD24}"/>
              </a:ext>
            </a:extLst>
          </p:cNvPr>
          <p:cNvSpPr/>
          <p:nvPr/>
        </p:nvSpPr>
        <p:spPr>
          <a:xfrm>
            <a:off x="2206283" y="1597729"/>
            <a:ext cx="838669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3600" b="0" i="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S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ejauh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ini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tidak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ada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batasan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tepat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jumlah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perusahaan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ada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dalam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namun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jumlahnya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harus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cukup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rendah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alias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segelintir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sehingga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tindakan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satu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perusahaan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secara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signifikan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bisa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mempengaruhi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perusahaan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lain.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Meski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hanya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ada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segelintir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perusahaan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jadi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pedagang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persaingan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adalah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terbilang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sangat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sengit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  <a:endParaRPr lang="en-ID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77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5D21B1-7FB4-42A9-8D72-51903F14B81A}"/>
              </a:ext>
            </a:extLst>
          </p:cNvPr>
          <p:cNvSpPr/>
          <p:nvPr/>
        </p:nvSpPr>
        <p:spPr>
          <a:xfrm>
            <a:off x="1493520" y="951398"/>
            <a:ext cx="920496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3600" b="0" i="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P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asar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biasanya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memiliki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tidak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lebih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dari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10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kompetitor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pada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jenis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jasa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ditawarkan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</a:t>
            </a:r>
          </a:p>
          <a:p>
            <a:pPr algn="just"/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Meskipun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jenis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jasa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ditawarkan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adalah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hal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sama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setiap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kompetitor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terus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berusaha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mendapatkan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perhatian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konsumen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agar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mereka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tetap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mendukung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jasa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ditawarkan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oleh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masing-masing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kompetitor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</a:t>
            </a:r>
          </a:p>
          <a:p>
            <a:pPr algn="just"/>
            <a:endParaRPr lang="en-ID" sz="2800" b="0" i="0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  <a:p>
            <a:pPr algn="just"/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Contoh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: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industri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mobil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industri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semen,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industri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energi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jasa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penerbangan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lain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sebagainya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  <a:endParaRPr lang="en-ID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78925D6-A5CC-4213-B6AB-2F607E9CD881}"/>
              </a:ext>
            </a:extLst>
          </p:cNvPr>
          <p:cNvSpPr/>
          <p:nvPr/>
        </p:nvSpPr>
        <p:spPr>
          <a:xfrm>
            <a:off x="1573238" y="948755"/>
            <a:ext cx="904552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4000" b="0" i="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B</a:t>
            </a:r>
            <a:r>
              <a:rPr lang="en-ID" sz="3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erikut</a:t>
            </a:r>
            <a:r>
              <a:rPr lang="en-ID" sz="3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3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ini</a:t>
            </a:r>
            <a:r>
              <a:rPr lang="en-ID" sz="3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3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ciri</a:t>
            </a:r>
            <a:r>
              <a:rPr lang="en-ID" sz="3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3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3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3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3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: </a:t>
            </a:r>
          </a:p>
          <a:p>
            <a:endParaRPr lang="en-ID" sz="2800" b="0" i="0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Ada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dua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perusahaan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atau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lebih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dijual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umumnya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bersifat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homogen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Harga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barang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relatif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sama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baru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sulit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masuk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ke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ID" sz="280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Membutuhkan</a:t>
            </a:r>
            <a:r>
              <a:rPr lang="en-ID" sz="280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modal </a:t>
            </a:r>
            <a:r>
              <a:rPr lang="en-ID" sz="280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besar</a:t>
            </a:r>
            <a:endParaRPr lang="en-ID" sz="4000" i="0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ID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Membutuhkan</a:t>
            </a:r>
            <a:r>
              <a:rPr lang="en-ID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Strategi</a:t>
            </a:r>
            <a:r>
              <a:rPr lang="en-ID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Pemasaran</a:t>
            </a:r>
            <a:r>
              <a:rPr lang="en-ID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ID" sz="28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Matang</a:t>
            </a:r>
            <a:endParaRPr lang="en-ID" sz="2800" i="0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Kebijakan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salah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satu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perusahaan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secara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signifikan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mempengaruhi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lainnya</a:t>
            </a:r>
            <a:endParaRPr lang="en-ID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FED530-B573-4320-8475-29EC2ABBEB3C}"/>
              </a:ext>
            </a:extLst>
          </p:cNvPr>
          <p:cNvSpPr/>
          <p:nvPr/>
        </p:nvSpPr>
        <p:spPr>
          <a:xfrm>
            <a:off x="686972" y="566678"/>
            <a:ext cx="1081805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D" sz="3600" b="1" i="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</a:rPr>
              <a:t>J</a:t>
            </a:r>
            <a:r>
              <a:rPr lang="en-ID" sz="2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enis-Jenis</a:t>
            </a:r>
            <a:r>
              <a:rPr lang="en-ID" sz="2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2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28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8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:</a:t>
            </a:r>
          </a:p>
          <a:p>
            <a:pPr algn="just"/>
            <a:endParaRPr lang="en-ID" sz="2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ID" sz="2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1. </a:t>
            </a:r>
            <a:r>
              <a:rPr lang="en-ID" sz="22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Pasar</a:t>
            </a:r>
            <a:r>
              <a:rPr lang="en-ID" sz="22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22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Murni</a:t>
            </a:r>
            <a:r>
              <a:rPr lang="en-ID" sz="22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(</a:t>
            </a:r>
            <a:r>
              <a:rPr lang="en-ID" sz="2200" b="1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homogen</a:t>
            </a:r>
            <a:r>
              <a:rPr lang="en-ID" sz="2200" b="1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)</a:t>
            </a:r>
          </a:p>
          <a:p>
            <a:pPr lvl="1" algn="just"/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Produk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dipasarkan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hanya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satu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macam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tetapi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variasinya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banyak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alias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beragam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Selain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itu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jenis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ini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memiliki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ciri-ciri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perbedaan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harga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tidak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terlalu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signifikan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lvl="1" algn="just"/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Oligopoli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murni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juga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ada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kecenderungan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berpatokan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pada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satu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Jika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ini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menaikkan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harga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maka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lainnya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juga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ikut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melakukan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hal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sama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2200" dirty="0">
                <a:solidFill>
                  <a:srgbClr val="002060"/>
                </a:solidFill>
                <a:latin typeface="Comic Sans MS" panose="030F0702030302020204" pitchFamily="66" charset="0"/>
              </a:rPr>
              <a:t>2</a:t>
            </a:r>
            <a:r>
              <a:rPr lang="en-ID" sz="22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ID" sz="2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r>
              <a:rPr lang="en-ID" sz="2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Oligopoli</a:t>
            </a:r>
            <a:r>
              <a:rPr lang="en-ID" sz="22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2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Terdiferensiasi</a:t>
            </a:r>
            <a:endParaRPr lang="en-ID" sz="2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lvl="1" algn="just"/>
            <a:r>
              <a:rPr lang="en-ID" sz="2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rodusen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tetap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menjual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produk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homogen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tetapi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persoalan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harganya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tidak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berpatokan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kepada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yang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lainnya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lvl="1" algn="just"/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Sehingga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ada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kemungkinan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tidak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menaikkan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harga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sekalipun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lain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harga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produknya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sudah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meningkat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Bisa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juga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sebaliknya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,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menaikkan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harga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justru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ketika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produsen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lain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harganya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masih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en-ID" sz="2200" b="0" i="0" dirty="0" err="1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stagnan</a:t>
            </a:r>
            <a:r>
              <a:rPr lang="en-ID" sz="2200" b="0" i="0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n-ID" sz="2200" b="0" i="0" dirty="0">
              <a:solidFill>
                <a:srgbClr val="002060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011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D517DB-555C-4AA8-A347-3E97107C3DD2}"/>
              </a:ext>
            </a:extLst>
          </p:cNvPr>
          <p:cNvSpPr/>
          <p:nvPr/>
        </p:nvSpPr>
        <p:spPr>
          <a:xfrm>
            <a:off x="728003" y="797510"/>
            <a:ext cx="107359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3. </a:t>
            </a:r>
            <a:r>
              <a:rPr lang="en-ID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r>
              <a:rPr lang="en-ID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Oligopoli</a:t>
            </a:r>
            <a:r>
              <a:rPr lang="en-ID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Non </a:t>
            </a:r>
            <a:r>
              <a:rPr lang="en-ID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Kolusi</a:t>
            </a:r>
            <a:endParaRPr lang="en-ID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lvl="1" algn="just"/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produsen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memainkan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harga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tetapi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dengan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membaca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perkembangan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produsen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lainnya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sebagai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pesaing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usaha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lvl="1" algn="just"/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Salah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satu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tujuan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produsen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mandiri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semacam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ialah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mencoba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eksis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dengan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harga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yang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dimainkan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sendiri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setelah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yakin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produsen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yang lain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tidak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akan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mengikuti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jejaknya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Biasanya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produsen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sudah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mempelajari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penyebab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keputusan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dinaikkannya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harga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produk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atau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sebaliknya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lvl="0" algn="just"/>
            <a:r>
              <a:rPr lang="en-US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4. </a:t>
            </a:r>
            <a:r>
              <a:rPr lang="en-ID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r>
              <a:rPr lang="en-ID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Oligopoli</a:t>
            </a:r>
            <a:r>
              <a:rPr lang="en-ID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Kolusi</a:t>
            </a:r>
            <a:endParaRPr lang="en-ID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lvl="1" algn="just"/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Maksudnya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adalah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kerjasama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produsen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dengan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produsen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lainnya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untuk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menaikkan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harga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bersama-sama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atau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membiarkannya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stagnan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pPr lvl="1" algn="just"/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Ini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merupakan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kebalikan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dari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pasar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oligopoli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non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kolusi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yang mana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setiap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produsen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mencari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celah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menaikkan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atau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menurunkan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harga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tanpa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diketahui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D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produsen</a:t>
            </a:r>
            <a:r>
              <a:rPr lang="en-ID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yang lain.</a:t>
            </a:r>
          </a:p>
        </p:txBody>
      </p:sp>
    </p:spTree>
    <p:extLst>
      <p:ext uri="{BB962C8B-B14F-4D97-AF65-F5344CB8AC3E}">
        <p14:creationId xmlns:p14="http://schemas.microsoft.com/office/powerpoint/2010/main" val="3265560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292" y="738555"/>
            <a:ext cx="7363265" cy="1069780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Sumber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Terjadinya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Oligopoli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0344" y="1997271"/>
            <a:ext cx="6811108" cy="43753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err="1">
                <a:solidFill>
                  <a:srgbClr val="002060"/>
                </a:solidFill>
              </a:rPr>
              <a:t>Skala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Ekonomi</a:t>
            </a:r>
            <a:endParaRPr lang="en-US" sz="3200" dirty="0">
              <a:solidFill>
                <a:srgbClr val="002060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err="1">
                <a:solidFill>
                  <a:srgbClr val="002060"/>
                </a:solidFill>
              </a:rPr>
              <a:t>Dibutuhkan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Investasi</a:t>
            </a:r>
            <a:r>
              <a:rPr lang="en-US" sz="3200" dirty="0">
                <a:solidFill>
                  <a:srgbClr val="002060"/>
                </a:solidFill>
              </a:rPr>
              <a:t> Modal </a:t>
            </a:r>
            <a:r>
              <a:rPr lang="en-US" sz="3200" dirty="0" err="1">
                <a:solidFill>
                  <a:srgbClr val="002060"/>
                </a:solidFill>
              </a:rPr>
              <a:t>Besar</a:t>
            </a:r>
            <a:endParaRPr lang="en-US" sz="3200" dirty="0">
              <a:solidFill>
                <a:srgbClr val="002060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>
                <a:solidFill>
                  <a:srgbClr val="002060"/>
                </a:solidFill>
              </a:rPr>
              <a:t>Proses </a:t>
            </a:r>
            <a:r>
              <a:rPr lang="en-US" sz="3200" dirty="0" err="1">
                <a:solidFill>
                  <a:srgbClr val="002060"/>
                </a:solidFill>
              </a:rPr>
              <a:t>Produksi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Yg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Dipatenkan</a:t>
            </a:r>
            <a:endParaRPr lang="en-US" sz="3200" dirty="0">
              <a:solidFill>
                <a:srgbClr val="002060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err="1">
                <a:solidFill>
                  <a:srgbClr val="002060"/>
                </a:solidFill>
              </a:rPr>
              <a:t>Loyalitas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Merk</a:t>
            </a:r>
            <a:endParaRPr lang="en-US" sz="3200" dirty="0">
              <a:solidFill>
                <a:srgbClr val="002060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err="1">
                <a:solidFill>
                  <a:srgbClr val="002060"/>
                </a:solidFill>
              </a:rPr>
              <a:t>Mengendalikan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Bahan</a:t>
            </a:r>
            <a:r>
              <a:rPr lang="en-US" sz="3200" dirty="0">
                <a:solidFill>
                  <a:srgbClr val="002060"/>
                </a:solidFill>
              </a:rPr>
              <a:t> Baku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err="1">
                <a:solidFill>
                  <a:srgbClr val="002060"/>
                </a:solidFill>
              </a:rPr>
              <a:t>Pemberian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hak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bisnis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dari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Pemerintah</a:t>
            </a:r>
            <a:endParaRPr lang="en-US" sz="3200" dirty="0">
              <a:solidFill>
                <a:srgbClr val="002060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3200" dirty="0" err="1">
                <a:solidFill>
                  <a:srgbClr val="002060"/>
                </a:solidFill>
              </a:rPr>
              <a:t>Penentuan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Harga</a:t>
            </a:r>
            <a:r>
              <a:rPr lang="en-US" sz="3200" dirty="0">
                <a:solidFill>
                  <a:srgbClr val="002060"/>
                </a:solidFill>
              </a:rPr>
              <a:t> Limit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861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1461</Words>
  <Application>Microsoft Office PowerPoint</Application>
  <PresentationFormat>Widescreen</PresentationFormat>
  <Paragraphs>185</Paragraphs>
  <Slides>27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&amp;quot</vt:lpstr>
      <vt:lpstr>Allegro BT</vt:lpstr>
      <vt:lpstr>Arial</vt:lpstr>
      <vt:lpstr>Calibri</vt:lpstr>
      <vt:lpstr>Calibri Light</vt:lpstr>
      <vt:lpstr>Comic Sans MS</vt:lpstr>
      <vt:lpstr>Roboto</vt:lpstr>
      <vt:lpstr>Times New Roman</vt:lpstr>
      <vt:lpstr>Verdana</vt:lpstr>
      <vt:lpstr>Wingdings</vt:lpstr>
      <vt:lpstr>1_Office Theme</vt:lpstr>
      <vt:lpstr>Office Theme</vt:lpstr>
      <vt:lpstr>Pertemuan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Sumber Terjadinya Oligopoli</vt:lpstr>
      <vt:lpstr>Pengukuran Oligopoli</vt:lpstr>
      <vt:lpstr>Model Cournot</vt:lpstr>
      <vt:lpstr>Karakteristik Model Cournot</vt:lpstr>
      <vt:lpstr>Kurva Permintaan Yang Terpatah (Sseezy)</vt:lpstr>
      <vt:lpstr>Kurva Permintaan Yang Terpatah</vt:lpstr>
      <vt:lpstr>PowerPoint Presentation</vt:lpstr>
      <vt:lpstr>PowerPoint Presentation</vt:lpstr>
      <vt:lpstr>PowerPoint Presentation</vt:lpstr>
      <vt:lpstr>Kesepakatan Kartel</vt:lpstr>
      <vt:lpstr>Kepemimpinan Harga</vt:lpstr>
      <vt:lpstr>Implikasi efisiensi Oligopoli</vt:lpstr>
      <vt:lpstr>Model Maksimasi Penjualan</vt:lpstr>
      <vt:lpstr>Sales Maximization Model</vt:lpstr>
      <vt:lpstr>Perkembangan Oligopolis Global</vt:lpstr>
      <vt:lpstr>Arsitektur Perusahaan yang Ideal</vt:lpstr>
      <vt:lpstr>Perusahaan Maya  (Virtual Corporation)</vt:lpstr>
      <vt:lpstr>Relationship Enterprise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10</dc:title>
  <dc:creator>user</dc:creator>
  <cp:lastModifiedBy>user</cp:lastModifiedBy>
  <cp:revision>27</cp:revision>
  <dcterms:created xsi:type="dcterms:W3CDTF">2021-11-28T12:31:52Z</dcterms:created>
  <dcterms:modified xsi:type="dcterms:W3CDTF">2021-11-29T05:10:02Z</dcterms:modified>
</cp:coreProperties>
</file>